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2.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Lst>
  <p:notesMasterIdLst>
    <p:notesMasterId r:id="rId17"/>
  </p:notesMasterIdLst>
  <p:handoutMasterIdLst>
    <p:handoutMasterId r:id="rId18"/>
  </p:handoutMasterIdLst>
  <p:sldIdLst>
    <p:sldId id="1043" r:id="rId6"/>
    <p:sldId id="1054" r:id="rId7"/>
    <p:sldId id="1059" r:id="rId8"/>
    <p:sldId id="1060" r:id="rId9"/>
    <p:sldId id="1061" r:id="rId10"/>
    <p:sldId id="1055" r:id="rId11"/>
    <p:sldId id="2145706902" r:id="rId12"/>
    <p:sldId id="1065" r:id="rId13"/>
    <p:sldId id="1067" r:id="rId14"/>
    <p:sldId id="1069" r:id="rId15"/>
    <p:sldId id="1072" r:id="rId16"/>
  </p:sldIdLst>
  <p:sldSz cx="12192000" cy="6858000"/>
  <p:notesSz cx="6858000" cy="9144000"/>
  <p:embeddedFontLst>
    <p:embeddedFont>
      <p:font typeface="Segoe UI" panose="020B0502040204020203" pitchFamily="34" charset="0"/>
      <p:regular r:id="rId19"/>
      <p:bold r:id="rId20"/>
      <p:italic r:id="rId21"/>
      <p:boldItalic r:id="rId22"/>
    </p:embeddedFont>
    <p:embeddedFont>
      <p:font typeface="Ubuntu" panose="020B0504030602030204" pitchFamily="34" charset="0"/>
      <p:regular r:id="rId23"/>
      <p:bold r:id="rId24"/>
      <p:italic r:id="rId25"/>
      <p:boldItalic r:id="rId26"/>
    </p:embeddedFont>
    <p:embeddedFont>
      <p:font typeface="Ubuntu Light" panose="020B0304030602030204" pitchFamily="34" charset="0"/>
      <p:regular r:id="rId27"/>
      <p:italic r:id="rId28"/>
    </p:embeddedFont>
    <p:embeddedFont>
      <p:font typeface="Ubuntu Medium" panose="020B0604030602030204" pitchFamily="34" charset="0"/>
      <p:regular r:id="rId29"/>
      <p:italic r:id="rId30"/>
    </p:embeddedFont>
  </p:embeddedFontLst>
  <p:custDataLst>
    <p:tags r:id="rId3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A657"/>
    <a:srgbClr val="2B0A3D"/>
    <a:srgbClr val="A6A6A6"/>
    <a:srgbClr val="FFDA80"/>
    <a:srgbClr val="57CF80"/>
    <a:srgbClr val="12ABDB"/>
    <a:srgbClr val="E30021"/>
    <a:srgbClr val="007D74"/>
    <a:srgbClr val="590A42"/>
    <a:srgbClr val="BA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4796" autoAdjust="0"/>
  </p:normalViewPr>
  <p:slideViewPr>
    <p:cSldViewPr snapToGrid="0">
      <p:cViewPr varScale="1">
        <p:scale>
          <a:sx n="63" d="100"/>
          <a:sy n="63" d="100"/>
        </p:scale>
        <p:origin x="952" y="32"/>
      </p:cViewPr>
      <p:guideLst>
        <p:guide orient="horz" pos="2341"/>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5.xml"/><Relationship Id="rId19" Type="http://schemas.openxmlformats.org/officeDocument/2006/relationships/font" Target="fonts/font1.fntdata"/><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13/03/2023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‹N°›</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13/03/2023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‹N°›</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https://azuretracks.com/2021/04/current-azure-region-names-reference/</a:t>
            </a:r>
          </a:p>
        </p:txBody>
      </p:sp>
      <p:sp>
        <p:nvSpPr>
          <p:cNvPr id="4" name="Espace réservé du numéro de diapositive 3"/>
          <p:cNvSpPr>
            <a:spLocks noGrp="1"/>
          </p:cNvSpPr>
          <p:nvPr>
            <p:ph type="sldNum" sz="quarter" idx="5"/>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1186384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https://azuretracks.com/2021/04/current-azure-region-names-reference/</a:t>
            </a:r>
          </a:p>
        </p:txBody>
      </p:sp>
      <p:sp>
        <p:nvSpPr>
          <p:cNvPr id="4" name="Espace réservé du numéro de diapositive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3412333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7.xml"/><Relationship Id="rId16" Type="http://schemas.openxmlformats.org/officeDocument/2006/relationships/image" Target="../media/image7.png"/><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fr-FR"/>
              <a:t>Modifiez le style du titre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fr-FR"/>
              <a:t>Modifiez le style du titre</a:t>
            </a:r>
            <a:endParaRPr lang="de-DE"/>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fr-FR"/>
              <a:t>Modifiez le style du titre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fr-FR"/>
              <a:t>Modifiez le style du titre</a:t>
            </a:r>
            <a:endParaRPr lang="en-GB"/>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fr-FR"/>
              <a:t>Modifiez le style du titre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a:t>1</a:t>
            </a:r>
            <a:endParaRPr lang="en-GB"/>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0539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C1D6-22C3-9BE4-E2D9-84717BE3518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21A81C-310E-BDC3-85C2-FC91E149967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56837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fr-FR"/>
              <a:t>Modifiez le style du titre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55081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224358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154107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heme" Target="../theme/theme2.xml"/><Relationship Id="rId1" Type="http://schemas.openxmlformats.org/officeDocument/2006/relationships/slideLayout" Target="../slideLayouts/slideLayout22.xml"/><Relationship Id="rId5" Type="http://schemas.openxmlformats.org/officeDocument/2006/relationships/image" Target="../media/image1.emf"/><Relationship Id="rId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3962" r:id="rId21"/>
  </p:sldLayoutIdLst>
  <p:hf sldNum="0"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1" name="Object 2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63" r:id="rId1"/>
  </p:sldLayoutIdLst>
  <p:hf sldNum="0"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app-service/quickstart-html"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esi.microsoft.com/getcertification" TargetMode="External"/><Relationship Id="rId2" Type="http://schemas.openxmlformats.org/officeDocument/2006/relationships/hyperlink" Target="https://docs.microsoft.com/en-us/learn/certifications/browse/?products=azure" TargetMode="Externa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hyperlink" Target="https://www.credly.com/badges/e346ad72-e541-4532-8db5-0795bb7d7fed/linked_in_profi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5.xml"/><Relationship Id="rId1" Type="http://schemas.openxmlformats.org/officeDocument/2006/relationships/video" Target="https://www.youtube.com/embed/f5aCl658T3Y?feature=oembed"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learn.microsoft.com/en-us/azure/virtual-machine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storage/files/storage-how-to-use-files-windows" TargetMode="External"/><Relationship Id="rId2" Type="http://schemas.openxmlformats.org/officeDocument/2006/relationships/hyperlink" Target="https://docs.microsoft.com/en-us/azure/storage/files/storage-files-quick-create-use-windows#create-an-azure-file-share"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virtual-machines/windows/quick-create-cli"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a:p>
        </p:txBody>
      </p:sp>
      <p:sp>
        <p:nvSpPr>
          <p:cNvPr id="2" name="Subtitle 1">
            <a:extLst>
              <a:ext uri="{FF2B5EF4-FFF2-40B4-BE49-F238E27FC236}">
                <a16:creationId xmlns:a16="http://schemas.microsoft.com/office/drawing/2014/main" id="{F1DFDA52-C0F0-45D2-A8E6-81F969C00184}"/>
              </a:ext>
            </a:extLst>
          </p:cNvPr>
          <p:cNvSpPr>
            <a:spLocks noGrp="1"/>
          </p:cNvSpPr>
          <p:nvPr>
            <p:ph type="subTitle" idx="1"/>
          </p:nvPr>
        </p:nvSpPr>
        <p:spPr>
          <a:xfrm>
            <a:off x="404813" y="4561383"/>
            <a:ext cx="11386134" cy="1077218"/>
          </a:xfrm>
        </p:spPr>
        <p:txBody>
          <a:bodyPr/>
          <a:lstStyle/>
          <a:p>
            <a:r>
              <a:rPr lang="en-GB" dirty="0"/>
              <a:t>ISEP – 03/2023</a:t>
            </a:r>
          </a:p>
          <a:p>
            <a:r>
              <a:rPr lang="en-GB"/>
              <a:t>Part #3</a:t>
            </a:r>
            <a:endParaRPr lang="en-GB" dirty="0"/>
          </a:p>
          <a:p>
            <a:r>
              <a:rPr lang="en-GB" dirty="0"/>
              <a:t>V0.1</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3401124"/>
            <a:ext cx="11386134" cy="1107996"/>
          </a:xfrm>
        </p:spPr>
        <p:txBody>
          <a:bodyPr/>
          <a:lstStyle/>
          <a:p>
            <a:r>
              <a:rPr lang="en-GB" dirty="0"/>
              <a:t>Lab – Azure</a:t>
            </a:r>
          </a:p>
        </p:txBody>
      </p:sp>
    </p:spTree>
    <p:extLst>
      <p:ext uri="{BB962C8B-B14F-4D97-AF65-F5344CB8AC3E}">
        <p14:creationId xmlns:p14="http://schemas.microsoft.com/office/powerpoint/2010/main" val="9674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5C1BA331-24F7-4A32-9273-0C92A7F19F53}"/>
              </a:ext>
            </a:extLst>
          </p:cNvPr>
          <p:cNvSpPr>
            <a:spLocks noGrp="1"/>
          </p:cNvSpPr>
          <p:nvPr>
            <p:ph type="body" sz="quarter" idx="10"/>
          </p:nvPr>
        </p:nvSpPr>
        <p:spPr/>
        <p:txBody>
          <a:bodyPr/>
          <a:lstStyle/>
          <a:p>
            <a:r>
              <a:rPr lang="fr-FR" dirty="0">
                <a:hlinkClick r:id="rId3"/>
              </a:rPr>
              <a:t>https://docs.microsoft.com/en-us/azure/app-service/quickstart-html</a:t>
            </a:r>
            <a:endParaRPr lang="fr-FR" dirty="0"/>
          </a:p>
          <a:p>
            <a:r>
              <a:rPr lang="en-US" dirty="0">
                <a:solidFill>
                  <a:srgbClr val="171717"/>
                </a:solidFill>
                <a:latin typeface="Segoe UI" panose="020B0502040204020203" pitchFamily="34" charset="0"/>
              </a:rPr>
              <a:t>- use Region = </a:t>
            </a:r>
            <a:r>
              <a:rPr lang="fr-FR" sz="1800" b="1" i="1" dirty="0" err="1">
                <a:solidFill>
                  <a:srgbClr val="2EA657"/>
                </a:solidFill>
              </a:rPr>
              <a:t>westeurope</a:t>
            </a:r>
            <a:endParaRPr lang="en-US" dirty="0">
              <a:solidFill>
                <a:srgbClr val="171717"/>
              </a:solidFill>
              <a:latin typeface="Segoe UI" panose="020B0502040204020203" pitchFamily="34" charset="0"/>
            </a:endParaRPr>
          </a:p>
          <a:p>
            <a:endParaRPr lang="fr-FR" dirty="0"/>
          </a:p>
        </p:txBody>
      </p:sp>
      <p:sp>
        <p:nvSpPr>
          <p:cNvPr id="6" name="Text Placeholder 5"/>
          <p:cNvSpPr>
            <a:spLocks noGrp="1"/>
          </p:cNvSpPr>
          <p:nvPr>
            <p:ph type="body" sz="quarter" idx="11"/>
          </p:nvPr>
        </p:nvSpPr>
        <p:spPr/>
        <p:txBody>
          <a:bodyPr/>
          <a:lstStyle/>
          <a:p>
            <a:r>
              <a:rPr lang="en-GB" dirty="0"/>
              <a:t>Create a static HTML web site</a:t>
            </a:r>
          </a:p>
        </p:txBody>
      </p:sp>
      <p:sp>
        <p:nvSpPr>
          <p:cNvPr id="4" name="Title 3"/>
          <p:cNvSpPr>
            <a:spLocks noGrp="1"/>
          </p:cNvSpPr>
          <p:nvPr>
            <p:ph type="title"/>
          </p:nvPr>
        </p:nvSpPr>
        <p:spPr/>
        <p:txBody>
          <a:bodyPr/>
          <a:lstStyle/>
          <a:p>
            <a:r>
              <a:rPr lang="en-GB" dirty="0"/>
              <a:t>Azure Web App </a:t>
            </a:r>
          </a:p>
        </p:txBody>
      </p:sp>
      <p:sp>
        <p:nvSpPr>
          <p:cNvPr id="5" name="Text Placeholder 4">
            <a:extLst>
              <a:ext uri="{FF2B5EF4-FFF2-40B4-BE49-F238E27FC236}">
                <a16:creationId xmlns:a16="http://schemas.microsoft.com/office/drawing/2014/main" id="{22AFA1BB-3001-46C3-9164-25F1C83E7E04}"/>
              </a:ext>
            </a:extLst>
          </p:cNvPr>
          <p:cNvSpPr txBox="1">
            <a:spLocks/>
          </p:cNvSpPr>
          <p:nvPr/>
        </p:nvSpPr>
        <p:spPr>
          <a:xfrm>
            <a:off x="557212" y="2579076"/>
            <a:ext cx="11379201" cy="4043135"/>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171717"/>
              </a:solidFill>
              <a:latin typeface="Segoe UI" panose="020B0502040204020203" pitchFamily="34" charset="0"/>
            </a:endParaRPr>
          </a:p>
          <a:p>
            <a:pPr lvl="1"/>
            <a:endParaRPr lang="en-GB" dirty="0"/>
          </a:p>
          <a:p>
            <a:endParaRPr lang="en-GB" dirty="0"/>
          </a:p>
          <a:p>
            <a:endParaRPr lang="en-GB" dirty="0"/>
          </a:p>
          <a:p>
            <a:pPr lvl="1"/>
            <a:endParaRPr lang="en-GB" dirty="0"/>
          </a:p>
          <a:p>
            <a:endParaRPr lang="en-GB" dirty="0"/>
          </a:p>
        </p:txBody>
      </p:sp>
    </p:spTree>
    <p:extLst>
      <p:ext uri="{BB962C8B-B14F-4D97-AF65-F5344CB8AC3E}">
        <p14:creationId xmlns:p14="http://schemas.microsoft.com/office/powerpoint/2010/main" val="2685258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a:extLst>
              <a:ext uri="{FF2B5EF4-FFF2-40B4-BE49-F238E27FC236}">
                <a16:creationId xmlns:a16="http://schemas.microsoft.com/office/drawing/2014/main" id="{845A5319-8D62-4771-85C7-E4906FF4953C}"/>
              </a:ext>
            </a:extLst>
          </p:cNvPr>
          <p:cNvSpPr>
            <a:spLocks noGrp="1"/>
          </p:cNvSpPr>
          <p:nvPr>
            <p:ph type="body" sz="quarter" idx="10"/>
          </p:nvPr>
        </p:nvSpPr>
        <p:spPr>
          <a:xfrm>
            <a:off x="404812" y="1899138"/>
            <a:ext cx="11595844" cy="4570674"/>
          </a:xfrm>
        </p:spPr>
        <p:txBody>
          <a:bodyPr/>
          <a:lstStyle/>
          <a:p>
            <a:r>
              <a:rPr lang="en-GB" b="1" dirty="0"/>
              <a:t>Why</a:t>
            </a:r>
            <a:r>
              <a:rPr lang="en-GB" dirty="0"/>
              <a:t>?</a:t>
            </a:r>
          </a:p>
          <a:p>
            <a:pPr marL="342900" indent="-342900">
              <a:buFont typeface="Arial" panose="020B0604020202020204" pitchFamily="34" charset="0"/>
              <a:buChar char="•"/>
            </a:pPr>
            <a:r>
              <a:rPr lang="en-GB" dirty="0"/>
              <a:t>Increase drastically your cloud knowledges, understand cutting edge development and architecture patterns.</a:t>
            </a:r>
          </a:p>
          <a:p>
            <a:pPr marL="342900" indent="-342900">
              <a:buFont typeface="Arial" panose="020B0604020202020204" pitchFamily="34" charset="0"/>
              <a:buChar char="•"/>
            </a:pPr>
            <a:r>
              <a:rPr lang="en-GB" dirty="0"/>
              <a:t>Take advantage an amazing and easy to use documentation.</a:t>
            </a:r>
          </a:p>
          <a:p>
            <a:pPr marL="342900" indent="-342900">
              <a:buFont typeface="Arial" panose="020B0604020202020204" pitchFamily="34" charset="0"/>
              <a:buChar char="•"/>
            </a:pPr>
            <a:r>
              <a:rPr lang="en-GB" dirty="0"/>
              <a:t>Get very attractive as a </a:t>
            </a:r>
            <a:r>
              <a:rPr lang="en-GB" b="1" dirty="0"/>
              <a:t>cloud</a:t>
            </a:r>
            <a:r>
              <a:rPr lang="en-GB" dirty="0"/>
              <a:t> engineer (your LinkedIn profile has a specific area for certifications)</a:t>
            </a:r>
          </a:p>
          <a:p>
            <a:r>
              <a:rPr lang="en-GB" b="1" dirty="0"/>
              <a:t>How</a:t>
            </a:r>
            <a:r>
              <a:rPr lang="en-GB" dirty="0"/>
              <a:t>?</a:t>
            </a:r>
          </a:p>
          <a:p>
            <a:pPr marL="342900" indent="-342900">
              <a:buFont typeface="Arial" panose="020B0604020202020204" pitchFamily="34" charset="0"/>
              <a:buChar char="•"/>
            </a:pPr>
            <a:r>
              <a:rPr lang="en-GB" dirty="0"/>
              <a:t>Choose your certification program </a:t>
            </a:r>
            <a:r>
              <a:rPr lang="en-GB" dirty="0">
                <a:hlinkClick r:id="rId2"/>
              </a:rPr>
              <a:t>MS Azure Certifications</a:t>
            </a:r>
            <a:endParaRPr lang="en-GB" dirty="0"/>
          </a:p>
          <a:p>
            <a:pPr marL="342900" indent="-342900">
              <a:buFont typeface="Arial" panose="020B0604020202020204" pitchFamily="34" charset="0"/>
              <a:buChar char="•"/>
            </a:pPr>
            <a:r>
              <a:rPr lang="en-GB" dirty="0"/>
              <a:t>Follow the proposed Learning Path</a:t>
            </a:r>
          </a:p>
          <a:p>
            <a:pPr marL="342900" indent="-342900">
              <a:buFont typeface="Arial" panose="020B0604020202020204" pitchFamily="34" charset="0"/>
              <a:buChar char="•"/>
            </a:pPr>
            <a:r>
              <a:rPr lang="en-GB" dirty="0"/>
              <a:t>Prepare the Exam with </a:t>
            </a:r>
            <a:r>
              <a:rPr lang="en-GB" dirty="0">
                <a:hlinkClick r:id="rId3"/>
              </a:rPr>
              <a:t>Practice Tests </a:t>
            </a:r>
            <a:r>
              <a:rPr lang="en-GB" sz="1200" dirty="0"/>
              <a:t>(MS Enterprise Skills Initiative)</a:t>
            </a:r>
          </a:p>
          <a:p>
            <a:pPr marL="342900" indent="-342900">
              <a:buFont typeface="Arial" panose="020B0604020202020204" pitchFamily="34" charset="0"/>
              <a:buChar char="•"/>
            </a:pPr>
            <a:r>
              <a:rPr lang="en-GB" dirty="0"/>
              <a:t>Schedule the Exam (try to negotiate a voucher with your School or with Microsoft)</a:t>
            </a:r>
          </a:p>
          <a:p>
            <a:pPr marL="342900" indent="-342900">
              <a:buFont typeface="Arial" panose="020B0604020202020204" pitchFamily="34" charset="0"/>
              <a:buChar char="•"/>
            </a:pPr>
            <a:r>
              <a:rPr lang="en-GB" dirty="0"/>
              <a:t>Get your own Badge!!</a:t>
            </a:r>
          </a:p>
          <a:p>
            <a:endParaRPr lang="en-GB" dirty="0"/>
          </a:p>
        </p:txBody>
      </p:sp>
      <p:sp>
        <p:nvSpPr>
          <p:cNvPr id="11" name="Espace réservé du texte 10">
            <a:extLst>
              <a:ext uri="{FF2B5EF4-FFF2-40B4-BE49-F238E27FC236}">
                <a16:creationId xmlns:a16="http://schemas.microsoft.com/office/drawing/2014/main" id="{86C52E4D-BB2A-4ADA-98F9-801B16A91D3B}"/>
              </a:ext>
            </a:extLst>
          </p:cNvPr>
          <p:cNvSpPr>
            <a:spLocks noGrp="1"/>
          </p:cNvSpPr>
          <p:nvPr>
            <p:ph type="body" sz="quarter" idx="11"/>
          </p:nvPr>
        </p:nvSpPr>
        <p:spPr/>
        <p:txBody>
          <a:bodyPr/>
          <a:lstStyle/>
          <a:p>
            <a:r>
              <a:rPr lang="en-GB" dirty="0"/>
              <a:t>Get an Azure certified Cloud Engineer</a:t>
            </a:r>
          </a:p>
        </p:txBody>
      </p:sp>
      <p:sp>
        <p:nvSpPr>
          <p:cNvPr id="9" name="Titre 8">
            <a:extLst>
              <a:ext uri="{FF2B5EF4-FFF2-40B4-BE49-F238E27FC236}">
                <a16:creationId xmlns:a16="http://schemas.microsoft.com/office/drawing/2014/main" id="{B9F61F98-555D-40A6-B27C-CC8D91E779C1}"/>
              </a:ext>
            </a:extLst>
          </p:cNvPr>
          <p:cNvSpPr>
            <a:spLocks noGrp="1"/>
          </p:cNvSpPr>
          <p:nvPr>
            <p:ph type="title"/>
          </p:nvPr>
        </p:nvSpPr>
        <p:spPr/>
        <p:txBody>
          <a:bodyPr/>
          <a:lstStyle/>
          <a:p>
            <a:r>
              <a:rPr lang="en-GB" dirty="0"/>
              <a:t>Azure Certification program</a:t>
            </a:r>
          </a:p>
        </p:txBody>
      </p:sp>
      <p:pic>
        <p:nvPicPr>
          <p:cNvPr id="12" name="Picture 2" descr="Microsoft Certified: Azure Data Engineer Associate">
            <a:hlinkClick r:id="rId4"/>
            <a:extLst>
              <a:ext uri="{FF2B5EF4-FFF2-40B4-BE49-F238E27FC236}">
                <a16:creationId xmlns:a16="http://schemas.microsoft.com/office/drawing/2014/main" id="{FA488CCA-B837-4650-97C7-AD0E4DFDD5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3712" y="5732079"/>
            <a:ext cx="725774" cy="725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419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a:t>
            </a:r>
            <a:r>
              <a:rPr lang="en-GB"/>
              <a:t>VM</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a:t>4</a:t>
            </a:r>
          </a:p>
        </p:txBody>
      </p:sp>
    </p:spTree>
    <p:extLst>
      <p:ext uri="{BB962C8B-B14F-4D97-AF65-F5344CB8AC3E}">
        <p14:creationId xmlns:p14="http://schemas.microsoft.com/office/powerpoint/2010/main" val="4113361023"/>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GB"/>
              <a:t>Introduction</a:t>
            </a:r>
          </a:p>
        </p:txBody>
      </p:sp>
      <p:sp>
        <p:nvSpPr>
          <p:cNvPr id="4" name="Title 3"/>
          <p:cNvSpPr>
            <a:spLocks noGrp="1"/>
          </p:cNvSpPr>
          <p:nvPr>
            <p:ph type="title"/>
          </p:nvPr>
        </p:nvSpPr>
        <p:spPr/>
        <p:txBody>
          <a:bodyPr/>
          <a:lstStyle/>
          <a:p>
            <a:r>
              <a:rPr lang="en-GB"/>
              <a:t>Azure Virtual machine</a:t>
            </a:r>
          </a:p>
        </p:txBody>
      </p:sp>
      <p:pic>
        <p:nvPicPr>
          <p:cNvPr id="3" name="Média en ligne 2" title="Azure Virtual Machines 101 - A Beginners Guide (AZ-900)">
            <a:hlinkClick r:id="" action="ppaction://media"/>
            <a:extLst>
              <a:ext uri="{FF2B5EF4-FFF2-40B4-BE49-F238E27FC236}">
                <a16:creationId xmlns:a16="http://schemas.microsoft.com/office/drawing/2014/main" id="{61E48E8A-5587-4CA1-BACC-DB7EDB36A7FA}"/>
              </a:ext>
            </a:extLst>
          </p:cNvPr>
          <p:cNvPicPr>
            <a:picLocks noRot="1" noChangeAspect="1"/>
          </p:cNvPicPr>
          <p:nvPr>
            <a:videoFile r:link="rId1"/>
          </p:nvPr>
        </p:nvPicPr>
        <p:blipFill>
          <a:blip r:embed="rId3"/>
          <a:stretch>
            <a:fillRect/>
          </a:stretch>
        </p:blipFill>
        <p:spPr>
          <a:xfrm>
            <a:off x="566058" y="388188"/>
            <a:ext cx="10422138" cy="5888508"/>
          </a:xfrm>
          <a:prstGeom prst="rect">
            <a:avLst/>
          </a:prstGeom>
        </p:spPr>
      </p:pic>
    </p:spTree>
    <p:extLst>
      <p:ext uri="{BB962C8B-B14F-4D97-AF65-F5344CB8AC3E}">
        <p14:creationId xmlns:p14="http://schemas.microsoft.com/office/powerpoint/2010/main" val="378940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lvl="1"/>
            <a:r>
              <a:rPr lang="en-US" sz="2000" dirty="0">
                <a:solidFill>
                  <a:srgbClr val="171717"/>
                </a:solidFill>
                <a:latin typeface="Segoe UI" panose="020B0502040204020203" pitchFamily="34" charset="0"/>
              </a:rPr>
              <a:t>Follow steps</a:t>
            </a:r>
          </a:p>
          <a:p>
            <a:pPr lvl="2"/>
            <a:r>
              <a:rPr lang="en-US" sz="2000" dirty="0">
                <a:solidFill>
                  <a:srgbClr val="171717"/>
                </a:solidFill>
                <a:latin typeface="Segoe UI" panose="020B0502040204020203" pitchFamily="34" charset="0"/>
              </a:rPr>
              <a:t>Create virtual machine (use image= &lt;</a:t>
            </a:r>
            <a:r>
              <a:rPr lang="en-US" sz="2000" b="1" dirty="0">
                <a:solidFill>
                  <a:srgbClr val="171717"/>
                </a:solidFill>
                <a:latin typeface="Segoe UI" panose="020B0502040204020203" pitchFamily="34" charset="0"/>
              </a:rPr>
              <a:t>of your choice</a:t>
            </a:r>
            <a:r>
              <a:rPr lang="en-US" sz="2000" dirty="0">
                <a:solidFill>
                  <a:srgbClr val="171717"/>
                </a:solidFill>
                <a:latin typeface="Segoe UI" panose="020B0502040204020203" pitchFamily="34" charset="0"/>
              </a:rPr>
              <a:t>&gt; &amp; Region = &lt;</a:t>
            </a:r>
            <a:r>
              <a:rPr lang="en-US" sz="2000" b="1" dirty="0">
                <a:solidFill>
                  <a:srgbClr val="171717"/>
                </a:solidFill>
                <a:latin typeface="Segoe UI" panose="020B0502040204020203" pitchFamily="34" charset="0"/>
              </a:rPr>
              <a:t>of your choice</a:t>
            </a:r>
            <a:r>
              <a:rPr lang="en-US" sz="2000" dirty="0">
                <a:solidFill>
                  <a:srgbClr val="171717"/>
                </a:solidFill>
                <a:latin typeface="Segoe UI" panose="020B0502040204020203" pitchFamily="34" charset="0"/>
              </a:rPr>
              <a:t>&gt; )</a:t>
            </a:r>
          </a:p>
          <a:p>
            <a:pPr lvl="2"/>
            <a:r>
              <a:rPr lang="en-US" sz="2000" dirty="0">
                <a:solidFill>
                  <a:srgbClr val="171717"/>
                </a:solidFill>
                <a:latin typeface="Segoe UI" panose="020B0502040204020203" pitchFamily="34" charset="0"/>
              </a:rPr>
              <a:t>Connect to virtual machine</a:t>
            </a:r>
          </a:p>
          <a:p>
            <a:pPr marL="0" lvl="1" indent="0">
              <a:buNone/>
            </a:pPr>
            <a:r>
              <a:rPr lang="en-US" sz="2000" dirty="0">
                <a:solidFill>
                  <a:srgbClr val="171717"/>
                </a:solidFill>
                <a:latin typeface="Segoe UI" panose="020B0502040204020203" pitchFamily="34" charset="0"/>
              </a:rPr>
              <a:t> in : </a:t>
            </a:r>
            <a:r>
              <a:rPr lang="en-US" sz="2000" dirty="0">
                <a:solidFill>
                  <a:srgbClr val="171717"/>
                </a:solidFill>
                <a:latin typeface="Segoe UI" panose="020B0502040204020203" pitchFamily="34" charset="0"/>
                <a:hlinkClick r:id="rId2"/>
              </a:rPr>
              <a:t>https://learn.microsoft.com/en-us/azure/virtual-machines/</a:t>
            </a:r>
            <a:endParaRPr lang="en-US" sz="2000" dirty="0">
              <a:solidFill>
                <a:srgbClr val="171717"/>
              </a:solidFill>
              <a:latin typeface="Segoe UI" panose="020B0502040204020203" pitchFamily="34" charset="0"/>
            </a:endParaRPr>
          </a:p>
          <a:p>
            <a:pPr marL="0" lvl="1" indent="0">
              <a:buNone/>
            </a:pPr>
            <a:r>
              <a:rPr lang="en-US" sz="2000" dirty="0">
                <a:solidFill>
                  <a:srgbClr val="171717"/>
                </a:solidFill>
                <a:latin typeface="Segoe UI" panose="020B0502040204020203" pitchFamily="34" charset="0"/>
              </a:rPr>
              <a:t>Use:  a </a:t>
            </a:r>
            <a:r>
              <a:rPr lang="en-US" sz="2000" dirty="0" err="1">
                <a:solidFill>
                  <a:srgbClr val="171717"/>
                </a:solidFill>
                <a:latin typeface="Segoe UI" panose="020B0502040204020203" pitchFamily="34" charset="0"/>
              </a:rPr>
              <a:t>Quickstart</a:t>
            </a:r>
            <a:r>
              <a:rPr lang="en-US" sz="2000" dirty="0">
                <a:solidFill>
                  <a:srgbClr val="171717"/>
                </a:solidFill>
                <a:latin typeface="Segoe UI" panose="020B0502040204020203" pitchFamily="34" charset="0"/>
              </a:rPr>
              <a:t> for Linux or Windows via Azure Portal</a:t>
            </a:r>
          </a:p>
          <a:p>
            <a:endParaRPr lang="en-GB" sz="2800" dirty="0"/>
          </a:p>
        </p:txBody>
      </p:sp>
      <p:sp>
        <p:nvSpPr>
          <p:cNvPr id="4" name="Title 3"/>
          <p:cNvSpPr>
            <a:spLocks noGrp="1"/>
          </p:cNvSpPr>
          <p:nvPr>
            <p:ph type="title"/>
          </p:nvPr>
        </p:nvSpPr>
        <p:spPr/>
        <p:txBody>
          <a:bodyPr/>
          <a:lstStyle/>
          <a:p>
            <a:r>
              <a:rPr lang="en-GB" dirty="0"/>
              <a:t>Azure Virtual machine: Create a VM</a:t>
            </a:r>
          </a:p>
        </p:txBody>
      </p:sp>
    </p:spTree>
    <p:extLst>
      <p:ext uri="{BB962C8B-B14F-4D97-AF65-F5344CB8AC3E}">
        <p14:creationId xmlns:p14="http://schemas.microsoft.com/office/powerpoint/2010/main" val="2154151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lvl="1"/>
            <a:endParaRPr lang="en-US" sz="2000" dirty="0">
              <a:solidFill>
                <a:srgbClr val="171717"/>
              </a:solidFill>
              <a:latin typeface="Segoe UI" panose="020B0502040204020203" pitchFamily="34" charset="0"/>
            </a:endParaRPr>
          </a:p>
          <a:p>
            <a:pPr lvl="1"/>
            <a:r>
              <a:rPr lang="en-US" sz="2000" dirty="0">
                <a:solidFill>
                  <a:srgbClr val="171717"/>
                </a:solidFill>
                <a:latin typeface="Segoe UI" panose="020B0502040204020203" pitchFamily="34" charset="0"/>
              </a:rPr>
              <a:t>In the storage account of the previous section, create a </a:t>
            </a:r>
            <a:r>
              <a:rPr lang="en-US" sz="2000" dirty="0" err="1">
                <a:solidFill>
                  <a:srgbClr val="171717"/>
                </a:solidFill>
                <a:latin typeface="Segoe UI" panose="020B0502040204020203" pitchFamily="34" charset="0"/>
              </a:rPr>
              <a:t>fileshare</a:t>
            </a:r>
            <a:r>
              <a:rPr lang="en-US" sz="2000" dirty="0">
                <a:solidFill>
                  <a:srgbClr val="171717"/>
                </a:solidFill>
                <a:latin typeface="Segoe UI" panose="020B0502040204020203" pitchFamily="34" charset="0"/>
              </a:rPr>
              <a:t> and upload some files to it : </a:t>
            </a:r>
            <a:r>
              <a:rPr lang="en-GB" sz="2000" dirty="0">
                <a:hlinkClick r:id="rId2"/>
              </a:rPr>
              <a:t>https://docs.microsoft.com/en-us/azure/storage/files/storage-files-quick-create-use-windows#create-an-azure-file-share</a:t>
            </a:r>
            <a:endParaRPr lang="en-GB" sz="2000" dirty="0"/>
          </a:p>
          <a:p>
            <a:pPr lvl="1"/>
            <a:endParaRPr lang="en-GB" sz="2000" dirty="0"/>
          </a:p>
          <a:p>
            <a:pPr lvl="1"/>
            <a:endParaRPr lang="en-GB" sz="2000" dirty="0"/>
          </a:p>
          <a:p>
            <a:pPr lvl="1"/>
            <a:r>
              <a:rPr lang="en-GB" sz="2000" dirty="0"/>
              <a:t>Mount the </a:t>
            </a:r>
            <a:r>
              <a:rPr lang="en-GB" sz="2000" dirty="0" err="1"/>
              <a:t>fileshare</a:t>
            </a:r>
            <a:r>
              <a:rPr lang="en-GB" sz="2000" dirty="0"/>
              <a:t> to your VM : </a:t>
            </a:r>
            <a:r>
              <a:rPr lang="en-GB" sz="2000" dirty="0">
                <a:hlinkClick r:id="rId3"/>
              </a:rPr>
              <a:t>https://docs.microsoft.com/en-us/azure/storage/files/storage-how-to-use-files-windows</a:t>
            </a:r>
            <a:endParaRPr lang="en-GB" sz="2000" dirty="0"/>
          </a:p>
        </p:txBody>
      </p:sp>
      <p:sp>
        <p:nvSpPr>
          <p:cNvPr id="4" name="Title 3"/>
          <p:cNvSpPr>
            <a:spLocks noGrp="1"/>
          </p:cNvSpPr>
          <p:nvPr>
            <p:ph type="title"/>
          </p:nvPr>
        </p:nvSpPr>
        <p:spPr/>
        <p:txBody>
          <a:bodyPr/>
          <a:lstStyle/>
          <a:p>
            <a:r>
              <a:rPr lang="en-GB" dirty="0"/>
              <a:t>Create a File share and mount it to a VM (optional)</a:t>
            </a:r>
          </a:p>
        </p:txBody>
      </p:sp>
    </p:spTree>
    <p:extLst>
      <p:ext uri="{BB962C8B-B14F-4D97-AF65-F5344CB8AC3E}">
        <p14:creationId xmlns:p14="http://schemas.microsoft.com/office/powerpoint/2010/main" val="259784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a:t>
            </a:r>
            <a:r>
              <a:rPr lang="en-GB"/>
              <a:t>Database</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a:t>5</a:t>
            </a:r>
          </a:p>
        </p:txBody>
      </p:sp>
    </p:spTree>
    <p:extLst>
      <p:ext uri="{BB962C8B-B14F-4D97-AF65-F5344CB8AC3E}">
        <p14:creationId xmlns:p14="http://schemas.microsoft.com/office/powerpoint/2010/main" val="4168823610"/>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GB" dirty="0"/>
              <a:t>Query Azure SQL Database</a:t>
            </a:r>
          </a:p>
        </p:txBody>
      </p:sp>
      <p:sp>
        <p:nvSpPr>
          <p:cNvPr id="4" name="Title 3"/>
          <p:cNvSpPr>
            <a:spLocks noGrp="1"/>
          </p:cNvSpPr>
          <p:nvPr>
            <p:ph type="title"/>
          </p:nvPr>
        </p:nvSpPr>
        <p:spPr/>
        <p:txBody>
          <a:bodyPr/>
          <a:lstStyle/>
          <a:p>
            <a:r>
              <a:rPr lang="en-GB" dirty="0"/>
              <a:t>Database </a:t>
            </a:r>
          </a:p>
        </p:txBody>
      </p:sp>
      <p:sp>
        <p:nvSpPr>
          <p:cNvPr id="5" name="Text Placeholder 4">
            <a:extLst>
              <a:ext uri="{FF2B5EF4-FFF2-40B4-BE49-F238E27FC236}">
                <a16:creationId xmlns:a16="http://schemas.microsoft.com/office/drawing/2014/main" id="{22AFA1BB-3001-46C3-9164-25F1C83E7E04}"/>
              </a:ext>
            </a:extLst>
          </p:cNvPr>
          <p:cNvSpPr txBox="1">
            <a:spLocks/>
          </p:cNvSpPr>
          <p:nvPr/>
        </p:nvSpPr>
        <p:spPr>
          <a:xfrm>
            <a:off x="557212" y="2051538"/>
            <a:ext cx="11379201" cy="4570674"/>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solidFill>
                <a:srgbClr val="171717"/>
              </a:solidFill>
              <a:latin typeface="Segoe UI" panose="020B0502040204020203" pitchFamily="34" charset="0"/>
            </a:endParaRPr>
          </a:p>
          <a:p>
            <a:pPr lvl="1"/>
            <a:endParaRPr lang="en-GB"/>
          </a:p>
          <a:p>
            <a:endParaRPr lang="en-GB"/>
          </a:p>
          <a:p>
            <a:endParaRPr lang="en-GB"/>
          </a:p>
          <a:p>
            <a:pPr lvl="1"/>
            <a:endParaRPr lang="en-GB"/>
          </a:p>
          <a:p>
            <a:endParaRPr lang="en-GB"/>
          </a:p>
        </p:txBody>
      </p:sp>
      <p:sp>
        <p:nvSpPr>
          <p:cNvPr id="8" name="Espace réservé du texte 7">
            <a:extLst>
              <a:ext uri="{FF2B5EF4-FFF2-40B4-BE49-F238E27FC236}">
                <a16:creationId xmlns:a16="http://schemas.microsoft.com/office/drawing/2014/main" id="{FA250B02-6C89-4F45-9985-18488F6601EE}"/>
              </a:ext>
            </a:extLst>
          </p:cNvPr>
          <p:cNvSpPr>
            <a:spLocks noGrp="1"/>
          </p:cNvSpPr>
          <p:nvPr>
            <p:ph type="body" sz="quarter" idx="10"/>
          </p:nvPr>
        </p:nvSpPr>
        <p:spPr/>
        <p:txBody>
          <a:bodyPr/>
          <a:lstStyle/>
          <a:p>
            <a:pPr marL="285750" indent="-285750">
              <a:buClr>
                <a:schemeClr val="accent1">
                  <a:lumMod val="75000"/>
                </a:schemeClr>
              </a:buClr>
              <a:buFont typeface="Wingdings" panose="05000000000000000000" pitchFamily="2" charset="2"/>
              <a:buChar char="§"/>
            </a:pPr>
            <a:r>
              <a:rPr lang="fr-FR" sz="1800" dirty="0" err="1">
                <a:solidFill>
                  <a:srgbClr val="171717"/>
                </a:solidFill>
                <a:latin typeface="Segoe UI" panose="020B0502040204020203" pitchFamily="34" charset="0"/>
              </a:rPr>
              <a:t>Create</a:t>
            </a:r>
            <a:r>
              <a:rPr lang="fr-FR" sz="1800" dirty="0">
                <a:solidFill>
                  <a:srgbClr val="171717"/>
                </a:solidFill>
                <a:latin typeface="Segoe UI" panose="020B0502040204020203" pitchFamily="34" charset="0"/>
              </a:rPr>
              <a:t> table </a:t>
            </a:r>
            <a:r>
              <a:rPr lang="fr-FR" sz="1800" dirty="0" err="1">
                <a:solidFill>
                  <a:srgbClr val="171717"/>
                </a:solidFill>
                <a:latin typeface="Segoe UI" panose="020B0502040204020203" pitchFamily="34" charset="0"/>
              </a:rPr>
              <a:t>named</a:t>
            </a:r>
            <a:r>
              <a:rPr lang="fr-FR" sz="1800" dirty="0">
                <a:solidFill>
                  <a:srgbClr val="171717"/>
                </a:solidFill>
                <a:latin typeface="Segoe UI" panose="020B0502040204020203" pitchFamily="34" charset="0"/>
              </a:rPr>
              <a:t> Drivers</a:t>
            </a:r>
            <a:endParaRPr lang="en-US" sz="1600" dirty="0">
              <a:solidFill>
                <a:srgbClr val="171717"/>
              </a:solidFill>
              <a:latin typeface="Segoe UI" panose="020B0502040204020203" pitchFamily="34" charset="0"/>
            </a:endParaRPr>
          </a:p>
          <a:p>
            <a:pPr lvl="1" indent="0">
              <a:buClr>
                <a:schemeClr val="accent1">
                  <a:lumMod val="75000"/>
                </a:schemeClr>
              </a:buClr>
              <a:buNone/>
            </a:pPr>
            <a:r>
              <a:rPr lang="en-US" sz="1600" dirty="0">
                <a:solidFill>
                  <a:srgbClr val="0101FD"/>
                </a:solidFill>
                <a:latin typeface="SFMono-Regular"/>
              </a:rPr>
              <a:t>CREATE TABLE </a:t>
            </a:r>
            <a:r>
              <a:rPr lang="en-US" sz="1600" dirty="0">
                <a:solidFill>
                  <a:srgbClr val="171717"/>
                </a:solidFill>
                <a:latin typeface="Segoe UI" panose="020B0502040204020203" pitchFamily="34" charset="0"/>
              </a:rPr>
              <a:t>Drivers (</a:t>
            </a:r>
            <a:r>
              <a:rPr lang="en-US" sz="1600" dirty="0" err="1">
                <a:solidFill>
                  <a:srgbClr val="171717"/>
                </a:solidFill>
                <a:latin typeface="Segoe UI" panose="020B0502040204020203" pitchFamily="34" charset="0"/>
              </a:rPr>
              <a:t>DriverID</a:t>
            </a:r>
            <a:r>
              <a:rPr lang="en-US" sz="1600" dirty="0">
                <a:solidFill>
                  <a:srgbClr val="171717"/>
                </a:solidFill>
                <a:latin typeface="Segoe UI" panose="020B0502040204020203" pitchFamily="34" charset="0"/>
              </a:rPr>
              <a:t> </a:t>
            </a:r>
            <a:r>
              <a:rPr lang="en-US" sz="1600" dirty="0">
                <a:solidFill>
                  <a:srgbClr val="0101FD"/>
                </a:solidFill>
                <a:latin typeface="SFMono-Regular"/>
              </a:rPr>
              <a:t>int</a:t>
            </a:r>
            <a:r>
              <a:rPr lang="en-US" sz="1600" dirty="0">
                <a:solidFill>
                  <a:srgbClr val="171717"/>
                </a:solidFill>
                <a:latin typeface="Segoe UI" panose="020B0502040204020203" pitchFamily="34" charset="0"/>
              </a:rPr>
              <a:t>, </a:t>
            </a:r>
            <a:r>
              <a:rPr lang="en-US" sz="1600" dirty="0" err="1">
                <a:solidFill>
                  <a:srgbClr val="171717"/>
                </a:solidFill>
                <a:latin typeface="Segoe UI" panose="020B0502040204020203" pitchFamily="34" charset="0"/>
              </a:rPr>
              <a:t>LastName</a:t>
            </a:r>
            <a:r>
              <a:rPr lang="en-US" sz="1600" dirty="0">
                <a:solidFill>
                  <a:srgbClr val="171717"/>
                </a:solidFill>
                <a:latin typeface="Segoe UI" panose="020B0502040204020203" pitchFamily="34" charset="0"/>
              </a:rPr>
              <a:t> </a:t>
            </a:r>
            <a:r>
              <a:rPr lang="en-US" sz="1600" dirty="0">
                <a:solidFill>
                  <a:srgbClr val="0101FD"/>
                </a:solidFill>
                <a:latin typeface="SFMono-Regular"/>
              </a:rPr>
              <a:t>varchar</a:t>
            </a:r>
            <a:r>
              <a:rPr lang="en-US" sz="1600" dirty="0">
                <a:solidFill>
                  <a:srgbClr val="171717"/>
                </a:solidFill>
                <a:latin typeface="Segoe UI" panose="020B0502040204020203" pitchFamily="34" charset="0"/>
              </a:rPr>
              <a:t>(255), FirstName </a:t>
            </a:r>
            <a:r>
              <a:rPr lang="en-US" sz="1600" dirty="0">
                <a:solidFill>
                  <a:srgbClr val="0101FD"/>
                </a:solidFill>
                <a:latin typeface="SFMono-Regular"/>
              </a:rPr>
              <a:t>varchar</a:t>
            </a:r>
            <a:r>
              <a:rPr lang="en-US" sz="1600" dirty="0">
                <a:solidFill>
                  <a:srgbClr val="171717"/>
                </a:solidFill>
                <a:latin typeface="Segoe UI" panose="020B0502040204020203" pitchFamily="34" charset="0"/>
              </a:rPr>
              <a:t>(255), </a:t>
            </a:r>
            <a:r>
              <a:rPr lang="en-US" sz="1600" dirty="0" err="1">
                <a:solidFill>
                  <a:srgbClr val="171717"/>
                </a:solidFill>
                <a:latin typeface="Segoe UI" panose="020B0502040204020203" pitchFamily="34" charset="0"/>
              </a:rPr>
              <a:t>OriginCity</a:t>
            </a:r>
            <a:r>
              <a:rPr lang="en-US" sz="1600" dirty="0">
                <a:solidFill>
                  <a:srgbClr val="171717"/>
                </a:solidFill>
                <a:latin typeface="Segoe UI" panose="020B0502040204020203" pitchFamily="34" charset="0"/>
              </a:rPr>
              <a:t> </a:t>
            </a:r>
            <a:r>
              <a:rPr lang="en-US" sz="1600" dirty="0">
                <a:solidFill>
                  <a:srgbClr val="0101FD"/>
                </a:solidFill>
                <a:latin typeface="SFMono-Regular"/>
              </a:rPr>
              <a:t>varchar</a:t>
            </a:r>
            <a:r>
              <a:rPr lang="en-US" sz="1600" dirty="0">
                <a:solidFill>
                  <a:srgbClr val="171717"/>
                </a:solidFill>
                <a:latin typeface="Segoe UI" panose="020B0502040204020203" pitchFamily="34" charset="0"/>
              </a:rPr>
              <a:t>(255));</a:t>
            </a:r>
          </a:p>
          <a:p>
            <a:pPr lvl="1" indent="0">
              <a:buClr>
                <a:schemeClr val="accent1">
                  <a:lumMod val="75000"/>
                </a:schemeClr>
              </a:buClr>
              <a:buNone/>
            </a:pPr>
            <a:endParaRPr lang="fr-FR" sz="1600" dirty="0">
              <a:solidFill>
                <a:srgbClr val="171717"/>
              </a:solidFill>
              <a:latin typeface="Segoe UI" panose="020B0502040204020203" pitchFamily="34" charset="0"/>
            </a:endParaRPr>
          </a:p>
          <a:p>
            <a:pPr marL="285750" indent="-285750">
              <a:buClr>
                <a:schemeClr val="accent1">
                  <a:lumMod val="75000"/>
                </a:schemeClr>
              </a:buClr>
              <a:buFont typeface="Wingdings" panose="05000000000000000000" pitchFamily="2" charset="2"/>
              <a:buChar char="§"/>
            </a:pPr>
            <a:r>
              <a:rPr lang="fr-FR" sz="1800" dirty="0" err="1">
                <a:solidFill>
                  <a:srgbClr val="171717"/>
                </a:solidFill>
                <a:latin typeface="Segoe UI" panose="020B0502040204020203" pitchFamily="34" charset="0"/>
              </a:rPr>
              <a:t>Verify</a:t>
            </a:r>
            <a:r>
              <a:rPr lang="fr-FR" sz="1800" dirty="0">
                <a:solidFill>
                  <a:srgbClr val="171717"/>
                </a:solidFill>
                <a:latin typeface="Segoe UI" panose="020B0502040204020203" pitchFamily="34" charset="0"/>
              </a:rPr>
              <a:t> </a:t>
            </a:r>
            <a:r>
              <a:rPr lang="fr-FR" sz="1800" dirty="0" err="1">
                <a:solidFill>
                  <a:srgbClr val="171717"/>
                </a:solidFill>
                <a:latin typeface="Segoe UI" panose="020B0502040204020203" pitchFamily="34" charset="0"/>
              </a:rPr>
              <a:t>that</a:t>
            </a:r>
            <a:r>
              <a:rPr lang="fr-FR" sz="1800" dirty="0">
                <a:solidFill>
                  <a:srgbClr val="171717"/>
                </a:solidFill>
                <a:latin typeface="Segoe UI" panose="020B0502040204020203" pitchFamily="34" charset="0"/>
              </a:rPr>
              <a:t> the Drivers table </a:t>
            </a:r>
            <a:r>
              <a:rPr lang="fr-FR" sz="1800" dirty="0" err="1">
                <a:solidFill>
                  <a:srgbClr val="171717"/>
                </a:solidFill>
                <a:latin typeface="Segoe UI" panose="020B0502040204020203" pitchFamily="34" charset="0"/>
              </a:rPr>
              <a:t>exists</a:t>
            </a:r>
            <a:endParaRPr lang="fr-FR" sz="1800" dirty="0">
              <a:solidFill>
                <a:srgbClr val="171717"/>
              </a:solidFill>
              <a:latin typeface="Segoe UI" panose="020B0502040204020203" pitchFamily="34" charset="0"/>
            </a:endParaRPr>
          </a:p>
          <a:p>
            <a:pPr>
              <a:buClr>
                <a:schemeClr val="accent1">
                  <a:lumMod val="75000"/>
                </a:schemeClr>
              </a:buClr>
            </a:pPr>
            <a:r>
              <a:rPr lang="en-US" sz="1600" dirty="0">
                <a:solidFill>
                  <a:srgbClr val="0101FD"/>
                </a:solidFill>
                <a:latin typeface="SFMono-Regular"/>
              </a:rPr>
              <a:t>     </a:t>
            </a:r>
            <a:r>
              <a:rPr lang="en-US" sz="1600" b="0" i="0" dirty="0">
                <a:solidFill>
                  <a:srgbClr val="0101FD"/>
                </a:solidFill>
                <a:effectLst/>
                <a:latin typeface="SFMono-Regular"/>
              </a:rPr>
              <a:t>SELECT</a:t>
            </a:r>
            <a:r>
              <a:rPr lang="en-US" sz="1600" b="0" i="0" dirty="0">
                <a:solidFill>
                  <a:srgbClr val="171717"/>
                </a:solidFill>
                <a:effectLst/>
                <a:latin typeface="SFMono-Regular"/>
              </a:rPr>
              <a:t> </a:t>
            </a:r>
            <a:r>
              <a:rPr lang="en-US" sz="1600" b="0" i="0" dirty="0">
                <a:solidFill>
                  <a:srgbClr val="0101FD"/>
                </a:solidFill>
                <a:effectLst/>
                <a:latin typeface="SFMono-Regular"/>
              </a:rPr>
              <a:t>name</a:t>
            </a:r>
            <a:r>
              <a:rPr lang="en-US" sz="1600" b="0" i="0" dirty="0">
                <a:solidFill>
                  <a:srgbClr val="171717"/>
                </a:solidFill>
                <a:effectLst/>
                <a:latin typeface="SFMono-Regular"/>
              </a:rPr>
              <a:t> </a:t>
            </a:r>
            <a:r>
              <a:rPr lang="en-US" sz="1600" b="0" i="0" dirty="0">
                <a:solidFill>
                  <a:srgbClr val="0101FD"/>
                </a:solidFill>
                <a:effectLst/>
                <a:latin typeface="SFMono-Regular"/>
              </a:rPr>
              <a:t>FROM</a:t>
            </a:r>
            <a:r>
              <a:rPr lang="en-US" sz="1600" b="0" i="0" dirty="0">
                <a:solidFill>
                  <a:srgbClr val="171717"/>
                </a:solidFill>
                <a:effectLst/>
                <a:latin typeface="SFMono-Regular"/>
              </a:rPr>
              <a:t> </a:t>
            </a:r>
            <a:r>
              <a:rPr lang="en-US" sz="1600" b="0" i="0" dirty="0" err="1">
                <a:solidFill>
                  <a:srgbClr val="171717"/>
                </a:solidFill>
                <a:effectLst/>
                <a:latin typeface="SFMono-Regular"/>
              </a:rPr>
              <a:t>sys.tables</a:t>
            </a:r>
            <a:r>
              <a:rPr lang="en-US" sz="1600" b="0" i="0" dirty="0">
                <a:solidFill>
                  <a:srgbClr val="171717"/>
                </a:solidFill>
                <a:effectLst/>
                <a:latin typeface="SFMono-Regular"/>
              </a:rPr>
              <a:t>;</a:t>
            </a:r>
            <a:endParaRPr lang="fr-FR" sz="1800" dirty="0">
              <a:solidFill>
                <a:srgbClr val="171717"/>
              </a:solidFill>
              <a:latin typeface="Segoe UI" panose="020B0502040204020203" pitchFamily="34" charset="0"/>
            </a:endParaRPr>
          </a:p>
          <a:p>
            <a:pPr>
              <a:buClr>
                <a:schemeClr val="accent1">
                  <a:lumMod val="75000"/>
                </a:schemeClr>
              </a:buClr>
            </a:pPr>
            <a:endParaRPr lang="fr-FR" sz="1800" dirty="0">
              <a:solidFill>
                <a:srgbClr val="171717"/>
              </a:solidFill>
              <a:latin typeface="Segoe UI" panose="020B0502040204020203" pitchFamily="34" charset="0"/>
            </a:endParaRPr>
          </a:p>
          <a:p>
            <a:pPr marL="285750" indent="-285750">
              <a:buClr>
                <a:schemeClr val="accent1">
                  <a:lumMod val="75000"/>
                </a:schemeClr>
              </a:buClr>
              <a:buFont typeface="Wingdings" panose="05000000000000000000" pitchFamily="2" charset="2"/>
              <a:buChar char="§"/>
            </a:pPr>
            <a:r>
              <a:rPr lang="fr-FR" sz="1800" dirty="0" err="1">
                <a:solidFill>
                  <a:srgbClr val="171717"/>
                </a:solidFill>
                <a:latin typeface="Segoe UI" panose="020B0502040204020203" pitchFamily="34" charset="0"/>
              </a:rPr>
              <a:t>Add</a:t>
            </a:r>
            <a:r>
              <a:rPr lang="fr-FR" sz="1800" dirty="0">
                <a:solidFill>
                  <a:srgbClr val="171717"/>
                </a:solidFill>
                <a:latin typeface="Segoe UI" panose="020B0502040204020203" pitchFamily="34" charset="0"/>
              </a:rPr>
              <a:t> a </a:t>
            </a:r>
            <a:r>
              <a:rPr lang="fr-FR" sz="1800" dirty="0" err="1">
                <a:solidFill>
                  <a:srgbClr val="171717"/>
                </a:solidFill>
                <a:latin typeface="Segoe UI" panose="020B0502040204020203" pitchFamily="34" charset="0"/>
              </a:rPr>
              <a:t>row</a:t>
            </a:r>
            <a:r>
              <a:rPr lang="fr-FR" sz="1800" dirty="0">
                <a:solidFill>
                  <a:srgbClr val="171717"/>
                </a:solidFill>
                <a:latin typeface="Segoe UI" panose="020B0502040204020203" pitchFamily="34" charset="0"/>
              </a:rPr>
              <a:t> to the Drivers table</a:t>
            </a:r>
          </a:p>
          <a:p>
            <a:pPr>
              <a:buClr>
                <a:schemeClr val="accent1">
                  <a:lumMod val="75000"/>
                </a:schemeClr>
              </a:buClr>
            </a:pPr>
            <a:r>
              <a:rPr lang="fr-FR" sz="1600" b="0" i="0" dirty="0">
                <a:solidFill>
                  <a:srgbClr val="0101FD"/>
                </a:solidFill>
                <a:effectLst/>
                <a:latin typeface="SFMono-Regular"/>
              </a:rPr>
              <a:t>     INSERT</a:t>
            </a:r>
            <a:r>
              <a:rPr lang="fr-FR" sz="1600" b="0" i="0" dirty="0">
                <a:solidFill>
                  <a:srgbClr val="171717"/>
                </a:solidFill>
                <a:effectLst/>
                <a:latin typeface="SFMono-Regular"/>
              </a:rPr>
              <a:t> </a:t>
            </a:r>
            <a:r>
              <a:rPr lang="fr-FR" sz="1600" b="0" i="0" dirty="0">
                <a:solidFill>
                  <a:srgbClr val="0101FD"/>
                </a:solidFill>
                <a:effectLst/>
                <a:latin typeface="SFMono-Regular"/>
              </a:rPr>
              <a:t>INTO</a:t>
            </a:r>
            <a:r>
              <a:rPr lang="fr-FR" sz="1600" b="0" i="0" dirty="0">
                <a:solidFill>
                  <a:srgbClr val="171717"/>
                </a:solidFill>
                <a:effectLst/>
                <a:latin typeface="SFMono-Regular"/>
              </a:rPr>
              <a:t> Drivers (</a:t>
            </a:r>
            <a:r>
              <a:rPr lang="fr-FR" sz="1600" b="0" i="0" dirty="0" err="1">
                <a:solidFill>
                  <a:srgbClr val="171717"/>
                </a:solidFill>
                <a:effectLst/>
                <a:latin typeface="SFMono-Regular"/>
              </a:rPr>
              <a:t>DriverID</a:t>
            </a:r>
            <a:r>
              <a:rPr lang="fr-FR" sz="1600" b="0" i="0" dirty="0">
                <a:solidFill>
                  <a:srgbClr val="171717"/>
                </a:solidFill>
                <a:effectLst/>
                <a:latin typeface="SFMono-Regular"/>
              </a:rPr>
              <a:t>, </a:t>
            </a:r>
            <a:r>
              <a:rPr lang="fr-FR" sz="1600" b="0" i="0" dirty="0" err="1">
                <a:solidFill>
                  <a:srgbClr val="171717"/>
                </a:solidFill>
                <a:effectLst/>
                <a:latin typeface="SFMono-Regular"/>
              </a:rPr>
              <a:t>LastName</a:t>
            </a:r>
            <a:r>
              <a:rPr lang="fr-FR" sz="1600" b="0" i="0" dirty="0">
                <a:solidFill>
                  <a:srgbClr val="171717"/>
                </a:solidFill>
                <a:effectLst/>
                <a:latin typeface="SFMono-Regular"/>
              </a:rPr>
              <a:t>, </a:t>
            </a:r>
            <a:r>
              <a:rPr lang="fr-FR" sz="1600" b="0" i="0" dirty="0" err="1">
                <a:solidFill>
                  <a:srgbClr val="171717"/>
                </a:solidFill>
                <a:effectLst/>
                <a:latin typeface="SFMono-Regular"/>
              </a:rPr>
              <a:t>FirstName</a:t>
            </a:r>
            <a:r>
              <a:rPr lang="fr-FR" sz="1600" b="0" i="0" dirty="0">
                <a:solidFill>
                  <a:srgbClr val="171717"/>
                </a:solidFill>
                <a:effectLst/>
                <a:latin typeface="SFMono-Regular"/>
              </a:rPr>
              <a:t>, </a:t>
            </a:r>
            <a:r>
              <a:rPr lang="fr-FR" sz="1600" b="0" i="0" dirty="0" err="1">
                <a:solidFill>
                  <a:srgbClr val="171717"/>
                </a:solidFill>
                <a:effectLst/>
                <a:latin typeface="SFMono-Regular"/>
              </a:rPr>
              <a:t>OriginCity</a:t>
            </a:r>
            <a:r>
              <a:rPr lang="fr-FR" sz="1600" b="0" i="0" dirty="0">
                <a:solidFill>
                  <a:srgbClr val="171717"/>
                </a:solidFill>
                <a:effectLst/>
                <a:latin typeface="SFMono-Regular"/>
              </a:rPr>
              <a:t>) </a:t>
            </a:r>
            <a:r>
              <a:rPr lang="fr-FR" sz="1600" b="0" i="0" dirty="0">
                <a:solidFill>
                  <a:srgbClr val="0101FD"/>
                </a:solidFill>
                <a:effectLst/>
                <a:latin typeface="SFMono-Regular"/>
              </a:rPr>
              <a:t>VALUES</a:t>
            </a:r>
            <a:r>
              <a:rPr lang="fr-FR" sz="1600" b="0" i="0" dirty="0">
                <a:solidFill>
                  <a:srgbClr val="171717"/>
                </a:solidFill>
                <a:effectLst/>
                <a:latin typeface="SFMono-Regular"/>
              </a:rPr>
              <a:t> (123, </a:t>
            </a:r>
            <a:r>
              <a:rPr lang="fr-FR" sz="1600" b="0" i="0" dirty="0">
                <a:solidFill>
                  <a:srgbClr val="A31515"/>
                </a:solidFill>
                <a:effectLst/>
                <a:latin typeface="SFMono-Regular"/>
              </a:rPr>
              <a:t>'</a:t>
            </a:r>
            <a:r>
              <a:rPr lang="fr-FR" sz="1600" b="0" i="0" dirty="0" err="1">
                <a:solidFill>
                  <a:srgbClr val="A31515"/>
                </a:solidFill>
                <a:effectLst/>
                <a:latin typeface="SFMono-Regular"/>
              </a:rPr>
              <a:t>Zirne</a:t>
            </a:r>
            <a:r>
              <a:rPr lang="fr-FR" sz="1600" b="0" i="0" dirty="0">
                <a:solidFill>
                  <a:srgbClr val="A31515"/>
                </a:solidFill>
                <a:effectLst/>
                <a:latin typeface="SFMono-Regular"/>
              </a:rPr>
              <a:t>'</a:t>
            </a:r>
            <a:r>
              <a:rPr lang="fr-FR" sz="1600" b="0" i="0" dirty="0">
                <a:solidFill>
                  <a:srgbClr val="171717"/>
                </a:solidFill>
                <a:effectLst/>
                <a:latin typeface="SFMono-Regular"/>
              </a:rPr>
              <a:t>, </a:t>
            </a:r>
            <a:r>
              <a:rPr lang="fr-FR" sz="1600" b="0" i="0" dirty="0">
                <a:solidFill>
                  <a:srgbClr val="A31515"/>
                </a:solidFill>
                <a:effectLst/>
                <a:latin typeface="SFMono-Regular"/>
              </a:rPr>
              <a:t>'Laura'</a:t>
            </a:r>
            <a:r>
              <a:rPr lang="fr-FR" sz="1600" b="0" i="0" dirty="0">
                <a:solidFill>
                  <a:srgbClr val="171717"/>
                </a:solidFill>
                <a:effectLst/>
                <a:latin typeface="SFMono-Regular"/>
              </a:rPr>
              <a:t>, </a:t>
            </a:r>
            <a:r>
              <a:rPr lang="fr-FR" sz="1600" b="0" i="0" dirty="0">
                <a:solidFill>
                  <a:srgbClr val="A31515"/>
                </a:solidFill>
                <a:effectLst/>
                <a:latin typeface="SFMono-Regular"/>
              </a:rPr>
              <a:t>'Springfield’</a:t>
            </a:r>
            <a:r>
              <a:rPr lang="fr-FR" sz="1600" b="0" i="0" dirty="0">
                <a:solidFill>
                  <a:srgbClr val="171717"/>
                </a:solidFill>
                <a:effectLst/>
                <a:latin typeface="SFMono-Regular"/>
              </a:rPr>
              <a:t>);</a:t>
            </a:r>
            <a:endParaRPr lang="fr-FR" sz="1800" b="0" i="0" dirty="0">
              <a:solidFill>
                <a:srgbClr val="171717"/>
              </a:solidFill>
              <a:effectLst/>
              <a:latin typeface="Segoe UI" panose="020B0502040204020203" pitchFamily="34" charset="0"/>
            </a:endParaRPr>
          </a:p>
          <a:p>
            <a:pPr>
              <a:buClr>
                <a:schemeClr val="accent1">
                  <a:lumMod val="75000"/>
                </a:schemeClr>
              </a:buClr>
            </a:pPr>
            <a:endParaRPr lang="fr-FR" sz="1800" dirty="0">
              <a:solidFill>
                <a:srgbClr val="171717"/>
              </a:solidFill>
              <a:latin typeface="Segoe UI" panose="020B0502040204020203" pitchFamily="34" charset="0"/>
            </a:endParaRPr>
          </a:p>
          <a:p>
            <a:pPr marL="285750" indent="-285750">
              <a:buClr>
                <a:schemeClr val="accent1">
                  <a:lumMod val="75000"/>
                </a:schemeClr>
              </a:buClr>
              <a:buFont typeface="Wingdings" panose="05000000000000000000" pitchFamily="2" charset="2"/>
              <a:buChar char="§"/>
            </a:pPr>
            <a:r>
              <a:rPr lang="fr-FR" sz="1800" dirty="0">
                <a:solidFill>
                  <a:srgbClr val="171717"/>
                </a:solidFill>
                <a:latin typeface="Segoe UI" panose="020B0502040204020203" pitchFamily="34" charset="0"/>
              </a:rPr>
              <a:t>List the content of the Drivers table</a:t>
            </a:r>
          </a:p>
          <a:p>
            <a:pPr>
              <a:buClr>
                <a:schemeClr val="accent1">
                  <a:lumMod val="75000"/>
                </a:schemeClr>
              </a:buClr>
            </a:pPr>
            <a:r>
              <a:rPr lang="en-US" sz="1600" b="0" i="0">
                <a:solidFill>
                  <a:srgbClr val="0101FD"/>
                </a:solidFill>
                <a:effectLst/>
                <a:latin typeface="SFMono-Regular"/>
              </a:rPr>
              <a:t>     SELECT</a:t>
            </a:r>
            <a:r>
              <a:rPr lang="en-US" sz="1600" b="0" i="0">
                <a:solidFill>
                  <a:srgbClr val="171717"/>
                </a:solidFill>
                <a:effectLst/>
                <a:latin typeface="SFMono-Regular"/>
              </a:rPr>
              <a:t> * </a:t>
            </a:r>
            <a:r>
              <a:rPr lang="en-US" sz="1600" b="0" i="0">
                <a:solidFill>
                  <a:srgbClr val="0101FD"/>
                </a:solidFill>
                <a:effectLst/>
                <a:latin typeface="SFMono-Regular"/>
              </a:rPr>
              <a:t>FROM</a:t>
            </a:r>
            <a:r>
              <a:rPr lang="en-US" sz="1600" b="0" i="0">
                <a:solidFill>
                  <a:srgbClr val="171717"/>
                </a:solidFill>
                <a:effectLst/>
                <a:latin typeface="SFMono-Regular"/>
              </a:rPr>
              <a:t> </a:t>
            </a:r>
            <a:r>
              <a:rPr lang="en-US" sz="1600" b="0" i="0" dirty="0">
                <a:solidFill>
                  <a:srgbClr val="171717"/>
                </a:solidFill>
                <a:effectLst/>
                <a:latin typeface="SFMono-Regular"/>
              </a:rPr>
              <a:t>Drivers;</a:t>
            </a:r>
            <a:endParaRPr lang="fr-FR" sz="1800" dirty="0">
              <a:solidFill>
                <a:srgbClr val="171717"/>
              </a:solidFill>
              <a:latin typeface="Segoe UI" panose="020B0502040204020203" pitchFamily="34" charset="0"/>
            </a:endParaRPr>
          </a:p>
          <a:p>
            <a:endParaRPr lang="fr-FR" dirty="0"/>
          </a:p>
        </p:txBody>
      </p:sp>
    </p:spTree>
    <p:extLst>
      <p:ext uri="{BB962C8B-B14F-4D97-AF65-F5344CB8AC3E}">
        <p14:creationId xmlns:p14="http://schemas.microsoft.com/office/powerpoint/2010/main" val="9184643"/>
      </p:ext>
    </p:extLst>
  </p:cSld>
  <p:clrMapOvr>
    <a:masterClrMapping/>
  </p:clrMapOvr>
  <mc:AlternateContent xmlns:mc="http://schemas.openxmlformats.org/markup-compatibility/2006" xmlns:p14="http://schemas.microsoft.com/office/powerpoint/2010/main">
    <mc:Choice Requires="p14">
      <p:transition spd="slow" p14:dur="2000" advTm="60618"/>
    </mc:Choice>
    <mc:Fallback xmlns="">
      <p:transition spd="slow" advTm="6061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90CBB2-DAE4-4824-A72D-2718762A052C}"/>
              </a:ext>
            </a:extLst>
          </p:cNvPr>
          <p:cNvSpPr>
            <a:spLocks noGrp="1"/>
          </p:cNvSpPr>
          <p:nvPr>
            <p:ph type="ctrTitle"/>
          </p:nvPr>
        </p:nvSpPr>
        <p:spPr/>
        <p:txBody>
          <a:bodyPr/>
          <a:lstStyle/>
          <a:p>
            <a:r>
              <a:rPr lang="fr-FR" dirty="0"/>
              <a:t>#</a:t>
            </a:r>
            <a:r>
              <a:rPr lang="fr-FR"/>
              <a:t>Annexes</a:t>
            </a:r>
          </a:p>
        </p:txBody>
      </p:sp>
      <p:sp>
        <p:nvSpPr>
          <p:cNvPr id="3" name="Espace réservé du texte 2">
            <a:extLst>
              <a:ext uri="{FF2B5EF4-FFF2-40B4-BE49-F238E27FC236}">
                <a16:creationId xmlns:a16="http://schemas.microsoft.com/office/drawing/2014/main" id="{10315462-6305-49F0-B846-BECE166382B9}"/>
              </a:ext>
            </a:extLst>
          </p:cNvPr>
          <p:cNvSpPr>
            <a:spLocks noGrp="1"/>
          </p:cNvSpPr>
          <p:nvPr>
            <p:ph type="body" sz="quarter" idx="10"/>
          </p:nvPr>
        </p:nvSpPr>
        <p:spPr/>
        <p:txBody>
          <a:bodyPr>
            <a:normAutofit lnSpcReduction="10000"/>
          </a:bodyPr>
          <a:lstStyle/>
          <a:p>
            <a:r>
              <a:rPr lang="fr-FR"/>
              <a:t>99</a:t>
            </a:r>
          </a:p>
        </p:txBody>
      </p:sp>
    </p:spTree>
    <p:extLst>
      <p:ext uri="{BB962C8B-B14F-4D97-AF65-F5344CB8AC3E}">
        <p14:creationId xmlns:p14="http://schemas.microsoft.com/office/powerpoint/2010/main" val="377051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5C1BA331-24F7-4A32-9273-0C92A7F19F53}"/>
              </a:ext>
            </a:extLst>
          </p:cNvPr>
          <p:cNvSpPr>
            <a:spLocks noGrp="1"/>
          </p:cNvSpPr>
          <p:nvPr>
            <p:ph type="body" sz="quarter" idx="10"/>
          </p:nvPr>
        </p:nvSpPr>
        <p:spPr/>
        <p:txBody>
          <a:bodyPr/>
          <a:lstStyle/>
          <a:p>
            <a:r>
              <a:rPr lang="fr-FR" dirty="0">
                <a:hlinkClick r:id="rId3"/>
              </a:rPr>
              <a:t>https://docs.microsoft.com/en-us/azure/virtual-machines/windows/quick-create-cli</a:t>
            </a:r>
            <a:endParaRPr lang="fr-FR"/>
          </a:p>
          <a:p>
            <a:r>
              <a:rPr lang="en-US" dirty="0">
                <a:solidFill>
                  <a:srgbClr val="171717"/>
                </a:solidFill>
                <a:latin typeface="Segoe UI" panose="020B0502040204020203" pitchFamily="34" charset="0"/>
              </a:rPr>
              <a:t>- use image= </a:t>
            </a:r>
            <a:r>
              <a:rPr lang="en-US" b="1" dirty="0">
                <a:solidFill>
                  <a:srgbClr val="2EA657"/>
                </a:solidFill>
                <a:latin typeface="Segoe UI" panose="020B0502040204020203" pitchFamily="34" charset="0"/>
              </a:rPr>
              <a:t>Windows Server 2022</a:t>
            </a:r>
            <a:r>
              <a:rPr lang="en-US" dirty="0">
                <a:solidFill>
                  <a:srgbClr val="171717"/>
                </a:solidFill>
                <a:latin typeface="Segoe UI" panose="020B0502040204020203" pitchFamily="34" charset="0"/>
              </a:rPr>
              <a:t> &amp; Region = </a:t>
            </a:r>
            <a:r>
              <a:rPr lang="fr-FR" sz="1800" b="1" i="1" dirty="0" err="1">
                <a:solidFill>
                  <a:srgbClr val="2EA657"/>
                </a:solidFill>
              </a:rPr>
              <a:t>westeurope</a:t>
            </a:r>
            <a:endParaRPr lang="en-US" dirty="0">
              <a:solidFill>
                <a:srgbClr val="171717"/>
              </a:solidFill>
              <a:latin typeface="Segoe UI" panose="020B0502040204020203" pitchFamily="34" charset="0"/>
            </a:endParaRPr>
          </a:p>
          <a:p>
            <a:endParaRPr lang="fr-FR" dirty="0"/>
          </a:p>
        </p:txBody>
      </p:sp>
      <p:sp>
        <p:nvSpPr>
          <p:cNvPr id="6" name="Text Placeholder 5"/>
          <p:cNvSpPr>
            <a:spLocks noGrp="1"/>
          </p:cNvSpPr>
          <p:nvPr>
            <p:ph type="body" sz="quarter" idx="11"/>
          </p:nvPr>
        </p:nvSpPr>
        <p:spPr/>
        <p:txBody>
          <a:bodyPr/>
          <a:lstStyle/>
          <a:p>
            <a:r>
              <a:rPr lang="en-GB" dirty="0"/>
              <a:t>Create </a:t>
            </a:r>
            <a:r>
              <a:rPr lang="en-GB"/>
              <a:t>a VM</a:t>
            </a:r>
            <a:r>
              <a:rPr lang="en-GB" dirty="0"/>
              <a:t> with the CLI</a:t>
            </a:r>
            <a:endParaRPr lang="en-GB"/>
          </a:p>
        </p:txBody>
      </p:sp>
      <p:sp>
        <p:nvSpPr>
          <p:cNvPr id="4" name="Title 3"/>
          <p:cNvSpPr>
            <a:spLocks noGrp="1"/>
          </p:cNvSpPr>
          <p:nvPr>
            <p:ph type="title"/>
          </p:nvPr>
        </p:nvSpPr>
        <p:spPr/>
        <p:txBody>
          <a:bodyPr/>
          <a:lstStyle/>
          <a:p>
            <a:r>
              <a:rPr lang="en-GB" dirty="0"/>
              <a:t>Azure Virtual machine</a:t>
            </a:r>
            <a:endParaRPr lang="en-GB"/>
          </a:p>
        </p:txBody>
      </p:sp>
      <p:sp>
        <p:nvSpPr>
          <p:cNvPr id="5" name="Text Placeholder 4">
            <a:extLst>
              <a:ext uri="{FF2B5EF4-FFF2-40B4-BE49-F238E27FC236}">
                <a16:creationId xmlns:a16="http://schemas.microsoft.com/office/drawing/2014/main" id="{22AFA1BB-3001-46C3-9164-25F1C83E7E04}"/>
              </a:ext>
            </a:extLst>
          </p:cNvPr>
          <p:cNvSpPr txBox="1">
            <a:spLocks/>
          </p:cNvSpPr>
          <p:nvPr/>
        </p:nvSpPr>
        <p:spPr>
          <a:xfrm>
            <a:off x="557212" y="2579076"/>
            <a:ext cx="11379201" cy="4043135"/>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solidFill>
                <a:srgbClr val="171717"/>
              </a:solidFill>
              <a:latin typeface="Segoe UI" panose="020B0502040204020203" pitchFamily="34" charset="0"/>
            </a:endParaRPr>
          </a:p>
          <a:p>
            <a:pPr lvl="1"/>
            <a:endParaRPr lang="en-GB"/>
          </a:p>
          <a:p>
            <a:endParaRPr lang="en-GB"/>
          </a:p>
          <a:p>
            <a:endParaRPr lang="en-GB"/>
          </a:p>
          <a:p>
            <a:pPr lvl="1"/>
            <a:endParaRPr lang="en-GB"/>
          </a:p>
          <a:p>
            <a:endParaRPr lang="en-GB"/>
          </a:p>
        </p:txBody>
      </p:sp>
    </p:spTree>
    <p:extLst>
      <p:ext uri="{BB962C8B-B14F-4D97-AF65-F5344CB8AC3E}">
        <p14:creationId xmlns:p14="http://schemas.microsoft.com/office/powerpoint/2010/main" val="30495563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1" id="{18B0FA0E-52BA-4F3F-B2FD-88B4C8061DF8}" vid="{B5884A08-8118-4F4B-BE23-42A2365375DD}"/>
    </a:ext>
  </a:extLst>
</a:theme>
</file>

<file path=ppt/theme/theme3.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A5246923EF894FA90BEE27FDA7F74C" ma:contentTypeVersion="12" ma:contentTypeDescription="Create a new document." ma:contentTypeScope="" ma:versionID="5713d072cab6220cc49d73e7e987c3d7">
  <xsd:schema xmlns:xsd="http://www.w3.org/2001/XMLSchema" xmlns:xs="http://www.w3.org/2001/XMLSchema" xmlns:p="http://schemas.microsoft.com/office/2006/metadata/properties" xmlns:ns2="d8df4f01-8414-4f0d-b270-4d6fc644e172" xmlns:ns3="d0cc63ca-2ef7-46fb-a4cd-5dd454730292" targetNamespace="http://schemas.microsoft.com/office/2006/metadata/properties" ma:root="true" ma:fieldsID="bf3e1674393c4693aa59c91337048682" ns2:_="" ns3:_="">
    <xsd:import namespace="d8df4f01-8414-4f0d-b270-4d6fc644e172"/>
    <xsd:import namespace="d0cc63ca-2ef7-46fb-a4cd-5dd45473029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df4f01-8414-4f0d-b270-4d6fc644e1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cc63ca-2ef7-46fb-a4cd-5dd45473029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cca52e36-eebf-4a9b-a540-ec8782c594d0}" ma:internalName="TaxCatchAll" ma:showField="CatchAllData" ma:web="d0cc63ca-2ef7-46fb-a4cd-5dd4547302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8df4f01-8414-4f0d-b270-4d6fc644e172">
      <Terms xmlns="http://schemas.microsoft.com/office/infopath/2007/PartnerControls"/>
    </lcf76f155ced4ddcb4097134ff3c332f>
    <TaxCatchAll xmlns="d0cc63ca-2ef7-46fb-a4cd-5dd454730292" xsi:nil="true"/>
  </documentManagement>
</p:properties>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57707D1F-ED0E-499E-9BC9-0FF6A65AC3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df4f01-8414-4f0d-b270-4d6fc644e172"/>
    <ds:schemaRef ds:uri="d0cc63ca-2ef7-46fb-a4cd-5dd4547302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65F6DA-EDFD-4C3F-B2EB-EDE359E124E2}">
  <ds:schemaRefs>
    <ds:schemaRef ds:uri="http://purl.org/dc/elements/1.1/"/>
    <ds:schemaRef ds:uri="http://schemas.microsoft.com/office/2006/metadata/properties"/>
    <ds:schemaRef ds:uri="http://schemas.microsoft.com/office/2006/documentManagement/types"/>
    <ds:schemaRef ds:uri="d8df4f01-8414-4f0d-b270-4d6fc644e172"/>
    <ds:schemaRef ds:uri="http://purl.org/dc/terms/"/>
    <ds:schemaRef ds:uri="http://schemas.openxmlformats.org/package/2006/metadata/core-properties"/>
    <ds:schemaRef ds:uri="http://purl.org/dc/dcmitype/"/>
    <ds:schemaRef ds:uri="http://schemas.microsoft.com/office/infopath/2007/PartnerControls"/>
    <ds:schemaRef ds:uri="d0cc63ca-2ef7-46fb-a4cd-5dd45473029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ppt-Capgemini_MasterTemplate</Template>
  <TotalTime>481</TotalTime>
  <Words>436</Words>
  <Application>Microsoft Office PowerPoint</Application>
  <PresentationFormat>Grand écran</PresentationFormat>
  <Paragraphs>73</Paragraphs>
  <Slides>11</Slides>
  <Notes>2</Notes>
  <HiddenSlides>0</HiddenSlides>
  <MMClips>1</MMClips>
  <ScaleCrop>false</ScaleCrop>
  <HeadingPairs>
    <vt:vector size="8" baseType="variant">
      <vt:variant>
        <vt:lpstr>Polices utilisées</vt:lpstr>
      </vt:variant>
      <vt:variant>
        <vt:i4>7</vt:i4>
      </vt:variant>
      <vt:variant>
        <vt:lpstr>Thème</vt:lpstr>
      </vt:variant>
      <vt:variant>
        <vt:i4>2</vt:i4>
      </vt:variant>
      <vt:variant>
        <vt:lpstr>Serveurs OLE incorporés</vt:lpstr>
      </vt:variant>
      <vt:variant>
        <vt:i4>1</vt:i4>
      </vt:variant>
      <vt:variant>
        <vt:lpstr>Titres des diapositives</vt:lpstr>
      </vt:variant>
      <vt:variant>
        <vt:i4>11</vt:i4>
      </vt:variant>
    </vt:vector>
  </HeadingPairs>
  <TitlesOfParts>
    <vt:vector size="21" baseType="lpstr">
      <vt:lpstr>Wingdings</vt:lpstr>
      <vt:lpstr>Arial</vt:lpstr>
      <vt:lpstr>Ubuntu Light</vt:lpstr>
      <vt:lpstr>Segoe UI</vt:lpstr>
      <vt:lpstr>Ubuntu Medium</vt:lpstr>
      <vt:lpstr>Ubuntu</vt:lpstr>
      <vt:lpstr>SFMono-Regular</vt:lpstr>
      <vt:lpstr>Capgemini Master 2021</vt:lpstr>
      <vt:lpstr>Cover options_Section</vt:lpstr>
      <vt:lpstr>think-cell Slide</vt:lpstr>
      <vt:lpstr>Lab – Azure</vt:lpstr>
      <vt:lpstr>#VM</vt:lpstr>
      <vt:lpstr>Azure Virtual machine</vt:lpstr>
      <vt:lpstr>Azure Virtual machine: Create a VM</vt:lpstr>
      <vt:lpstr>Create a File share and mount it to a VM (optional)</vt:lpstr>
      <vt:lpstr>#Database</vt:lpstr>
      <vt:lpstr>Database </vt:lpstr>
      <vt:lpstr>#Annexes</vt:lpstr>
      <vt:lpstr>Azure Virtual machine</vt:lpstr>
      <vt:lpstr>Azure Web App </vt:lpstr>
      <vt:lpstr>Azure Certification program</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template</dc:subject>
  <dc:creator>NAVARRO, PIERRE</dc:creator>
  <cp:lastModifiedBy>BOUTROS, Darren</cp:lastModifiedBy>
  <cp:revision>5</cp:revision>
  <dcterms:created xsi:type="dcterms:W3CDTF">2022-03-17T10:34:22Z</dcterms:created>
  <dcterms:modified xsi:type="dcterms:W3CDTF">2023-03-13T09:39:57Z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0x01010030A5246923EF894FA90BEE27FDA7F74C</vt:lpwstr>
  </property>
  <property fmtid="{D5CDD505-2E9C-101B-9397-08002B2CF9AE}" pid="3" name="MediaServiceImageTags">
    <vt:lpwstr/>
  </property>
</Properties>
</file>