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1" r:id="rId3"/>
    <p:sldId id="288" r:id="rId4"/>
    <p:sldId id="289" r:id="rId5"/>
    <p:sldId id="282" r:id="rId6"/>
    <p:sldId id="290" r:id="rId7"/>
    <p:sldId id="291" r:id="rId8"/>
    <p:sldId id="294" r:id="rId9"/>
    <p:sldId id="283" r:id="rId10"/>
    <p:sldId id="292" r:id="rId11"/>
    <p:sldId id="293" r:id="rId12"/>
    <p:sldId id="295" r:id="rId13"/>
    <p:sldId id="296" r:id="rId14"/>
    <p:sldId id="297" r:id="rId15"/>
    <p:sldId id="298" r:id="rId16"/>
    <p:sldId id="299" r:id="rId17"/>
    <p:sldId id="300" r:id="rId18"/>
    <p:sldId id="30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8"/>
            <p14:sldId id="289"/>
            <p14:sldId id="282"/>
            <p14:sldId id="290"/>
            <p14:sldId id="291"/>
            <p14:sldId id="294"/>
            <p14:sldId id="283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5" d="100"/>
          <a:sy n="65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27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37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9/27/2010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darren@cauthon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BDD and </a:t>
            </a:r>
            <a:r>
              <a:rPr lang="en-US" dirty="0" err="1"/>
              <a:t>SpecFlow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Darren </a:t>
            </a:r>
            <a:r>
              <a:rPr lang="en-US" sz="2400" dirty="0" err="1" smtClean="0">
                <a:latin typeface="+mn-lt"/>
              </a:rPr>
              <a:t>Cauthon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9/27/2010</a:t>
            </a: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BDD Explained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I’ve seen a number of definitions or explanations for BDD, and no matter which one I use I’m going to make someone angry.</a:t>
            </a:r>
          </a:p>
          <a:p>
            <a:r>
              <a:rPr lang="en-US" dirty="0" smtClean="0"/>
              <a:t>So…</a:t>
            </a:r>
          </a:p>
          <a:p>
            <a:r>
              <a:rPr lang="en-US" dirty="0" smtClean="0"/>
              <a:t>To put it briefly, BDD is like TDD in that you write your tests/specs first, and</a:t>
            </a:r>
          </a:p>
          <a:p>
            <a:r>
              <a:rPr lang="en-US" dirty="0" smtClean="0"/>
              <a:t>Your approach is centered more on the business behavior, not the technical aspects of your code.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96787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How to do BDD with </a:t>
            </a:r>
            <a:r>
              <a:rPr lang="en-US" dirty="0" err="1" smtClean="0"/>
              <a:t>SpecFlow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Write a “feature” that defines what you want your application to use in plain text.</a:t>
            </a:r>
          </a:p>
          <a:p>
            <a:r>
              <a:rPr lang="en-US" dirty="0" smtClean="0"/>
              <a:t>Run your feature (getting all Yellows).</a:t>
            </a:r>
          </a:p>
          <a:p>
            <a:r>
              <a:rPr lang="en-US" dirty="0" smtClean="0"/>
              <a:t>Go through your steps one-by-one. For each, create a step definition with the simplest way to express what the text means in code. </a:t>
            </a:r>
            <a:endParaRPr lang="en-US" dirty="0"/>
          </a:p>
          <a:p>
            <a:r>
              <a:rPr lang="en-US" dirty="0" smtClean="0"/>
              <a:t>When you get a Red in a “Then” clause, make the simplest change necessary to make it go Green.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2324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>
          <a:xfrm>
            <a:off x="609600" y="708819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TDD versus BDD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/>
        </p:nvSpPr>
        <p:spPr>
          <a:xfrm>
            <a:off x="609600" y="2034380"/>
            <a:ext cx="3733800" cy="574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b="0" i="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20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8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/>
        </p:nvSpPr>
        <p:spPr>
          <a:xfrm>
            <a:off x="4800600" y="2034380"/>
            <a:ext cx="3733800" cy="574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b="0" i="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20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8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BDD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/>
        </p:nvSpPr>
        <p:spPr>
          <a:xfrm>
            <a:off x="609600" y="2643981"/>
            <a:ext cx="3733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 core unit is a single class or method.</a:t>
            </a:r>
          </a:p>
          <a:p>
            <a:r>
              <a:rPr lang="en-US" sz="1800" dirty="0" smtClean="0"/>
              <a:t>All dependencies or actors related to the class under test are abstracted or mocked away.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Tests are usually focused more on readability and maintainability for the programmer.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/>
        </p:nvSpPr>
        <p:spPr>
          <a:xfrm>
            <a:off x="4800600" y="2643981"/>
            <a:ext cx="3733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 core unit is an application feature.</a:t>
            </a:r>
          </a:p>
          <a:p>
            <a:r>
              <a:rPr lang="en-US" sz="1800" dirty="0" smtClean="0"/>
              <a:t>Whenever possible, all dependencies are kept inside the test (mocking only database, emails, web services, etc.).</a:t>
            </a:r>
          </a:p>
          <a:p>
            <a:r>
              <a:rPr lang="en-US" sz="1800" dirty="0" smtClean="0"/>
              <a:t>Specs are focused more on readability by a normal human, in addition to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15030023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Advice on organization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folder for “Features” and a folder for “Steps.”  </a:t>
            </a:r>
          </a:p>
          <a:p>
            <a:r>
              <a:rPr lang="en-US" dirty="0" smtClean="0"/>
              <a:t>Create one feature file for each feature.</a:t>
            </a:r>
          </a:p>
          <a:p>
            <a:r>
              <a:rPr lang="en-US" dirty="0" smtClean="0"/>
              <a:t>Create one step definition file for each “thing” in your system (not necessarily a class).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ScenarioContext.Current</a:t>
            </a:r>
            <a:r>
              <a:rPr lang="en-US" dirty="0" smtClean="0"/>
              <a:t> to pass variables between different step </a:t>
            </a:r>
            <a:r>
              <a:rPr lang="en-US" dirty="0" err="1" smtClean="0"/>
              <a:t>defintions</a:t>
            </a:r>
            <a:r>
              <a:rPr lang="en-US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312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What should we expect to see?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feature that explains, using your business language, what the application should do.</a:t>
            </a:r>
          </a:p>
          <a:p>
            <a:r>
              <a:rPr lang="en-US" dirty="0" smtClean="0"/>
              <a:t>A “bridge” from that business language feature and what it means in code.  </a:t>
            </a:r>
          </a:p>
          <a:p>
            <a:r>
              <a:rPr lang="en-US" dirty="0" smtClean="0"/>
              <a:t>Every line in every feature should be traceable to the class that implements it, both by the step definition method *and* the name of the class that holds the step definition.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4922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Enough talk, let’s try it out.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73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BDD Recap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Behavior-Driven-Development is still “test” driven development, but with a focus on the business requirements.</a:t>
            </a:r>
          </a:p>
          <a:p>
            <a:r>
              <a:rPr lang="en-US" dirty="0" smtClean="0"/>
              <a:t>There are many ways to implement BDD, I’ve only shown you one.</a:t>
            </a:r>
          </a:p>
          <a:p>
            <a:r>
              <a:rPr lang="en-US" dirty="0" smtClean="0"/>
              <a:t>Depending on the situation, you might go back to TDD, or you might even use TDD on a class already under BDD specs.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7458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Software that works.</a:t>
            </a:r>
          </a:p>
          <a:p>
            <a:r>
              <a:rPr lang="en-US" sz="4000" dirty="0" smtClean="0"/>
              <a:t>Software that can be maintained.</a:t>
            </a:r>
          </a:p>
          <a:p>
            <a:r>
              <a:rPr lang="en-US" sz="4000" dirty="0" smtClean="0"/>
              <a:t>Software that stands up changes.</a:t>
            </a:r>
          </a:p>
          <a:p>
            <a:r>
              <a:rPr lang="en-US" sz="4000" dirty="0" smtClean="0"/>
              <a:t>Happy clients.</a:t>
            </a:r>
          </a:p>
          <a:p>
            <a:r>
              <a:rPr lang="en-US" sz="4000" dirty="0" smtClean="0"/>
              <a:t>Stress-free life.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1594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28600"/>
            <a:ext cx="5257800" cy="5943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400" dirty="0" smtClean="0"/>
              <a:t>Darren </a:t>
            </a:r>
            <a:r>
              <a:rPr lang="en-US" sz="4400" dirty="0" err="1" smtClean="0"/>
              <a:t>Cauthon</a:t>
            </a:r>
            <a:endParaRPr lang="en-US" sz="4400" dirty="0" smtClean="0"/>
          </a:p>
          <a:p>
            <a:r>
              <a:rPr lang="en-US" sz="4400" dirty="0" smtClean="0">
                <a:hlinkClick r:id="rId3"/>
              </a:rPr>
              <a:t>darren@cauthon.com</a:t>
            </a:r>
            <a:endParaRPr lang="en-US" sz="4400" dirty="0" smtClean="0"/>
          </a:p>
          <a:p>
            <a:r>
              <a:rPr lang="en-US" sz="4800" dirty="0" smtClean="0"/>
              <a:t>@</a:t>
            </a:r>
            <a:r>
              <a:rPr lang="en-US" sz="4800" dirty="0" err="1" smtClean="0"/>
              <a:t>darrencauthon</a:t>
            </a:r>
            <a:endParaRPr lang="en-US" sz="4800" dirty="0" smtClean="0"/>
          </a:p>
          <a:p>
            <a:r>
              <a:rPr lang="en-US" sz="3600" dirty="0" smtClean="0"/>
              <a:t>http://www.cauthon.com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52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 little about me…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name is Darren </a:t>
            </a:r>
            <a:r>
              <a:rPr lang="en-US" dirty="0" err="1" smtClean="0"/>
              <a:t>Cauthon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I’m an engineer at Digital Evolution Group in Overland Park, KS.</a:t>
            </a:r>
          </a:p>
          <a:p>
            <a:r>
              <a:rPr lang="en-US" dirty="0" smtClean="0"/>
              <a:t>I wrote my first line of code in GW-Basic in earlier 90’s while in Junior High.  Moved from there to QBasic, then to C++, then to VBA, then to PHP, then to ASP Classic, and now to </a:t>
            </a:r>
            <a:r>
              <a:rPr lang="en-US" dirty="0" err="1" smtClean="0"/>
              <a:t>.Net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More about me…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I’ve always taken my work personally, but for years I thought I was just a bad or mediocre coder.  </a:t>
            </a:r>
          </a:p>
          <a:p>
            <a:r>
              <a:rPr lang="en-US" dirty="0" smtClean="0"/>
              <a:t>I had bugs</a:t>
            </a:r>
            <a:r>
              <a:rPr lang="en-US" dirty="0" smtClean="0"/>
              <a:t>, insecurity, stress, and my first gray hairs.</a:t>
            </a:r>
          </a:p>
          <a:p>
            <a:r>
              <a:rPr lang="en-US" dirty="0" smtClean="0"/>
              <a:t>A couple years ago, I learned of the SOLID principles and TDD.  Realized I wasn’t a bad coder, I was just doing it wrong.</a:t>
            </a:r>
          </a:p>
          <a:p>
            <a:r>
              <a:rPr lang="en-US" dirty="0" smtClean="0"/>
              <a:t>Now I have </a:t>
            </a:r>
            <a:r>
              <a:rPr lang="en-US" dirty="0" smtClean="0"/>
              <a:t>fewer bugs, happier clients, confidence, pride</a:t>
            </a:r>
            <a:r>
              <a:rPr lang="en-US" dirty="0"/>
              <a:t> </a:t>
            </a:r>
            <a:r>
              <a:rPr lang="en-US" dirty="0" smtClean="0"/>
              <a:t>and passion.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90196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Why I am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how to write software using test-first techniques is what helped to ignite my passion for coding.</a:t>
            </a:r>
          </a:p>
          <a:p>
            <a:r>
              <a:rPr lang="en-US" dirty="0" smtClean="0"/>
              <a:t>I’ve seen them ignite the same passion in others.</a:t>
            </a:r>
          </a:p>
          <a:p>
            <a:r>
              <a:rPr lang="en-US" dirty="0" smtClean="0"/>
              <a:t>I believe in it, I love it, and I like to share it.</a:t>
            </a:r>
          </a:p>
          <a:p>
            <a:r>
              <a:rPr lang="en-US" dirty="0" smtClean="0"/>
              <a:t>BDD and tools like </a:t>
            </a:r>
            <a:r>
              <a:rPr lang="en-US" dirty="0" err="1" smtClean="0"/>
              <a:t>SpecFlow</a:t>
            </a:r>
            <a:r>
              <a:rPr lang="en-US" dirty="0" smtClean="0"/>
              <a:t> are great ways to get this going in </a:t>
            </a:r>
            <a:r>
              <a:rPr lang="en-US" dirty="0" err="1" smtClean="0"/>
              <a:t>.Net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98510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Let’s see </a:t>
            </a:r>
            <a:r>
              <a:rPr lang="en-US" sz="7200" dirty="0" err="1" smtClean="0"/>
              <a:t>SpecFlow</a:t>
            </a:r>
            <a:r>
              <a:rPr lang="en-US" sz="7200" dirty="0" smtClean="0"/>
              <a:t> Go. 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SpecFlow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/>
              <a:t>SpecFlow</a:t>
            </a:r>
            <a:r>
              <a:rPr lang="en-US" sz="4800" dirty="0" smtClean="0"/>
              <a:t> is a BDD tool for </a:t>
            </a:r>
            <a:r>
              <a:rPr lang="en-US" sz="4800" dirty="0" err="1" smtClean="0"/>
              <a:t>.Net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It is basically a port of Cucumber to </a:t>
            </a:r>
            <a:r>
              <a:rPr lang="en-US" sz="4800" dirty="0" err="1" smtClean="0"/>
              <a:t>.Net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It uses Cucumber’s “Gherkin” syntax.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988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SpecFlow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You create “feature” documents that state what your application should do.</a:t>
            </a:r>
          </a:p>
          <a:p>
            <a:r>
              <a:rPr lang="en-US" sz="2800" dirty="0" smtClean="0"/>
              <a:t>Your “feature” document is comprised of “scenarios” which should define one situation applicable to your feature.</a:t>
            </a:r>
          </a:p>
          <a:p>
            <a:r>
              <a:rPr lang="en-US" sz="2800" dirty="0" smtClean="0"/>
              <a:t>Each line in your feature is a “step” that identifies one clear aspect of your scenario.</a:t>
            </a:r>
          </a:p>
          <a:p>
            <a:r>
              <a:rPr lang="en-US" sz="2800" dirty="0" smtClean="0"/>
              <a:t>You create “step definitions” that identify what each “step” means in code.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9955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/>
        </p:nvSpPr>
        <p:spPr>
          <a:xfrm>
            <a:off x="609600" y="708819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PROs and cons of developing with </a:t>
            </a:r>
            <a:r>
              <a:rPr lang="en-US" dirty="0" err="1" smtClean="0"/>
              <a:t>specflow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/>
        </p:nvSpPr>
        <p:spPr>
          <a:xfrm>
            <a:off x="609600" y="2034380"/>
            <a:ext cx="3733800" cy="574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b="0" i="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20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8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/>
        </p:nvSpPr>
        <p:spPr>
          <a:xfrm>
            <a:off x="4800600" y="2034380"/>
            <a:ext cx="3733800" cy="574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b="0" i="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20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8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/>
        </p:nvSpPr>
        <p:spPr>
          <a:xfrm>
            <a:off x="609600" y="2643981"/>
            <a:ext cx="3733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 behavior of your application is expressed and verified in your business language.</a:t>
            </a:r>
          </a:p>
          <a:p>
            <a:r>
              <a:rPr lang="en-US" sz="1800" dirty="0" smtClean="0"/>
              <a:t>Can produce a lot of specs with a small amount of </a:t>
            </a:r>
            <a:r>
              <a:rPr lang="en-US" sz="1800" dirty="0" err="1" smtClean="0"/>
              <a:t>.Net</a:t>
            </a:r>
            <a:r>
              <a:rPr lang="en-US" sz="1800" dirty="0" smtClean="0"/>
              <a:t> code.</a:t>
            </a:r>
          </a:p>
          <a:p>
            <a:r>
              <a:rPr lang="en-US" sz="1800" dirty="0" smtClean="0"/>
              <a:t>Can make refactoring easy.</a:t>
            </a:r>
          </a:p>
          <a:p>
            <a:r>
              <a:rPr lang="en-US" sz="1800" dirty="0" smtClean="0"/>
              <a:t>Can be used for unit-testing, BDD, or acceptance testing.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/>
        </p:nvSpPr>
        <p:spPr>
          <a:xfrm>
            <a:off x="4800600" y="2643981"/>
            <a:ext cx="373380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Writing and maintaining the separate steps and step definitions is more complex than regular unit tests.</a:t>
            </a:r>
          </a:p>
          <a:p>
            <a:r>
              <a:rPr lang="en-US" sz="1800" dirty="0" smtClean="0"/>
              <a:t>Done improperly, might require more code that a regular unit testing.</a:t>
            </a:r>
          </a:p>
          <a:p>
            <a:r>
              <a:rPr lang="en-US" sz="1800" dirty="0" smtClean="0"/>
              <a:t>Can make refactoring difficult.</a:t>
            </a:r>
          </a:p>
          <a:p>
            <a:r>
              <a:rPr lang="en-US" sz="1800" dirty="0" smtClean="0"/>
              <a:t>Using it in the wrong place can create brittle tests and waste time.</a:t>
            </a:r>
          </a:p>
        </p:txBody>
      </p:sp>
    </p:spTree>
    <p:extLst>
      <p:ext uri="{BB962C8B-B14F-4D97-AF65-F5344CB8AC3E}">
        <p14:creationId xmlns:p14="http://schemas.microsoft.com/office/powerpoint/2010/main" val="14488362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What is BDD?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1698</Words>
  <Application>Microsoft Office PowerPoint</Application>
  <PresentationFormat>On-screen Show (4:3)</PresentationFormat>
  <Paragraphs>149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Training</vt:lpstr>
      <vt:lpstr>BDD and SpecFlow</vt:lpstr>
      <vt:lpstr>A little about me…</vt:lpstr>
      <vt:lpstr>More about me…</vt:lpstr>
      <vt:lpstr>Why I am here</vt:lpstr>
      <vt:lpstr>PowerPoint Presentation</vt:lpstr>
      <vt:lpstr>SpecFlow Recap</vt:lpstr>
      <vt:lpstr>SpecFlow approach</vt:lpstr>
      <vt:lpstr>PowerPoint Presentation</vt:lpstr>
      <vt:lpstr>PowerPoint Presentation</vt:lpstr>
      <vt:lpstr>BDD Explained</vt:lpstr>
      <vt:lpstr>How to do BDD with SpecFlow</vt:lpstr>
      <vt:lpstr>PowerPoint Presentation</vt:lpstr>
      <vt:lpstr>Advice on organization</vt:lpstr>
      <vt:lpstr>What should we expect to see?</vt:lpstr>
      <vt:lpstr>PowerPoint Presentation</vt:lpstr>
      <vt:lpstr>BDD Recap</vt:lpstr>
      <vt:lpstr>What’s the point?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2010-09-26T21:19:00Z</dcterms:created>
  <dcterms:modified xsi:type="dcterms:W3CDTF">2010-09-27T16:25:51Z</dcterms:modified>
</cp:coreProperties>
</file>