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handoutMasterIdLst>
    <p:handoutMasterId r:id="rId25"/>
  </p:handoutMasterIdLst>
  <p:sldIdLst>
    <p:sldId id="259" r:id="rId2"/>
    <p:sldId id="303" r:id="rId3"/>
    <p:sldId id="289" r:id="rId4"/>
    <p:sldId id="304" r:id="rId5"/>
    <p:sldId id="305" r:id="rId6"/>
    <p:sldId id="307" r:id="rId7"/>
    <p:sldId id="306" r:id="rId8"/>
    <p:sldId id="309" r:id="rId9"/>
    <p:sldId id="308" r:id="rId10"/>
    <p:sldId id="310" r:id="rId11"/>
    <p:sldId id="290" r:id="rId12"/>
    <p:sldId id="282" r:id="rId13"/>
    <p:sldId id="291" r:id="rId14"/>
    <p:sldId id="283" r:id="rId15"/>
    <p:sldId id="292" r:id="rId16"/>
    <p:sldId id="293" r:id="rId17"/>
    <p:sldId id="296" r:id="rId18"/>
    <p:sldId id="298" r:id="rId19"/>
    <p:sldId id="299" r:id="rId20"/>
    <p:sldId id="302" r:id="rId21"/>
    <p:sldId id="300" r:id="rId22"/>
    <p:sldId id="30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303"/>
            <p14:sldId id="289"/>
            <p14:sldId id="304"/>
            <p14:sldId id="305"/>
            <p14:sldId id="307"/>
            <p14:sldId id="306"/>
            <p14:sldId id="309"/>
            <p14:sldId id="308"/>
            <p14:sldId id="310"/>
            <p14:sldId id="290"/>
            <p14:sldId id="282"/>
            <p14:sldId id="291"/>
            <p14:sldId id="283"/>
            <p14:sldId id="292"/>
            <p14:sldId id="293"/>
            <p14:sldId id="296"/>
            <p14:sldId id="298"/>
            <p14:sldId id="299"/>
            <p14:sldId id="302"/>
            <p14:sldId id="300"/>
            <p14:sldId id="30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65" d="100"/>
          <a:sy n="65" d="100"/>
        </p:scale>
        <p:origin x="-1398" y="-10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11/3/2010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963227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11/3/2010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50437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11/3/2010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11/3/2010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11/3/2010</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11/3/2010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11/3/2010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11/3/2010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11/3/2010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11/3/2010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11/3/2010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11/3/2010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11/3/2010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11/3/2010</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15.xm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16.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mailto:darren@cauthon.com"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fontScale="90000"/>
          </a:bodyPr>
          <a:lstStyle/>
          <a:p>
            <a:r>
              <a:rPr lang="en-US" dirty="0" smtClean="0"/>
              <a:t>Outside in development with asp.net </a:t>
            </a:r>
            <a:r>
              <a:rPr lang="en-US" dirty="0" err="1" smtClean="0"/>
              <a:t>mvc</a:t>
            </a:r>
            <a:r>
              <a:rPr lang="en-US" dirty="0" smtClean="0"/>
              <a:t> and </a:t>
            </a:r>
            <a:r>
              <a:rPr lang="en-US" dirty="0" err="1" smtClean="0"/>
              <a:t>specflow</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smtClean="0">
                <a:latin typeface="+mn-lt"/>
              </a:rPr>
              <a:t>Darren </a:t>
            </a:r>
            <a:r>
              <a:rPr lang="en-US" sz="2400" dirty="0" err="1" smtClean="0">
                <a:latin typeface="+mn-lt"/>
              </a:rPr>
              <a:t>Cauthon</a:t>
            </a:r>
            <a:endParaRPr lang="en-US" sz="2400" dirty="0" smtClean="0">
              <a:latin typeface="+mn-lt"/>
            </a:endParaRPr>
          </a:p>
          <a:p>
            <a:r>
              <a:rPr lang="en-US" sz="2400" smtClean="0">
                <a:latin typeface="+mn-lt"/>
              </a:rPr>
              <a:t>11/6/2010</a:t>
            </a:r>
            <a:endParaRPr lang="en-US" sz="2400" dirty="0" smtClean="0">
              <a:latin typeface="+mn-lt"/>
            </a:endParaRPr>
          </a:p>
          <a:p>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Let’s go back to our promotion…</a:t>
            </a:r>
            <a:endParaRPr lang="en-US" dirty="0"/>
          </a:p>
        </p:txBody>
      </p:sp>
      <p:sp>
        <p:nvSpPr>
          <p:cNvPr id="5" name="Content Placeholder 4"/>
          <p:cNvSpPr>
            <a:spLocks noGrp="1"/>
          </p:cNvSpPr>
          <p:nvPr>
            <p:ph idx="1"/>
            <p:custDataLst>
              <p:tags r:id="rId3"/>
            </p:custDataLst>
          </p:nvPr>
        </p:nvSpPr>
        <p:spPr/>
        <p:txBody>
          <a:bodyPr>
            <a:normAutofit/>
          </a:bodyPr>
          <a:lstStyle/>
          <a:p>
            <a:r>
              <a:rPr lang="en-US" dirty="0" smtClean="0"/>
              <a:t>Where to start?  </a:t>
            </a:r>
          </a:p>
          <a:p>
            <a:r>
              <a:rPr lang="en-US" dirty="0" smtClean="0"/>
              <a:t>The page that we’re supposed to code. </a:t>
            </a:r>
          </a:p>
          <a:p>
            <a:r>
              <a:rPr lang="en-US" dirty="0" smtClean="0"/>
              <a:t>After that… we’ll see?  </a:t>
            </a:r>
          </a:p>
          <a:p>
            <a:r>
              <a:rPr lang="en-US" dirty="0" smtClean="0"/>
              <a:t>We’re not even going to think beyond what we need next.</a:t>
            </a:r>
          </a:p>
          <a:p>
            <a:endParaRPr lang="en-US" dirty="0" smtClean="0"/>
          </a:p>
          <a:p>
            <a:endParaRPr lang="en-US" dirty="0" smtClean="0"/>
          </a:p>
        </p:txBody>
      </p:sp>
    </p:spTree>
    <p:custDataLst>
      <p:tags r:id="rId1"/>
    </p:custDataLst>
    <p:extLst>
      <p:ext uri="{BB962C8B-B14F-4D97-AF65-F5344CB8AC3E}">
        <p14:creationId xmlns:p14="http://schemas.microsoft.com/office/powerpoint/2010/main" val="40821961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Before We Try It Out</a:t>
            </a:r>
            <a:endParaRPr lang="en-US" dirty="0"/>
          </a:p>
        </p:txBody>
      </p:sp>
      <p:sp>
        <p:nvSpPr>
          <p:cNvPr id="5" name="Content Placeholder 4"/>
          <p:cNvSpPr>
            <a:spLocks noGrp="1"/>
          </p:cNvSpPr>
          <p:nvPr>
            <p:ph idx="1"/>
            <p:custDataLst>
              <p:tags r:id="rId3"/>
            </p:custDataLst>
          </p:nvPr>
        </p:nvSpPr>
        <p:spPr/>
        <p:txBody>
          <a:bodyPr>
            <a:noAutofit/>
          </a:bodyPr>
          <a:lstStyle/>
          <a:p>
            <a:r>
              <a:rPr lang="en-US" sz="3600" dirty="0" smtClean="0"/>
              <a:t>This development process is not specific to </a:t>
            </a:r>
            <a:r>
              <a:rPr lang="en-US" sz="3600" dirty="0" err="1" smtClean="0"/>
              <a:t>SpecFlow</a:t>
            </a:r>
            <a:r>
              <a:rPr lang="en-US" sz="3600" dirty="0" smtClean="0"/>
              <a:t> or MVC.</a:t>
            </a:r>
          </a:p>
          <a:p>
            <a:r>
              <a:rPr lang="en-US" sz="3600" dirty="0" smtClean="0"/>
              <a:t>I am not going to test the business logic through the UI.</a:t>
            </a:r>
          </a:p>
          <a:p>
            <a:r>
              <a:rPr lang="en-US" sz="3600" dirty="0" smtClean="0"/>
              <a:t>There are a number of different approaches to this type of testing, and since I’m presenting you’ll see mine.</a:t>
            </a:r>
            <a:endParaRPr lang="en-US" sz="3600" dirty="0" smtClean="0"/>
          </a:p>
        </p:txBody>
      </p:sp>
    </p:spTree>
    <p:custDataLst>
      <p:tags r:id="rId1"/>
    </p:custDataLst>
    <p:extLst>
      <p:ext uri="{BB962C8B-B14F-4D97-AF65-F5344CB8AC3E}">
        <p14:creationId xmlns:p14="http://schemas.microsoft.com/office/powerpoint/2010/main" val="210998848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06554" cy="3855660"/>
          </a:xfrm>
          <a:prstGeom prst="rect">
            <a:avLst/>
          </a:prstGeom>
          <a:noFill/>
        </p:spPr>
        <p:txBody>
          <a:bodyPr wrap="square" rtlCol="0">
            <a:normAutofit/>
          </a:bodyPr>
          <a:lstStyle/>
          <a:p>
            <a:r>
              <a:rPr lang="en-US" sz="7200" dirty="0" smtClean="0"/>
              <a:t>Let’s Try It Out</a:t>
            </a:r>
            <a:endParaRPr lang="en-US" sz="72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Recap</a:t>
            </a:r>
            <a:endParaRPr lang="en-US" dirty="0"/>
          </a:p>
        </p:txBody>
      </p:sp>
      <p:sp>
        <p:nvSpPr>
          <p:cNvPr id="5" name="Content Placeholder 4"/>
          <p:cNvSpPr>
            <a:spLocks noGrp="1"/>
          </p:cNvSpPr>
          <p:nvPr>
            <p:ph idx="1"/>
            <p:custDataLst>
              <p:tags r:id="rId3"/>
            </p:custDataLst>
          </p:nvPr>
        </p:nvSpPr>
        <p:spPr/>
        <p:txBody>
          <a:bodyPr>
            <a:normAutofit/>
          </a:bodyPr>
          <a:lstStyle/>
          <a:p>
            <a:r>
              <a:rPr lang="en-US" smtClean="0"/>
              <a:t>Scenario </a:t>
            </a:r>
            <a:r>
              <a:rPr lang="en-US" dirty="0" smtClean="0"/>
              <a:t>– Given [X] context, what should occur?</a:t>
            </a:r>
          </a:p>
          <a:p>
            <a:r>
              <a:rPr lang="en-US" dirty="0" smtClean="0"/>
              <a:t>Steps – Short statements that can be combined to create a Scenario.</a:t>
            </a:r>
          </a:p>
          <a:p>
            <a:r>
              <a:rPr lang="en-US" dirty="0" smtClean="0"/>
              <a:t>Step Definitions – The binding between your Steps to what they mean in code.</a:t>
            </a:r>
          </a:p>
        </p:txBody>
      </p:sp>
    </p:spTree>
    <p:custDataLst>
      <p:tags r:id="rId1"/>
    </p:custDataLst>
    <p:extLst>
      <p:ext uri="{BB962C8B-B14F-4D97-AF65-F5344CB8AC3E}">
        <p14:creationId xmlns:p14="http://schemas.microsoft.com/office/powerpoint/2010/main" val="38059955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57800" cy="4084260"/>
          </a:xfrm>
          <a:prstGeom prst="rect">
            <a:avLst/>
          </a:prstGeom>
          <a:noFill/>
        </p:spPr>
        <p:txBody>
          <a:bodyPr wrap="square" rtlCol="0">
            <a:normAutofit/>
          </a:bodyPr>
          <a:lstStyle/>
          <a:p>
            <a:r>
              <a:rPr lang="en-US" sz="7200" dirty="0" smtClean="0"/>
              <a:t>What is BDD?</a:t>
            </a:r>
            <a:endParaRPr lang="en-US" sz="72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BDD Explained (</a:t>
            </a:r>
            <a:r>
              <a:rPr lang="en-US" dirty="0" err="1" smtClean="0"/>
              <a:t>sorta</a:t>
            </a:r>
            <a:r>
              <a:rPr lang="en-US" dirty="0" smtClean="0"/>
              <a:t>)</a:t>
            </a:r>
            <a:endParaRPr lang="en-US" dirty="0"/>
          </a:p>
        </p:txBody>
      </p:sp>
      <p:sp>
        <p:nvSpPr>
          <p:cNvPr id="5" name="Content Placeholder 4"/>
          <p:cNvSpPr>
            <a:spLocks noGrp="1"/>
          </p:cNvSpPr>
          <p:nvPr>
            <p:ph idx="1"/>
            <p:custDataLst>
              <p:tags r:id="rId3"/>
            </p:custDataLst>
          </p:nvPr>
        </p:nvSpPr>
        <p:spPr/>
        <p:txBody>
          <a:bodyPr>
            <a:normAutofit/>
          </a:bodyPr>
          <a:lstStyle/>
          <a:p>
            <a:r>
              <a:rPr lang="en-US" sz="3600" dirty="0" smtClean="0"/>
              <a:t>It’s an expansion of the ideas and practices of TDD.</a:t>
            </a:r>
          </a:p>
          <a:p>
            <a:r>
              <a:rPr lang="en-US" sz="3600" dirty="0" smtClean="0"/>
              <a:t>Focus is on the behavior of the system, not individual classes.</a:t>
            </a:r>
          </a:p>
          <a:p>
            <a:r>
              <a:rPr lang="en-US" sz="3600" dirty="0" smtClean="0"/>
              <a:t>View is at the forest-level, not tree-level.</a:t>
            </a:r>
          </a:p>
          <a:p>
            <a:r>
              <a:rPr lang="en-US" sz="3600" dirty="0" smtClean="0"/>
              <a:t>Specifications still drive development.</a:t>
            </a:r>
          </a:p>
          <a:p>
            <a:endParaRPr lang="en-US" dirty="0" smtClean="0"/>
          </a:p>
          <a:p>
            <a:endParaRPr lang="en-US" dirty="0" smtClean="0"/>
          </a:p>
          <a:p>
            <a:endParaRPr lang="en-US" dirty="0" smtClean="0"/>
          </a:p>
          <a:p>
            <a:endParaRPr lang="en-US" dirty="0" smtClean="0"/>
          </a:p>
        </p:txBody>
      </p:sp>
    </p:spTree>
    <p:custDataLst>
      <p:tags r:id="rId1"/>
    </p:custDataLst>
    <p:extLst>
      <p:ext uri="{BB962C8B-B14F-4D97-AF65-F5344CB8AC3E}">
        <p14:creationId xmlns:p14="http://schemas.microsoft.com/office/powerpoint/2010/main" val="424967877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How to do BDD with </a:t>
            </a:r>
            <a:r>
              <a:rPr lang="en-US" dirty="0" err="1" smtClean="0"/>
              <a:t>SpecFlow</a:t>
            </a:r>
            <a:endParaRPr lang="en-US" dirty="0"/>
          </a:p>
        </p:txBody>
      </p:sp>
      <p:sp>
        <p:nvSpPr>
          <p:cNvPr id="5" name="Content Placeholder 4"/>
          <p:cNvSpPr>
            <a:spLocks noGrp="1"/>
          </p:cNvSpPr>
          <p:nvPr>
            <p:ph idx="1"/>
            <p:custDataLst>
              <p:tags r:id="rId3"/>
            </p:custDataLst>
          </p:nvPr>
        </p:nvSpPr>
        <p:spPr/>
        <p:txBody>
          <a:bodyPr>
            <a:normAutofit/>
          </a:bodyPr>
          <a:lstStyle/>
          <a:p>
            <a:r>
              <a:rPr lang="en-US" dirty="0" smtClean="0"/>
              <a:t>Write a “feature” that defines what you want your application to use in plain text.</a:t>
            </a:r>
          </a:p>
          <a:p>
            <a:r>
              <a:rPr lang="en-US" dirty="0" smtClean="0"/>
              <a:t>Yellow</a:t>
            </a:r>
          </a:p>
          <a:p>
            <a:r>
              <a:rPr lang="en-US" dirty="0" smtClean="0"/>
              <a:t>Red</a:t>
            </a:r>
          </a:p>
          <a:p>
            <a:r>
              <a:rPr lang="en-US" dirty="0" smtClean="0"/>
              <a:t>Green</a:t>
            </a:r>
          </a:p>
          <a:p>
            <a:r>
              <a:rPr lang="en-US" dirty="0" smtClean="0"/>
              <a:t>Refactor</a:t>
            </a:r>
          </a:p>
        </p:txBody>
      </p:sp>
    </p:spTree>
    <p:custDataLst>
      <p:tags r:id="rId1"/>
    </p:custDataLst>
    <p:extLst>
      <p:ext uri="{BB962C8B-B14F-4D97-AF65-F5344CB8AC3E}">
        <p14:creationId xmlns:p14="http://schemas.microsoft.com/office/powerpoint/2010/main" val="145023249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Why Use </a:t>
            </a:r>
            <a:r>
              <a:rPr lang="en-US" dirty="0" err="1" smtClean="0"/>
              <a:t>SpecFlow</a:t>
            </a:r>
            <a:r>
              <a:rPr lang="en-US" dirty="0" smtClean="0"/>
              <a:t> at all?</a:t>
            </a:r>
            <a:endParaRPr lang="en-US" dirty="0"/>
          </a:p>
        </p:txBody>
      </p:sp>
      <p:sp>
        <p:nvSpPr>
          <p:cNvPr id="5" name="Content Placeholder 4"/>
          <p:cNvSpPr>
            <a:spLocks noGrp="1"/>
          </p:cNvSpPr>
          <p:nvPr>
            <p:ph idx="1"/>
            <p:custDataLst>
              <p:tags r:id="rId3"/>
            </p:custDataLst>
          </p:nvPr>
        </p:nvSpPr>
        <p:spPr/>
        <p:txBody>
          <a:bodyPr>
            <a:noAutofit/>
          </a:bodyPr>
          <a:lstStyle/>
          <a:p>
            <a:r>
              <a:rPr lang="en-US" dirty="0" smtClean="0"/>
              <a:t>Other </a:t>
            </a:r>
            <a:r>
              <a:rPr lang="en-US" dirty="0" err="1" smtClean="0"/>
              <a:t>.Net</a:t>
            </a:r>
            <a:r>
              <a:rPr lang="en-US" dirty="0" smtClean="0"/>
              <a:t> coders use it.</a:t>
            </a:r>
          </a:p>
          <a:p>
            <a:r>
              <a:rPr lang="en-US" dirty="0" smtClean="0"/>
              <a:t>Non-</a:t>
            </a:r>
            <a:r>
              <a:rPr lang="en-US" dirty="0" err="1" smtClean="0"/>
              <a:t>.Net</a:t>
            </a:r>
            <a:r>
              <a:rPr lang="en-US" dirty="0" smtClean="0"/>
              <a:t> coders use it (Cucumber in Ruby).</a:t>
            </a:r>
          </a:p>
          <a:p>
            <a:r>
              <a:rPr lang="en-US" dirty="0" smtClean="0"/>
              <a:t>It keeps the sp</a:t>
            </a:r>
            <a:r>
              <a:rPr lang="en-US" dirty="0"/>
              <a:t>e</a:t>
            </a:r>
            <a:r>
              <a:rPr lang="en-US" dirty="0" smtClean="0"/>
              <a:t>cifications in human-readable language.</a:t>
            </a:r>
          </a:p>
          <a:p>
            <a:r>
              <a:rPr lang="en-US" dirty="0" smtClean="0"/>
              <a:t>It integrates with Visual Studio 2010, existing </a:t>
            </a:r>
            <a:r>
              <a:rPr lang="en-US" dirty="0" err="1" smtClean="0"/>
              <a:t>.Net</a:t>
            </a:r>
            <a:r>
              <a:rPr lang="en-US" dirty="0" smtClean="0"/>
              <a:t> test frameworks without any additional work.</a:t>
            </a:r>
          </a:p>
        </p:txBody>
      </p:sp>
    </p:spTree>
    <p:custDataLst>
      <p:tags r:id="rId1"/>
    </p:custDataLst>
    <p:extLst>
      <p:ext uri="{BB962C8B-B14F-4D97-AF65-F5344CB8AC3E}">
        <p14:creationId xmlns:p14="http://schemas.microsoft.com/office/powerpoint/2010/main" val="40893124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57800" cy="4084260"/>
          </a:xfrm>
          <a:prstGeom prst="rect">
            <a:avLst/>
          </a:prstGeom>
          <a:noFill/>
        </p:spPr>
        <p:txBody>
          <a:bodyPr wrap="square" rtlCol="0">
            <a:normAutofit/>
          </a:bodyPr>
          <a:lstStyle/>
          <a:p>
            <a:r>
              <a:rPr lang="en-US" sz="7200" dirty="0" smtClean="0"/>
              <a:t>Enough talk, let’s try it out.</a:t>
            </a:r>
            <a:endParaRPr lang="en-US" sz="72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Tree>
    <p:extLst>
      <p:ext uri="{BB962C8B-B14F-4D97-AF65-F5344CB8AC3E}">
        <p14:creationId xmlns:p14="http://schemas.microsoft.com/office/powerpoint/2010/main" val="174107387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BDD Recap</a:t>
            </a:r>
            <a:endParaRPr lang="en-US" dirty="0"/>
          </a:p>
        </p:txBody>
      </p:sp>
      <p:sp>
        <p:nvSpPr>
          <p:cNvPr id="5" name="Content Placeholder 4"/>
          <p:cNvSpPr>
            <a:spLocks noGrp="1"/>
          </p:cNvSpPr>
          <p:nvPr>
            <p:ph idx="1"/>
            <p:custDataLst>
              <p:tags r:id="rId3"/>
            </p:custDataLst>
          </p:nvPr>
        </p:nvSpPr>
        <p:spPr/>
        <p:txBody>
          <a:bodyPr>
            <a:normAutofit/>
          </a:bodyPr>
          <a:lstStyle/>
          <a:p>
            <a:r>
              <a:rPr lang="en-US" sz="4000" dirty="0" smtClean="0"/>
              <a:t>BDD is still TDD, but with a focus on the business requirements.</a:t>
            </a:r>
          </a:p>
          <a:p>
            <a:r>
              <a:rPr lang="en-US" sz="4000" dirty="0" smtClean="0"/>
              <a:t>You still let the specifications determine the code you write.</a:t>
            </a:r>
          </a:p>
          <a:p>
            <a:r>
              <a:rPr lang="en-US" sz="4000" dirty="0" smtClean="0"/>
              <a:t>Most of the best unit testing practices still apply to BDD.</a:t>
            </a:r>
          </a:p>
        </p:txBody>
      </p:sp>
    </p:spTree>
    <p:custDataLst>
      <p:tags r:id="rId1"/>
    </p:custDataLst>
    <p:extLst>
      <p:ext uri="{BB962C8B-B14F-4D97-AF65-F5344CB8AC3E}">
        <p14:creationId xmlns:p14="http://schemas.microsoft.com/office/powerpoint/2010/main" val="277974589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Let’s start with an issue…</a:t>
            </a:r>
            <a:endParaRPr lang="en-US" dirty="0"/>
          </a:p>
        </p:txBody>
      </p:sp>
      <p:sp>
        <p:nvSpPr>
          <p:cNvPr id="5" name="Content Placeholder 4"/>
          <p:cNvSpPr>
            <a:spLocks noGrp="1"/>
          </p:cNvSpPr>
          <p:nvPr>
            <p:ph idx="1"/>
            <p:custDataLst>
              <p:tags r:id="rId3"/>
            </p:custDataLst>
          </p:nvPr>
        </p:nvSpPr>
        <p:spPr/>
        <p:txBody>
          <a:bodyPr>
            <a:normAutofit/>
          </a:bodyPr>
          <a:lstStyle/>
          <a:p>
            <a:r>
              <a:rPr lang="en-US" dirty="0" smtClean="0"/>
              <a:t>My company, Acme Inc</a:t>
            </a:r>
            <a:r>
              <a:rPr lang="en-US" dirty="0" smtClean="0"/>
              <a:t>., wants to run a promotion.</a:t>
            </a:r>
            <a:endParaRPr lang="en-US" dirty="0" smtClean="0"/>
          </a:p>
          <a:p>
            <a:r>
              <a:rPr lang="en-US" dirty="0" smtClean="0"/>
              <a:t>Anybody who buys an Acme hot dog gets a promotion code on his receipt.</a:t>
            </a:r>
            <a:endParaRPr lang="en-US" dirty="0" smtClean="0"/>
          </a:p>
          <a:p>
            <a:r>
              <a:rPr lang="en-US" dirty="0" smtClean="0"/>
              <a:t>A few of these promotions codes have prizes attached.</a:t>
            </a:r>
            <a:endParaRPr lang="en-US" dirty="0" smtClean="0"/>
          </a:p>
          <a:p>
            <a:r>
              <a:rPr lang="en-US" dirty="0" smtClean="0"/>
              <a:t>If a user enters the promotion code on the website, he wins the prize.</a:t>
            </a:r>
            <a:endParaRPr lang="en-US" dirty="0"/>
          </a:p>
        </p:txBody>
      </p:sp>
    </p:spTree>
    <p:custDataLst>
      <p:tags r:id="rId1"/>
    </p:custDataLst>
    <p:extLst>
      <p:ext uri="{BB962C8B-B14F-4D97-AF65-F5344CB8AC3E}">
        <p14:creationId xmlns:p14="http://schemas.microsoft.com/office/powerpoint/2010/main" val="92356619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Something to keep in mind…</a:t>
            </a:r>
            <a:endParaRPr lang="en-US" dirty="0"/>
          </a:p>
        </p:txBody>
      </p:sp>
      <p:sp>
        <p:nvSpPr>
          <p:cNvPr id="5" name="Content Placeholder 4"/>
          <p:cNvSpPr>
            <a:spLocks noGrp="1"/>
          </p:cNvSpPr>
          <p:nvPr>
            <p:ph idx="1"/>
            <p:custDataLst>
              <p:tags r:id="rId3"/>
            </p:custDataLst>
          </p:nvPr>
        </p:nvSpPr>
        <p:spPr/>
        <p:txBody>
          <a:bodyPr>
            <a:normAutofit fontScale="92500" lnSpcReduction="10000"/>
          </a:bodyPr>
          <a:lstStyle/>
          <a:p>
            <a:r>
              <a:rPr lang="en-US" sz="4000" dirty="0" smtClean="0"/>
              <a:t>There is no law that says you have to use BDD everywhere or nowhere.</a:t>
            </a:r>
          </a:p>
          <a:p>
            <a:r>
              <a:rPr lang="en-US" sz="4000" dirty="0" smtClean="0"/>
              <a:t>It’s hard to go wrong with TDD, but when BDD is a better fit, use it.</a:t>
            </a:r>
          </a:p>
          <a:p>
            <a:r>
              <a:rPr lang="en-US" sz="4000" dirty="0" smtClean="0"/>
              <a:t>Your code-only tests aren’t as easy to read as </a:t>
            </a:r>
            <a:r>
              <a:rPr lang="en-US" sz="4000" smtClean="0"/>
              <a:t>you think.</a:t>
            </a:r>
            <a:endParaRPr lang="en-US" sz="4000" dirty="0" smtClean="0"/>
          </a:p>
          <a:p>
            <a:r>
              <a:rPr lang="en-US" sz="4000" dirty="0" smtClean="0"/>
              <a:t>No matter what you do, test.</a:t>
            </a:r>
          </a:p>
        </p:txBody>
      </p:sp>
    </p:spTree>
    <p:custDataLst>
      <p:tags r:id="rId1"/>
    </p:custDataLst>
    <p:extLst>
      <p:ext uri="{BB962C8B-B14F-4D97-AF65-F5344CB8AC3E}">
        <p14:creationId xmlns:p14="http://schemas.microsoft.com/office/powerpoint/2010/main" val="37158414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What’s the point?</a:t>
            </a:r>
            <a:endParaRPr lang="en-US" dirty="0"/>
          </a:p>
        </p:txBody>
      </p:sp>
      <p:sp>
        <p:nvSpPr>
          <p:cNvPr id="5" name="Content Placeholder 4"/>
          <p:cNvSpPr>
            <a:spLocks noGrp="1"/>
          </p:cNvSpPr>
          <p:nvPr>
            <p:ph idx="1"/>
            <p:custDataLst>
              <p:tags r:id="rId3"/>
            </p:custDataLst>
          </p:nvPr>
        </p:nvSpPr>
        <p:spPr/>
        <p:txBody>
          <a:bodyPr>
            <a:noAutofit/>
          </a:bodyPr>
          <a:lstStyle/>
          <a:p>
            <a:r>
              <a:rPr lang="en-US" sz="4000" dirty="0" smtClean="0"/>
              <a:t>Software that works.</a:t>
            </a:r>
          </a:p>
          <a:p>
            <a:r>
              <a:rPr lang="en-US" sz="4000" dirty="0" smtClean="0"/>
              <a:t>Software that can be maintained.</a:t>
            </a:r>
          </a:p>
          <a:p>
            <a:r>
              <a:rPr lang="en-US" sz="4000" dirty="0" smtClean="0"/>
              <a:t>Software that can be explained.</a:t>
            </a:r>
          </a:p>
          <a:p>
            <a:r>
              <a:rPr lang="en-US" sz="4000" dirty="0" smtClean="0"/>
              <a:t>Happy clients.</a:t>
            </a:r>
          </a:p>
          <a:p>
            <a:r>
              <a:rPr lang="en-US" sz="4000" dirty="0" smtClean="0"/>
              <a:t>Stress-free life.</a:t>
            </a:r>
          </a:p>
        </p:txBody>
      </p:sp>
    </p:spTree>
    <p:custDataLst>
      <p:tags r:id="rId1"/>
    </p:custDataLst>
    <p:extLst>
      <p:ext uri="{BB962C8B-B14F-4D97-AF65-F5344CB8AC3E}">
        <p14:creationId xmlns:p14="http://schemas.microsoft.com/office/powerpoint/2010/main" val="111615940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28600"/>
            <a:ext cx="5257800" cy="5943600"/>
          </a:xfrm>
          <a:prstGeom prst="rect">
            <a:avLst/>
          </a:prstGeom>
          <a:noFill/>
        </p:spPr>
        <p:txBody>
          <a:bodyPr wrap="square" rtlCol="0">
            <a:normAutofit/>
          </a:bodyPr>
          <a:lstStyle/>
          <a:p>
            <a:r>
              <a:rPr lang="en-US" sz="4400" dirty="0" smtClean="0"/>
              <a:t>Darren </a:t>
            </a:r>
            <a:r>
              <a:rPr lang="en-US" sz="4400" dirty="0" err="1" smtClean="0"/>
              <a:t>Cauthon</a:t>
            </a:r>
            <a:endParaRPr lang="en-US" sz="4400" dirty="0" smtClean="0"/>
          </a:p>
          <a:p>
            <a:r>
              <a:rPr lang="en-US" sz="4400" dirty="0" smtClean="0">
                <a:hlinkClick r:id="rId3"/>
              </a:rPr>
              <a:t>darren@cauthon.com</a:t>
            </a:r>
            <a:endParaRPr lang="en-US" sz="4400" dirty="0" smtClean="0"/>
          </a:p>
          <a:p>
            <a:r>
              <a:rPr lang="en-US" sz="4800" dirty="0" smtClean="0"/>
              <a:t>@</a:t>
            </a:r>
            <a:r>
              <a:rPr lang="en-US" sz="4800" dirty="0" err="1" smtClean="0"/>
              <a:t>darrencauthon</a:t>
            </a:r>
            <a:endParaRPr lang="en-US" sz="4800" dirty="0" smtClean="0"/>
          </a:p>
          <a:p>
            <a:r>
              <a:rPr lang="en-US" sz="3600" dirty="0" smtClean="0"/>
              <a:t>http://www.cauthon.com</a:t>
            </a:r>
            <a:endParaRPr lang="en-US" sz="3600" dirty="0"/>
          </a:p>
        </p:txBody>
      </p:sp>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Tree>
    <p:extLst>
      <p:ext uri="{BB962C8B-B14F-4D97-AF65-F5344CB8AC3E}">
        <p14:creationId xmlns:p14="http://schemas.microsoft.com/office/powerpoint/2010/main" val="239615279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Let’s Do This the Old-Fashioned Way</a:t>
            </a:r>
            <a:endParaRPr lang="en-US" dirty="0"/>
          </a:p>
        </p:txBody>
      </p:sp>
      <p:sp>
        <p:nvSpPr>
          <p:cNvPr id="5" name="Content Placeholder 4"/>
          <p:cNvSpPr>
            <a:spLocks noGrp="1"/>
          </p:cNvSpPr>
          <p:nvPr>
            <p:ph idx="1"/>
            <p:custDataLst>
              <p:tags r:id="rId3"/>
            </p:custDataLst>
          </p:nvPr>
        </p:nvSpPr>
        <p:spPr/>
        <p:txBody>
          <a:bodyPr>
            <a:normAutofit/>
          </a:bodyPr>
          <a:lstStyle/>
          <a:p>
            <a:r>
              <a:rPr lang="en-US" dirty="0" smtClean="0"/>
              <a:t>Plan out everything we can, because planning is good.</a:t>
            </a:r>
          </a:p>
          <a:p>
            <a:r>
              <a:rPr lang="en-US" dirty="0" smtClean="0"/>
              <a:t>Draw some pictures.</a:t>
            </a:r>
          </a:p>
          <a:p>
            <a:r>
              <a:rPr lang="en-US" dirty="0" smtClean="0"/>
              <a:t>Build a relational database with normalized tables, well-defined keys and indexes, etc.</a:t>
            </a:r>
          </a:p>
          <a:p>
            <a:r>
              <a:rPr lang="en-US" dirty="0" smtClean="0"/>
              <a:t>Decide on a data access tool, then build a data layer that exposes the data and methods for adding/modifying it.</a:t>
            </a:r>
            <a:endParaRPr lang="en-US" dirty="0" smtClean="0"/>
          </a:p>
        </p:txBody>
      </p:sp>
    </p:spTree>
    <p:custDataLst>
      <p:tags r:id="rId1"/>
    </p:custDataLst>
    <p:extLst>
      <p:ext uri="{BB962C8B-B14F-4D97-AF65-F5344CB8AC3E}">
        <p14:creationId xmlns:p14="http://schemas.microsoft.com/office/powerpoint/2010/main" val="363985105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Still Not Done…</a:t>
            </a:r>
            <a:endParaRPr lang="en-US" dirty="0"/>
          </a:p>
        </p:txBody>
      </p:sp>
      <p:sp>
        <p:nvSpPr>
          <p:cNvPr id="5" name="Content Placeholder 4"/>
          <p:cNvSpPr>
            <a:spLocks noGrp="1"/>
          </p:cNvSpPr>
          <p:nvPr>
            <p:ph idx="1"/>
            <p:custDataLst>
              <p:tags r:id="rId3"/>
            </p:custDataLst>
          </p:nvPr>
        </p:nvSpPr>
        <p:spPr/>
        <p:txBody>
          <a:bodyPr>
            <a:normAutofit/>
          </a:bodyPr>
          <a:lstStyle/>
          <a:p>
            <a:r>
              <a:rPr lang="en-US" dirty="0" smtClean="0"/>
              <a:t>Create some sort of business layer.</a:t>
            </a:r>
          </a:p>
          <a:p>
            <a:r>
              <a:rPr lang="en-US" dirty="0" smtClean="0"/>
              <a:t>When asked how things are going (since hours have passed with no visible progress), say most of the back end work is done and “all” that remains is tying it to the front-side.</a:t>
            </a:r>
          </a:p>
          <a:p>
            <a:r>
              <a:rPr lang="en-US" dirty="0" smtClean="0"/>
              <a:t>Start to tie your code </a:t>
            </a:r>
            <a:r>
              <a:rPr lang="en-US" dirty="0" smtClean="0"/>
              <a:t>to the front-side.  </a:t>
            </a:r>
            <a:r>
              <a:rPr lang="en-US" dirty="0" smtClean="0"/>
              <a:t>When it doesn’t fit exactly, apply some </a:t>
            </a:r>
            <a:r>
              <a:rPr lang="en-US" dirty="0" err="1" smtClean="0"/>
              <a:t>hackity</a:t>
            </a:r>
            <a:r>
              <a:rPr lang="en-US" dirty="0" smtClean="0"/>
              <a:t>-hack magic to make it work.</a:t>
            </a:r>
          </a:p>
        </p:txBody>
      </p:sp>
    </p:spTree>
    <p:custDataLst>
      <p:tags r:id="rId1"/>
    </p:custDataLst>
    <p:extLst>
      <p:ext uri="{BB962C8B-B14F-4D97-AF65-F5344CB8AC3E}">
        <p14:creationId xmlns:p14="http://schemas.microsoft.com/office/powerpoint/2010/main" val="342619109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Almost there…</a:t>
            </a:r>
            <a:endParaRPr lang="en-US" dirty="0"/>
          </a:p>
        </p:txBody>
      </p:sp>
      <p:sp>
        <p:nvSpPr>
          <p:cNvPr id="5" name="Content Placeholder 4"/>
          <p:cNvSpPr>
            <a:spLocks noGrp="1"/>
          </p:cNvSpPr>
          <p:nvPr>
            <p:ph idx="1"/>
            <p:custDataLst>
              <p:tags r:id="rId3"/>
            </p:custDataLst>
          </p:nvPr>
        </p:nvSpPr>
        <p:spPr/>
        <p:txBody>
          <a:bodyPr>
            <a:normAutofit/>
          </a:bodyPr>
          <a:lstStyle/>
          <a:p>
            <a:r>
              <a:rPr lang="en-US" dirty="0" smtClean="0"/>
              <a:t>Pass it along for feedback.</a:t>
            </a:r>
          </a:p>
          <a:p>
            <a:r>
              <a:rPr lang="en-US" dirty="0" smtClean="0"/>
              <a:t>When it is discovered that big, painful changes are needed quickly because the deadline is approaching…</a:t>
            </a:r>
          </a:p>
          <a:p>
            <a:r>
              <a:rPr lang="en-US" dirty="0" smtClean="0"/>
              <a:t>Force the square peg into the round hole.</a:t>
            </a:r>
          </a:p>
        </p:txBody>
      </p:sp>
    </p:spTree>
    <p:custDataLst>
      <p:tags r:id="rId1"/>
    </p:custDataLst>
    <p:extLst>
      <p:ext uri="{BB962C8B-B14F-4D97-AF65-F5344CB8AC3E}">
        <p14:creationId xmlns:p14="http://schemas.microsoft.com/office/powerpoint/2010/main" val="15988607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And In The Future…</a:t>
            </a:r>
            <a:endParaRPr lang="en-US" dirty="0"/>
          </a:p>
        </p:txBody>
      </p:sp>
      <p:sp>
        <p:nvSpPr>
          <p:cNvPr id="5" name="Content Placeholder 4"/>
          <p:cNvSpPr>
            <a:spLocks noGrp="1"/>
          </p:cNvSpPr>
          <p:nvPr>
            <p:ph idx="1"/>
            <p:custDataLst>
              <p:tags r:id="rId3"/>
            </p:custDataLst>
          </p:nvPr>
        </p:nvSpPr>
        <p:spPr/>
        <p:txBody>
          <a:bodyPr>
            <a:normAutofit/>
          </a:bodyPr>
          <a:lstStyle/>
          <a:p>
            <a:r>
              <a:rPr lang="en-US" dirty="0" smtClean="0"/>
              <a:t>Continue to bash that peg through.</a:t>
            </a:r>
          </a:p>
          <a:p>
            <a:r>
              <a:rPr lang="en-US" dirty="0" smtClean="0"/>
              <a:t>Wonder why the code base looks so different than the business problem it is supposed to solve.</a:t>
            </a:r>
          </a:p>
        </p:txBody>
      </p:sp>
    </p:spTree>
    <p:custDataLst>
      <p:tags r:id="rId1"/>
    </p:custDataLst>
    <p:extLst>
      <p:ext uri="{BB962C8B-B14F-4D97-AF65-F5344CB8AC3E}">
        <p14:creationId xmlns:p14="http://schemas.microsoft.com/office/powerpoint/2010/main" val="175991878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Inside-Out Development</a:t>
            </a:r>
            <a:endParaRPr lang="en-US" dirty="0"/>
          </a:p>
        </p:txBody>
      </p:sp>
      <p:sp>
        <p:nvSpPr>
          <p:cNvPr id="5" name="Content Placeholder 4"/>
          <p:cNvSpPr>
            <a:spLocks noGrp="1"/>
          </p:cNvSpPr>
          <p:nvPr>
            <p:ph idx="1"/>
            <p:custDataLst>
              <p:tags r:id="rId3"/>
            </p:custDataLst>
          </p:nvPr>
        </p:nvSpPr>
        <p:spPr/>
        <p:txBody>
          <a:bodyPr>
            <a:normAutofit/>
          </a:bodyPr>
          <a:lstStyle/>
          <a:p>
            <a:r>
              <a:rPr lang="en-US" dirty="0" smtClean="0"/>
              <a:t>Starts with the “inside” of the application, and development moves “out” to the user-facing portions.</a:t>
            </a:r>
          </a:p>
          <a:p>
            <a:r>
              <a:rPr lang="en-US" dirty="0" smtClean="0"/>
              <a:t>Requires planning, experience, and time.</a:t>
            </a:r>
          </a:p>
          <a:p>
            <a:r>
              <a:rPr lang="en-US" dirty="0" smtClean="0"/>
              <a:t>The time until manager or client feedback can be high.</a:t>
            </a:r>
          </a:p>
          <a:p>
            <a:r>
              <a:rPr lang="en-US" dirty="0" smtClean="0"/>
              <a:t>Focused on all of the things that programmers care about.</a:t>
            </a:r>
          </a:p>
          <a:p>
            <a:endParaRPr lang="en-US" dirty="0" smtClean="0"/>
          </a:p>
        </p:txBody>
      </p:sp>
    </p:spTree>
    <p:custDataLst>
      <p:tags r:id="rId1"/>
    </p:custDataLst>
    <p:extLst>
      <p:ext uri="{BB962C8B-B14F-4D97-AF65-F5344CB8AC3E}">
        <p14:creationId xmlns:p14="http://schemas.microsoft.com/office/powerpoint/2010/main" val="128674420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06554" cy="3855660"/>
          </a:xfrm>
          <a:prstGeom prst="rect">
            <a:avLst/>
          </a:prstGeom>
          <a:noFill/>
        </p:spPr>
        <p:txBody>
          <a:bodyPr wrap="square" rtlCol="0">
            <a:normAutofit/>
          </a:bodyPr>
          <a:lstStyle/>
          <a:p>
            <a:r>
              <a:rPr lang="en-US" sz="7200" dirty="0" smtClean="0"/>
              <a:t>Introducing…</a:t>
            </a:r>
          </a:p>
          <a:p>
            <a:r>
              <a:rPr lang="en-US" sz="7200" dirty="0" smtClean="0"/>
              <a:t>Outside-In Development</a:t>
            </a: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extLst>
      <p:ext uri="{BB962C8B-B14F-4D97-AF65-F5344CB8AC3E}">
        <p14:creationId xmlns:p14="http://schemas.microsoft.com/office/powerpoint/2010/main" val="253595242"/>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Outside-In Development</a:t>
            </a:r>
            <a:endParaRPr lang="en-US" dirty="0"/>
          </a:p>
        </p:txBody>
      </p:sp>
      <p:sp>
        <p:nvSpPr>
          <p:cNvPr id="5" name="Content Placeholder 4"/>
          <p:cNvSpPr>
            <a:spLocks noGrp="1"/>
          </p:cNvSpPr>
          <p:nvPr>
            <p:ph idx="1"/>
            <p:custDataLst>
              <p:tags r:id="rId3"/>
            </p:custDataLst>
          </p:nvPr>
        </p:nvSpPr>
        <p:spPr/>
        <p:txBody>
          <a:bodyPr>
            <a:normAutofit lnSpcReduction="10000"/>
          </a:bodyPr>
          <a:lstStyle/>
          <a:p>
            <a:r>
              <a:rPr lang="en-US" dirty="0" smtClean="0"/>
              <a:t>Starts on the “outside” of the application, where it is actually being used, and then works “in” through any layers until it hits data storage.</a:t>
            </a:r>
          </a:p>
          <a:p>
            <a:r>
              <a:rPr lang="en-US" dirty="0" smtClean="0"/>
              <a:t>Focused on delivering results that can be presented to others for fast feedback.</a:t>
            </a:r>
          </a:p>
          <a:p>
            <a:r>
              <a:rPr lang="en-US" dirty="0" smtClean="0"/>
              <a:t>Nothing is coded unless it is absolutely needed to produce an immediate result to the front-end.</a:t>
            </a:r>
          </a:p>
          <a:p>
            <a:endParaRPr lang="en-US" dirty="0" smtClean="0"/>
          </a:p>
        </p:txBody>
      </p:sp>
    </p:spTree>
    <p:custDataLst>
      <p:tags r:id="rId1"/>
    </p:custDataLst>
    <p:extLst>
      <p:ext uri="{BB962C8B-B14F-4D97-AF65-F5344CB8AC3E}">
        <p14:creationId xmlns:p14="http://schemas.microsoft.com/office/powerpoint/2010/main" val="319534368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1865</Words>
  <Application>Microsoft Office PowerPoint</Application>
  <PresentationFormat>On-screen Show (4:3)</PresentationFormat>
  <Paragraphs>175</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Training</vt:lpstr>
      <vt:lpstr>Outside in development with asp.net mvc and specflow</vt:lpstr>
      <vt:lpstr>Let’s start with an issue…</vt:lpstr>
      <vt:lpstr>Let’s Do This the Old-Fashioned Way</vt:lpstr>
      <vt:lpstr>Still Not Done…</vt:lpstr>
      <vt:lpstr>Almost there…</vt:lpstr>
      <vt:lpstr>And In The Future…</vt:lpstr>
      <vt:lpstr>Inside-Out Development</vt:lpstr>
      <vt:lpstr>PowerPoint Presentation</vt:lpstr>
      <vt:lpstr>Outside-In Development</vt:lpstr>
      <vt:lpstr>Let’s go back to our promotion…</vt:lpstr>
      <vt:lpstr>Before We Try It Out</vt:lpstr>
      <vt:lpstr>PowerPoint Presentation</vt:lpstr>
      <vt:lpstr>Recap</vt:lpstr>
      <vt:lpstr>PowerPoint Presentation</vt:lpstr>
      <vt:lpstr>BDD Explained (sorta)</vt:lpstr>
      <vt:lpstr>How to do BDD with SpecFlow</vt:lpstr>
      <vt:lpstr>Why Use SpecFlow at all?</vt:lpstr>
      <vt:lpstr>PowerPoint Presentation</vt:lpstr>
      <vt:lpstr>BDD Recap</vt:lpstr>
      <vt:lpstr>Something to keep in mind…</vt:lpstr>
      <vt:lpstr>What’s the point?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2010-09-26T21:19:00Z</dcterms:created>
  <dcterms:modified xsi:type="dcterms:W3CDTF">2010-11-04T03:59:29Z</dcterms:modified>
</cp:coreProperties>
</file>