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8" r:id="rId7"/>
    <p:sldId id="286" r:id="rId8"/>
    <p:sldId id="287" r:id="rId9"/>
    <p:sldId id="295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0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1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25" y="3680866"/>
            <a:ext cx="10034726" cy="1994392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 Vanilla Deterministic Policy Gradient Approach for Portfolio Management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68445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B224CC-298B-4E64-B4C2-76675C2F0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83022"/>
              </p:ext>
            </p:extLst>
          </p:nvPr>
        </p:nvGraphicFramePr>
        <p:xfrm>
          <a:off x="1993687" y="2731808"/>
          <a:ext cx="2447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54">
                  <a:extLst>
                    <a:ext uri="{9D8B030D-6E8A-4147-A177-3AD203B41FA5}">
                      <a16:colId xmlns:a16="http://schemas.microsoft.com/office/drawing/2014/main" val="235756654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42666787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751783470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81815753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569016804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2311797188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691088589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2673462391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83090614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189977250"/>
                    </a:ext>
                  </a:extLst>
                </a:gridCol>
              </a:tblGrid>
              <a:tr h="23792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86221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80710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42323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15111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0394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714F9F-9D82-4528-83F5-2E734347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52223"/>
              </p:ext>
            </p:extLst>
          </p:nvPr>
        </p:nvGraphicFramePr>
        <p:xfrm>
          <a:off x="1619579" y="2989664"/>
          <a:ext cx="2447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54">
                  <a:extLst>
                    <a:ext uri="{9D8B030D-6E8A-4147-A177-3AD203B41FA5}">
                      <a16:colId xmlns:a16="http://schemas.microsoft.com/office/drawing/2014/main" val="235756654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42666787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751783470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81815753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569016804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2311797188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691088589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2673462391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83090614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189977250"/>
                    </a:ext>
                  </a:extLst>
                </a:gridCol>
              </a:tblGrid>
              <a:tr h="23792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86221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80710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42323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15111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0394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3C64C3-9A64-430D-BDCB-D187E3F0C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31371"/>
              </p:ext>
            </p:extLst>
          </p:nvPr>
        </p:nvGraphicFramePr>
        <p:xfrm>
          <a:off x="1245471" y="3252527"/>
          <a:ext cx="2447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54">
                  <a:extLst>
                    <a:ext uri="{9D8B030D-6E8A-4147-A177-3AD203B41FA5}">
                      <a16:colId xmlns:a16="http://schemas.microsoft.com/office/drawing/2014/main" val="235756654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42666787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751783470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81815753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569016804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2311797188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691088589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2673462391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83090614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189977250"/>
                    </a:ext>
                  </a:extLst>
                </a:gridCol>
              </a:tblGrid>
              <a:tr h="23792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86221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80710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42323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15111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03943"/>
                  </a:ext>
                </a:extLst>
              </a:tr>
            </a:tbl>
          </a:graphicData>
        </a:graphic>
      </p:graphicFrame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3804" y="27108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Problem Formulation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55E54F-6D8C-4C5E-A944-49178EA2FF1B}"/>
              </a:ext>
            </a:extLst>
          </p:cNvPr>
          <p:cNvSpPr txBox="1"/>
          <p:nvPr/>
        </p:nvSpPr>
        <p:spPr>
          <a:xfrm>
            <a:off x="286784" y="745724"/>
            <a:ext cx="10668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Our Goal:</a:t>
            </a:r>
          </a:p>
          <a:p>
            <a:r>
              <a:rPr lang="en-SG" dirty="0"/>
              <a:t>Use historical data of (OHLC) to train an agent with Deterministic Policy Gradient so that it can automatically allocate our wealth to a pre-selected number of assets, so that </a:t>
            </a:r>
            <a:r>
              <a:rPr lang="en-SG" b="1" dirty="0"/>
              <a:t>the final wealth is maximised</a:t>
            </a:r>
            <a:r>
              <a:rPr lang="en-SG" dirty="0"/>
              <a:t>.</a:t>
            </a:r>
          </a:p>
          <a:p>
            <a:endParaRPr lang="en-SG" dirty="0"/>
          </a:p>
          <a:p>
            <a:r>
              <a:rPr lang="en-SG" b="1" dirty="0"/>
              <a:t>MDP Definitions: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B3AE-522A-4A93-B15C-17106D8F3F2A}"/>
                  </a:ext>
                </a:extLst>
              </p:cNvPr>
              <p:cNvSpPr txBox="1"/>
              <p:nvPr/>
            </p:nvSpPr>
            <p:spPr>
              <a:xfrm>
                <a:off x="1907388" y="5940585"/>
                <a:ext cx="172723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External State: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B3AE-522A-4A93-B15C-17106D8F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88" y="5940585"/>
                <a:ext cx="1727236" cy="646331"/>
              </a:xfrm>
              <a:prstGeom prst="rect">
                <a:avLst/>
              </a:prstGeom>
              <a:blipFill>
                <a:blip r:embed="rId3"/>
                <a:stretch>
                  <a:fillRect t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922021-BF0F-429F-9D46-41C4A0EB66F9}"/>
                  </a:ext>
                </a:extLst>
              </p:cNvPr>
              <p:cNvSpPr txBox="1"/>
              <p:nvPr/>
            </p:nvSpPr>
            <p:spPr>
              <a:xfrm>
                <a:off x="6662843" y="4473838"/>
                <a:ext cx="1543235" cy="654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Internal state: </a:t>
                </a:r>
                <a:endParaRPr lang="en-SG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922021-BF0F-429F-9D46-41C4A0EB6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843" y="4473838"/>
                <a:ext cx="1543235" cy="654731"/>
              </a:xfrm>
              <a:prstGeom prst="rect">
                <a:avLst/>
              </a:prstGeom>
              <a:blipFill>
                <a:blip r:embed="rId4"/>
                <a:stretch>
                  <a:fillRect l="-1569" t="-4587" r="-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F01FB9-3137-4C8E-A76F-FC3E06A0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16930"/>
              </p:ext>
            </p:extLst>
          </p:nvPr>
        </p:nvGraphicFramePr>
        <p:xfrm>
          <a:off x="871363" y="3521646"/>
          <a:ext cx="2447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54">
                  <a:extLst>
                    <a:ext uri="{9D8B030D-6E8A-4147-A177-3AD203B41FA5}">
                      <a16:colId xmlns:a16="http://schemas.microsoft.com/office/drawing/2014/main" val="235756654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42666787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751783470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81815753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569016804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2311797188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1691088589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2673462391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830906145"/>
                    </a:ext>
                  </a:extLst>
                </a:gridCol>
                <a:gridCol w="244754">
                  <a:extLst>
                    <a:ext uri="{9D8B030D-6E8A-4147-A177-3AD203B41FA5}">
                      <a16:colId xmlns:a16="http://schemas.microsoft.com/office/drawing/2014/main" val="3189977250"/>
                    </a:ext>
                  </a:extLst>
                </a:gridCol>
              </a:tblGrid>
              <a:tr h="23792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86221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80710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42323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15111"/>
                  </a:ext>
                </a:extLst>
              </a:tr>
              <a:tr h="237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039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BB2FE1-F454-44B5-ADF0-EA950F829F77}"/>
              </a:ext>
            </a:extLst>
          </p:cNvPr>
          <p:cNvSpPr txBox="1"/>
          <p:nvPr/>
        </p:nvSpPr>
        <p:spPr>
          <a:xfrm>
            <a:off x="3133039" y="5351285"/>
            <a:ext cx="7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Closed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021631-E20C-440C-8115-E20FE166D115}"/>
              </a:ext>
            </a:extLst>
          </p:cNvPr>
          <p:cNvSpPr txBox="1"/>
          <p:nvPr/>
        </p:nvSpPr>
        <p:spPr>
          <a:xfrm>
            <a:off x="3507147" y="5066856"/>
            <a:ext cx="7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Open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7A2956-70D2-4923-9A2B-9CE5E3DB9237}"/>
              </a:ext>
            </a:extLst>
          </p:cNvPr>
          <p:cNvSpPr txBox="1"/>
          <p:nvPr/>
        </p:nvSpPr>
        <p:spPr>
          <a:xfrm>
            <a:off x="3847512" y="4801204"/>
            <a:ext cx="7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B7DEB-5BED-4856-9911-1497097E5D40}"/>
              </a:ext>
            </a:extLst>
          </p:cNvPr>
          <p:cNvSpPr txBox="1"/>
          <p:nvPr/>
        </p:nvSpPr>
        <p:spPr>
          <a:xfrm>
            <a:off x="4187877" y="4536735"/>
            <a:ext cx="7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Low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66B02A-D747-4E8A-812E-438A97EA7045}"/>
              </a:ext>
            </a:extLst>
          </p:cNvPr>
          <p:cNvCxnSpPr>
            <a:cxnSpLocks/>
          </p:cNvCxnSpPr>
          <p:nvPr/>
        </p:nvCxnSpPr>
        <p:spPr>
          <a:xfrm>
            <a:off x="727969" y="3790765"/>
            <a:ext cx="0" cy="127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624BC6-72BA-48C4-A3A6-46A19C1AA90F}"/>
              </a:ext>
            </a:extLst>
          </p:cNvPr>
          <p:cNvSpPr txBox="1"/>
          <p:nvPr/>
        </p:nvSpPr>
        <p:spPr>
          <a:xfrm>
            <a:off x="61339" y="4212008"/>
            <a:ext cx="698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No. of asset</a:t>
            </a:r>
          </a:p>
          <a:p>
            <a:r>
              <a:rPr lang="en-SG" sz="1400" b="1" dirty="0"/>
              <a:t>(M)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2E11B5-99BD-4CFF-904E-3A27D274F79B}"/>
              </a:ext>
            </a:extLst>
          </p:cNvPr>
          <p:cNvCxnSpPr>
            <a:cxnSpLocks/>
          </p:cNvCxnSpPr>
          <p:nvPr/>
        </p:nvCxnSpPr>
        <p:spPr>
          <a:xfrm flipH="1">
            <a:off x="1334639" y="5504245"/>
            <a:ext cx="1448901" cy="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23FD81-6A6E-4DAA-8B79-84F0B5387F57}"/>
              </a:ext>
            </a:extLst>
          </p:cNvPr>
          <p:cNvSpPr txBox="1"/>
          <p:nvPr/>
        </p:nvSpPr>
        <p:spPr>
          <a:xfrm>
            <a:off x="1245471" y="5511859"/>
            <a:ext cx="17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Window length (L)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3328ED7-E024-4AA6-923E-334CB5016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05436"/>
              </p:ext>
            </p:extLst>
          </p:nvPr>
        </p:nvGraphicFramePr>
        <p:xfrm>
          <a:off x="5719566" y="3694589"/>
          <a:ext cx="25444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52">
                  <a:extLst>
                    <a:ext uri="{9D8B030D-6E8A-4147-A177-3AD203B41FA5}">
                      <a16:colId xmlns:a16="http://schemas.microsoft.com/office/drawing/2014/main" val="235756654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1426667875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3751783470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1818157535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569016804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2311797188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1691088589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2673462391"/>
                    </a:ext>
                  </a:extLst>
                </a:gridCol>
              </a:tblGrid>
              <a:tr h="32787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86221"/>
                  </a:ext>
                </a:extLst>
              </a:tr>
            </a:tbl>
          </a:graphicData>
        </a:graphic>
      </p:graphicFrame>
      <p:sp>
        <p:nvSpPr>
          <p:cNvPr id="34" name="Cross 33">
            <a:extLst>
              <a:ext uri="{FF2B5EF4-FFF2-40B4-BE49-F238E27FC236}">
                <a16:creationId xmlns:a16="http://schemas.microsoft.com/office/drawing/2014/main" id="{4184554A-51DA-46AD-8B8E-CD593F1B3085}"/>
              </a:ext>
            </a:extLst>
          </p:cNvPr>
          <p:cNvSpPr/>
          <p:nvPr/>
        </p:nvSpPr>
        <p:spPr>
          <a:xfrm>
            <a:off x="4935277" y="3714588"/>
            <a:ext cx="355105" cy="378951"/>
          </a:xfrm>
          <a:prstGeom prst="plus">
            <a:avLst>
              <a:gd name="adj" fmla="val 34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Equals 34">
            <a:extLst>
              <a:ext uri="{FF2B5EF4-FFF2-40B4-BE49-F238E27FC236}">
                <a16:creationId xmlns:a16="http://schemas.microsoft.com/office/drawing/2014/main" id="{6BD2FEEE-59BD-4E11-AA2A-1B19857B77B7}"/>
              </a:ext>
            </a:extLst>
          </p:cNvPr>
          <p:cNvSpPr/>
          <p:nvPr/>
        </p:nvSpPr>
        <p:spPr>
          <a:xfrm>
            <a:off x="8436417" y="3680251"/>
            <a:ext cx="426128" cy="3657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6E69DC-DCF5-49B3-B960-44B15B10FADF}"/>
                  </a:ext>
                </a:extLst>
              </p:cNvPr>
              <p:cNvSpPr txBox="1"/>
              <p:nvPr/>
            </p:nvSpPr>
            <p:spPr>
              <a:xfrm>
                <a:off x="9228240" y="3521646"/>
                <a:ext cx="97007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State: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6E69DC-DCF5-49B3-B960-44B15B10F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240" y="3521646"/>
                <a:ext cx="970073" cy="646331"/>
              </a:xfrm>
              <a:prstGeom prst="rect">
                <a:avLst/>
              </a:prstGeom>
              <a:blipFill>
                <a:blip r:embed="rId5"/>
                <a:stretch>
                  <a:fillRect t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3D5153F3-CCF7-46D4-831A-C20F88B0BFDD}"/>
              </a:ext>
            </a:extLst>
          </p:cNvPr>
          <p:cNvSpPr txBox="1"/>
          <p:nvPr/>
        </p:nvSpPr>
        <p:spPr>
          <a:xfrm>
            <a:off x="5956999" y="3146453"/>
            <a:ext cx="206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Cash + No. of asset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481524-FCAD-4697-80DD-2C8CC37E1312}"/>
              </a:ext>
            </a:extLst>
          </p:cNvPr>
          <p:cNvCxnSpPr>
            <a:cxnSpLocks/>
          </p:cNvCxnSpPr>
          <p:nvPr/>
        </p:nvCxnSpPr>
        <p:spPr>
          <a:xfrm>
            <a:off x="5787288" y="3521646"/>
            <a:ext cx="2408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B0638CC-09C1-4C54-8591-67577913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51743"/>
              </p:ext>
            </p:extLst>
          </p:nvPr>
        </p:nvGraphicFramePr>
        <p:xfrm>
          <a:off x="5348552" y="6079526"/>
          <a:ext cx="208280" cy="37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1624662"/>
                    </a:ext>
                  </a:extLst>
                </a:gridCol>
              </a:tblGrid>
              <a:tr h="37895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8534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53E785F-5232-4BAF-8138-D5F566441959}"/>
              </a:ext>
            </a:extLst>
          </p:cNvPr>
          <p:cNvSpPr txBox="1"/>
          <p:nvPr/>
        </p:nvSpPr>
        <p:spPr>
          <a:xfrm>
            <a:off x="3732110" y="6102483"/>
            <a:ext cx="17272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*Normalized by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004460-D3AD-4578-A17E-1D5BBBAEDF4E}"/>
              </a:ext>
            </a:extLst>
          </p:cNvPr>
          <p:cNvCxnSpPr>
            <a:cxnSpLocks/>
          </p:cNvCxnSpPr>
          <p:nvPr/>
        </p:nvCxnSpPr>
        <p:spPr>
          <a:xfrm flipV="1">
            <a:off x="4047266" y="4894473"/>
            <a:ext cx="650557" cy="7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FFF969-6CA6-4EFA-82C9-F44B50AF5438}"/>
              </a:ext>
            </a:extLst>
          </p:cNvPr>
          <p:cNvSpPr txBox="1"/>
          <p:nvPr/>
        </p:nvSpPr>
        <p:spPr>
          <a:xfrm>
            <a:off x="3954471" y="5266767"/>
            <a:ext cx="17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Feature (F)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3804" y="27108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Problem Formulation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55E54F-6D8C-4C5E-A944-49178EA2FF1B}"/>
              </a:ext>
            </a:extLst>
          </p:cNvPr>
          <p:cNvSpPr txBox="1"/>
          <p:nvPr/>
        </p:nvSpPr>
        <p:spPr>
          <a:xfrm>
            <a:off x="286784" y="745724"/>
            <a:ext cx="10668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Our Goal:</a:t>
            </a:r>
          </a:p>
          <a:p>
            <a:r>
              <a:rPr lang="en-SG" dirty="0"/>
              <a:t>Use historical data of (OHLC) to train an agent with Deterministic Policy Gradient so that it can automatically allocate our wealth to a pre-selected number of assets, so that the final wealth is maximised.</a:t>
            </a:r>
          </a:p>
          <a:p>
            <a:endParaRPr lang="en-SG" dirty="0"/>
          </a:p>
          <a:p>
            <a:r>
              <a:rPr lang="en-SG" b="1" dirty="0"/>
              <a:t>MDP Definitions: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922021-BF0F-429F-9D46-41C4A0EB66F9}"/>
                  </a:ext>
                </a:extLst>
              </p:cNvPr>
              <p:cNvSpPr txBox="1"/>
              <p:nvPr/>
            </p:nvSpPr>
            <p:spPr>
              <a:xfrm>
                <a:off x="1541260" y="5061675"/>
                <a:ext cx="1543235" cy="672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Action: </a:t>
                </a:r>
                <a:endParaRPr lang="en-SG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SG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SG" b="1" dirty="0"/>
                        <m:t> </m:t>
                      </m:r>
                      <m:sSubSup>
                        <m:sSubSupPr>
                          <m:ctrlPr>
                            <a:rPr lang="en-SG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922021-BF0F-429F-9D46-41C4A0EB6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60" y="5061675"/>
                <a:ext cx="1543235" cy="672172"/>
              </a:xfrm>
              <a:prstGeom prst="rect">
                <a:avLst/>
              </a:prstGeom>
              <a:blipFill>
                <a:blip r:embed="rId3"/>
                <a:stretch>
                  <a:fillRect t="-3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54724A-011A-4A29-8D5C-F8BEB4700CB2}"/>
                  </a:ext>
                </a:extLst>
              </p:cNvPr>
              <p:cNvSpPr txBox="1"/>
              <p:nvPr/>
            </p:nvSpPr>
            <p:spPr>
              <a:xfrm>
                <a:off x="4720470" y="4901342"/>
                <a:ext cx="2159724" cy="1018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Reward: </a:t>
                </a:r>
                <a:endParaRPr lang="en-SG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d>
                        <m:d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SG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  <m:sub>
                                  <m:r>
                                    <a:rPr lang="en-SG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SG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SG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SG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  <m:sub>
                                  <m:r>
                                    <a:rPr lang="en-SG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en-SG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54724A-011A-4A29-8D5C-F8BEB470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470" y="4901342"/>
                <a:ext cx="2159724" cy="1018677"/>
              </a:xfrm>
              <a:prstGeom prst="rect">
                <a:avLst/>
              </a:prstGeom>
              <a:blipFill>
                <a:blip r:embed="rId4"/>
                <a:stretch>
                  <a:fillRect t="-2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8BA4E5-E2E1-4BD4-8E6F-42454950915E}"/>
                  </a:ext>
                </a:extLst>
              </p:cNvPr>
              <p:cNvSpPr txBox="1"/>
              <p:nvPr/>
            </p:nvSpPr>
            <p:spPr>
              <a:xfrm>
                <a:off x="9381708" y="5087516"/>
                <a:ext cx="176517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Transition: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1" i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SG" b="1" i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b="1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SG" b="1" i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SG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SG" b="1" i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SG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8BA4E5-E2E1-4BD4-8E6F-424549509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708" y="5087516"/>
                <a:ext cx="1765177" cy="646331"/>
              </a:xfrm>
              <a:prstGeom prst="rect">
                <a:avLst/>
              </a:prstGeom>
              <a:blipFill>
                <a:blip r:embed="rId5"/>
                <a:stretch>
                  <a:fillRect t="-3704" b="-7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7F21D6E-892E-48A2-B8F7-077C5CDE6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83146"/>
              </p:ext>
            </p:extLst>
          </p:nvPr>
        </p:nvGraphicFramePr>
        <p:xfrm>
          <a:off x="799599" y="4269189"/>
          <a:ext cx="3180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52">
                  <a:extLst>
                    <a:ext uri="{9D8B030D-6E8A-4147-A177-3AD203B41FA5}">
                      <a16:colId xmlns:a16="http://schemas.microsoft.com/office/drawing/2014/main" val="235756654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1426667875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3751783470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1818157535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569016804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2311797188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1691088589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2673462391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3830906145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3189977250"/>
                    </a:ext>
                  </a:extLst>
                </a:gridCol>
              </a:tblGrid>
              <a:tr h="32787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8622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3162B38-9746-4B50-A4BA-FE29FC4AAE72}"/>
              </a:ext>
            </a:extLst>
          </p:cNvPr>
          <p:cNvSpPr txBox="1"/>
          <p:nvPr/>
        </p:nvSpPr>
        <p:spPr>
          <a:xfrm>
            <a:off x="1347318" y="3734275"/>
            <a:ext cx="206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Cash + No. of 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2775ED-A37A-408E-9EEB-EB4E0D07DA2C}"/>
              </a:ext>
            </a:extLst>
          </p:cNvPr>
          <p:cNvCxnSpPr>
            <a:cxnSpLocks/>
          </p:cNvCxnSpPr>
          <p:nvPr/>
        </p:nvCxnSpPr>
        <p:spPr>
          <a:xfrm>
            <a:off x="1177607" y="4110584"/>
            <a:ext cx="2408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4D95F50-A991-4675-93E6-CA09A343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79334"/>
              </p:ext>
            </p:extLst>
          </p:nvPr>
        </p:nvGraphicFramePr>
        <p:xfrm>
          <a:off x="5641306" y="4242077"/>
          <a:ext cx="318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52">
                  <a:extLst>
                    <a:ext uri="{9D8B030D-6E8A-4147-A177-3AD203B41FA5}">
                      <a16:colId xmlns:a16="http://schemas.microsoft.com/office/drawing/2014/main" val="235756654"/>
                    </a:ext>
                  </a:extLst>
                </a:gridCol>
              </a:tblGrid>
              <a:tr h="32787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862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EBD28C-40A2-488D-A6A2-471C47EA90E2}"/>
              </a:ext>
            </a:extLst>
          </p:cNvPr>
          <p:cNvSpPr txBox="1"/>
          <p:nvPr/>
        </p:nvSpPr>
        <p:spPr>
          <a:xfrm>
            <a:off x="9176633" y="3394588"/>
            <a:ext cx="248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Descriptions:</a:t>
            </a:r>
          </a:p>
          <a:p>
            <a:r>
              <a:rPr lang="en-SG" dirty="0"/>
              <a:t>Market change of all prices (OHLC) for all asset from t to t + 1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388E1-4329-4053-9A9E-695072391E56}"/>
              </a:ext>
            </a:extLst>
          </p:cNvPr>
          <p:cNvSpPr txBox="1"/>
          <p:nvPr/>
        </p:nvSpPr>
        <p:spPr>
          <a:xfrm>
            <a:off x="4720470" y="2641763"/>
            <a:ext cx="2488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Descriptions:</a:t>
            </a:r>
          </a:p>
          <a:p>
            <a:r>
              <a:rPr lang="en-SG" dirty="0"/>
              <a:t>Growth of wealth due from t to t + 1 due to market changes and transaction costs </a:t>
            </a:r>
          </a:p>
        </p:txBody>
      </p:sp>
    </p:spTree>
    <p:extLst>
      <p:ext uri="{BB962C8B-B14F-4D97-AF65-F5344CB8AC3E}">
        <p14:creationId xmlns:p14="http://schemas.microsoft.com/office/powerpoint/2010/main" val="201219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3804" y="27108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Problem Formulation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55E54F-6D8C-4C5E-A944-49178EA2FF1B}"/>
              </a:ext>
            </a:extLst>
          </p:cNvPr>
          <p:cNvSpPr txBox="1"/>
          <p:nvPr/>
        </p:nvSpPr>
        <p:spPr>
          <a:xfrm>
            <a:off x="286784" y="745724"/>
            <a:ext cx="1066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Our Goal:</a:t>
            </a:r>
          </a:p>
          <a:p>
            <a:r>
              <a:rPr lang="en-SG" dirty="0"/>
              <a:t>Use historical data of (OHLC) to train an agent with Deterministic Policy Gradient so that it can automatically allocate our wealth to a pre-selected number of assets, so that the final wealth is maximised.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187994-A337-4E95-9CF6-F4C851FD2CB8}"/>
              </a:ext>
            </a:extLst>
          </p:cNvPr>
          <p:cNvGrpSpPr/>
          <p:nvPr/>
        </p:nvGrpSpPr>
        <p:grpSpPr>
          <a:xfrm>
            <a:off x="3026548" y="3428998"/>
            <a:ext cx="6087855" cy="1260631"/>
            <a:chOff x="3026548" y="3428998"/>
            <a:chExt cx="6087855" cy="12606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B6274CA-6467-45F1-8C69-B49B67237FFB}"/>
                </a:ext>
              </a:extLst>
            </p:cNvPr>
            <p:cNvGrpSpPr/>
            <p:nvPr/>
          </p:nvGrpSpPr>
          <p:grpSpPr>
            <a:xfrm>
              <a:off x="3026548" y="3429000"/>
              <a:ext cx="6087855" cy="1260629"/>
              <a:chOff x="3026548" y="3429000"/>
              <a:chExt cx="6087855" cy="126062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DA67960-485B-4033-B000-44B78C014321}"/>
                  </a:ext>
                </a:extLst>
              </p:cNvPr>
              <p:cNvGrpSpPr/>
              <p:nvPr/>
            </p:nvGrpSpPr>
            <p:grpSpPr>
              <a:xfrm>
                <a:off x="3026548" y="3928369"/>
                <a:ext cx="6087855" cy="630306"/>
                <a:chOff x="3026548" y="3928369"/>
                <a:chExt cx="6087855" cy="630306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EAB36D3-BD1F-44C6-BBEC-1C8DDC3A5A8C}"/>
                    </a:ext>
                  </a:extLst>
                </p:cNvPr>
                <p:cNvGrpSpPr/>
                <p:nvPr/>
              </p:nvGrpSpPr>
              <p:grpSpPr>
                <a:xfrm>
                  <a:off x="3026548" y="3928369"/>
                  <a:ext cx="2732840" cy="630305"/>
                  <a:chOff x="2371820" y="3555508"/>
                  <a:chExt cx="2732840" cy="630305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03D4B0DD-32FD-4919-B2FF-2E9D5D95A5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994" y="3870664"/>
                    <a:ext cx="2110666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Flowchart: Connector 5">
                    <a:extLst>
                      <a:ext uri="{FF2B5EF4-FFF2-40B4-BE49-F238E27FC236}">
                        <a16:creationId xmlns:a16="http://schemas.microsoft.com/office/drawing/2014/main" id="{EA1E4C00-7D60-4AC0-A613-A4403AC59F39}"/>
                      </a:ext>
                    </a:extLst>
                  </p:cNvPr>
                  <p:cNvSpPr/>
                  <p:nvPr/>
                </p:nvSpPr>
                <p:spPr>
                  <a:xfrm>
                    <a:off x="2371820" y="3555508"/>
                    <a:ext cx="612558" cy="630305"/>
                  </a:xfrm>
                  <a:prstGeom prst="flowChartConnector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050" b="1" dirty="0">
                        <a:ln w="1905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t>t - 1</a:t>
                    </a:r>
                  </a:p>
                </p:txBody>
              </p:sp>
            </p:grpSp>
            <p:sp>
              <p:nvSpPr>
                <p:cNvPr id="25" name="Flowchart: Connector 24">
                  <a:extLst>
                    <a:ext uri="{FF2B5EF4-FFF2-40B4-BE49-F238E27FC236}">
                      <a16:creationId xmlns:a16="http://schemas.microsoft.com/office/drawing/2014/main" id="{7242FF4A-4775-496A-824E-BCDCA29B063F}"/>
                    </a:ext>
                  </a:extLst>
                </p:cNvPr>
                <p:cNvSpPr/>
                <p:nvPr/>
              </p:nvSpPr>
              <p:spPr>
                <a:xfrm>
                  <a:off x="5759388" y="3928370"/>
                  <a:ext cx="612558" cy="630305"/>
                </a:xfrm>
                <a:prstGeom prst="flowChartConnector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100" b="1" dirty="0">
                      <a:ln w="19050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3710E8EF-B441-47A4-A981-1060BD016A2B}"/>
                    </a:ext>
                  </a:extLst>
                </p:cNvPr>
                <p:cNvSpPr/>
                <p:nvPr/>
              </p:nvSpPr>
              <p:spPr>
                <a:xfrm>
                  <a:off x="8501845" y="3928369"/>
                  <a:ext cx="612558" cy="630305"/>
                </a:xfrm>
                <a:prstGeom prst="flowChartConnector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050" b="1" dirty="0">
                      <a:ln w="19050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t + 1</a:t>
                  </a: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E3FA0F5-1CAE-436F-97F8-B4143DFC2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0" y="3429000"/>
                <a:ext cx="0" cy="1260629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9F4348-72E1-49E4-B5B0-5A491B699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3102" y="3429000"/>
                <a:ext cx="0" cy="1260629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87EE89-D56D-4C8F-AAA9-0106DE74B563}"/>
                </a:ext>
              </a:extLst>
            </p:cNvPr>
            <p:cNvCxnSpPr>
              <a:cxnSpLocks/>
            </p:cNvCxnSpPr>
            <p:nvPr/>
          </p:nvCxnSpPr>
          <p:spPr>
            <a:xfrm>
              <a:off x="3944648" y="3428998"/>
              <a:ext cx="0" cy="126062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6D0C47-DF70-45C2-B1E4-5BD6E2ECD204}"/>
                </a:ext>
              </a:extLst>
            </p:cNvPr>
            <p:cNvCxnSpPr>
              <a:cxnSpLocks/>
            </p:cNvCxnSpPr>
            <p:nvPr/>
          </p:nvCxnSpPr>
          <p:spPr>
            <a:xfrm>
              <a:off x="8269553" y="3428999"/>
              <a:ext cx="0" cy="126062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2ED491-BB5E-4F1F-A1EF-9ABD1F849E6C}"/>
                  </a:ext>
                </a:extLst>
              </p:cNvPr>
              <p:cNvSpPr txBox="1"/>
              <p:nvPr/>
            </p:nvSpPr>
            <p:spPr>
              <a:xfrm>
                <a:off x="3386830" y="4752848"/>
                <a:ext cx="1012051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SG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SG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2ED491-BB5E-4F1F-A1EF-9ABD1F849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830" y="4752848"/>
                <a:ext cx="1012051" cy="388440"/>
              </a:xfrm>
              <a:prstGeom prst="rect">
                <a:avLst/>
              </a:prstGeom>
              <a:blipFill>
                <a:blip r:embed="rId3"/>
                <a:stretch>
                  <a:fillRect r="-14458" b="-7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CE3FA9-09C4-4C23-B89D-D9243CB4CBD7}"/>
                  </a:ext>
                </a:extLst>
              </p:cNvPr>
              <p:cNvSpPr txBox="1"/>
              <p:nvPr/>
            </p:nvSpPr>
            <p:spPr>
              <a:xfrm>
                <a:off x="4980374" y="4810564"/>
                <a:ext cx="10120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SG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SG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CE3FA9-09C4-4C23-B89D-D9243CB4C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374" y="4810564"/>
                <a:ext cx="1012051" cy="37773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3BF3C81-CBFC-4FCA-AC58-6941CFEC7F75}"/>
                  </a:ext>
                </a:extLst>
              </p:cNvPr>
              <p:cNvSpPr txBox="1"/>
              <p:nvPr/>
            </p:nvSpPr>
            <p:spPr>
              <a:xfrm>
                <a:off x="6127076" y="4812774"/>
                <a:ext cx="10120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SG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SG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3BF3C81-CBFC-4FCA-AC58-6941CFEC7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076" y="4812774"/>
                <a:ext cx="1012051" cy="37773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2102150-3508-4AA5-A1F6-2F60C3D8A5C7}"/>
              </a:ext>
            </a:extLst>
          </p:cNvPr>
          <p:cNvSpPr txBox="1"/>
          <p:nvPr/>
        </p:nvSpPr>
        <p:spPr>
          <a:xfrm>
            <a:off x="4863250" y="5650611"/>
            <a:ext cx="312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Agent takes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Cost is incurred that decreases portfolio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64061F-8A0F-4A2E-B1BB-8B552548DA00}"/>
                  </a:ext>
                </a:extLst>
              </p:cNvPr>
              <p:cNvSpPr txBox="1"/>
              <p:nvPr/>
            </p:nvSpPr>
            <p:spPr>
              <a:xfrm>
                <a:off x="5553725" y="2912719"/>
                <a:ext cx="10120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64061F-8A0F-4A2E-B1BB-8B552548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25" y="2912719"/>
                <a:ext cx="1012051" cy="377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76651D-34E6-4BBE-A5DC-8F140F3FAFA2}"/>
                  </a:ext>
                </a:extLst>
              </p:cNvPr>
              <p:cNvSpPr txBox="1"/>
              <p:nvPr/>
            </p:nvSpPr>
            <p:spPr>
              <a:xfrm>
                <a:off x="2826801" y="2919592"/>
                <a:ext cx="10120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76651D-34E6-4BBE-A5DC-8F140F3FA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801" y="2919592"/>
                <a:ext cx="1012051" cy="377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FA8EEA2-1CE3-4BEA-90B9-E805F24308BD}"/>
                  </a:ext>
                </a:extLst>
              </p:cNvPr>
              <p:cNvSpPr txBox="1"/>
              <p:nvPr/>
            </p:nvSpPr>
            <p:spPr>
              <a:xfrm>
                <a:off x="8302098" y="2926466"/>
                <a:ext cx="10120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FA8EEA2-1CE3-4BEA-90B9-E805F2430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098" y="2926466"/>
                <a:ext cx="1012051" cy="377732"/>
              </a:xfrm>
              <a:prstGeom prst="rect">
                <a:avLst/>
              </a:prstGeom>
              <a:blipFill>
                <a:blip r:embed="rId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F51E1E-47CD-42FE-B7B5-26FBD4F8CE83}"/>
                  </a:ext>
                </a:extLst>
              </p:cNvPr>
              <p:cNvSpPr txBox="1"/>
              <p:nvPr/>
            </p:nvSpPr>
            <p:spPr>
              <a:xfrm>
                <a:off x="7763527" y="4787994"/>
                <a:ext cx="1012051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SG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SG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SG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SG" b="1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F51E1E-47CD-42FE-B7B5-26FBD4F8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27" y="4787994"/>
                <a:ext cx="1012051" cy="400302"/>
              </a:xfrm>
              <a:prstGeom prst="rect">
                <a:avLst/>
              </a:prstGeom>
              <a:blipFill>
                <a:blip r:embed="rId9"/>
                <a:stretch>
                  <a:fillRect r="-14458"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E43E30F-8E49-4907-A98E-1B12064E30FF}"/>
              </a:ext>
            </a:extLst>
          </p:cNvPr>
          <p:cNvGrpSpPr/>
          <p:nvPr/>
        </p:nvGrpSpPr>
        <p:grpSpPr>
          <a:xfrm>
            <a:off x="5486400" y="5124656"/>
            <a:ext cx="1146702" cy="369332"/>
            <a:chOff x="5486400" y="5071388"/>
            <a:chExt cx="1146702" cy="369332"/>
          </a:xfrm>
        </p:grpSpPr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3447FA1-7F1F-4009-90A5-6194705F6D4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58646" y="4678196"/>
              <a:ext cx="2210" cy="1146702"/>
            </a:xfrm>
            <a:prstGeom prst="curvedConnector3">
              <a:avLst>
                <a:gd name="adj1" fmla="val 1044389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EF2691D-E62C-4982-B371-BFE50CEA088E}"/>
                    </a:ext>
                  </a:extLst>
                </p:cNvPr>
                <p:cNvSpPr txBox="1"/>
                <p:nvPr/>
              </p:nvSpPr>
              <p:spPr>
                <a:xfrm>
                  <a:off x="5736457" y="5071388"/>
                  <a:ext cx="689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SG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SG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SG" b="1" i="1" smtClean="0">
                                <a:latin typeface="Cambria Math" panose="02040503050406030204" pitchFamily="18" charset="0"/>
                              </a:rPr>
                              <m:t>𝒄𝒐𝒔𝒕</m:t>
                            </m:r>
                          </m:sup>
                        </m:sSubSup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EF2691D-E62C-4982-B371-BFE50CEA0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457" y="5071388"/>
                  <a:ext cx="68949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BDF83D4-634F-4658-91E9-32C201671212}"/>
              </a:ext>
            </a:extLst>
          </p:cNvPr>
          <p:cNvSpPr txBox="1"/>
          <p:nvPr/>
        </p:nvSpPr>
        <p:spPr>
          <a:xfrm>
            <a:off x="5864578" y="2269195"/>
            <a:ext cx="312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Changes due to market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D7E2E1-307E-495D-9D7F-79A67FF454F6}"/>
              </a:ext>
            </a:extLst>
          </p:cNvPr>
          <p:cNvCxnSpPr>
            <a:cxnSpLocks/>
          </p:cNvCxnSpPr>
          <p:nvPr/>
        </p:nvCxnSpPr>
        <p:spPr>
          <a:xfrm>
            <a:off x="6371946" y="4243525"/>
            <a:ext cx="21106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A8F2846-2DEB-4D5C-9B2B-8C812DB4A5CC}"/>
              </a:ext>
            </a:extLst>
          </p:cNvPr>
          <p:cNvCxnSpPr>
            <a:stCxn id="47" idx="0"/>
            <a:endCxn id="49" idx="0"/>
          </p:cNvCxnSpPr>
          <p:nvPr/>
        </p:nvCxnSpPr>
        <p:spPr>
          <a:xfrm rot="16200000" flipH="1">
            <a:off x="7427063" y="1545406"/>
            <a:ext cx="13747" cy="2748373"/>
          </a:xfrm>
          <a:prstGeom prst="curvedConnector3">
            <a:avLst>
              <a:gd name="adj1" fmla="val -1662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3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3804" y="27108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Starting Off Example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727EEE9-0DB5-4932-B554-DE89336A4C05}"/>
              </a:ext>
            </a:extLst>
          </p:cNvPr>
          <p:cNvGrpSpPr/>
          <p:nvPr/>
        </p:nvGrpSpPr>
        <p:grpSpPr>
          <a:xfrm>
            <a:off x="-1136342" y="1324543"/>
            <a:ext cx="10578480" cy="2581269"/>
            <a:chOff x="810089" y="2912719"/>
            <a:chExt cx="10578480" cy="25812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187994-A337-4E95-9CF6-F4C851FD2CB8}"/>
                </a:ext>
              </a:extLst>
            </p:cNvPr>
            <p:cNvGrpSpPr/>
            <p:nvPr/>
          </p:nvGrpSpPr>
          <p:grpSpPr>
            <a:xfrm>
              <a:off x="1009836" y="3429000"/>
              <a:ext cx="10120540" cy="1260629"/>
              <a:chOff x="1009836" y="3429000"/>
              <a:chExt cx="10120540" cy="126062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B6274CA-6467-45F1-8C69-B49B67237FFB}"/>
                  </a:ext>
                </a:extLst>
              </p:cNvPr>
              <p:cNvGrpSpPr/>
              <p:nvPr/>
            </p:nvGrpSpPr>
            <p:grpSpPr>
              <a:xfrm>
                <a:off x="1009836" y="3429000"/>
                <a:ext cx="10120540" cy="1260629"/>
                <a:chOff x="1009836" y="3429000"/>
                <a:chExt cx="10120540" cy="126062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DA67960-485B-4033-B000-44B78C014321}"/>
                    </a:ext>
                  </a:extLst>
                </p:cNvPr>
                <p:cNvGrpSpPr/>
                <p:nvPr/>
              </p:nvGrpSpPr>
              <p:grpSpPr>
                <a:xfrm>
                  <a:off x="1009836" y="3928370"/>
                  <a:ext cx="10120540" cy="630307"/>
                  <a:chOff x="1009836" y="3928370"/>
                  <a:chExt cx="10120540" cy="630307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F56516BF-7E61-4C93-A334-1949F497DF4C}"/>
                      </a:ext>
                    </a:extLst>
                  </p:cNvPr>
                  <p:cNvGrpSpPr/>
                  <p:nvPr/>
                </p:nvGrpSpPr>
                <p:grpSpPr>
                  <a:xfrm>
                    <a:off x="1009836" y="3928372"/>
                    <a:ext cx="9499104" cy="630305"/>
                    <a:chOff x="1118588" y="3377957"/>
                    <a:chExt cx="9499104" cy="630305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1EAB36D3-BD1F-44C6-BBEC-1C8DDC3A5A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8588" y="3377957"/>
                      <a:ext cx="4749552" cy="630305"/>
                      <a:chOff x="355108" y="3555511"/>
                      <a:chExt cx="4749552" cy="630305"/>
                    </a:xfrm>
                  </p:grpSpPr>
                  <p:cxnSp>
                    <p:nvCxnSpPr>
                      <p:cNvPr id="5" name="Straight Connector 4">
                        <a:extLst>
                          <a:ext uri="{FF2B5EF4-FFF2-40B4-BE49-F238E27FC236}">
                            <a16:creationId xmlns:a16="http://schemas.microsoft.com/office/drawing/2014/main" id="{03D4B0DD-32FD-4919-B2FF-2E9D5D95A52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76544" y="3870664"/>
                        <a:ext cx="4128116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" name="Flowchart: Connector 5">
                        <a:extLst>
                          <a:ext uri="{FF2B5EF4-FFF2-40B4-BE49-F238E27FC236}">
                            <a16:creationId xmlns:a16="http://schemas.microsoft.com/office/drawing/2014/main" id="{EA1E4C00-7D60-4AC0-A613-A4403AC59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108" y="3555511"/>
                        <a:ext cx="612558" cy="630305"/>
                      </a:xfrm>
                      <a:prstGeom prst="flowChartConnector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050" b="1" dirty="0">
                            <a:ln w="19050"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rPr>
                          <a:t>t - 1</a:t>
                        </a:r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424D998-C083-429E-B6C1-B0484D83C42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489576" y="3693110"/>
                      <a:ext cx="4128116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Flowchart: Connector 24">
                    <a:extLst>
                      <a:ext uri="{FF2B5EF4-FFF2-40B4-BE49-F238E27FC236}">
                        <a16:creationId xmlns:a16="http://schemas.microsoft.com/office/drawing/2014/main" id="{7242FF4A-4775-496A-824E-BCDCA29B063F}"/>
                      </a:ext>
                    </a:extLst>
                  </p:cNvPr>
                  <p:cNvSpPr/>
                  <p:nvPr/>
                </p:nvSpPr>
                <p:spPr>
                  <a:xfrm>
                    <a:off x="5759388" y="3928370"/>
                    <a:ext cx="612558" cy="630305"/>
                  </a:xfrm>
                  <a:prstGeom prst="flowChartConnector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400" b="1" dirty="0">
                        <a:ln w="1905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6" name="Flowchart: Connector 25">
                    <a:extLst>
                      <a:ext uri="{FF2B5EF4-FFF2-40B4-BE49-F238E27FC236}">
                        <a16:creationId xmlns:a16="http://schemas.microsoft.com/office/drawing/2014/main" id="{3710E8EF-B441-47A4-A981-1060BD016A2B}"/>
                      </a:ext>
                    </a:extLst>
                  </p:cNvPr>
                  <p:cNvSpPr/>
                  <p:nvPr/>
                </p:nvSpPr>
                <p:spPr>
                  <a:xfrm>
                    <a:off x="10517818" y="3928370"/>
                    <a:ext cx="612558" cy="630305"/>
                  </a:xfrm>
                  <a:prstGeom prst="flowChartConnector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400" b="1" dirty="0">
                        <a:ln w="1905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p:grp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E3FA0F5-1CAE-436F-97F8-B4143DFC2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00" y="3429000"/>
                  <a:ext cx="0" cy="1260629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99F4348-72E1-49E4-B5B0-5A491B69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3102" y="3429000"/>
                  <a:ext cx="0" cy="1260629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287EE89-D56D-4C8F-AAA9-0106DE74B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2885" y="3429000"/>
                <a:ext cx="0" cy="1260629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86D0C47-DF70-45C2-B1E4-5BD6E2ECD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8050" y="3429000"/>
                <a:ext cx="0" cy="1260629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C2ED491-BB5E-4F1F-A1EF-9ABD1F849E6C}"/>
                    </a:ext>
                  </a:extLst>
                </p:cNvPr>
                <p:cNvSpPr txBox="1"/>
                <p:nvPr/>
              </p:nvSpPr>
              <p:spPr>
                <a:xfrm>
                  <a:off x="1402673" y="4718460"/>
                  <a:ext cx="1012051" cy="388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SG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𝛒</m:t>
                            </m:r>
                          </m:e>
                          <m:sub>
                            <m:r>
                              <a:rPr lang="en-SG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SG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SG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C2ED491-BB5E-4F1F-A1EF-9ABD1F849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673" y="4718460"/>
                  <a:ext cx="1012051" cy="388440"/>
                </a:xfrm>
                <a:prstGeom prst="rect">
                  <a:avLst/>
                </a:prstGeom>
                <a:blipFill>
                  <a:blip r:embed="rId3"/>
                  <a:stretch>
                    <a:fillRect r="-12048" b="-781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CE3FA9-09C4-4C23-B89D-D9243CB4CBD7}"/>
                    </a:ext>
                  </a:extLst>
                </p:cNvPr>
                <p:cNvSpPr txBox="1"/>
                <p:nvPr/>
              </p:nvSpPr>
              <p:spPr>
                <a:xfrm>
                  <a:off x="4980374" y="4810564"/>
                  <a:ext cx="1012051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SG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𝛒</m:t>
                            </m:r>
                          </m:e>
                          <m:sub>
                            <m:r>
                              <a:rPr lang="en-SG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SG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CE3FA9-09C4-4C23-B89D-D9243CB4C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374" y="4810564"/>
                  <a:ext cx="1012051" cy="388504"/>
                </a:xfrm>
                <a:prstGeom prst="rect">
                  <a:avLst/>
                </a:prstGeom>
                <a:blipFill>
                  <a:blip r:embed="rId4"/>
                  <a:stretch>
                    <a:fillRect b="-793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3BF3C81-CBFC-4FCA-AC58-6941CFEC7F75}"/>
                    </a:ext>
                  </a:extLst>
                </p:cNvPr>
                <p:cNvSpPr txBox="1"/>
                <p:nvPr/>
              </p:nvSpPr>
              <p:spPr>
                <a:xfrm>
                  <a:off x="6127076" y="4812774"/>
                  <a:ext cx="1012051" cy="388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SG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𝛒</m:t>
                            </m:r>
                          </m:e>
                          <m:sub>
                            <m:r>
                              <a:rPr lang="en-SG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SG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3BF3C81-CBFC-4FCA-AC58-6941CFEC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076" y="4812774"/>
                  <a:ext cx="1012051" cy="388504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64061F-8A0F-4A2E-B1BB-8B552548DA00}"/>
                    </a:ext>
                  </a:extLst>
                </p:cNvPr>
                <p:cNvSpPr txBox="1"/>
                <p:nvPr/>
              </p:nvSpPr>
              <p:spPr>
                <a:xfrm>
                  <a:off x="5553725" y="2912719"/>
                  <a:ext cx="1012051" cy="377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B64061F-8A0F-4A2E-B1BB-8B552548D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725" y="2912719"/>
                  <a:ext cx="1012051" cy="377732"/>
                </a:xfrm>
                <a:prstGeom prst="rect">
                  <a:avLst/>
                </a:prstGeom>
                <a:blipFill>
                  <a:blip r:embed="rId6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D76651D-34E6-4BBE-A5DC-8F140F3FAFA2}"/>
                    </a:ext>
                  </a:extLst>
                </p:cNvPr>
                <p:cNvSpPr txBox="1"/>
                <p:nvPr/>
              </p:nvSpPr>
              <p:spPr>
                <a:xfrm>
                  <a:off x="810089" y="2912719"/>
                  <a:ext cx="1012051" cy="377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D76651D-34E6-4BBE-A5DC-8F140F3FA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89" y="2912719"/>
                  <a:ext cx="1012051" cy="377732"/>
                </a:xfrm>
                <a:prstGeom prst="rect">
                  <a:avLst/>
                </a:prstGeom>
                <a:blipFill>
                  <a:blip r:embed="rId7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FA8EEA2-1CE3-4BEA-90B9-E805F24308BD}"/>
                    </a:ext>
                  </a:extLst>
                </p:cNvPr>
                <p:cNvSpPr txBox="1"/>
                <p:nvPr/>
              </p:nvSpPr>
              <p:spPr>
                <a:xfrm>
                  <a:off x="10376518" y="2918417"/>
                  <a:ext cx="1012051" cy="377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FA8EEA2-1CE3-4BEA-90B9-E805F2430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6518" y="2918417"/>
                  <a:ext cx="1012051" cy="377732"/>
                </a:xfrm>
                <a:prstGeom prst="rect">
                  <a:avLst/>
                </a:prstGeom>
                <a:blipFill>
                  <a:blip r:embed="rId8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EF51E1E-47CD-42FE-B7B5-26FBD4F8CE83}"/>
                    </a:ext>
                  </a:extLst>
                </p:cNvPr>
                <p:cNvSpPr txBox="1"/>
                <p:nvPr/>
              </p:nvSpPr>
              <p:spPr>
                <a:xfrm>
                  <a:off x="9870492" y="4799425"/>
                  <a:ext cx="1012051" cy="400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SG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𝛒</m:t>
                            </m:r>
                          </m:e>
                          <m:sub>
                            <m:r>
                              <a:rPr lang="en-SG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SG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EF51E1E-47CD-42FE-B7B5-26FBD4F8C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492" y="4799425"/>
                  <a:ext cx="1012051" cy="400302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E43E30F-8E49-4907-A98E-1B12064E30FF}"/>
                </a:ext>
              </a:extLst>
            </p:cNvPr>
            <p:cNvGrpSpPr/>
            <p:nvPr/>
          </p:nvGrpSpPr>
          <p:grpSpPr>
            <a:xfrm>
              <a:off x="5486400" y="5124656"/>
              <a:ext cx="1146702" cy="369332"/>
              <a:chOff x="5486400" y="5071388"/>
              <a:chExt cx="1146702" cy="369332"/>
            </a:xfrm>
          </p:grpSpPr>
          <p:cxnSp>
            <p:nvCxnSpPr>
              <p:cNvPr id="33" name="Connector: Curved 32">
                <a:extLst>
                  <a:ext uri="{FF2B5EF4-FFF2-40B4-BE49-F238E27FC236}">
                    <a16:creationId xmlns:a16="http://schemas.microsoft.com/office/drawing/2014/main" id="{D3447FA1-7F1F-4009-90A5-6194705F6D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58646" y="4678196"/>
                <a:ext cx="2210" cy="1146702"/>
              </a:xfrm>
              <a:prstGeom prst="curvedConnector3">
                <a:avLst>
                  <a:gd name="adj1" fmla="val 10443891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4EF2691D-E62C-4982-B371-BFE50CEA088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6457" y="5071388"/>
                    <a:ext cx="6894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SG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SG" b="1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4EF2691D-E62C-4982-B371-BFE50CEA0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6457" y="5071388"/>
                    <a:ext cx="68949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E0BE1377-1B86-4E9F-AC56-71B920424F4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68298" y="505457"/>
              <a:ext cx="5698" cy="4822793"/>
            </a:xfrm>
            <a:prstGeom prst="curvedConnector3">
              <a:avLst>
                <a:gd name="adj1" fmla="val -1102316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1C92040-F991-4BB9-9F2A-3CD076190BF3}"/>
              </a:ext>
            </a:extLst>
          </p:cNvPr>
          <p:cNvSpPr/>
          <p:nvPr/>
        </p:nvSpPr>
        <p:spPr>
          <a:xfrm>
            <a:off x="-1044976" y="1188723"/>
            <a:ext cx="3555870" cy="2852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0C9060-D70A-4CBF-B672-565F057C15BF}"/>
                  </a:ext>
                </a:extLst>
              </p:cNvPr>
              <p:cNvSpPr txBox="1"/>
              <p:nvPr/>
            </p:nvSpPr>
            <p:spPr>
              <a:xfrm>
                <a:off x="310718" y="4264018"/>
                <a:ext cx="11798423" cy="2143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Start off at a random state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SG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lang="en-SG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SG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dirty="0"/>
                  <a:t> with some initial portfolio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SG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Agent makes decision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SG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SG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SG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and causes a change in portfolio value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SG" dirty="0"/>
                  <a:t>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SG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Market causes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lang="en-SG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SG" dirty="0"/>
                  <a:t> to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SG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Portfolio value changes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SG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SG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Agent receives a reward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Asset weight proportion changes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SG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SG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The new state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SG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SG" b="1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SG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0C9060-D70A-4CBF-B672-565F057C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" y="4264018"/>
                <a:ext cx="11798423" cy="2143279"/>
              </a:xfrm>
              <a:prstGeom prst="rect">
                <a:avLst/>
              </a:prstGeom>
              <a:blipFill>
                <a:blip r:embed="rId11"/>
                <a:stretch>
                  <a:fillRect l="-568" t="-1989" b="-36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7B820B1C-9883-444C-A0D5-E4210AC7327E}"/>
              </a:ext>
            </a:extLst>
          </p:cNvPr>
          <p:cNvSpPr/>
          <p:nvPr/>
        </p:nvSpPr>
        <p:spPr>
          <a:xfrm rot="10800000">
            <a:off x="9890047" y="4264018"/>
            <a:ext cx="517679" cy="19406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097702-0B82-414C-AB33-CCF5619EA537}"/>
              </a:ext>
            </a:extLst>
          </p:cNvPr>
          <p:cNvSpPr txBox="1"/>
          <p:nvPr/>
        </p:nvSpPr>
        <p:spPr>
          <a:xfrm>
            <a:off x="10624050" y="4670539"/>
            <a:ext cx="12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Repeat until end of train/test date</a:t>
            </a:r>
          </a:p>
        </p:txBody>
      </p:sp>
    </p:spTree>
    <p:extLst>
      <p:ext uri="{BB962C8B-B14F-4D97-AF65-F5344CB8AC3E}">
        <p14:creationId xmlns:p14="http://schemas.microsoft.com/office/powerpoint/2010/main" val="116896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3804" y="27108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0C9060-D70A-4CBF-B672-565F057C15BF}"/>
                  </a:ext>
                </a:extLst>
              </p:cNvPr>
              <p:cNvSpPr txBox="1"/>
              <p:nvPr/>
            </p:nvSpPr>
            <p:spPr>
              <a:xfrm>
                <a:off x="479393" y="1046681"/>
                <a:ext cx="11798423" cy="463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Start off at a random state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SG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dirty="0"/>
                  <a:t> with some initial portfolio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SG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SG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SG" b="0" i="0" smtClean="0">
                        <a:latin typeface="Cambria Math" panose="02040503050406030204" pitchFamily="18" charset="0"/>
                      </a:rPr>
                      <m:t>=[1, 0, 0…,0]</m:t>
                    </m:r>
                  </m:oMath>
                </a14:m>
                <a:endParaRPr lang="en-SG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t = 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Total growth = </a:t>
                </a:r>
                <a:r>
                  <a:rPr lang="en-SG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SG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while not terminal: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Agent makes decision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SG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SG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and causes a change in portfolio value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SG" dirty="0"/>
                  <a:t>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SG" b="1" dirty="0"/>
                  <a:t> </a:t>
                </a:r>
                <a:endParaRPr lang="en-SG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Then,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SG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SG" b="1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SG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Market causes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SG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dirty="0"/>
                  <a:t>(env.step())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Portfolio value changes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SG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SG" dirty="0"/>
                  <a:t> 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b="1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SG" dirty="0"/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𝒄𝒍𝒐𝒔𝒆𝒅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𝒑𝒓𝒊𝒄𝒆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 @ 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𝒄𝒍𝒐𝒔𝒆𝒅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𝒑𝒓𝒊𝒄𝒆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 @ 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SG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1">
                        <a:latin typeface="Cambria Math" panose="02040503050406030204" pitchFamily="18" charset="0"/>
                      </a:rPr>
                      <m:t>𝐥𝐨𝐠</m:t>
                    </m:r>
                    <m:d>
                      <m:d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SG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𝛒</m:t>
                                </m:r>
                              </m:e>
                              <m:sub>
                                <m:r>
                                  <a:rPr lang="en-SG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SG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SG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SG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SG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𝛒</m:t>
                                </m:r>
                              </m:e>
                              <m:sub>
                                <m:r>
                                  <a:rPr lang="en-SG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en-SG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SG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1">
                        <a:latin typeface="Cambria Math" panose="02040503050406030204" pitchFamily="18" charset="0"/>
                      </a:rPr>
                      <m:t>𝐥𝐨𝐠</m:t>
                    </m:r>
                  </m:oMath>
                </a14:m>
                <a:r>
                  <a:rPr lang="en-SG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SG" dirty="0"/>
                  <a:t>*</a:t>
                </a:r>
                <a:r>
                  <a:rPr lang="en-SG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b="1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SG" dirty="0"/>
                  <a:t>)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Add</a:t>
                </a:r>
                <a:r>
                  <a:rPr lang="en-SG" dirty="0">
                    <a:solidFill>
                      <a:srgbClr val="FF0000"/>
                    </a:solidFill>
                  </a:rPr>
                  <a:t> </a:t>
                </a:r>
                <a:r>
                  <a:rPr lang="en-SG" dirty="0"/>
                  <a:t>to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1">
                        <a:latin typeface="Cambria Math" panose="02040503050406030204" pitchFamily="18" charset="0"/>
                      </a:rPr>
                      <m:t>𝐥𝐨𝐠</m:t>
                    </m:r>
                  </m:oMath>
                </a14:m>
                <a:r>
                  <a:rPr lang="en-SG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SG" dirty="0"/>
                  <a:t>*</a:t>
                </a:r>
                <a:r>
                  <a:rPr lang="en-SG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b="1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SG" dirty="0"/>
                  <a:t>)</a:t>
                </a:r>
                <a:endParaRPr lang="en-SG" b="1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Total growth = Total growth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SG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Asset weight proportion changes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SG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SG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SG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SG"/>
                          <m:t>∘</m:t>
                        </m:r>
                        <m:sSub>
                          <m:sSub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SG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SG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SG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SG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SG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SG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SG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SG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The new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SG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G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SG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0C9060-D70A-4CBF-B672-565F057C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3" y="1046681"/>
                <a:ext cx="11798423" cy="4632678"/>
              </a:xfrm>
              <a:prstGeom prst="rect">
                <a:avLst/>
              </a:prstGeom>
              <a:blipFill>
                <a:blip r:embed="rId3"/>
                <a:stretch>
                  <a:fillRect l="-568" t="-1184" b="-15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7B820B1C-9883-444C-A0D5-E4210AC7327E}"/>
              </a:ext>
            </a:extLst>
          </p:cNvPr>
          <p:cNvSpPr/>
          <p:nvPr/>
        </p:nvSpPr>
        <p:spPr>
          <a:xfrm rot="10800000">
            <a:off x="10138299" y="2246050"/>
            <a:ext cx="784934" cy="30716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097702-0B82-414C-AB33-CCF5619EA537}"/>
              </a:ext>
            </a:extLst>
          </p:cNvPr>
          <p:cNvSpPr txBox="1"/>
          <p:nvPr/>
        </p:nvSpPr>
        <p:spPr>
          <a:xfrm>
            <a:off x="10954303" y="3177664"/>
            <a:ext cx="12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Repeat until end of train/test date</a:t>
            </a:r>
          </a:p>
        </p:txBody>
      </p:sp>
    </p:spTree>
    <p:extLst>
      <p:ext uri="{BB962C8B-B14F-4D97-AF65-F5344CB8AC3E}">
        <p14:creationId xmlns:p14="http://schemas.microsoft.com/office/powerpoint/2010/main" val="28836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593</Words>
  <Application>Microsoft Office PowerPoint</Application>
  <PresentationFormat>Widescreen</PresentationFormat>
  <Paragraphs>103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Segoe UI Light</vt:lpstr>
      <vt:lpstr>Office Theme</vt:lpstr>
      <vt:lpstr>A Vanilla Deterministic Policy Gradient Approach for Portfolio Management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2019-07-13T16:24:09Z</dcterms:created>
  <dcterms:modified xsi:type="dcterms:W3CDTF">2019-07-31T16:37:06Z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