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26987317" r:id="rId2"/>
    <p:sldId id="2126987322" r:id="rId3"/>
    <p:sldId id="2126987318" r:id="rId4"/>
    <p:sldId id="2126987320" r:id="rId5"/>
    <p:sldId id="212698732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4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A120D-C9E3-479C-BB0E-734DD8DF1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6DB52-7BAF-4B06-8192-3B2F320E3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96E20-D206-479E-AB6D-76255227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4FE3-D30E-4191-8E04-3160D200CB1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F5E3F-9E2A-4723-A7D6-34F9246B0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5D094-F308-404D-9BA9-C220BA51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E8F-411A-47F8-AD10-5C7F3AA2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A757-C7EE-48A3-9640-65832B2C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24447-6FB4-420A-8B1B-DBE6A6756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37378-9035-42BD-A357-697143776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4FE3-D30E-4191-8E04-3160D200CB1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5B710-7B6B-4FA3-A22E-B961D84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D9ADE-387B-4EFB-A23A-B89BD424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E8F-411A-47F8-AD10-5C7F3AA2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2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9A059C-5299-416E-BFC6-B4B2F9FA7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DE3BE-42FF-48D3-BA64-3647BC75B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9E274-B7B3-4B69-A673-B9105444D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4FE3-D30E-4191-8E04-3160D200CB1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CDE4A-D108-4C2D-BFB7-20A4CD3E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21790-F2B1-4D65-8E5C-022318EB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E8F-411A-47F8-AD10-5C7F3AA2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0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| Headline + Sub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387E6DC-BC84-4C86-A9DE-0160AC1C9D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33CA67-2743-BE45-A4E6-B088ACBBA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AD5D2E-A2AC-4899-90EB-41A4D9D52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r>
              <a:rPr lang="en-US">
                <a:solidFill>
                  <a:srgbClr val="E4551F"/>
                </a:solidFill>
              </a:rPr>
              <a:t>PUBLICLY RELEASABLE</a:t>
            </a:r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3E2829-C632-4D45-94B3-B004173EEE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3C9B3CCD-D002-49E2-A53E-37F4E4CA9C19}" type="slidenum">
              <a:rPr smtClean="0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151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| Headline + Sub + Body | White">
    <p:bg>
      <p:bgRef idx="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E5225AB-9C68-48C0-B481-4F436A3B7308}"/>
              </a:ext>
            </a:extLst>
          </p:cNvPr>
          <p:cNvSpPr>
            <a:spLocks noGrp="1"/>
          </p:cNvSpPr>
          <p:nvPr>
            <p:ph type="body" idx="2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FBE7D4-FDCA-0F4E-B63D-291E8DDF9D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0972800" cy="75850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8355C-FA3B-4066-92A2-32029C5A17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09600" y="1682496"/>
            <a:ext cx="10972800" cy="4401760"/>
          </a:xfrm>
          <a:prstGeom prst="rect">
            <a:avLst/>
          </a:prstGeom>
        </p:spPr>
        <p:txBody>
          <a:bodyPr>
            <a:noAutofit/>
          </a:bodyPr>
          <a:lstStyle>
            <a:lvl1pPr marL="233363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spc="0">
                <a:solidFill>
                  <a:schemeClr val="tx1"/>
                </a:solidFill>
              </a:defRPr>
            </a:lvl1pPr>
            <a:lvl2pPr marL="685800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</a:defRPr>
            </a:lvl2pPr>
            <a:lvl3pPr marL="1142944" indent="-228588">
              <a:buClr>
                <a:schemeClr val="accent1"/>
              </a:buClr>
              <a:buFont typeface="Arial" panose="020B0604020202020204" pitchFamily="34" charset="0"/>
              <a:buChar char="•"/>
              <a:defRPr sz="1200" spc="0">
                <a:solidFill>
                  <a:schemeClr val="tx1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C8824-0868-4FA8-BAE4-101D6897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r>
              <a:rPr lang="en-US">
                <a:solidFill>
                  <a:srgbClr val="E4551F"/>
                </a:solidFill>
              </a:rPr>
              <a:t>PUBLICLY RELEASABLE</a:t>
            </a:r>
            <a:endParaRPr>
              <a:solidFill>
                <a:srgbClr val="E4551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6730C-B129-4981-BDF8-FCCAB3B2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smtClean="0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726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86D4C-5FA1-4C9E-8FC2-988754A7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77B3B-2B2C-4B9C-B1B3-3BCB718B2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E4A4F-A487-4B37-B368-14BB082C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4FE3-D30E-4191-8E04-3160D200CB1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0EE6E-2965-4FD6-BF6B-958927A9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957B4-9027-4510-BEC2-758D39A8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E8F-411A-47F8-AD10-5C7F3AA2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8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2872-A4A6-46AB-9F6B-028A32F97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75DA0-908C-4AEF-A7AD-E05A46AE6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3475C-D373-469B-A0BE-E08981B17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4FE3-D30E-4191-8E04-3160D200CB1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81B35-43E8-432E-A24E-3FB8BEB50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172CD-3FC3-42B5-B62D-14A3179A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E8F-411A-47F8-AD10-5C7F3AA2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0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87C6-9C05-4D88-BFC2-CD4D797A3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CB3A3-C1B3-491D-ABF4-197969CA8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E51A7-F12E-4EB3-9490-E9ED69B03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D63AF-7912-4D93-97C9-D386F276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4FE3-D30E-4191-8E04-3160D200CB1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3CE82-12DA-407B-BFC3-FC87648A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0C87C-2650-4878-9C8B-F0ED1F79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E8F-411A-47F8-AD10-5C7F3AA2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2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3B5D5-5403-4102-98FF-14483E94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A60C3-1E49-40E6-85B5-8B57C44F5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39289-96B4-4555-87D2-0C1E8FAEE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B03D2-38EC-4F15-8999-281526D8A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017FE7-0AE1-4A01-87BB-58A21988F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1C9767-8DA3-4C14-87B8-B8DDA28C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4FE3-D30E-4191-8E04-3160D200CB1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04C8A3-95B6-4F51-B130-E4544B1A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CACDB2-36AC-4004-9BB3-6FB2B43D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E8F-411A-47F8-AD10-5C7F3AA2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4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8B32-012E-49F9-AD84-B3F2276D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E2DC28-6BCF-4894-B8AF-25049433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4FE3-D30E-4191-8E04-3160D200CB1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3DEE0-8734-4457-B802-649C4D67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D6268-C5AA-4076-9ED4-7E9A2084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E8F-411A-47F8-AD10-5C7F3AA2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6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7E297-D85A-4849-A715-923E59473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4FE3-D30E-4191-8E04-3160D200CB1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50AF8-EA25-4ED0-836E-4046270C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77A2F-6C16-46D1-B313-C4BED171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E8F-411A-47F8-AD10-5C7F3AA2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4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4AD3A-2820-430F-9237-A1084BEF4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21CC2-CC66-4536-B7C6-441AFB5CF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03390-D542-40E4-97B1-2DDFA2606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A4E8E-B013-4D86-8A84-D3B8EEA6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4FE3-D30E-4191-8E04-3160D200CB1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8CED8-21DE-496F-9B5B-3A32683E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C8798-F15F-4B73-AACA-9AECCD1F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E8F-411A-47F8-AD10-5C7F3AA2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4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F8DE-ED06-4525-BE7C-5DB67C860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72565C-9A2E-4294-8392-6EBE339F6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50CDB-CA0A-478A-BCB5-9DBC36050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8E8A1-971B-45D9-9AB1-081582B9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4FE3-D30E-4191-8E04-3160D200CB1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E3B8D-6BC9-4395-91CB-40FF8A8E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3155D-267B-4DAE-81DF-426034D5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E8F-411A-47F8-AD10-5C7F3AA2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0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132B3-11EA-47F4-8759-1EBCFC20A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45846-0709-41A2-A7EC-CBEA1785F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A6ECE-D69C-4803-B8E3-0FE488388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E4FE3-D30E-4191-8E04-3160D200CB1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D84FE-A624-44BA-8309-50708B24A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C241C-AFF5-45A9-8F09-491CE15AB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8BE8F-411A-47F8-AD10-5C7F3AA2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3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6D7FBC-612C-4178-8A11-8E16AC29B898}"/>
              </a:ext>
            </a:extLst>
          </p:cNvPr>
          <p:cNvSpPr/>
          <p:nvPr/>
        </p:nvSpPr>
        <p:spPr>
          <a:xfrm>
            <a:off x="668162" y="1430521"/>
            <a:ext cx="989137" cy="6267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ADS-B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74BD7D-74D3-4A1C-A239-8F40AD294416}"/>
              </a:ext>
            </a:extLst>
          </p:cNvPr>
          <p:cNvSpPr/>
          <p:nvPr/>
        </p:nvSpPr>
        <p:spPr>
          <a:xfrm>
            <a:off x="668162" y="4819915"/>
            <a:ext cx="989137" cy="6267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Avoidance Alert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289FB9-1E7D-4AE2-A46C-62F5B2846AC4}"/>
              </a:ext>
            </a:extLst>
          </p:cNvPr>
          <p:cNvSpPr/>
          <p:nvPr/>
        </p:nvSpPr>
        <p:spPr>
          <a:xfrm>
            <a:off x="2660473" y="3969465"/>
            <a:ext cx="989137" cy="6267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LEC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7A7FAD-D689-4249-BE57-795A4D4D4674}"/>
              </a:ext>
            </a:extLst>
          </p:cNvPr>
          <p:cNvSpPr/>
          <p:nvPr/>
        </p:nvSpPr>
        <p:spPr>
          <a:xfrm>
            <a:off x="2660473" y="4820067"/>
            <a:ext cx="989137" cy="6267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Safe backup planner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530156-2E19-4864-A7FA-36BA7D9E05A8}"/>
              </a:ext>
            </a:extLst>
          </p:cNvPr>
          <p:cNvSpPr/>
          <p:nvPr/>
        </p:nvSpPr>
        <p:spPr>
          <a:xfrm>
            <a:off x="10510213" y="4061538"/>
            <a:ext cx="1199700" cy="136128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Test Aircraft 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B2A6FC-3843-49CE-88C5-DEBAB5FD9BDB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649610" y="4282855"/>
            <a:ext cx="312298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039090-8BA6-4D60-8B72-2DA632F1110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649610" y="5133457"/>
            <a:ext cx="312298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F0E020-B9F4-48DA-89DD-708C2A3D780F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162731" y="2057301"/>
            <a:ext cx="0" cy="27626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81229F7-1595-4DFF-8471-33153850EA34}"/>
              </a:ext>
            </a:extLst>
          </p:cNvPr>
          <p:cNvSpPr txBox="1"/>
          <p:nvPr/>
        </p:nvSpPr>
        <p:spPr>
          <a:xfrm>
            <a:off x="1668502" y="4893604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830B82-3A2A-41DA-9DAA-9F681640DFB4}"/>
              </a:ext>
            </a:extLst>
          </p:cNvPr>
          <p:cNvSpPr txBox="1"/>
          <p:nvPr/>
        </p:nvSpPr>
        <p:spPr>
          <a:xfrm>
            <a:off x="5501576" y="4057296"/>
            <a:ext cx="1132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LEC Avoidance </a:t>
            </a:r>
            <a:r>
              <a:rPr lang="en-US" sz="800" dirty="0"/>
              <a:t>Plan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5C4E6A-ABAC-405C-A17E-627D2C33F3BA}"/>
              </a:ext>
            </a:extLst>
          </p:cNvPr>
          <p:cNvSpPr txBox="1"/>
          <p:nvPr/>
        </p:nvSpPr>
        <p:spPr>
          <a:xfrm>
            <a:off x="5501576" y="4889956"/>
            <a:ext cx="1132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BAF Avoidance Plan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20F7BB-2724-49FA-BC7C-8FF5A6030942}"/>
              </a:ext>
            </a:extLst>
          </p:cNvPr>
          <p:cNvSpPr txBox="1"/>
          <p:nvPr/>
        </p:nvSpPr>
        <p:spPr>
          <a:xfrm>
            <a:off x="8580373" y="3402806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Aircraft State and</a:t>
            </a:r>
          </a:p>
          <a:p>
            <a:pPr algn="l"/>
            <a:r>
              <a:rPr lang="en-US" sz="800" dirty="0"/>
              <a:t>Initial Flight Plan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E46D6F-0C3E-42A6-80A7-BB92466B90D7}"/>
              </a:ext>
            </a:extLst>
          </p:cNvPr>
          <p:cNvSpPr txBox="1"/>
          <p:nvPr/>
        </p:nvSpPr>
        <p:spPr>
          <a:xfrm>
            <a:off x="9530644" y="1537156"/>
            <a:ext cx="9364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Intruder Position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4C12FE7-3100-4B49-8EBA-69D9AE6FD3FD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1657299" y="5133305"/>
            <a:ext cx="1003174" cy="1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1358106-3365-47DD-9865-D35BC054E462}"/>
              </a:ext>
            </a:extLst>
          </p:cNvPr>
          <p:cNvSpPr/>
          <p:nvPr/>
        </p:nvSpPr>
        <p:spPr>
          <a:xfrm>
            <a:off x="482087" y="4735283"/>
            <a:ext cx="3356701" cy="83887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DAA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8CEA8A-360D-425E-8CD7-821D3815AC20}"/>
              </a:ext>
            </a:extLst>
          </p:cNvPr>
          <p:cNvSpPr/>
          <p:nvPr/>
        </p:nvSpPr>
        <p:spPr>
          <a:xfrm>
            <a:off x="10542291" y="2206929"/>
            <a:ext cx="1062396" cy="100038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Target Aircraft (Intruder)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CCB37B7-7715-4049-8F49-5057D1D03032}"/>
              </a:ext>
            </a:extLst>
          </p:cNvPr>
          <p:cNvSpPr/>
          <p:nvPr/>
        </p:nvSpPr>
        <p:spPr>
          <a:xfrm>
            <a:off x="8616144" y="4059196"/>
            <a:ext cx="1199700" cy="136128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Autonomous Executive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AC9D41-4B75-4329-BC4B-71E59BABB022}"/>
              </a:ext>
            </a:extLst>
          </p:cNvPr>
          <p:cNvCxnSpPr>
            <a:cxnSpLocks/>
            <a:stCxn id="45" idx="3"/>
            <a:endCxn id="17" idx="1"/>
          </p:cNvCxnSpPr>
          <p:nvPr/>
        </p:nvCxnSpPr>
        <p:spPr>
          <a:xfrm>
            <a:off x="9815844" y="4739840"/>
            <a:ext cx="694369" cy="23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5B444AB-657A-44DF-B1E3-F28AA6A07C4D}"/>
              </a:ext>
            </a:extLst>
          </p:cNvPr>
          <p:cNvSpPr/>
          <p:nvPr/>
        </p:nvSpPr>
        <p:spPr>
          <a:xfrm>
            <a:off x="6765667" y="4059196"/>
            <a:ext cx="1199700" cy="136128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Plan Switch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8C9EE6-010B-47B5-907A-7D99DC128D65}"/>
              </a:ext>
            </a:extLst>
          </p:cNvPr>
          <p:cNvCxnSpPr>
            <a:cxnSpLocks/>
            <a:stCxn id="47" idx="3"/>
            <a:endCxn id="45" idx="1"/>
          </p:cNvCxnSpPr>
          <p:nvPr/>
        </p:nvCxnSpPr>
        <p:spPr>
          <a:xfrm>
            <a:off x="7965367" y="4739840"/>
            <a:ext cx="65077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30">
            <a:extLst>
              <a:ext uri="{FF2B5EF4-FFF2-40B4-BE49-F238E27FC236}">
                <a16:creationId xmlns:a16="http://schemas.microsoft.com/office/drawing/2014/main" id="{6E0BF803-2DE9-4D1B-BCAD-E5B242F494E7}"/>
              </a:ext>
            </a:extLst>
          </p:cNvPr>
          <p:cNvCxnSpPr>
            <a:cxnSpLocks/>
            <a:stCxn id="17" idx="0"/>
            <a:endCxn id="15" idx="0"/>
          </p:cNvCxnSpPr>
          <p:nvPr/>
        </p:nvCxnSpPr>
        <p:spPr>
          <a:xfrm rot="16200000" flipV="1">
            <a:off x="7086518" y="37991"/>
            <a:ext cx="92073" cy="7955021"/>
          </a:xfrm>
          <a:prstGeom prst="bentConnector3">
            <a:avLst>
              <a:gd name="adj1" fmla="val 342857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6FA79D0-ACE7-4FBD-8F1B-FFBB58906329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V="1">
            <a:off x="3155042" y="4596245"/>
            <a:ext cx="0" cy="2238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30">
            <a:extLst>
              <a:ext uri="{FF2B5EF4-FFF2-40B4-BE49-F238E27FC236}">
                <a16:creationId xmlns:a16="http://schemas.microsoft.com/office/drawing/2014/main" id="{1233E01F-C6EC-49B9-9785-8C6E58597890}"/>
              </a:ext>
            </a:extLst>
          </p:cNvPr>
          <p:cNvCxnSpPr>
            <a:cxnSpLocks/>
            <a:stCxn id="43" idx="0"/>
            <a:endCxn id="9" idx="3"/>
          </p:cNvCxnSpPr>
          <p:nvPr/>
        </p:nvCxnSpPr>
        <p:spPr>
          <a:xfrm rot="16200000" flipV="1">
            <a:off x="6133886" y="-2732674"/>
            <a:ext cx="463018" cy="9416190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30">
            <a:extLst>
              <a:ext uri="{FF2B5EF4-FFF2-40B4-BE49-F238E27FC236}">
                <a16:creationId xmlns:a16="http://schemas.microsoft.com/office/drawing/2014/main" id="{54AA6FCF-8448-4316-9509-BA362751DB2C}"/>
              </a:ext>
            </a:extLst>
          </p:cNvPr>
          <p:cNvCxnSpPr>
            <a:cxnSpLocks/>
            <a:stCxn id="42" idx="0"/>
            <a:endCxn id="15" idx="1"/>
          </p:cNvCxnSpPr>
          <p:nvPr/>
        </p:nvCxnSpPr>
        <p:spPr>
          <a:xfrm rot="5400000" flipH="1" flipV="1">
            <a:off x="2184241" y="4259052"/>
            <a:ext cx="452428" cy="500035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965DFC0-3450-480A-9B46-D3FD725667BA}"/>
              </a:ext>
            </a:extLst>
          </p:cNvPr>
          <p:cNvSpPr txBox="1"/>
          <p:nvPr/>
        </p:nvSpPr>
        <p:spPr>
          <a:xfrm rot="16200000">
            <a:off x="1514027" y="4041783"/>
            <a:ext cx="997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ADS-B messages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856FC40-8CF7-4320-A58D-84C590A28F33}"/>
              </a:ext>
            </a:extLst>
          </p:cNvPr>
          <p:cNvSpPr txBox="1"/>
          <p:nvPr/>
        </p:nvSpPr>
        <p:spPr>
          <a:xfrm>
            <a:off x="7914577" y="4364063"/>
            <a:ext cx="696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Avoidance </a:t>
            </a:r>
          </a:p>
          <a:p>
            <a:pPr algn="l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FF5CB8-12AF-4EC9-AE77-34C86CB136F9}"/>
              </a:ext>
            </a:extLst>
          </p:cNvPr>
          <p:cNvSpPr txBox="1"/>
          <p:nvPr/>
        </p:nvSpPr>
        <p:spPr>
          <a:xfrm>
            <a:off x="9780738" y="4472978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Commands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1BD2C0-AD0B-4DBD-B6E3-AEC2B6F69DCE}"/>
              </a:ext>
            </a:extLst>
          </p:cNvPr>
          <p:cNvGrpSpPr/>
          <p:nvPr/>
        </p:nvGrpSpPr>
        <p:grpSpPr>
          <a:xfrm>
            <a:off x="2160439" y="1959358"/>
            <a:ext cx="8949626" cy="3174099"/>
            <a:chOff x="2160439" y="1959358"/>
            <a:chExt cx="8949626" cy="317409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5BC965E-4E6A-4AAE-B990-C765AEEA8C4C}"/>
                </a:ext>
              </a:extLst>
            </p:cNvPr>
            <p:cNvSpPr/>
            <p:nvPr/>
          </p:nvSpPr>
          <p:spPr>
            <a:xfrm>
              <a:off x="6676159" y="1961745"/>
              <a:ext cx="1397947" cy="1636529"/>
            </a:xfrm>
            <a:prstGeom prst="rect">
              <a:avLst/>
            </a:prstGeom>
            <a:solidFill>
              <a:srgbClr val="BDBDFF"/>
            </a:solidFill>
            <a:ln w="19050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</a:rPr>
                <a:t>LOGIC (Kestrel)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32B402B-FDFB-47D7-9DB4-94B5C3024A46}"/>
                </a:ext>
              </a:extLst>
            </p:cNvPr>
            <p:cNvSpPr/>
            <p:nvPr/>
          </p:nvSpPr>
          <p:spPr>
            <a:xfrm>
              <a:off x="3838788" y="1959358"/>
              <a:ext cx="2746795" cy="1636529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</a:rPr>
                <a:t>RTA (Collins)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EE4163-6915-458E-A7E6-62B2CB0DE81D}"/>
                </a:ext>
              </a:extLst>
            </p:cNvPr>
            <p:cNvSpPr/>
            <p:nvPr/>
          </p:nvSpPr>
          <p:spPr>
            <a:xfrm>
              <a:off x="4017516" y="2068112"/>
              <a:ext cx="989137" cy="626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Intruder Trajectory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Prediction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8F5FF6-7C98-4371-880D-DD27F1D0007F}"/>
                </a:ext>
              </a:extLst>
            </p:cNvPr>
            <p:cNvSpPr/>
            <p:nvPr/>
          </p:nvSpPr>
          <p:spPr>
            <a:xfrm>
              <a:off x="5496322" y="2401086"/>
              <a:ext cx="989137" cy="626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SWC Assessment</a:t>
              </a:r>
            </a:p>
          </p:txBody>
        </p:sp>
        <p:cxnSp>
          <p:nvCxnSpPr>
            <p:cNvPr id="12" name="Elbow Connector 14">
              <a:extLst>
                <a:ext uri="{FF2B5EF4-FFF2-40B4-BE49-F238E27FC236}">
                  <a16:creationId xmlns:a16="http://schemas.microsoft.com/office/drawing/2014/main" id="{B3482453-6FDB-456C-A95A-422FF231835F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5006654" y="2381502"/>
              <a:ext cx="482310" cy="153913"/>
            </a:xfrm>
            <a:prstGeom prst="bentConnector3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5">
              <a:extLst>
                <a:ext uri="{FF2B5EF4-FFF2-40B4-BE49-F238E27FC236}">
                  <a16:creationId xmlns:a16="http://schemas.microsoft.com/office/drawing/2014/main" id="{E51ECC17-46AF-43A6-AB22-8D11E4EB3FB1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5006654" y="2714476"/>
              <a:ext cx="489668" cy="366753"/>
            </a:xfrm>
            <a:prstGeom prst="bentConnector3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24">
              <a:extLst>
                <a:ext uri="{FF2B5EF4-FFF2-40B4-BE49-F238E27FC236}">
                  <a16:creationId xmlns:a16="http://schemas.microsoft.com/office/drawing/2014/main" id="{4A6E9041-0A80-4C06-98FC-464C40248606}"/>
                </a:ext>
              </a:extLst>
            </p:cNvPr>
            <p:cNvCxnSpPr>
              <a:stCxn id="15" idx="3"/>
              <a:endCxn id="52" idx="2"/>
            </p:cNvCxnSpPr>
            <p:nvPr/>
          </p:nvCxnSpPr>
          <p:spPr>
            <a:xfrm flipV="1">
              <a:off x="3649610" y="3418494"/>
              <a:ext cx="683743" cy="864362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27">
              <a:extLst>
                <a:ext uri="{FF2B5EF4-FFF2-40B4-BE49-F238E27FC236}">
                  <a16:creationId xmlns:a16="http://schemas.microsoft.com/office/drawing/2014/main" id="{647EC8FB-F4FC-4FD6-93CA-A207AA7EED8E}"/>
                </a:ext>
              </a:extLst>
            </p:cNvPr>
            <p:cNvCxnSpPr>
              <a:stCxn id="16" idx="3"/>
              <a:endCxn id="50" idx="2"/>
            </p:cNvCxnSpPr>
            <p:nvPr/>
          </p:nvCxnSpPr>
          <p:spPr>
            <a:xfrm flipV="1">
              <a:off x="3649610" y="3429399"/>
              <a:ext cx="862475" cy="1704058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30">
              <a:extLst>
                <a:ext uri="{FF2B5EF4-FFF2-40B4-BE49-F238E27FC236}">
                  <a16:creationId xmlns:a16="http://schemas.microsoft.com/office/drawing/2014/main" id="{B3B50CFB-B261-4D90-8372-E05DB4E14BAF}"/>
                </a:ext>
              </a:extLst>
            </p:cNvPr>
            <p:cNvCxnSpPr>
              <a:cxnSpLocks/>
              <a:stCxn id="17" idx="0"/>
              <a:endCxn id="51" idx="2"/>
            </p:cNvCxnSpPr>
            <p:nvPr/>
          </p:nvCxnSpPr>
          <p:spPr>
            <a:xfrm rot="16200000" flipV="1">
              <a:off x="7585991" y="537464"/>
              <a:ext cx="628900" cy="641924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67">
              <a:extLst>
                <a:ext uri="{FF2B5EF4-FFF2-40B4-BE49-F238E27FC236}">
                  <a16:creationId xmlns:a16="http://schemas.microsoft.com/office/drawing/2014/main" id="{1D0D7BBB-700E-4682-A81B-05604C18458D}"/>
                </a:ext>
              </a:extLst>
            </p:cNvPr>
            <p:cNvCxnSpPr>
              <a:cxnSpLocks/>
              <a:stCxn id="42" idx="0"/>
              <a:endCxn id="10" idx="1"/>
            </p:cNvCxnSpPr>
            <p:nvPr/>
          </p:nvCxnSpPr>
          <p:spPr>
            <a:xfrm rot="5400000" flipH="1" flipV="1">
              <a:off x="1912087" y="2629855"/>
              <a:ext cx="2353781" cy="1857078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6C752E-BFFB-4727-B898-4E21D864DD8D}"/>
                </a:ext>
              </a:extLst>
            </p:cNvPr>
            <p:cNvSpPr/>
            <p:nvPr/>
          </p:nvSpPr>
          <p:spPr>
            <a:xfrm>
              <a:off x="6872302" y="2401086"/>
              <a:ext cx="989137" cy="626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Plan Selector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AFB87D0-77C4-4CB6-BE94-AC6A73EB7C1F}"/>
                </a:ext>
              </a:extLst>
            </p:cNvPr>
            <p:cNvCxnSpPr>
              <a:stCxn id="11" idx="3"/>
              <a:endCxn id="30" idx="1"/>
            </p:cNvCxnSpPr>
            <p:nvPr/>
          </p:nvCxnSpPr>
          <p:spPr>
            <a:xfrm>
              <a:off x="6485459" y="2714478"/>
              <a:ext cx="38684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E5316F1-495C-4541-A8E2-23A2429AB101}"/>
                </a:ext>
              </a:extLst>
            </p:cNvPr>
            <p:cNvGrpSpPr/>
            <p:nvPr/>
          </p:nvGrpSpPr>
          <p:grpSpPr>
            <a:xfrm>
              <a:off x="4017516" y="2802619"/>
              <a:ext cx="989137" cy="630020"/>
              <a:chOff x="4027054" y="2881745"/>
              <a:chExt cx="932873" cy="594183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729F763-1ED9-458E-BA62-5BB72E1EA402}"/>
                  </a:ext>
                </a:extLst>
              </p:cNvPr>
              <p:cNvSpPr/>
              <p:nvPr/>
            </p:nvSpPr>
            <p:spPr>
              <a:xfrm>
                <a:off x="4027054" y="2881745"/>
                <a:ext cx="932873" cy="5911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Own-ship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Trajectory Prediction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6E0E3AF-3944-47A0-A141-9A43354A9E21}"/>
                  </a:ext>
                </a:extLst>
              </p:cNvPr>
              <p:cNvSpPr/>
              <p:nvPr/>
            </p:nvSpPr>
            <p:spPr>
              <a:xfrm>
                <a:off x="4562761" y="3279879"/>
                <a:ext cx="198584" cy="1960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48AE298-248C-49B8-B4F7-97B100051BD8}"/>
                  </a:ext>
                </a:extLst>
              </p:cNvPr>
              <p:cNvSpPr/>
              <p:nvPr/>
            </p:nvSpPr>
            <p:spPr>
              <a:xfrm>
                <a:off x="4225633" y="3266540"/>
                <a:ext cx="198584" cy="1960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C8F3A72-613F-46FF-82A8-F21DA3717FF3}"/>
                </a:ext>
              </a:extLst>
            </p:cNvPr>
            <p:cNvCxnSpPr>
              <a:cxnSpLocks/>
              <a:stCxn id="30" idx="2"/>
              <a:endCxn id="47" idx="0"/>
            </p:cNvCxnSpPr>
            <p:nvPr/>
          </p:nvCxnSpPr>
          <p:spPr>
            <a:xfrm flipH="1">
              <a:off x="7365516" y="3027866"/>
              <a:ext cx="1355" cy="10313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EC97773-D2EA-4CB8-8867-680C7EB51AE0}"/>
                </a:ext>
              </a:extLst>
            </p:cNvPr>
            <p:cNvSpPr txBox="1"/>
            <p:nvPr/>
          </p:nvSpPr>
          <p:spPr>
            <a:xfrm>
              <a:off x="7347570" y="3038455"/>
              <a:ext cx="463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LEC or</a:t>
              </a:r>
            </a:p>
            <a:p>
              <a:pPr algn="l"/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BAF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74B907D-EB87-4F95-B221-4A5190F1716E}"/>
                </a:ext>
              </a:extLst>
            </p:cNvPr>
            <p:cNvSpPr txBox="1"/>
            <p:nvPr/>
          </p:nvSpPr>
          <p:spPr>
            <a:xfrm>
              <a:off x="4968156" y="2125625"/>
              <a:ext cx="10262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dirty="0"/>
                <a:t>Intruder Trajectory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7053119-DD2A-402E-9F0E-D449D97380C0}"/>
                </a:ext>
              </a:extLst>
            </p:cNvPr>
            <p:cNvSpPr txBox="1"/>
            <p:nvPr/>
          </p:nvSpPr>
          <p:spPr>
            <a:xfrm>
              <a:off x="4961723" y="3255073"/>
              <a:ext cx="14013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dirty="0"/>
                <a:t>Own-ship Trajectory (LEC)</a:t>
              </a:r>
            </a:p>
            <a:p>
              <a:pPr algn="l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Own-ship Trajectory (BAF)</a:t>
              </a:r>
            </a:p>
          </p:txBody>
        </p:sp>
        <p:cxnSp>
          <p:nvCxnSpPr>
            <p:cNvPr id="78" name="Elbow Connector 15">
              <a:extLst>
                <a:ext uri="{FF2B5EF4-FFF2-40B4-BE49-F238E27FC236}">
                  <a16:creationId xmlns:a16="http://schemas.microsoft.com/office/drawing/2014/main" id="{269FAF1D-9B7B-43C5-82A9-1E95070872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1908" y="2924928"/>
              <a:ext cx="489668" cy="366753"/>
            </a:xfrm>
            <a:prstGeom prst="bentConnector3">
              <a:avLst>
                <a:gd name="adj1" fmla="val 60745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155E401-7ED9-4C23-A816-09AFA949710A}"/>
                </a:ext>
              </a:extLst>
            </p:cNvPr>
            <p:cNvSpPr txBox="1"/>
            <p:nvPr/>
          </p:nvSpPr>
          <p:spPr>
            <a:xfrm>
              <a:off x="6172200" y="2451556"/>
              <a:ext cx="74571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dirty="0"/>
                <a:t>Assessment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451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32B402B-FDFB-47D7-9DB4-94B5C3024A46}"/>
              </a:ext>
            </a:extLst>
          </p:cNvPr>
          <p:cNvSpPr/>
          <p:nvPr/>
        </p:nvSpPr>
        <p:spPr>
          <a:xfrm>
            <a:off x="3855026" y="1959358"/>
            <a:ext cx="4125495" cy="3614795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100" dirty="0">
                <a:solidFill>
                  <a:schemeClr val="tx1"/>
                </a:solidFill>
                <a:cs typeface="Arial" panose="020B0604020202020204" pitchFamily="34" charset="0"/>
              </a:rPr>
              <a:t>Run-Time Assurance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D7FBC-612C-4178-8A11-8E16AC29B898}"/>
              </a:ext>
            </a:extLst>
          </p:cNvPr>
          <p:cNvSpPr/>
          <p:nvPr/>
        </p:nvSpPr>
        <p:spPr>
          <a:xfrm>
            <a:off x="636989" y="1430521"/>
            <a:ext cx="989137" cy="6267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ADS-B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74BD7D-74D3-4A1C-A239-8F40AD294416}"/>
              </a:ext>
            </a:extLst>
          </p:cNvPr>
          <p:cNvSpPr/>
          <p:nvPr/>
        </p:nvSpPr>
        <p:spPr>
          <a:xfrm>
            <a:off x="636989" y="4819915"/>
            <a:ext cx="989137" cy="6267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Avoidance Alert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289FB9-1E7D-4AE2-A46C-62F5B2846AC4}"/>
              </a:ext>
            </a:extLst>
          </p:cNvPr>
          <p:cNvSpPr/>
          <p:nvPr/>
        </p:nvSpPr>
        <p:spPr>
          <a:xfrm>
            <a:off x="2629300" y="3969465"/>
            <a:ext cx="989137" cy="6267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LEC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Planner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7A7FAD-D689-4249-BE57-795A4D4D4674}"/>
              </a:ext>
            </a:extLst>
          </p:cNvPr>
          <p:cNvSpPr/>
          <p:nvPr/>
        </p:nvSpPr>
        <p:spPr>
          <a:xfrm>
            <a:off x="2629300" y="4820067"/>
            <a:ext cx="989137" cy="6267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Backup Avoidance Planner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530156-2E19-4864-A7FA-36BA7D9E05A8}"/>
              </a:ext>
            </a:extLst>
          </p:cNvPr>
          <p:cNvSpPr/>
          <p:nvPr/>
        </p:nvSpPr>
        <p:spPr>
          <a:xfrm>
            <a:off x="10510213" y="4061538"/>
            <a:ext cx="1199700" cy="136128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Test Aircraft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(Own ship) 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B2A6FC-3843-49CE-88C5-DEBAB5FD9BDB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618437" y="4282855"/>
            <a:ext cx="32195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039090-8BA6-4D60-8B72-2DA632F1110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618437" y="5133457"/>
            <a:ext cx="32195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F0E020-B9F4-48DA-89DD-708C2A3D780F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131558" y="2057301"/>
            <a:ext cx="0" cy="27626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81229F7-1595-4DFF-8471-33153850EA34}"/>
              </a:ext>
            </a:extLst>
          </p:cNvPr>
          <p:cNvSpPr txBox="1"/>
          <p:nvPr/>
        </p:nvSpPr>
        <p:spPr>
          <a:xfrm>
            <a:off x="1637329" y="489360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cs typeface="Arial" panose="020B0604020202020204" pitchFamily="34" charset="0"/>
              </a:rPr>
              <a:t>Alert</a:t>
            </a:r>
            <a:endParaRPr lang="en-US" sz="900" dirty="0"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830B82-3A2A-41DA-9DAA-9F681640DFB4}"/>
              </a:ext>
            </a:extLst>
          </p:cNvPr>
          <p:cNvSpPr txBox="1"/>
          <p:nvPr/>
        </p:nvSpPr>
        <p:spPr>
          <a:xfrm>
            <a:off x="5418448" y="4057296"/>
            <a:ext cx="11929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cs typeface="Arial" panose="020B0604020202020204" pitchFamily="34" charset="0"/>
              </a:rPr>
              <a:t>LEC Avoidance </a:t>
            </a:r>
            <a:r>
              <a:rPr lang="en-US" sz="1000" dirty="0"/>
              <a:t>Plan</a:t>
            </a:r>
            <a:endParaRPr lang="en-US" sz="1000" dirty="0"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5C4E6A-ABAC-405C-A17E-627D2C33F3BA}"/>
              </a:ext>
            </a:extLst>
          </p:cNvPr>
          <p:cNvSpPr txBox="1"/>
          <p:nvPr/>
        </p:nvSpPr>
        <p:spPr>
          <a:xfrm>
            <a:off x="5418448" y="4889956"/>
            <a:ext cx="1217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cs typeface="Arial" panose="020B0604020202020204" pitchFamily="34" charset="0"/>
              </a:rPr>
              <a:t>BAP Avoidance Plan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20F7BB-2724-49FA-BC7C-8FF5A6030942}"/>
              </a:ext>
            </a:extLst>
          </p:cNvPr>
          <p:cNvSpPr txBox="1"/>
          <p:nvPr/>
        </p:nvSpPr>
        <p:spPr>
          <a:xfrm>
            <a:off x="8580373" y="3361242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cs typeface="Arial" panose="020B0604020202020204" pitchFamily="34" charset="0"/>
              </a:rPr>
              <a:t>Aircraft State and</a:t>
            </a:r>
          </a:p>
          <a:p>
            <a:pPr algn="l"/>
            <a:r>
              <a:rPr lang="en-US" sz="1000" dirty="0">
                <a:cs typeface="Arial" panose="020B0604020202020204" pitchFamily="34" charset="0"/>
              </a:rPr>
              <a:t>Initial Flight Plan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E46D6F-0C3E-42A6-80A7-BB92466B90D7}"/>
              </a:ext>
            </a:extLst>
          </p:cNvPr>
          <p:cNvSpPr txBox="1"/>
          <p:nvPr/>
        </p:nvSpPr>
        <p:spPr>
          <a:xfrm>
            <a:off x="9530644" y="1537156"/>
            <a:ext cx="1063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cs typeface="Arial" panose="020B0604020202020204" pitchFamily="34" charset="0"/>
              </a:rPr>
              <a:t>Intruder Position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4C12FE7-3100-4B49-8EBA-69D9AE6FD3FD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1626126" y="5133305"/>
            <a:ext cx="1003174" cy="1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1358106-3365-47DD-9865-D35BC054E462}"/>
              </a:ext>
            </a:extLst>
          </p:cNvPr>
          <p:cNvSpPr/>
          <p:nvPr/>
        </p:nvSpPr>
        <p:spPr>
          <a:xfrm>
            <a:off x="528360" y="4735283"/>
            <a:ext cx="3219522" cy="83887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Arial" panose="020B0604020202020204" pitchFamily="34" charset="0"/>
              </a:rPr>
              <a:t>DAA</a:t>
            </a:r>
            <a:endParaRPr lang="en-US" sz="105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8CEA8A-360D-425E-8CD7-821D3815AC20}"/>
              </a:ext>
            </a:extLst>
          </p:cNvPr>
          <p:cNvSpPr/>
          <p:nvPr/>
        </p:nvSpPr>
        <p:spPr>
          <a:xfrm>
            <a:off x="10542291" y="2206929"/>
            <a:ext cx="1062396" cy="100038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Target Aircraft (Intruder)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CCB37B7-7715-4049-8F49-5057D1D03032}"/>
              </a:ext>
            </a:extLst>
          </p:cNvPr>
          <p:cNvSpPr/>
          <p:nvPr/>
        </p:nvSpPr>
        <p:spPr>
          <a:xfrm>
            <a:off x="8724263" y="4059196"/>
            <a:ext cx="1004244" cy="136128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Autonomous Executive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AC9D41-4B75-4329-BC4B-71E59BABB022}"/>
              </a:ext>
            </a:extLst>
          </p:cNvPr>
          <p:cNvCxnSpPr>
            <a:cxnSpLocks/>
            <a:stCxn id="45" idx="3"/>
            <a:endCxn id="17" idx="1"/>
          </p:cNvCxnSpPr>
          <p:nvPr/>
        </p:nvCxnSpPr>
        <p:spPr>
          <a:xfrm>
            <a:off x="9728507" y="4739840"/>
            <a:ext cx="781706" cy="23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5B444AB-657A-44DF-B1E3-F28AA6A07C4D}"/>
              </a:ext>
            </a:extLst>
          </p:cNvPr>
          <p:cNvSpPr/>
          <p:nvPr/>
        </p:nvSpPr>
        <p:spPr>
          <a:xfrm>
            <a:off x="6869132" y="4059196"/>
            <a:ext cx="1004244" cy="136128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Plan Switch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8C9EE6-010B-47B5-907A-7D99DC128D65}"/>
              </a:ext>
            </a:extLst>
          </p:cNvPr>
          <p:cNvCxnSpPr>
            <a:cxnSpLocks/>
            <a:stCxn id="47" idx="3"/>
            <a:endCxn id="45" idx="1"/>
          </p:cNvCxnSpPr>
          <p:nvPr/>
        </p:nvCxnSpPr>
        <p:spPr>
          <a:xfrm>
            <a:off x="7873376" y="4739840"/>
            <a:ext cx="85088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30">
            <a:extLst>
              <a:ext uri="{FF2B5EF4-FFF2-40B4-BE49-F238E27FC236}">
                <a16:creationId xmlns:a16="http://schemas.microsoft.com/office/drawing/2014/main" id="{6E0BF803-2DE9-4D1B-BCAD-E5B242F494E7}"/>
              </a:ext>
            </a:extLst>
          </p:cNvPr>
          <p:cNvCxnSpPr>
            <a:cxnSpLocks/>
            <a:stCxn id="17" idx="0"/>
            <a:endCxn id="15" idx="0"/>
          </p:cNvCxnSpPr>
          <p:nvPr/>
        </p:nvCxnSpPr>
        <p:spPr>
          <a:xfrm rot="16200000" flipV="1">
            <a:off x="7070930" y="22405"/>
            <a:ext cx="92073" cy="7986194"/>
          </a:xfrm>
          <a:prstGeom prst="bentConnector3">
            <a:avLst>
              <a:gd name="adj1" fmla="val 348281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30">
            <a:extLst>
              <a:ext uri="{FF2B5EF4-FFF2-40B4-BE49-F238E27FC236}">
                <a16:creationId xmlns:a16="http://schemas.microsoft.com/office/drawing/2014/main" id="{1233E01F-C6EC-49B9-9785-8C6E58597890}"/>
              </a:ext>
            </a:extLst>
          </p:cNvPr>
          <p:cNvCxnSpPr>
            <a:cxnSpLocks/>
            <a:stCxn id="43" idx="0"/>
            <a:endCxn id="9" idx="3"/>
          </p:cNvCxnSpPr>
          <p:nvPr/>
        </p:nvCxnSpPr>
        <p:spPr>
          <a:xfrm rot="16200000" flipV="1">
            <a:off x="6118299" y="-2748262"/>
            <a:ext cx="463018" cy="9447363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30">
            <a:extLst>
              <a:ext uri="{FF2B5EF4-FFF2-40B4-BE49-F238E27FC236}">
                <a16:creationId xmlns:a16="http://schemas.microsoft.com/office/drawing/2014/main" id="{54AA6FCF-8448-4316-9509-BA362751DB2C}"/>
              </a:ext>
            </a:extLst>
          </p:cNvPr>
          <p:cNvCxnSpPr>
            <a:cxnSpLocks/>
            <a:stCxn id="14" idx="0"/>
            <a:endCxn id="15" idx="1"/>
          </p:cNvCxnSpPr>
          <p:nvPr/>
        </p:nvCxnSpPr>
        <p:spPr>
          <a:xfrm rot="5400000" flipH="1" flipV="1">
            <a:off x="1611899" y="3802514"/>
            <a:ext cx="537060" cy="1497742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965DFC0-3450-480A-9B46-D3FD725667BA}"/>
              </a:ext>
            </a:extLst>
          </p:cNvPr>
          <p:cNvSpPr txBox="1"/>
          <p:nvPr/>
        </p:nvSpPr>
        <p:spPr>
          <a:xfrm rot="16200000">
            <a:off x="498211" y="3381234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cs typeface="Arial" panose="020B0604020202020204" pitchFamily="34" charset="0"/>
              </a:rPr>
              <a:t>ADS-B messages</a:t>
            </a:r>
            <a:endParaRPr lang="en-US" sz="900" dirty="0"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856FC40-8CF7-4320-A58D-84C590A28F33}"/>
              </a:ext>
            </a:extLst>
          </p:cNvPr>
          <p:cNvSpPr txBox="1"/>
          <p:nvPr/>
        </p:nvSpPr>
        <p:spPr>
          <a:xfrm>
            <a:off x="8060051" y="436406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dirty="0">
                <a:cs typeface="Arial" panose="020B0604020202020204" pitchFamily="34" charset="0"/>
              </a:rPr>
              <a:t>Avoidance </a:t>
            </a:r>
          </a:p>
          <a:p>
            <a:pPr algn="l"/>
            <a:r>
              <a:rPr lang="en-US" sz="900" dirty="0">
                <a:cs typeface="Arial" panose="020B0604020202020204" pitchFamily="34" charset="0"/>
              </a:rPr>
              <a:t>Plan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FF5CB8-12AF-4EC9-AE77-34C86CB136F9}"/>
              </a:ext>
            </a:extLst>
          </p:cNvPr>
          <p:cNvSpPr txBox="1"/>
          <p:nvPr/>
        </p:nvSpPr>
        <p:spPr>
          <a:xfrm>
            <a:off x="9718392" y="4472978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cs typeface="Arial" panose="020B0604020202020204" pitchFamily="34" charset="0"/>
              </a:rPr>
              <a:t>Commands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E4163-6915-458E-A7E6-62B2CB0DE81D}"/>
              </a:ext>
            </a:extLst>
          </p:cNvPr>
          <p:cNvSpPr/>
          <p:nvPr/>
        </p:nvSpPr>
        <p:spPr>
          <a:xfrm>
            <a:off x="4017516" y="2068112"/>
            <a:ext cx="989137" cy="6267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Intruder Trajectory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Prediction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8F5FF6-7C98-4371-880D-DD27F1D0007F}"/>
              </a:ext>
            </a:extLst>
          </p:cNvPr>
          <p:cNvSpPr/>
          <p:nvPr/>
        </p:nvSpPr>
        <p:spPr>
          <a:xfrm>
            <a:off x="5496322" y="2401086"/>
            <a:ext cx="989137" cy="6267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Remain Well Clear Assessment</a:t>
            </a:r>
          </a:p>
        </p:txBody>
      </p:sp>
      <p:cxnSp>
        <p:nvCxnSpPr>
          <p:cNvPr id="12" name="Elbow Connector 14">
            <a:extLst>
              <a:ext uri="{FF2B5EF4-FFF2-40B4-BE49-F238E27FC236}">
                <a16:creationId xmlns:a16="http://schemas.microsoft.com/office/drawing/2014/main" id="{B3482453-6FDB-456C-A95A-422FF231835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006654" y="2381502"/>
            <a:ext cx="482310" cy="153913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24">
            <a:extLst>
              <a:ext uri="{FF2B5EF4-FFF2-40B4-BE49-F238E27FC236}">
                <a16:creationId xmlns:a16="http://schemas.microsoft.com/office/drawing/2014/main" id="{4A6E9041-0A80-4C06-98FC-464C40248606}"/>
              </a:ext>
            </a:extLst>
          </p:cNvPr>
          <p:cNvCxnSpPr>
            <a:stCxn id="15" idx="3"/>
            <a:endCxn id="52" idx="2"/>
          </p:cNvCxnSpPr>
          <p:nvPr/>
        </p:nvCxnSpPr>
        <p:spPr>
          <a:xfrm flipV="1">
            <a:off x="3618437" y="3418495"/>
            <a:ext cx="714916" cy="864360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27">
            <a:extLst>
              <a:ext uri="{FF2B5EF4-FFF2-40B4-BE49-F238E27FC236}">
                <a16:creationId xmlns:a16="http://schemas.microsoft.com/office/drawing/2014/main" id="{647EC8FB-F4FC-4FD6-93CA-A207AA7EED8E}"/>
              </a:ext>
            </a:extLst>
          </p:cNvPr>
          <p:cNvCxnSpPr>
            <a:stCxn id="16" idx="3"/>
            <a:endCxn id="50" idx="2"/>
          </p:cNvCxnSpPr>
          <p:nvPr/>
        </p:nvCxnSpPr>
        <p:spPr>
          <a:xfrm flipV="1">
            <a:off x="3618437" y="3429399"/>
            <a:ext cx="893648" cy="1704058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30">
            <a:extLst>
              <a:ext uri="{FF2B5EF4-FFF2-40B4-BE49-F238E27FC236}">
                <a16:creationId xmlns:a16="http://schemas.microsoft.com/office/drawing/2014/main" id="{B3B50CFB-B261-4D90-8372-E05DB4E14BAF}"/>
              </a:ext>
            </a:extLst>
          </p:cNvPr>
          <p:cNvCxnSpPr>
            <a:cxnSpLocks/>
            <a:stCxn id="17" idx="0"/>
            <a:endCxn id="51" idx="2"/>
          </p:cNvCxnSpPr>
          <p:nvPr/>
        </p:nvCxnSpPr>
        <p:spPr>
          <a:xfrm rot="16200000" flipV="1">
            <a:off x="7585991" y="537464"/>
            <a:ext cx="628900" cy="641924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67">
            <a:extLst>
              <a:ext uri="{FF2B5EF4-FFF2-40B4-BE49-F238E27FC236}">
                <a16:creationId xmlns:a16="http://schemas.microsoft.com/office/drawing/2014/main" id="{1D0D7BBB-700E-4682-A81B-05604C18458D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rot="16200000" flipH="1">
            <a:off x="2412437" y="776422"/>
            <a:ext cx="324201" cy="2885958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26C752E-BFFB-4727-B898-4E21D864DD8D}"/>
              </a:ext>
            </a:extLst>
          </p:cNvPr>
          <p:cNvSpPr/>
          <p:nvPr/>
        </p:nvSpPr>
        <p:spPr>
          <a:xfrm>
            <a:off x="6872302" y="2401086"/>
            <a:ext cx="989137" cy="6267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Plan Selector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FB87D0-77C4-4CB6-BE94-AC6A73EB7C1F}"/>
              </a:ext>
            </a:extLst>
          </p:cNvPr>
          <p:cNvCxnSpPr>
            <a:stCxn id="11" idx="3"/>
            <a:endCxn id="30" idx="1"/>
          </p:cNvCxnSpPr>
          <p:nvPr/>
        </p:nvCxnSpPr>
        <p:spPr>
          <a:xfrm>
            <a:off x="6485459" y="2714478"/>
            <a:ext cx="38684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5316F1-495C-4541-A8E2-23A2429AB101}"/>
              </a:ext>
            </a:extLst>
          </p:cNvPr>
          <p:cNvGrpSpPr/>
          <p:nvPr/>
        </p:nvGrpSpPr>
        <p:grpSpPr>
          <a:xfrm>
            <a:off x="4017516" y="2802619"/>
            <a:ext cx="989137" cy="630020"/>
            <a:chOff x="4027054" y="2881745"/>
            <a:chExt cx="932873" cy="59418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729F763-1ED9-458E-BA62-5BB72E1EA402}"/>
                </a:ext>
              </a:extLst>
            </p:cNvPr>
            <p:cNvSpPr/>
            <p:nvPr/>
          </p:nvSpPr>
          <p:spPr>
            <a:xfrm>
              <a:off x="4027054" y="2881745"/>
              <a:ext cx="932873" cy="5911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Own ship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Trajectory Prediction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6E0E3AF-3944-47A0-A141-9A43354A9E21}"/>
                </a:ext>
              </a:extLst>
            </p:cNvPr>
            <p:cNvSpPr/>
            <p:nvPr/>
          </p:nvSpPr>
          <p:spPr>
            <a:xfrm>
              <a:off x="4562761" y="3279879"/>
              <a:ext cx="198584" cy="19604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48AE298-248C-49B8-B4F7-97B100051BD8}"/>
                </a:ext>
              </a:extLst>
            </p:cNvPr>
            <p:cNvSpPr/>
            <p:nvPr/>
          </p:nvSpPr>
          <p:spPr>
            <a:xfrm>
              <a:off x="4225633" y="3266540"/>
              <a:ext cx="198584" cy="19604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8F3A72-613F-46FF-82A8-F21DA3717FF3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>
            <a:off x="7366871" y="3027866"/>
            <a:ext cx="4383" cy="10313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EC97773-D2EA-4CB8-8867-680C7EB51AE0}"/>
              </a:ext>
            </a:extLst>
          </p:cNvPr>
          <p:cNvSpPr txBox="1"/>
          <p:nvPr/>
        </p:nvSpPr>
        <p:spPr>
          <a:xfrm>
            <a:off x="7347570" y="3038455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cs typeface="Arial" panose="020B0604020202020204" pitchFamily="34" charset="0"/>
              </a:rPr>
              <a:t>LEC or</a:t>
            </a:r>
          </a:p>
          <a:p>
            <a:pPr algn="l"/>
            <a:r>
              <a:rPr lang="en-US" sz="800" dirty="0">
                <a:cs typeface="Arial" panose="020B0604020202020204" pitchFamily="34" charset="0"/>
              </a:rPr>
              <a:t>BAP</a:t>
            </a:r>
          </a:p>
        </p:txBody>
      </p:sp>
      <p:cxnSp>
        <p:nvCxnSpPr>
          <p:cNvPr id="78" name="Elbow Connector 15">
            <a:extLst>
              <a:ext uri="{FF2B5EF4-FFF2-40B4-BE49-F238E27FC236}">
                <a16:creationId xmlns:a16="http://schemas.microsoft.com/office/drawing/2014/main" id="{269FAF1D-9B7B-43C5-82A9-1E95070872CA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5006653" y="2924928"/>
            <a:ext cx="494923" cy="19108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30">
            <a:extLst>
              <a:ext uri="{FF2B5EF4-FFF2-40B4-BE49-F238E27FC236}">
                <a16:creationId xmlns:a16="http://schemas.microsoft.com/office/drawing/2014/main" id="{A1A8F167-4DF8-49A6-A243-9EAECBED5B6D}"/>
              </a:ext>
            </a:extLst>
          </p:cNvPr>
          <p:cNvCxnSpPr>
            <a:cxnSpLocks/>
            <a:stCxn id="17" idx="0"/>
            <a:endCxn id="42" idx="0"/>
          </p:cNvCxnSpPr>
          <p:nvPr/>
        </p:nvCxnSpPr>
        <p:spPr>
          <a:xfrm rot="16200000" flipH="1" flipV="1">
            <a:off x="6287219" y="-87561"/>
            <a:ext cx="673745" cy="8971942"/>
          </a:xfrm>
          <a:prstGeom prst="bentConnector3">
            <a:avLst>
              <a:gd name="adj1" fmla="val -4781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99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4AE3452A-6C44-41A9-9109-0BBE76C33FD7}"/>
              </a:ext>
            </a:extLst>
          </p:cNvPr>
          <p:cNvGrpSpPr/>
          <p:nvPr/>
        </p:nvGrpSpPr>
        <p:grpSpPr>
          <a:xfrm>
            <a:off x="882323" y="1939846"/>
            <a:ext cx="9204022" cy="1769877"/>
            <a:chOff x="934278" y="2847201"/>
            <a:chExt cx="9204022" cy="176987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D926DCC-28E1-47A3-A209-8DA6CBCFCEF9}"/>
                </a:ext>
              </a:extLst>
            </p:cNvPr>
            <p:cNvGrpSpPr/>
            <p:nvPr/>
          </p:nvGrpSpPr>
          <p:grpSpPr>
            <a:xfrm>
              <a:off x="934278" y="2852530"/>
              <a:ext cx="7364895" cy="1764548"/>
              <a:chOff x="934278" y="2852530"/>
              <a:chExt cx="7364895" cy="1764548"/>
            </a:xfrm>
          </p:grpSpPr>
          <p:sp>
            <p:nvSpPr>
              <p:cNvPr id="16" name="Parallelogram 15">
                <a:extLst>
                  <a:ext uri="{FF2B5EF4-FFF2-40B4-BE49-F238E27FC236}">
                    <a16:creationId xmlns:a16="http://schemas.microsoft.com/office/drawing/2014/main" id="{4EB813F6-DC0A-404F-93F4-5B37FB574ADC}"/>
                  </a:ext>
                </a:extLst>
              </p:cNvPr>
              <p:cNvSpPr/>
              <p:nvPr/>
            </p:nvSpPr>
            <p:spPr>
              <a:xfrm>
                <a:off x="4104860" y="2852530"/>
                <a:ext cx="4194313" cy="1083366"/>
              </a:xfrm>
              <a:prstGeom prst="parallelogram">
                <a:avLst>
                  <a:gd name="adj" fmla="val 4817"/>
                </a:avLst>
              </a:prstGeom>
              <a:solidFill>
                <a:srgbClr val="CCFFC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id="{EF5FCC2D-EAC7-411B-9927-70A3CDE606E3}"/>
                  </a:ext>
                </a:extLst>
              </p:cNvPr>
              <p:cNvSpPr/>
              <p:nvPr/>
            </p:nvSpPr>
            <p:spPr>
              <a:xfrm>
                <a:off x="4608443" y="4224130"/>
                <a:ext cx="3014869" cy="392948"/>
              </a:xfrm>
              <a:prstGeom prst="parallelogram">
                <a:avLst>
                  <a:gd name="adj" fmla="val 19941"/>
                </a:avLst>
              </a:prstGeom>
              <a:solidFill>
                <a:srgbClr val="BDBD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Parallelogram 14">
                <a:extLst>
                  <a:ext uri="{FF2B5EF4-FFF2-40B4-BE49-F238E27FC236}">
                    <a16:creationId xmlns:a16="http://schemas.microsoft.com/office/drawing/2014/main" id="{3B351E26-66C6-4986-BDCC-E47B40493701}"/>
                  </a:ext>
                </a:extLst>
              </p:cNvPr>
              <p:cNvSpPr/>
              <p:nvPr/>
            </p:nvSpPr>
            <p:spPr>
              <a:xfrm>
                <a:off x="934278" y="2933465"/>
                <a:ext cx="1083084" cy="376265"/>
              </a:xfrm>
              <a:prstGeom prst="parallelogram">
                <a:avLst>
                  <a:gd name="adj" fmla="val 18670"/>
                </a:avLst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3F9E32-B409-483D-A481-AE2F94A6F85B}"/>
                </a:ext>
              </a:extLst>
            </p:cNvPr>
            <p:cNvSpPr txBox="1"/>
            <p:nvPr/>
          </p:nvSpPr>
          <p:spPr>
            <a:xfrm>
              <a:off x="1229598" y="298309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LEC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CB6CB9-07DF-4646-8ECF-97A028D216AD}"/>
                </a:ext>
              </a:extLst>
            </p:cNvPr>
            <p:cNvSpPr txBox="1"/>
            <p:nvPr/>
          </p:nvSpPr>
          <p:spPr>
            <a:xfrm>
              <a:off x="6705600" y="2847201"/>
              <a:ext cx="9096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MONITOR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9C6E6C-1E1D-4CA7-AA18-8B6A371744A8}"/>
                </a:ext>
              </a:extLst>
            </p:cNvPr>
            <p:cNvSpPr txBox="1"/>
            <p:nvPr/>
          </p:nvSpPr>
          <p:spPr>
            <a:xfrm>
              <a:off x="4648200" y="4190525"/>
              <a:ext cx="1324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dirty="0"/>
                <a:t>SELECT LOGIC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B1A2EF-9DB7-42A6-8376-A253600DAF23}"/>
                </a:ext>
              </a:extLst>
            </p:cNvPr>
            <p:cNvSpPr txBox="1"/>
            <p:nvPr/>
          </p:nvSpPr>
          <p:spPr>
            <a:xfrm>
              <a:off x="1097389" y="4085630"/>
              <a:ext cx="9564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DAA / BAF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B5F352B-5C96-44DE-8DAD-C93F39997C51}"/>
                </a:ext>
              </a:extLst>
            </p:cNvPr>
            <p:cNvSpPr txBox="1"/>
            <p:nvPr/>
          </p:nvSpPr>
          <p:spPr>
            <a:xfrm>
              <a:off x="9346095" y="3633257"/>
              <a:ext cx="7922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PLAN</a:t>
              </a:r>
            </a:p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SWITCH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459A4F7-57DE-443D-9071-C4F03648926F}"/>
                </a:ext>
              </a:extLst>
            </p:cNvPr>
            <p:cNvSpPr txBox="1"/>
            <p:nvPr/>
          </p:nvSpPr>
          <p:spPr>
            <a:xfrm>
              <a:off x="4761894" y="3214805"/>
              <a:ext cx="6912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PREDICT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8EA2EC-C779-4D68-8F71-4796A31AD31B}"/>
                </a:ext>
              </a:extLst>
            </p:cNvPr>
            <p:cNvSpPr txBox="1"/>
            <p:nvPr/>
          </p:nvSpPr>
          <p:spPr>
            <a:xfrm>
              <a:off x="6556136" y="3283826"/>
              <a:ext cx="65274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ASSESS</a:t>
              </a:r>
            </a:p>
          </p:txBody>
        </p:sp>
      </p:grpSp>
      <p:pic>
        <p:nvPicPr>
          <p:cNvPr id="14" name="Content Placeholder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40CF797-DDEC-42E4-B6A5-7931B93A3302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2575"/>
            <a:ext cx="12065000" cy="2486025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37475A-F642-4C9C-814D-F1ECAB98F2EC}"/>
              </a:ext>
            </a:extLst>
          </p:cNvPr>
          <p:cNvSpPr/>
          <p:nvPr/>
        </p:nvSpPr>
        <p:spPr>
          <a:xfrm>
            <a:off x="9891091" y="1010999"/>
            <a:ext cx="2027215" cy="31647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66FF"/>
                </a:solidFill>
                <a:latin typeface="Lucida Console" panose="020B0609040504020204" pitchFamily="49" charset="0"/>
              </a:rPr>
              <a:t>assume: safe(BAF)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8000782-B8BE-4EE7-A00B-C737288AF895}"/>
              </a:ext>
            </a:extLst>
          </p:cNvPr>
          <p:cNvGrpSpPr/>
          <p:nvPr/>
        </p:nvGrpSpPr>
        <p:grpSpPr>
          <a:xfrm>
            <a:off x="7086600" y="973300"/>
            <a:ext cx="4861523" cy="3153387"/>
            <a:chOff x="7086600" y="973300"/>
            <a:chExt cx="4861523" cy="3153387"/>
          </a:xfrm>
        </p:grpSpPr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EB5E0209-B253-4BD1-9C4E-65FC5B461336}"/>
                </a:ext>
              </a:extLst>
            </p:cNvPr>
            <p:cNvSpPr/>
            <p:nvPr/>
          </p:nvSpPr>
          <p:spPr>
            <a:xfrm>
              <a:off x="9891091" y="1463959"/>
              <a:ext cx="2057032" cy="958907"/>
            </a:xfrm>
            <a:prstGeom prst="wedgeRectCallout">
              <a:avLst>
                <a:gd name="adj1" fmla="val -15334"/>
                <a:gd name="adj2" fmla="val 10141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rgbClr val="0066FF"/>
                  </a:solidFill>
                  <a:latin typeface="Lucida Console" panose="020B0609040504020204" pitchFamily="49" charset="0"/>
                </a:rPr>
                <a:t>guarantee:</a:t>
              </a:r>
            </a:p>
            <a:p>
              <a:r>
                <a:rPr lang="en-US" sz="1200" dirty="0">
                  <a:solidFill>
                    <a:srgbClr val="0066FF"/>
                  </a:solidFill>
                  <a:latin typeface="Lucida Console" panose="020B0609040504020204" pitchFamily="49" charset="0"/>
                </a:rPr>
                <a:t>“Aircraft always has safe flight plan”</a:t>
              </a:r>
            </a:p>
            <a:p>
              <a:r>
                <a:rPr lang="en-US" sz="1200" dirty="0">
                  <a:solidFill>
                    <a:srgbClr val="0066FF"/>
                  </a:solidFill>
                  <a:latin typeface="Lucida Console" panose="020B0609040504020204" pitchFamily="49" charset="0"/>
                </a:rPr>
                <a:t>safe(</a:t>
              </a:r>
              <a:r>
                <a:rPr lang="en-US" sz="1200" dirty="0" err="1">
                  <a:solidFill>
                    <a:srgbClr val="0066FF"/>
                  </a:solidFill>
                  <a:latin typeface="Lucida Console" panose="020B0609040504020204" pitchFamily="49" charset="0"/>
                </a:rPr>
                <a:t>Flight_Plan</a:t>
              </a:r>
              <a:r>
                <a:rPr lang="en-US" sz="1200" dirty="0">
                  <a:solidFill>
                    <a:srgbClr val="0066FF"/>
                  </a:solidFill>
                  <a:latin typeface="Lucida Console" panose="020B0609040504020204" pitchFamily="49" charset="0"/>
                </a:rPr>
                <a:t>)</a:t>
              </a:r>
            </a:p>
          </p:txBody>
        </p:sp>
        <p:sp>
          <p:nvSpPr>
            <p:cNvPr id="29" name="Speech Bubble: Rectangle 28">
              <a:extLst>
                <a:ext uri="{FF2B5EF4-FFF2-40B4-BE49-F238E27FC236}">
                  <a16:creationId xmlns:a16="http://schemas.microsoft.com/office/drawing/2014/main" id="{7614BDCA-BD5A-4BAC-A844-EE8543727F75}"/>
                </a:ext>
              </a:extLst>
            </p:cNvPr>
            <p:cNvSpPr/>
            <p:nvPr/>
          </p:nvSpPr>
          <p:spPr>
            <a:xfrm>
              <a:off x="7086600" y="973300"/>
              <a:ext cx="2186242" cy="512172"/>
            </a:xfrm>
            <a:prstGeom prst="wedgeRectCallout">
              <a:avLst>
                <a:gd name="adj1" fmla="val -18631"/>
                <a:gd name="adj2" fmla="val 22162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>
                  <a:solidFill>
                    <a:srgbClr val="0066FF"/>
                  </a:solidFill>
                  <a:latin typeface="Lucida Console" panose="020B0609040504020204" pitchFamily="49" charset="0"/>
                </a:rPr>
                <a:t>Plan_Assessment</a:t>
              </a:r>
              <a:r>
                <a:rPr lang="en-US" sz="1200" dirty="0">
                  <a:solidFill>
                    <a:srgbClr val="0066FF"/>
                  </a:solidFill>
                  <a:latin typeface="Lucida Console" panose="020B0609040504020204" pitchFamily="49" charset="0"/>
                </a:rPr>
                <a:t>(BAF)</a:t>
              </a:r>
            </a:p>
            <a:p>
              <a:r>
                <a:rPr lang="en-US" sz="1200" dirty="0" err="1">
                  <a:solidFill>
                    <a:srgbClr val="0066FF"/>
                  </a:solidFill>
                  <a:latin typeface="Lucida Console" panose="020B0609040504020204" pitchFamily="49" charset="0"/>
                </a:rPr>
                <a:t>Plan_Assessment</a:t>
              </a:r>
              <a:r>
                <a:rPr lang="en-US" sz="1200" dirty="0">
                  <a:solidFill>
                    <a:srgbClr val="0066FF"/>
                  </a:solidFill>
                  <a:latin typeface="Lucida Console" panose="020B0609040504020204" pitchFamily="49" charset="0"/>
                </a:rPr>
                <a:t>(LEC)</a:t>
              </a:r>
            </a:p>
          </p:txBody>
        </p:sp>
        <p:sp>
          <p:nvSpPr>
            <p:cNvPr id="30" name="Speech Bubble: Rectangle 29">
              <a:extLst>
                <a:ext uri="{FF2B5EF4-FFF2-40B4-BE49-F238E27FC236}">
                  <a16:creationId xmlns:a16="http://schemas.microsoft.com/office/drawing/2014/main" id="{DB7E22FF-5007-4A4A-ABB6-414DE195F3BD}"/>
                </a:ext>
              </a:extLst>
            </p:cNvPr>
            <p:cNvSpPr/>
            <p:nvPr/>
          </p:nvSpPr>
          <p:spPr>
            <a:xfrm>
              <a:off x="9055871" y="3619356"/>
              <a:ext cx="2560984" cy="507331"/>
            </a:xfrm>
            <a:prstGeom prst="wedgeRectCallout">
              <a:avLst>
                <a:gd name="adj1" fmla="val -106729"/>
                <a:gd name="adj2" fmla="val -9182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rgbClr val="0066FF"/>
                  </a:solidFill>
                  <a:latin typeface="Lucida Console" panose="020B0609040504020204" pitchFamily="49" charset="0"/>
                </a:rPr>
                <a:t>if safe(LEC) then LEC</a:t>
              </a:r>
            </a:p>
            <a:p>
              <a:r>
                <a:rPr lang="en-US" sz="1200" dirty="0">
                  <a:solidFill>
                    <a:srgbClr val="0066FF"/>
                  </a:solidFill>
                  <a:latin typeface="Lucida Console" panose="020B0609040504020204" pitchFamily="49" charset="0"/>
                </a:rPr>
                <a:t>elseif safe(BAF) then BAF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331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BEC4CDD8-86DA-4DA8-B961-AB42F09D7653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35" y="609600"/>
            <a:ext cx="9474200" cy="6019800"/>
          </a:xfr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1181E6-91E5-4323-A541-65F6656B61EC}"/>
              </a:ext>
            </a:extLst>
          </p:cNvPr>
          <p:cNvSpPr/>
          <p:nvPr/>
        </p:nvSpPr>
        <p:spPr>
          <a:xfrm>
            <a:off x="4953000" y="1225327"/>
            <a:ext cx="6858000" cy="2127473"/>
          </a:xfrm>
          <a:prstGeom prst="roundRect">
            <a:avLst>
              <a:gd name="adj" fmla="val 8310"/>
            </a:avLst>
          </a:prstGeom>
          <a:noFill/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accent1"/>
                </a:solidFill>
              </a:rPr>
              <a:t>RTA architecture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C959AB1-FBD3-4092-A297-40CD6B16F61D}"/>
              </a:ext>
            </a:extLst>
          </p:cNvPr>
          <p:cNvSpPr/>
          <p:nvPr/>
        </p:nvSpPr>
        <p:spPr>
          <a:xfrm>
            <a:off x="2565088" y="3615554"/>
            <a:ext cx="5627014" cy="2248629"/>
          </a:xfrm>
          <a:prstGeom prst="roundRect">
            <a:avLst>
              <a:gd name="adj" fmla="val 8310"/>
            </a:avLst>
          </a:prstGeom>
          <a:noFill/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accent1"/>
                </a:solidFill>
              </a:rPr>
              <a:t>Architecture is correct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3445E74-D93C-465F-B70E-B8AF19D47EEA}"/>
              </a:ext>
            </a:extLst>
          </p:cNvPr>
          <p:cNvSpPr/>
          <p:nvPr/>
        </p:nvSpPr>
        <p:spPr>
          <a:xfrm>
            <a:off x="5361709" y="4285974"/>
            <a:ext cx="1028700" cy="2105200"/>
          </a:xfrm>
          <a:prstGeom prst="roundRect">
            <a:avLst>
              <a:gd name="adj" fmla="val 8310"/>
            </a:avLst>
          </a:prstGeom>
          <a:noFill/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0" rtlCol="0" anchor="b"/>
          <a:lstStyle/>
          <a:p>
            <a:r>
              <a:rPr lang="en-US" sz="1400" dirty="0">
                <a:solidFill>
                  <a:schemeClr val="accent1"/>
                </a:solidFill>
              </a:rPr>
              <a:t>AGREE verification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A754A8-8527-489D-9213-1CA10003C7FD}"/>
              </a:ext>
            </a:extLst>
          </p:cNvPr>
          <p:cNvSpPr txBox="1"/>
          <p:nvPr/>
        </p:nvSpPr>
        <p:spPr>
          <a:xfrm>
            <a:off x="5657060" y="5333209"/>
            <a:ext cx="458779" cy="228268"/>
          </a:xfrm>
          <a:prstGeom prst="rect">
            <a:avLst/>
          </a:prstGeom>
          <a:gradFill flip="none" rotWithShape="1">
            <a:gsLst>
              <a:gs pos="0">
                <a:srgbClr val="E0EEFA"/>
              </a:gs>
              <a:gs pos="100000">
                <a:srgbClr val="B6D6F3"/>
              </a:gs>
            </a:gsLst>
            <a:lin ang="5400000" scaled="1"/>
            <a:tileRect/>
          </a:gradFill>
        </p:spPr>
        <p:txBody>
          <a:bodyPr wrap="none" tIns="0" rtlCol="0">
            <a:spAutoFit/>
          </a:bodyPr>
          <a:lstStyle/>
          <a:p>
            <a:pPr algn="ctr"/>
            <a:r>
              <a:rPr lang="en-US" sz="5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AGREE</a:t>
            </a:r>
          </a:p>
          <a:p>
            <a:pPr algn="ctr">
              <a:spcBef>
                <a:spcPts val="100"/>
              </a:spcBef>
            </a:pPr>
            <a:r>
              <a:rPr lang="en-US" sz="5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</a:t>
            </a:r>
            <a:endParaRPr lang="en-US" sz="55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6B19DCE-B09A-447C-A13F-685E81BB934D}"/>
              </a:ext>
            </a:extLst>
          </p:cNvPr>
          <p:cNvSpPr/>
          <p:nvPr/>
        </p:nvSpPr>
        <p:spPr>
          <a:xfrm>
            <a:off x="8229600" y="2590800"/>
            <a:ext cx="1839796" cy="4038599"/>
          </a:xfrm>
          <a:prstGeom prst="roundRect">
            <a:avLst>
              <a:gd name="adj" fmla="val 8310"/>
            </a:avLst>
          </a:prstGeom>
          <a:noFill/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0" rtlCol="0" anchor="t"/>
          <a:lstStyle/>
          <a:p>
            <a:r>
              <a:rPr lang="en-US" sz="1400" dirty="0">
                <a:solidFill>
                  <a:schemeClr val="accent1"/>
                </a:solidFill>
              </a:rPr>
              <a:t>Logic is 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correct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185DBF2-09A4-4E76-8322-BA9A773A388F}"/>
              </a:ext>
            </a:extLst>
          </p:cNvPr>
          <p:cNvSpPr/>
          <p:nvPr/>
        </p:nvSpPr>
        <p:spPr>
          <a:xfrm>
            <a:off x="10203603" y="2590800"/>
            <a:ext cx="1795034" cy="4038599"/>
          </a:xfrm>
          <a:prstGeom prst="roundRect">
            <a:avLst>
              <a:gd name="adj" fmla="val 8310"/>
            </a:avLst>
          </a:prstGeom>
          <a:noFill/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0" rtlCol="0" anchor="t"/>
          <a:lstStyle/>
          <a:p>
            <a:r>
              <a:rPr lang="en-US" sz="1400" dirty="0">
                <a:solidFill>
                  <a:schemeClr val="accent1"/>
                </a:solidFill>
              </a:rPr>
              <a:t>Backup is 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safe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86252EE-F952-4D9F-8DF6-52D08DAD631B}"/>
              </a:ext>
            </a:extLst>
          </p:cNvPr>
          <p:cNvSpPr/>
          <p:nvPr/>
        </p:nvSpPr>
        <p:spPr>
          <a:xfrm>
            <a:off x="8262239" y="4093966"/>
            <a:ext cx="1089579" cy="2483479"/>
          </a:xfrm>
          <a:prstGeom prst="roundRect">
            <a:avLst>
              <a:gd name="adj" fmla="val 8310"/>
            </a:avLst>
          </a:prstGeom>
          <a:noFill/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0" rtlCol="0" anchor="t"/>
          <a:lstStyle/>
          <a:p>
            <a:r>
              <a:rPr lang="en-US" sz="1400" dirty="0">
                <a:solidFill>
                  <a:schemeClr val="accent1"/>
                </a:solidFill>
              </a:rPr>
              <a:t>APT synthesis</a:t>
            </a:r>
          </a:p>
        </p:txBody>
      </p:sp>
    </p:spTree>
    <p:extLst>
      <p:ext uri="{BB962C8B-B14F-4D97-AF65-F5344CB8AC3E}">
        <p14:creationId xmlns:p14="http://schemas.microsoft.com/office/powerpoint/2010/main" val="350458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99EB6E-5930-4780-84A8-A231F098C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886802"/>
              </p:ext>
            </p:extLst>
          </p:nvPr>
        </p:nvGraphicFramePr>
        <p:xfrm>
          <a:off x="682894" y="82182"/>
          <a:ext cx="10826211" cy="63225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84201">
                  <a:extLst>
                    <a:ext uri="{9D8B030D-6E8A-4147-A177-3AD203B41FA5}">
                      <a16:colId xmlns:a16="http://schemas.microsoft.com/office/drawing/2014/main" val="3218131387"/>
                    </a:ext>
                  </a:extLst>
                </a:gridCol>
                <a:gridCol w="847505">
                  <a:extLst>
                    <a:ext uri="{9D8B030D-6E8A-4147-A177-3AD203B41FA5}">
                      <a16:colId xmlns:a16="http://schemas.microsoft.com/office/drawing/2014/main" val="347973043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3049933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1897945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40641812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0968446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341618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20708986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317967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156754050"/>
                    </a:ext>
                  </a:extLst>
                </a:gridCol>
                <a:gridCol w="1374505">
                  <a:extLst>
                    <a:ext uri="{9D8B030D-6E8A-4147-A177-3AD203B41FA5}">
                      <a16:colId xmlns:a16="http://schemas.microsoft.com/office/drawing/2014/main" val="3925639030"/>
                    </a:ext>
                  </a:extLst>
                </a:gridCol>
              </a:tblGrid>
              <a:tr h="415636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inhibiting</a:t>
                      </a:r>
                      <a:endParaRPr lang="en-US" sz="11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LEC valid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BAF valid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LEC safe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BAF safe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LEC </a:t>
                      </a:r>
                      <a:r>
                        <a:rPr lang="en-US" sz="1100" dirty="0" err="1"/>
                        <a:t>tCPA</a:t>
                      </a:r>
                      <a:r>
                        <a:rPr lang="en-US" sz="1100" dirty="0"/>
                        <a:t> &gt; 179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BAF </a:t>
                      </a:r>
                      <a:r>
                        <a:rPr lang="en-US" sz="1100" dirty="0" err="1"/>
                        <a:t>tCPA</a:t>
                      </a:r>
                      <a:r>
                        <a:rPr lang="en-US" sz="1100" dirty="0"/>
                        <a:t> &gt; 179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LEC </a:t>
                      </a:r>
                      <a:r>
                        <a:rPr lang="en-US" sz="1100" dirty="0" err="1"/>
                        <a:t>pmd</a:t>
                      </a:r>
                      <a:r>
                        <a:rPr lang="en-US" sz="1100" dirty="0"/>
                        <a:t> &lt;</a:t>
                      </a:r>
                    </a:p>
                    <a:p>
                      <a:pPr algn="ctr"/>
                      <a:r>
                        <a:rPr lang="en-US" sz="1100" dirty="0"/>
                        <a:t>BAF </a:t>
                      </a:r>
                      <a:r>
                        <a:rPr lang="en-US" sz="1100" dirty="0" err="1"/>
                        <a:t>pmd</a:t>
                      </a:r>
                      <a:endParaRPr lang="en-US" sz="11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currtime</a:t>
                      </a:r>
                      <a:r>
                        <a:rPr lang="en-US" sz="1100" dirty="0"/>
                        <a:t> &gt; </a:t>
                      </a:r>
                      <a:r>
                        <a:rPr lang="en-US" sz="1100" dirty="0" err="1"/>
                        <a:t>LEC.time</a:t>
                      </a:r>
                      <a:r>
                        <a:rPr lang="en-US" sz="1100" dirty="0"/>
                        <a:t> + 3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currtime</a:t>
                      </a:r>
                      <a:r>
                        <a:rPr lang="en-US" sz="1100" dirty="0"/>
                        <a:t> &gt; </a:t>
                      </a:r>
                      <a:r>
                        <a:rPr lang="en-US" sz="1100" dirty="0" err="1"/>
                        <a:t>BAF.time</a:t>
                      </a:r>
                      <a:r>
                        <a:rPr lang="en-US" sz="1100" dirty="0"/>
                        <a:t> + 3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output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305236158"/>
                  </a:ext>
                </a:extLst>
              </a:tr>
              <a:tr h="393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NO_PUBLISH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574066289"/>
                  </a:ext>
                </a:extLst>
              </a:tr>
              <a:tr h="393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NO_PUBLISH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995713678"/>
                  </a:ext>
                </a:extLst>
              </a:tr>
              <a:tr h="393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NO_PUBLISH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493525103"/>
                  </a:ext>
                </a:extLst>
              </a:tr>
              <a:tr h="393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PUBLISH_LEC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635113704"/>
                  </a:ext>
                </a:extLst>
              </a:tr>
              <a:tr h="393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NO_PUBLISH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361261370"/>
                  </a:ext>
                </a:extLst>
              </a:tr>
              <a:tr h="393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PUBLISH_BAF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527110069"/>
                  </a:ext>
                </a:extLst>
              </a:tr>
              <a:tr h="393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PUBLISH_BAF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343357259"/>
                  </a:ext>
                </a:extLst>
              </a:tr>
              <a:tr h="393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PUBLISH_LEC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150829054"/>
                  </a:ext>
                </a:extLst>
              </a:tr>
              <a:tr h="393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PUBLISH_LEC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536688635"/>
                  </a:ext>
                </a:extLst>
              </a:tr>
              <a:tr h="393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PUBLISH_BAF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176638157"/>
                  </a:ext>
                </a:extLst>
              </a:tr>
              <a:tr h="393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PUBLISH_LEC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709984198"/>
                  </a:ext>
                </a:extLst>
              </a:tr>
              <a:tr h="393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PUBLISH_BAF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4268114756"/>
                  </a:ext>
                </a:extLst>
              </a:tr>
              <a:tr h="393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PUBLISH_LEC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509631769"/>
                  </a:ext>
                </a:extLst>
              </a:tr>
              <a:tr h="393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PUBLISH_BAF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287582433"/>
                  </a:ext>
                </a:extLst>
              </a:tr>
              <a:tr h="393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PUBLISH_LEC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422882173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06F9C9D5-149D-491B-8DA6-3B8955E60551}"/>
              </a:ext>
            </a:extLst>
          </p:cNvPr>
          <p:cNvGrpSpPr/>
          <p:nvPr/>
        </p:nvGrpSpPr>
        <p:grpSpPr>
          <a:xfrm>
            <a:off x="1676400" y="869504"/>
            <a:ext cx="9832704" cy="1944285"/>
            <a:chOff x="1676400" y="787322"/>
            <a:chExt cx="9832704" cy="194428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02900D9-5398-4D6E-9B47-33DA5C83DCA7}"/>
                </a:ext>
              </a:extLst>
            </p:cNvPr>
            <p:cNvSpPr/>
            <p:nvPr/>
          </p:nvSpPr>
          <p:spPr>
            <a:xfrm>
              <a:off x="1676400" y="787322"/>
              <a:ext cx="9832704" cy="1944285"/>
            </a:xfrm>
            <a:prstGeom prst="roundRect">
              <a:avLst>
                <a:gd name="adj" fmla="val 14022"/>
              </a:avLst>
            </a:prstGeom>
            <a:noFill/>
            <a:ln w="19050">
              <a:solidFill>
                <a:srgbClr val="00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51BC3E-6EA5-45C4-A05F-24387B8945DB}"/>
                </a:ext>
              </a:extLst>
            </p:cNvPr>
            <p:cNvSpPr/>
            <p:nvPr/>
          </p:nvSpPr>
          <p:spPr>
            <a:xfrm>
              <a:off x="3352800" y="1405265"/>
              <a:ext cx="220925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100" b="1" dirty="0">
                  <a:solidFill>
                    <a:srgbClr val="0066FF"/>
                  </a:solidFill>
                </a:rPr>
                <a:t>Only one valid plan received : </a:t>
              </a:r>
            </a:p>
            <a:p>
              <a:pPr lvl="0"/>
              <a:r>
                <a:rPr lang="en-US" sz="1100" b="1" dirty="0">
                  <a:solidFill>
                    <a:srgbClr val="0066FF"/>
                  </a:solidFill>
                </a:rPr>
                <a:t>select that plan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D8BA0FC-AF49-4CEF-9631-62B726E4FA21}"/>
                </a:ext>
              </a:extLst>
            </p:cNvPr>
            <p:cNvSpPr/>
            <p:nvPr/>
          </p:nvSpPr>
          <p:spPr>
            <a:xfrm>
              <a:off x="7239000" y="2075039"/>
              <a:ext cx="77136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100" b="1" dirty="0">
                  <a:solidFill>
                    <a:srgbClr val="0066FF"/>
                  </a:solidFill>
                </a:rPr>
                <a:t>Time out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F6E47AA-FFC8-41E0-A0F0-AC150F513E82}"/>
                </a:ext>
              </a:extLst>
            </p:cNvPr>
            <p:cNvSpPr/>
            <p:nvPr/>
          </p:nvSpPr>
          <p:spPr>
            <a:xfrm>
              <a:off x="8410575" y="1593220"/>
              <a:ext cx="247811" cy="261610"/>
            </a:xfrm>
            <a:prstGeom prst="ellipse">
              <a:avLst/>
            </a:prstGeom>
            <a:noFill/>
            <a:ln w="19050">
              <a:solidFill>
                <a:srgbClr val="00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BCDFC2C-C8B6-4DDA-AF8D-38B0631BC5E2}"/>
                </a:ext>
              </a:extLst>
            </p:cNvPr>
            <p:cNvSpPr/>
            <p:nvPr/>
          </p:nvSpPr>
          <p:spPr>
            <a:xfrm>
              <a:off x="9477214" y="2367290"/>
              <a:ext cx="247811" cy="261610"/>
            </a:xfrm>
            <a:prstGeom prst="ellipse">
              <a:avLst/>
            </a:prstGeom>
            <a:noFill/>
            <a:ln w="19050">
              <a:solidFill>
                <a:srgbClr val="00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25C62C-089E-4A81-A860-B58131D43D4E}"/>
                </a:ext>
              </a:extLst>
            </p:cNvPr>
            <p:cNvCxnSpPr>
              <a:cxnSpLocks/>
              <a:stCxn id="8" idx="3"/>
              <a:endCxn id="9" idx="3"/>
            </p:cNvCxnSpPr>
            <p:nvPr/>
          </p:nvCxnSpPr>
          <p:spPr>
            <a:xfrm flipV="1">
              <a:off x="8010365" y="1816518"/>
              <a:ext cx="436501" cy="389326"/>
            </a:xfrm>
            <a:prstGeom prst="line">
              <a:avLst/>
            </a:prstGeom>
            <a:noFill/>
            <a:ln w="19050">
              <a:solidFill>
                <a:srgbClr val="00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CC049A-1007-4E17-AE46-39B6955ACE71}"/>
                </a:ext>
              </a:extLst>
            </p:cNvPr>
            <p:cNvCxnSpPr>
              <a:cxnSpLocks/>
              <a:stCxn id="8" idx="3"/>
              <a:endCxn id="10" idx="2"/>
            </p:cNvCxnSpPr>
            <p:nvPr/>
          </p:nvCxnSpPr>
          <p:spPr>
            <a:xfrm>
              <a:off x="8010365" y="2205844"/>
              <a:ext cx="1466849" cy="292251"/>
            </a:xfrm>
            <a:prstGeom prst="line">
              <a:avLst/>
            </a:prstGeom>
            <a:noFill/>
            <a:ln w="19050">
              <a:solidFill>
                <a:srgbClr val="00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6B3B8A6-D7B2-4B07-955F-407F5AEFED0C}"/>
                </a:ext>
              </a:extLst>
            </p:cNvPr>
            <p:cNvSpPr/>
            <p:nvPr/>
          </p:nvSpPr>
          <p:spPr>
            <a:xfrm>
              <a:off x="1948198" y="1180395"/>
              <a:ext cx="290177" cy="712535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rgbClr val="00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42A6A05-A19C-4398-BC08-E4C6E906F84C}"/>
                </a:ext>
              </a:extLst>
            </p:cNvPr>
            <p:cNvSpPr/>
            <p:nvPr/>
          </p:nvSpPr>
          <p:spPr>
            <a:xfrm>
              <a:off x="2798136" y="1971675"/>
              <a:ext cx="290177" cy="712535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rgbClr val="00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FF977C-2DBE-4E1A-8783-C87C50716630}"/>
              </a:ext>
            </a:extLst>
          </p:cNvPr>
          <p:cNvGrpSpPr/>
          <p:nvPr/>
        </p:nvGrpSpPr>
        <p:grpSpPr>
          <a:xfrm>
            <a:off x="1676400" y="2878097"/>
            <a:ext cx="9832704" cy="732518"/>
            <a:chOff x="1676400" y="2795915"/>
            <a:chExt cx="9832704" cy="73251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22EB7A-0B52-449C-AFBB-F7309CBA4588}"/>
                </a:ext>
              </a:extLst>
            </p:cNvPr>
            <p:cNvGrpSpPr/>
            <p:nvPr/>
          </p:nvGrpSpPr>
          <p:grpSpPr>
            <a:xfrm>
              <a:off x="1676400" y="2800350"/>
              <a:ext cx="9832704" cy="728083"/>
              <a:chOff x="1828800" y="2581274"/>
              <a:chExt cx="9448800" cy="728083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460765D2-04C1-4EF1-A519-DF97740FE923}"/>
                  </a:ext>
                </a:extLst>
              </p:cNvPr>
              <p:cNvSpPr/>
              <p:nvPr/>
            </p:nvSpPr>
            <p:spPr>
              <a:xfrm>
                <a:off x="1828800" y="2581274"/>
                <a:ext cx="9448800" cy="728083"/>
              </a:xfrm>
              <a:prstGeom prst="roundRect">
                <a:avLst>
                  <a:gd name="adj" fmla="val 30376"/>
                </a:avLst>
              </a:prstGeom>
              <a:noFill/>
              <a:ln w="19050">
                <a:solidFill>
                  <a:srgbClr val="00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DE9A49-86DB-48D9-8A16-0FD044FC8EA6}"/>
                  </a:ext>
                </a:extLst>
              </p:cNvPr>
              <p:cNvSpPr txBox="1"/>
              <p:nvPr/>
            </p:nvSpPr>
            <p:spPr>
              <a:xfrm>
                <a:off x="5040816" y="2752724"/>
                <a:ext cx="162082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100" b="1" dirty="0">
                    <a:solidFill>
                      <a:srgbClr val="0066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Neither is safe : </a:t>
                </a:r>
              </a:p>
              <a:p>
                <a:pPr algn="l"/>
                <a:r>
                  <a:rPr lang="en-US" sz="1100" b="1" dirty="0">
                    <a:solidFill>
                      <a:srgbClr val="0066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select the least unsafe</a:t>
                </a:r>
              </a:p>
            </p:txBody>
          </p: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BC36D86-26A1-46D6-AB70-C2DF940E9FEF}"/>
                </a:ext>
              </a:extLst>
            </p:cNvPr>
            <p:cNvSpPr/>
            <p:nvPr/>
          </p:nvSpPr>
          <p:spPr>
            <a:xfrm>
              <a:off x="7343775" y="2795915"/>
              <a:ext cx="247811" cy="261610"/>
            </a:xfrm>
            <a:prstGeom prst="ellipse">
              <a:avLst/>
            </a:prstGeom>
            <a:noFill/>
            <a:ln w="19050">
              <a:solidFill>
                <a:srgbClr val="00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4B6440F-1EC2-4D68-A667-F2D0DB2E7B95}"/>
                </a:ext>
              </a:extLst>
            </p:cNvPr>
            <p:cNvSpPr/>
            <p:nvPr/>
          </p:nvSpPr>
          <p:spPr>
            <a:xfrm>
              <a:off x="7353139" y="3171825"/>
              <a:ext cx="247811" cy="261610"/>
            </a:xfrm>
            <a:prstGeom prst="ellipse">
              <a:avLst/>
            </a:prstGeom>
            <a:noFill/>
            <a:ln w="19050">
              <a:solidFill>
                <a:srgbClr val="00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6C68195-58A6-4FF6-868A-8D5D28CB7146}"/>
                </a:ext>
              </a:extLst>
            </p:cNvPr>
            <p:cNvCxnSpPr>
              <a:cxnSpLocks/>
              <a:stCxn id="23" idx="3"/>
              <a:endCxn id="17" idx="2"/>
            </p:cNvCxnSpPr>
            <p:nvPr/>
          </p:nvCxnSpPr>
          <p:spPr>
            <a:xfrm flipV="1">
              <a:off x="6705600" y="2926720"/>
              <a:ext cx="638175" cy="260524"/>
            </a:xfrm>
            <a:prstGeom prst="line">
              <a:avLst/>
            </a:prstGeom>
            <a:noFill/>
            <a:ln w="19050">
              <a:solidFill>
                <a:srgbClr val="00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8E2119B-460E-46D8-A1BB-96B6A97AB559}"/>
                </a:ext>
              </a:extLst>
            </p:cNvPr>
            <p:cNvCxnSpPr>
              <a:cxnSpLocks/>
              <a:stCxn id="23" idx="3"/>
              <a:endCxn id="18" idx="2"/>
            </p:cNvCxnSpPr>
            <p:nvPr/>
          </p:nvCxnSpPr>
          <p:spPr>
            <a:xfrm>
              <a:off x="6705600" y="3187244"/>
              <a:ext cx="647539" cy="115386"/>
            </a:xfrm>
            <a:prstGeom prst="line">
              <a:avLst/>
            </a:prstGeom>
            <a:noFill/>
            <a:ln w="19050">
              <a:solidFill>
                <a:srgbClr val="00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7CB549C-921F-4AFA-8D6D-BFE8ACBF6ECD}"/>
                </a:ext>
              </a:extLst>
            </p:cNvPr>
            <p:cNvSpPr/>
            <p:nvPr/>
          </p:nvSpPr>
          <p:spPr>
            <a:xfrm>
              <a:off x="3581400" y="2795915"/>
              <a:ext cx="1334393" cy="732518"/>
            </a:xfrm>
            <a:prstGeom prst="roundRect">
              <a:avLst>
                <a:gd name="adj" fmla="val 27275"/>
              </a:avLst>
            </a:prstGeom>
            <a:noFill/>
            <a:ln w="19050">
              <a:solidFill>
                <a:srgbClr val="00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2F85D2C-D653-4263-8CEE-CE48BFEDF63F}"/>
              </a:ext>
            </a:extLst>
          </p:cNvPr>
          <p:cNvGrpSpPr/>
          <p:nvPr/>
        </p:nvGrpSpPr>
        <p:grpSpPr>
          <a:xfrm>
            <a:off x="1676400" y="3659147"/>
            <a:ext cx="9832704" cy="732518"/>
            <a:chOff x="1676400" y="3576965"/>
            <a:chExt cx="9832704" cy="73251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1BAAF17-038B-4EC3-BFC2-4954397E9272}"/>
                </a:ext>
              </a:extLst>
            </p:cNvPr>
            <p:cNvGrpSpPr/>
            <p:nvPr/>
          </p:nvGrpSpPr>
          <p:grpSpPr>
            <a:xfrm>
              <a:off x="1676400" y="3581400"/>
              <a:ext cx="9832704" cy="728083"/>
              <a:chOff x="1828800" y="2581274"/>
              <a:chExt cx="9448800" cy="728083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116AB573-D502-434D-A6AA-052D82EBC3EB}"/>
                  </a:ext>
                </a:extLst>
              </p:cNvPr>
              <p:cNvSpPr/>
              <p:nvPr/>
            </p:nvSpPr>
            <p:spPr>
              <a:xfrm>
                <a:off x="1828800" y="2581274"/>
                <a:ext cx="9448800" cy="728083"/>
              </a:xfrm>
              <a:prstGeom prst="roundRect">
                <a:avLst>
                  <a:gd name="adj" fmla="val 30376"/>
                </a:avLst>
              </a:prstGeom>
              <a:noFill/>
              <a:ln w="19050">
                <a:solidFill>
                  <a:srgbClr val="00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75E04ED-E6E4-46B2-97B1-C51ECE6B35E3}"/>
                  </a:ext>
                </a:extLst>
              </p:cNvPr>
              <p:cNvSpPr txBox="1"/>
              <p:nvPr/>
            </p:nvSpPr>
            <p:spPr>
              <a:xfrm>
                <a:off x="5050695" y="2764366"/>
                <a:ext cx="164855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100" b="1" dirty="0">
                    <a:solidFill>
                      <a:srgbClr val="0066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Only one plan is safe : </a:t>
                </a:r>
              </a:p>
              <a:p>
                <a:pPr algn="l"/>
                <a:r>
                  <a:rPr lang="en-US" sz="1100" b="1" dirty="0">
                    <a:solidFill>
                      <a:srgbClr val="0066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select that plan</a:t>
                </a:r>
              </a:p>
            </p:txBody>
          </p:sp>
        </p:grp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CE2312D-2838-41C7-A763-F038ECB4E8DD}"/>
                </a:ext>
              </a:extLst>
            </p:cNvPr>
            <p:cNvSpPr/>
            <p:nvPr/>
          </p:nvSpPr>
          <p:spPr>
            <a:xfrm>
              <a:off x="3580507" y="3576965"/>
              <a:ext cx="1334393" cy="732518"/>
            </a:xfrm>
            <a:prstGeom prst="roundRect">
              <a:avLst>
                <a:gd name="adj" fmla="val 27275"/>
              </a:avLst>
            </a:prstGeom>
            <a:noFill/>
            <a:ln w="19050">
              <a:solidFill>
                <a:srgbClr val="00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C7D672-6790-404B-A845-A04FB673CCE4}"/>
              </a:ext>
            </a:extLst>
          </p:cNvPr>
          <p:cNvGrpSpPr/>
          <p:nvPr/>
        </p:nvGrpSpPr>
        <p:grpSpPr>
          <a:xfrm>
            <a:off x="1676399" y="4444632"/>
            <a:ext cx="9832704" cy="1960063"/>
            <a:chOff x="1676399" y="4444632"/>
            <a:chExt cx="9832704" cy="196006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A269702-D28B-40EB-A70F-43AEB4BDDCB0}"/>
                </a:ext>
              </a:extLst>
            </p:cNvPr>
            <p:cNvGrpSpPr/>
            <p:nvPr/>
          </p:nvGrpSpPr>
          <p:grpSpPr>
            <a:xfrm>
              <a:off x="1676399" y="4444632"/>
              <a:ext cx="9832704" cy="1960063"/>
              <a:chOff x="1676399" y="2633707"/>
              <a:chExt cx="9832704" cy="1960063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FDFCFB6A-D3C9-4E3F-8ECC-53ADA18F1403}"/>
                  </a:ext>
                </a:extLst>
              </p:cNvPr>
              <p:cNvSpPr/>
              <p:nvPr/>
            </p:nvSpPr>
            <p:spPr>
              <a:xfrm>
                <a:off x="1676399" y="2633707"/>
                <a:ext cx="9832704" cy="1960063"/>
              </a:xfrm>
              <a:prstGeom prst="roundRect">
                <a:avLst>
                  <a:gd name="adj" fmla="val 11124"/>
                </a:avLst>
              </a:prstGeom>
              <a:noFill/>
              <a:ln w="19050">
                <a:solidFill>
                  <a:srgbClr val="00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E65F2E-8161-429C-AAC9-19502F6AA279}"/>
                  </a:ext>
                </a:extLst>
              </p:cNvPr>
              <p:cNvSpPr txBox="1"/>
              <p:nvPr/>
            </p:nvSpPr>
            <p:spPr>
              <a:xfrm>
                <a:off x="6890716" y="2657847"/>
                <a:ext cx="232948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100" b="1" dirty="0">
                    <a:solidFill>
                      <a:srgbClr val="0066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Both plans are safe : select LEC</a:t>
                </a:r>
              </a:p>
            </p:txBody>
          </p:sp>
        </p:grp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5B30EBC-30A6-47E5-B2A7-18D85D4A6C60}"/>
                </a:ext>
              </a:extLst>
            </p:cNvPr>
            <p:cNvSpPr/>
            <p:nvPr/>
          </p:nvSpPr>
          <p:spPr>
            <a:xfrm>
              <a:off x="3581400" y="4445538"/>
              <a:ext cx="1334393" cy="1892023"/>
            </a:xfrm>
            <a:prstGeom prst="roundRect">
              <a:avLst>
                <a:gd name="adj" fmla="val 15268"/>
              </a:avLst>
            </a:prstGeom>
            <a:noFill/>
            <a:ln w="19050">
              <a:solidFill>
                <a:srgbClr val="00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128E7-036B-4257-8381-4591B18BEC19}"/>
              </a:ext>
            </a:extLst>
          </p:cNvPr>
          <p:cNvGrpSpPr/>
          <p:nvPr/>
        </p:nvGrpSpPr>
        <p:grpSpPr>
          <a:xfrm>
            <a:off x="1676400" y="4834517"/>
            <a:ext cx="9832705" cy="347083"/>
            <a:chOff x="1676400" y="4834517"/>
            <a:chExt cx="9832705" cy="34708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079C7DB-FDF8-4EE6-AFA2-37DAFC8A22BD}"/>
                </a:ext>
              </a:extLst>
            </p:cNvPr>
            <p:cNvGrpSpPr/>
            <p:nvPr/>
          </p:nvGrpSpPr>
          <p:grpSpPr>
            <a:xfrm>
              <a:off x="1676400" y="4834517"/>
              <a:ext cx="9832705" cy="347083"/>
              <a:chOff x="1828800" y="2581274"/>
              <a:chExt cx="9448800" cy="347083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067735D6-E4D7-4E4F-A1D4-3129EEA952A8}"/>
                  </a:ext>
                </a:extLst>
              </p:cNvPr>
              <p:cNvSpPr/>
              <p:nvPr/>
            </p:nvSpPr>
            <p:spPr>
              <a:xfrm>
                <a:off x="1828800" y="2581274"/>
                <a:ext cx="9448800" cy="347083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rgbClr val="00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DA8539-FED7-4372-A8A8-F2EE351BAB06}"/>
                  </a:ext>
                </a:extLst>
              </p:cNvPr>
              <p:cNvSpPr txBox="1"/>
              <p:nvPr/>
            </p:nvSpPr>
            <p:spPr>
              <a:xfrm>
                <a:off x="6839530" y="2643006"/>
                <a:ext cx="33753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100" b="1" dirty="0">
                    <a:solidFill>
                      <a:srgbClr val="0066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UNLESS LEC CPA is beyond </a:t>
                </a:r>
                <a:r>
                  <a:rPr lang="en-US" sz="1100" b="1" dirty="0">
                    <a:solidFill>
                      <a:srgbClr val="0066FF"/>
                    </a:solidFill>
                  </a:rPr>
                  <a:t>assessment horizon</a:t>
                </a:r>
                <a:endParaRPr lang="en-US" sz="1100" b="1" dirty="0">
                  <a:solidFill>
                    <a:srgbClr val="0066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E901173-1AC6-418B-A62E-B3803DEF27C7}"/>
                </a:ext>
              </a:extLst>
            </p:cNvPr>
            <p:cNvSpPr/>
            <p:nvPr/>
          </p:nvSpPr>
          <p:spPr>
            <a:xfrm>
              <a:off x="5334000" y="4851510"/>
              <a:ext cx="1334393" cy="330090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rgbClr val="00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DF99040-513F-468B-A110-42581ADC36DD}"/>
              </a:ext>
            </a:extLst>
          </p:cNvPr>
          <p:cNvGrpSpPr/>
          <p:nvPr/>
        </p:nvGrpSpPr>
        <p:grpSpPr>
          <a:xfrm>
            <a:off x="1673495" y="5596517"/>
            <a:ext cx="9832705" cy="741045"/>
            <a:chOff x="1673495" y="5596517"/>
            <a:chExt cx="9832705" cy="74104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38FC427-D11E-4ABE-A221-C8CD153EBB06}"/>
                </a:ext>
              </a:extLst>
            </p:cNvPr>
            <p:cNvGrpSpPr/>
            <p:nvPr/>
          </p:nvGrpSpPr>
          <p:grpSpPr>
            <a:xfrm>
              <a:off x="1673495" y="5596517"/>
              <a:ext cx="9832705" cy="741045"/>
              <a:chOff x="1676400" y="4834517"/>
              <a:chExt cx="9832705" cy="741045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072416EC-3622-499D-B2FC-B000667DB959}"/>
                  </a:ext>
                </a:extLst>
              </p:cNvPr>
              <p:cNvGrpSpPr/>
              <p:nvPr/>
            </p:nvGrpSpPr>
            <p:grpSpPr>
              <a:xfrm>
                <a:off x="1676400" y="4834517"/>
                <a:ext cx="9832705" cy="741045"/>
                <a:chOff x="1828800" y="2581274"/>
                <a:chExt cx="9448800" cy="741045"/>
              </a:xfrm>
            </p:grpSpPr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33C4FD68-1F1B-4485-A15C-2E6650F98521}"/>
                    </a:ext>
                  </a:extLst>
                </p:cNvPr>
                <p:cNvSpPr/>
                <p:nvPr/>
              </p:nvSpPr>
              <p:spPr>
                <a:xfrm>
                  <a:off x="1828800" y="2581274"/>
                  <a:ext cx="9448800" cy="741045"/>
                </a:xfrm>
                <a:prstGeom prst="roundRect">
                  <a:avLst>
                    <a:gd name="adj" fmla="val 32005"/>
                  </a:avLst>
                </a:prstGeom>
                <a:noFill/>
                <a:ln w="19050">
                  <a:solidFill>
                    <a:srgbClr val="00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D798A46-B816-4019-A75D-B5F227D65ECB}"/>
                    </a:ext>
                  </a:extLst>
                </p:cNvPr>
                <p:cNvSpPr txBox="1"/>
                <p:nvPr/>
              </p:nvSpPr>
              <p:spPr>
                <a:xfrm>
                  <a:off x="7770534" y="2723597"/>
                  <a:ext cx="2481918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100" b="1" dirty="0">
                      <a:solidFill>
                        <a:srgbClr val="0066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OR both CPAs are beyond </a:t>
                  </a:r>
                  <a:r>
                    <a:rPr lang="en-US" sz="1100" b="1" dirty="0">
                      <a:solidFill>
                        <a:srgbClr val="0066FF"/>
                      </a:solidFill>
                    </a:rPr>
                    <a:t>horizon :</a:t>
                  </a:r>
                </a:p>
                <a:p>
                  <a:pPr algn="l"/>
                  <a:r>
                    <a:rPr lang="en-US" sz="1100" b="1" dirty="0">
                      <a:solidFill>
                        <a:srgbClr val="0066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select the least unsafe</a:t>
                  </a:r>
                </a:p>
              </p:txBody>
            </p:sp>
          </p:grp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AB7C037E-EE70-4A7D-A193-936C6FBBA863}"/>
                  </a:ext>
                </a:extLst>
              </p:cNvPr>
              <p:cNvSpPr/>
              <p:nvPr/>
            </p:nvSpPr>
            <p:spPr>
              <a:xfrm>
                <a:off x="5334000" y="4851510"/>
                <a:ext cx="1334393" cy="724052"/>
              </a:xfrm>
              <a:prstGeom prst="roundRect">
                <a:avLst>
                  <a:gd name="adj" fmla="val 27636"/>
                </a:avLst>
              </a:prstGeom>
              <a:noFill/>
              <a:ln w="19050">
                <a:solidFill>
                  <a:srgbClr val="00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0E7AAA7-F53B-48A1-B665-031DE903D311}"/>
                </a:ext>
              </a:extLst>
            </p:cNvPr>
            <p:cNvSpPr/>
            <p:nvPr/>
          </p:nvSpPr>
          <p:spPr>
            <a:xfrm>
              <a:off x="7343775" y="5629275"/>
              <a:ext cx="247811" cy="261610"/>
            </a:xfrm>
            <a:prstGeom prst="ellipse">
              <a:avLst/>
            </a:prstGeom>
            <a:noFill/>
            <a:ln w="19050">
              <a:solidFill>
                <a:srgbClr val="00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5966BC2-9BE6-484D-8E36-F664657FF2CB}"/>
                </a:ext>
              </a:extLst>
            </p:cNvPr>
            <p:cNvSpPr/>
            <p:nvPr/>
          </p:nvSpPr>
          <p:spPr>
            <a:xfrm>
              <a:off x="7353139" y="6005185"/>
              <a:ext cx="247811" cy="261610"/>
            </a:xfrm>
            <a:prstGeom prst="ellipse">
              <a:avLst/>
            </a:prstGeom>
            <a:noFill/>
            <a:ln w="19050">
              <a:solidFill>
                <a:srgbClr val="00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DDA3F5D-A7E1-4933-892D-544FED1BA81B}"/>
                </a:ext>
              </a:extLst>
            </p:cNvPr>
            <p:cNvCxnSpPr>
              <a:cxnSpLocks/>
              <a:stCxn id="48" idx="1"/>
              <a:endCxn id="41" idx="6"/>
            </p:cNvCxnSpPr>
            <p:nvPr/>
          </p:nvCxnSpPr>
          <p:spPr>
            <a:xfrm flipH="1" flipV="1">
              <a:off x="7591586" y="5760080"/>
              <a:ext cx="265056" cy="194204"/>
            </a:xfrm>
            <a:prstGeom prst="line">
              <a:avLst/>
            </a:prstGeom>
            <a:noFill/>
            <a:ln w="19050">
              <a:solidFill>
                <a:srgbClr val="00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3170842-0053-431B-9AD3-9626EEC26315}"/>
                </a:ext>
              </a:extLst>
            </p:cNvPr>
            <p:cNvCxnSpPr>
              <a:cxnSpLocks/>
              <a:stCxn id="42" idx="6"/>
              <a:endCxn id="48" idx="1"/>
            </p:cNvCxnSpPr>
            <p:nvPr/>
          </p:nvCxnSpPr>
          <p:spPr>
            <a:xfrm flipV="1">
              <a:off x="7600950" y="5954284"/>
              <a:ext cx="255692" cy="181706"/>
            </a:xfrm>
            <a:prstGeom prst="line">
              <a:avLst/>
            </a:prstGeom>
            <a:noFill/>
            <a:ln w="19050">
              <a:solidFill>
                <a:srgbClr val="00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7704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5677</TotalTime>
  <Words>496</Words>
  <Application>Microsoft Office PowerPoint</Application>
  <PresentationFormat>Widescreen</PresentationFormat>
  <Paragraphs>277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Cofer, Darren D                            Collins</dc:creator>
  <cp:lastModifiedBy>Cofer, Darren D                            Collins</cp:lastModifiedBy>
  <cp:revision>5</cp:revision>
  <dcterms:created xsi:type="dcterms:W3CDTF">2022-04-18T22:10:57Z</dcterms:created>
  <dcterms:modified xsi:type="dcterms:W3CDTF">2022-04-28T03:24:24Z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447dd6a-a4a1-440b-a6a3-9124ef1ee017_Enabled">
    <vt:lpwstr>true</vt:lpwstr>
  </property>
  <property fmtid="{D5CDD505-2E9C-101B-9397-08002B2CF9AE}" pid="3" name="MSIP_Label_4447dd6a-a4a1-440b-a6a3-9124ef1ee017_SetDate">
    <vt:lpwstr>2022-04-18T22:19:16Z</vt:lpwstr>
  </property>
  <property fmtid="{D5CDD505-2E9C-101B-9397-08002B2CF9AE}" pid="4" name="MSIP_Label_4447dd6a-a4a1-440b-a6a3-9124ef1ee017_Method">
    <vt:lpwstr>Privileged</vt:lpwstr>
  </property>
  <property fmtid="{D5CDD505-2E9C-101B-9397-08002B2CF9AE}" pid="5" name="MSIP_Label_4447dd6a-a4a1-440b-a6a3-9124ef1ee017_Name">
    <vt:lpwstr>NO TECH DATA</vt:lpwstr>
  </property>
  <property fmtid="{D5CDD505-2E9C-101B-9397-08002B2CF9AE}" pid="6" name="MSIP_Label_4447dd6a-a4a1-440b-a6a3-9124ef1ee017_SiteId">
    <vt:lpwstr>7a18110d-ef9b-4274-acef-e62ab0fe28ed</vt:lpwstr>
  </property>
  <property fmtid="{D5CDD505-2E9C-101B-9397-08002B2CF9AE}" pid="7" name="MSIP_Label_4447dd6a-a4a1-440b-a6a3-9124ef1ee017_ActionId">
    <vt:lpwstr>d08c6c52-103e-4c8a-b21b-9bdca7430bca</vt:lpwstr>
  </property>
  <property fmtid="{D5CDD505-2E9C-101B-9397-08002B2CF9AE}" pid="8" name="MSIP_Label_4447dd6a-a4a1-440b-a6a3-9124ef1ee017_ContentBits">
    <vt:lpwstr>0</vt:lpwstr>
  </property>
</Properties>
</file>