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6987317" r:id="rId2"/>
    <p:sldId id="2126987318" r:id="rId3"/>
    <p:sldId id="21269873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120D-C9E3-479C-BB0E-734DD8DF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DB52-7BAF-4B06-8192-3B2F320E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6E20-D206-479E-AB6D-76255227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5E3F-9E2A-4723-A7D6-34F9246B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D094-F308-404D-9BA9-C220BA51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A757-C7EE-48A3-9640-65832B2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4447-6FB4-420A-8B1B-DBE6A6756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7378-9035-42BD-A357-6971437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B710-7B6B-4FA3-A22E-B961D84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9ADE-387B-4EFB-A23A-B89BD424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A059C-5299-416E-BFC6-B4B2F9FA7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DE3BE-42FF-48D3-BA64-3647BC75B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E274-B7B3-4B69-A673-B9105444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DE4A-D108-4C2D-BFB7-20A4CD3E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1790-F2B1-4D65-8E5C-022318EB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PUBLICLY RELEASABLE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3C9B3CCD-D002-49E2-A53E-37F4E4CA9C19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51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PUBLICLY RELEASABLE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26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6D4C-5FA1-4C9E-8FC2-988754A7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7B3B-2B2C-4B9C-B1B3-3BCB718B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4A4F-A487-4B37-B368-14BB082C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EE6E-2965-4FD6-BF6B-958927A9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57B4-9027-4510-BEC2-758D39A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2872-A4A6-46AB-9F6B-028A32F9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5DA0-908C-4AEF-A7AD-E05A46AE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475C-D373-469B-A0BE-E08981B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B35-43E8-432E-A24E-3FB8BEB5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72CD-3FC3-42B5-B62D-14A3179A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87C6-9C05-4D88-BFC2-CD4D797A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B3A3-C1B3-491D-ABF4-197969CA8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E51A7-F12E-4EB3-9490-E9ED69B03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D63AF-7912-4D93-97C9-D386F276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3CE82-12DA-407B-BFC3-FC87648A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0C87C-2650-4878-9C8B-F0ED1F79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5D5-5403-4102-98FF-14483E94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60C3-1E49-40E6-85B5-8B57C44F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9289-96B4-4555-87D2-0C1E8FAE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B03D2-38EC-4F15-8999-281526D8A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17FE7-0AE1-4A01-87BB-58A21988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C9767-8DA3-4C14-87B8-B8DDA28C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C8A3-95B6-4F51-B130-E4544B1A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CDB2-36AC-4004-9BB3-6FB2B4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8B32-012E-49F9-AD84-B3F2276D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2DC28-6BCF-4894-B8AF-25049433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3DEE0-8734-4457-B802-649C4D67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D6268-C5AA-4076-9ED4-7E9A208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7E297-D85A-4849-A715-923E5947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0AF8-EA25-4ED0-836E-4046270C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77A2F-6C16-46D1-B313-C4BED171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AD3A-2820-430F-9237-A1084BEF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1CC2-CC66-4536-B7C6-441AFB5C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03390-D542-40E4-97B1-2DDFA2606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4E8E-B013-4D86-8A84-D3B8EEA6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CED8-21DE-496F-9B5B-3A32683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8798-F15F-4B73-AACA-9AECCD1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8DE-ED06-4525-BE7C-5DB67C86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2565C-9A2E-4294-8392-6EBE339F6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0CDB-CA0A-478A-BCB5-9DBC3605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8E8A1-971B-45D9-9AB1-081582B9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3B8D-6BC9-4395-91CB-40FF8A8E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3155D-267B-4DAE-81DF-426034D5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132B3-11EA-47F4-8759-1EBCFC20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5846-0709-41A2-A7EC-CBEA1785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6ECE-D69C-4803-B8E3-0FE488388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FE3-D30E-4191-8E04-3160D200CB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84FE-A624-44BA-8309-50708B24A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C241C-AFF5-45A9-8F09-491CE15AB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BE8F-411A-47F8-AD10-5C7F3AA2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6D7FBC-612C-4178-8A11-8E16AC29B898}"/>
              </a:ext>
            </a:extLst>
          </p:cNvPr>
          <p:cNvSpPr/>
          <p:nvPr/>
        </p:nvSpPr>
        <p:spPr>
          <a:xfrm>
            <a:off x="668162" y="1430521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ADS-B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4BD7D-74D3-4A1C-A239-8F40AD294416}"/>
              </a:ext>
            </a:extLst>
          </p:cNvPr>
          <p:cNvSpPr/>
          <p:nvPr/>
        </p:nvSpPr>
        <p:spPr>
          <a:xfrm>
            <a:off x="668162" y="4819915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Avoidance Alert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89FB9-1E7D-4AE2-A46C-62F5B2846AC4}"/>
              </a:ext>
            </a:extLst>
          </p:cNvPr>
          <p:cNvSpPr/>
          <p:nvPr/>
        </p:nvSpPr>
        <p:spPr>
          <a:xfrm>
            <a:off x="2660473" y="3969465"/>
            <a:ext cx="989137" cy="6267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7FAD-D689-4249-BE57-795A4D4D4674}"/>
              </a:ext>
            </a:extLst>
          </p:cNvPr>
          <p:cNvSpPr/>
          <p:nvPr/>
        </p:nvSpPr>
        <p:spPr>
          <a:xfrm>
            <a:off x="2660473" y="4820067"/>
            <a:ext cx="989137" cy="626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Safe backup planner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530156-2E19-4864-A7FA-36BA7D9E05A8}"/>
              </a:ext>
            </a:extLst>
          </p:cNvPr>
          <p:cNvSpPr/>
          <p:nvPr/>
        </p:nvSpPr>
        <p:spPr>
          <a:xfrm>
            <a:off x="10510213" y="4061538"/>
            <a:ext cx="1199700" cy="13612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Aircraft 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2A6FC-3843-49CE-88C5-DEBAB5FD9BD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49610" y="4282855"/>
            <a:ext cx="31229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039090-8BA6-4D60-8B72-2DA632F1110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49610" y="5133457"/>
            <a:ext cx="31229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0E020-B9F4-48DA-89DD-708C2A3D780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162731" y="2057301"/>
            <a:ext cx="0" cy="27626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229F7-1595-4DFF-8471-33153850EA34}"/>
              </a:ext>
            </a:extLst>
          </p:cNvPr>
          <p:cNvSpPr txBox="1"/>
          <p:nvPr/>
        </p:nvSpPr>
        <p:spPr>
          <a:xfrm>
            <a:off x="1668502" y="4893604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30B82-3A2A-41DA-9DAA-9F681640DFB4}"/>
              </a:ext>
            </a:extLst>
          </p:cNvPr>
          <p:cNvSpPr txBox="1"/>
          <p:nvPr/>
        </p:nvSpPr>
        <p:spPr>
          <a:xfrm>
            <a:off x="5501576" y="4057296"/>
            <a:ext cx="1132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LEC Avoidance </a:t>
            </a:r>
            <a:r>
              <a:rPr lang="en-US" sz="800" dirty="0"/>
              <a:t>Plan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5C4E6A-ABAC-405C-A17E-627D2C33F3BA}"/>
              </a:ext>
            </a:extLst>
          </p:cNvPr>
          <p:cNvSpPr txBox="1"/>
          <p:nvPr/>
        </p:nvSpPr>
        <p:spPr>
          <a:xfrm>
            <a:off x="5501576" y="4889956"/>
            <a:ext cx="1132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BAF Avoidance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0F7BB-2724-49FA-BC7C-8FF5A6030942}"/>
              </a:ext>
            </a:extLst>
          </p:cNvPr>
          <p:cNvSpPr txBox="1"/>
          <p:nvPr/>
        </p:nvSpPr>
        <p:spPr>
          <a:xfrm>
            <a:off x="8580373" y="340280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Aircraft State and</a:t>
            </a:r>
          </a:p>
          <a:p>
            <a:pPr algn="l"/>
            <a:r>
              <a:rPr lang="en-US" sz="800" dirty="0"/>
              <a:t>Initial Flight Plan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46D6F-0C3E-42A6-80A7-BB92466B90D7}"/>
              </a:ext>
            </a:extLst>
          </p:cNvPr>
          <p:cNvSpPr txBox="1"/>
          <p:nvPr/>
        </p:nvSpPr>
        <p:spPr>
          <a:xfrm>
            <a:off x="9530644" y="1537156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Intruder Position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C12FE7-3100-4B49-8EBA-69D9AE6FD3F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1657299" y="5133305"/>
            <a:ext cx="1003174" cy="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58106-3365-47DD-9865-D35BC054E462}"/>
              </a:ext>
            </a:extLst>
          </p:cNvPr>
          <p:cNvSpPr/>
          <p:nvPr/>
        </p:nvSpPr>
        <p:spPr>
          <a:xfrm>
            <a:off x="482087" y="4735283"/>
            <a:ext cx="3356701" cy="838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CEA8A-360D-425E-8CD7-821D3815AC20}"/>
              </a:ext>
            </a:extLst>
          </p:cNvPr>
          <p:cNvSpPr/>
          <p:nvPr/>
        </p:nvSpPr>
        <p:spPr>
          <a:xfrm>
            <a:off x="10542291" y="2206929"/>
            <a:ext cx="1062396" cy="10003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Target Aircraft (Intruder)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CB37B7-7715-4049-8F49-5057D1D03032}"/>
              </a:ext>
            </a:extLst>
          </p:cNvPr>
          <p:cNvSpPr/>
          <p:nvPr/>
        </p:nvSpPr>
        <p:spPr>
          <a:xfrm>
            <a:off x="8616144" y="4059196"/>
            <a:ext cx="1199700" cy="1361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Autonomous Executive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AC9D41-4B75-4329-BC4B-71E59BABB022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>
            <a:off x="9815844" y="4739840"/>
            <a:ext cx="694369" cy="2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B444AB-657A-44DF-B1E3-F28AA6A07C4D}"/>
              </a:ext>
            </a:extLst>
          </p:cNvPr>
          <p:cNvSpPr/>
          <p:nvPr/>
        </p:nvSpPr>
        <p:spPr>
          <a:xfrm>
            <a:off x="6765667" y="4059196"/>
            <a:ext cx="1199700" cy="1361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Plan Switch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8C9EE6-010B-47B5-907A-7D99DC128D6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7965367" y="4739840"/>
            <a:ext cx="6507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30">
            <a:extLst>
              <a:ext uri="{FF2B5EF4-FFF2-40B4-BE49-F238E27FC236}">
                <a16:creationId xmlns:a16="http://schemas.microsoft.com/office/drawing/2014/main" id="{6E0BF803-2DE9-4D1B-BCAD-E5B242F494E7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16200000" flipV="1">
            <a:off x="7086518" y="37991"/>
            <a:ext cx="92073" cy="7955021"/>
          </a:xfrm>
          <a:prstGeom prst="bentConnector3">
            <a:avLst>
              <a:gd name="adj1" fmla="val 3428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FA79D0-ACE7-4FBD-8F1B-FFBB58906329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3155042" y="4596245"/>
            <a:ext cx="0" cy="223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0">
            <a:extLst>
              <a:ext uri="{FF2B5EF4-FFF2-40B4-BE49-F238E27FC236}">
                <a16:creationId xmlns:a16="http://schemas.microsoft.com/office/drawing/2014/main" id="{1233E01F-C6EC-49B9-9785-8C6E58597890}"/>
              </a:ext>
            </a:extLst>
          </p:cNvPr>
          <p:cNvCxnSpPr>
            <a:cxnSpLocks/>
            <a:stCxn id="43" idx="0"/>
            <a:endCxn id="9" idx="3"/>
          </p:cNvCxnSpPr>
          <p:nvPr/>
        </p:nvCxnSpPr>
        <p:spPr>
          <a:xfrm rot="16200000" flipV="1">
            <a:off x="6133886" y="-2732674"/>
            <a:ext cx="463018" cy="941619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0">
            <a:extLst>
              <a:ext uri="{FF2B5EF4-FFF2-40B4-BE49-F238E27FC236}">
                <a16:creationId xmlns:a16="http://schemas.microsoft.com/office/drawing/2014/main" id="{54AA6FCF-8448-4316-9509-BA362751DB2C}"/>
              </a:ext>
            </a:extLst>
          </p:cNvPr>
          <p:cNvCxnSpPr>
            <a:cxnSpLocks/>
            <a:stCxn id="42" idx="0"/>
            <a:endCxn id="15" idx="1"/>
          </p:cNvCxnSpPr>
          <p:nvPr/>
        </p:nvCxnSpPr>
        <p:spPr>
          <a:xfrm rot="5400000" flipH="1" flipV="1">
            <a:off x="2184241" y="4259052"/>
            <a:ext cx="452428" cy="5000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65DFC0-3450-480A-9B46-D3FD725667BA}"/>
              </a:ext>
            </a:extLst>
          </p:cNvPr>
          <p:cNvSpPr txBox="1"/>
          <p:nvPr/>
        </p:nvSpPr>
        <p:spPr>
          <a:xfrm rot="16200000">
            <a:off x="1514027" y="4041783"/>
            <a:ext cx="99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ADS-B messages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56FC40-8CF7-4320-A58D-84C590A28F33}"/>
              </a:ext>
            </a:extLst>
          </p:cNvPr>
          <p:cNvSpPr txBox="1"/>
          <p:nvPr/>
        </p:nvSpPr>
        <p:spPr>
          <a:xfrm>
            <a:off x="7914577" y="4364063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Avoidance </a:t>
            </a: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FF5CB8-12AF-4EC9-AE77-34C86CB136F9}"/>
              </a:ext>
            </a:extLst>
          </p:cNvPr>
          <p:cNvSpPr txBox="1"/>
          <p:nvPr/>
        </p:nvSpPr>
        <p:spPr>
          <a:xfrm>
            <a:off x="9780738" y="447297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1BD2C0-AD0B-4DBD-B6E3-AEC2B6F69DCE}"/>
              </a:ext>
            </a:extLst>
          </p:cNvPr>
          <p:cNvGrpSpPr/>
          <p:nvPr/>
        </p:nvGrpSpPr>
        <p:grpSpPr>
          <a:xfrm>
            <a:off x="2160439" y="1959358"/>
            <a:ext cx="8949626" cy="3174099"/>
            <a:chOff x="2160439" y="1959358"/>
            <a:chExt cx="8949626" cy="317409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BC965E-4E6A-4AAE-B990-C765AEEA8C4C}"/>
                </a:ext>
              </a:extLst>
            </p:cNvPr>
            <p:cNvSpPr/>
            <p:nvPr/>
          </p:nvSpPr>
          <p:spPr>
            <a:xfrm>
              <a:off x="6676159" y="1961745"/>
              <a:ext cx="1397947" cy="1636529"/>
            </a:xfrm>
            <a:prstGeom prst="rect">
              <a:avLst/>
            </a:prstGeom>
            <a:solidFill>
              <a:srgbClr val="BDBDFF"/>
            </a:solidFill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LOGIC (Kestrel)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2B402B-FDFB-47D7-9DB4-94B5C3024A46}"/>
                </a:ext>
              </a:extLst>
            </p:cNvPr>
            <p:cNvSpPr/>
            <p:nvPr/>
          </p:nvSpPr>
          <p:spPr>
            <a:xfrm>
              <a:off x="3838788" y="1959358"/>
              <a:ext cx="2746795" cy="163652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RTA (Collins)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EE4163-6915-458E-A7E6-62B2CB0DE81D}"/>
                </a:ext>
              </a:extLst>
            </p:cNvPr>
            <p:cNvSpPr/>
            <p:nvPr/>
          </p:nvSpPr>
          <p:spPr>
            <a:xfrm>
              <a:off x="4017516" y="2068112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Intruder Trajectory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8F5FF6-7C98-4371-880D-DD27F1D0007F}"/>
                </a:ext>
              </a:extLst>
            </p:cNvPr>
            <p:cNvSpPr/>
            <p:nvPr/>
          </p:nvSpPr>
          <p:spPr>
            <a:xfrm>
              <a:off x="5496322" y="2401086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SWC Assessment</a:t>
              </a:r>
            </a:p>
          </p:txBody>
        </p:sp>
        <p:cxnSp>
          <p:nvCxnSpPr>
            <p:cNvPr id="12" name="Elbow Connector 14">
              <a:extLst>
                <a:ext uri="{FF2B5EF4-FFF2-40B4-BE49-F238E27FC236}">
                  <a16:creationId xmlns:a16="http://schemas.microsoft.com/office/drawing/2014/main" id="{B3482453-6FDB-456C-A95A-422FF231835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006654" y="2381502"/>
              <a:ext cx="482310" cy="153913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5">
              <a:extLst>
                <a:ext uri="{FF2B5EF4-FFF2-40B4-BE49-F238E27FC236}">
                  <a16:creationId xmlns:a16="http://schemas.microsoft.com/office/drawing/2014/main" id="{E51ECC17-46AF-43A6-AB22-8D11E4EB3FB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006654" y="2714476"/>
              <a:ext cx="489668" cy="366753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24">
              <a:extLst>
                <a:ext uri="{FF2B5EF4-FFF2-40B4-BE49-F238E27FC236}">
                  <a16:creationId xmlns:a16="http://schemas.microsoft.com/office/drawing/2014/main" id="{4A6E9041-0A80-4C06-98FC-464C40248606}"/>
                </a:ext>
              </a:extLst>
            </p:cNvPr>
            <p:cNvCxnSpPr>
              <a:stCxn id="15" idx="3"/>
              <a:endCxn id="52" idx="2"/>
            </p:cNvCxnSpPr>
            <p:nvPr/>
          </p:nvCxnSpPr>
          <p:spPr>
            <a:xfrm flipV="1">
              <a:off x="3649610" y="3418494"/>
              <a:ext cx="683743" cy="86436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27">
              <a:extLst>
                <a:ext uri="{FF2B5EF4-FFF2-40B4-BE49-F238E27FC236}">
                  <a16:creationId xmlns:a16="http://schemas.microsoft.com/office/drawing/2014/main" id="{647EC8FB-F4FC-4FD6-93CA-A207AA7EED8E}"/>
                </a:ext>
              </a:extLst>
            </p:cNvPr>
            <p:cNvCxnSpPr>
              <a:stCxn id="16" idx="3"/>
              <a:endCxn id="50" idx="2"/>
            </p:cNvCxnSpPr>
            <p:nvPr/>
          </p:nvCxnSpPr>
          <p:spPr>
            <a:xfrm flipV="1">
              <a:off x="3649610" y="3429399"/>
              <a:ext cx="862475" cy="170405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0">
              <a:extLst>
                <a:ext uri="{FF2B5EF4-FFF2-40B4-BE49-F238E27FC236}">
                  <a16:creationId xmlns:a16="http://schemas.microsoft.com/office/drawing/2014/main" id="{B3B50CFB-B261-4D90-8372-E05DB4E14BAF}"/>
                </a:ext>
              </a:extLst>
            </p:cNvPr>
            <p:cNvCxnSpPr>
              <a:cxnSpLocks/>
              <a:stCxn id="17" idx="0"/>
              <a:endCxn id="51" idx="2"/>
            </p:cNvCxnSpPr>
            <p:nvPr/>
          </p:nvCxnSpPr>
          <p:spPr>
            <a:xfrm rot="16200000" flipV="1">
              <a:off x="7585991" y="537464"/>
              <a:ext cx="628900" cy="64192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67">
              <a:extLst>
                <a:ext uri="{FF2B5EF4-FFF2-40B4-BE49-F238E27FC236}">
                  <a16:creationId xmlns:a16="http://schemas.microsoft.com/office/drawing/2014/main" id="{1D0D7BBB-700E-4682-A81B-05604C18458D}"/>
                </a:ext>
              </a:extLst>
            </p:cNvPr>
            <p:cNvCxnSpPr>
              <a:cxnSpLocks/>
              <a:stCxn id="42" idx="0"/>
              <a:endCxn id="10" idx="1"/>
            </p:cNvCxnSpPr>
            <p:nvPr/>
          </p:nvCxnSpPr>
          <p:spPr>
            <a:xfrm rot="5400000" flipH="1" flipV="1">
              <a:off x="1912087" y="2629855"/>
              <a:ext cx="2353781" cy="185707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6C752E-BFFB-4727-B898-4E21D864DD8D}"/>
                </a:ext>
              </a:extLst>
            </p:cNvPr>
            <p:cNvSpPr/>
            <p:nvPr/>
          </p:nvSpPr>
          <p:spPr>
            <a:xfrm>
              <a:off x="6872302" y="2401086"/>
              <a:ext cx="989137" cy="626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Plan Selector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AFB87D0-77C4-4CB6-BE94-AC6A73EB7C1F}"/>
                </a:ext>
              </a:extLst>
            </p:cNvPr>
            <p:cNvCxnSpPr>
              <a:stCxn id="11" idx="3"/>
              <a:endCxn id="30" idx="1"/>
            </p:cNvCxnSpPr>
            <p:nvPr/>
          </p:nvCxnSpPr>
          <p:spPr>
            <a:xfrm>
              <a:off x="6485459" y="2714478"/>
              <a:ext cx="3868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5316F1-495C-4541-A8E2-23A2429AB101}"/>
                </a:ext>
              </a:extLst>
            </p:cNvPr>
            <p:cNvGrpSpPr/>
            <p:nvPr/>
          </p:nvGrpSpPr>
          <p:grpSpPr>
            <a:xfrm>
              <a:off x="4017516" y="2802619"/>
              <a:ext cx="989137" cy="630020"/>
              <a:chOff x="4027054" y="2881745"/>
              <a:chExt cx="932873" cy="59418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729F763-1ED9-458E-BA62-5BB72E1EA402}"/>
                  </a:ext>
                </a:extLst>
              </p:cNvPr>
              <p:cNvSpPr/>
              <p:nvPr/>
            </p:nvSpPr>
            <p:spPr>
              <a:xfrm>
                <a:off x="4027054" y="2881745"/>
                <a:ext cx="932873" cy="5911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Own-ship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Trajectory Prediction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6E0E3AF-3944-47A0-A141-9A43354A9E21}"/>
                  </a:ext>
                </a:extLst>
              </p:cNvPr>
              <p:cNvSpPr/>
              <p:nvPr/>
            </p:nvSpPr>
            <p:spPr>
              <a:xfrm>
                <a:off x="4562761" y="3279879"/>
                <a:ext cx="198584" cy="196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8AE298-248C-49B8-B4F7-97B100051BD8}"/>
                  </a:ext>
                </a:extLst>
              </p:cNvPr>
              <p:cNvSpPr/>
              <p:nvPr/>
            </p:nvSpPr>
            <p:spPr>
              <a:xfrm>
                <a:off x="4225633" y="3266540"/>
                <a:ext cx="198584" cy="196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8F3A72-613F-46FF-82A8-F21DA3717FF3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7365516" y="3027866"/>
              <a:ext cx="1355" cy="10313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C97773-D2EA-4CB8-8867-680C7EB51AE0}"/>
                </a:ext>
              </a:extLst>
            </p:cNvPr>
            <p:cNvSpPr txBox="1"/>
            <p:nvPr/>
          </p:nvSpPr>
          <p:spPr>
            <a:xfrm>
              <a:off x="7347570" y="3038455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LEC or</a:t>
              </a:r>
            </a:p>
            <a:p>
              <a:pPr algn="l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BAF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4B907D-EB87-4F95-B221-4A5190F1716E}"/>
                </a:ext>
              </a:extLst>
            </p:cNvPr>
            <p:cNvSpPr txBox="1"/>
            <p:nvPr/>
          </p:nvSpPr>
          <p:spPr>
            <a:xfrm>
              <a:off x="4968156" y="2125625"/>
              <a:ext cx="10262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Intruder Trajectory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053119-DD2A-402E-9F0E-D449D97380C0}"/>
                </a:ext>
              </a:extLst>
            </p:cNvPr>
            <p:cNvSpPr txBox="1"/>
            <p:nvPr/>
          </p:nvSpPr>
          <p:spPr>
            <a:xfrm>
              <a:off x="4961723" y="3255073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Own-ship Trajectory (LEC)</a:t>
              </a:r>
            </a:p>
            <a:p>
              <a:pPr algn="l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Own-ship Trajectory (BAF)</a:t>
              </a:r>
            </a:p>
          </p:txBody>
        </p:sp>
        <p:cxnSp>
          <p:nvCxnSpPr>
            <p:cNvPr id="78" name="Elbow Connector 15">
              <a:extLst>
                <a:ext uri="{FF2B5EF4-FFF2-40B4-BE49-F238E27FC236}">
                  <a16:creationId xmlns:a16="http://schemas.microsoft.com/office/drawing/2014/main" id="{269FAF1D-9B7B-43C5-82A9-1E9507087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1908" y="2924928"/>
              <a:ext cx="489668" cy="366753"/>
            </a:xfrm>
            <a:prstGeom prst="bentConnector3">
              <a:avLst>
                <a:gd name="adj1" fmla="val 60745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55E401-7ED9-4C23-A816-09AFA949710A}"/>
                </a:ext>
              </a:extLst>
            </p:cNvPr>
            <p:cNvSpPr txBox="1"/>
            <p:nvPr/>
          </p:nvSpPr>
          <p:spPr>
            <a:xfrm>
              <a:off x="6172200" y="2451556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Assessment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5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AE3452A-6C44-41A9-9109-0BBE76C33FD7}"/>
              </a:ext>
            </a:extLst>
          </p:cNvPr>
          <p:cNvGrpSpPr/>
          <p:nvPr/>
        </p:nvGrpSpPr>
        <p:grpSpPr>
          <a:xfrm>
            <a:off x="882323" y="1939846"/>
            <a:ext cx="9204022" cy="1769877"/>
            <a:chOff x="934278" y="2847201"/>
            <a:chExt cx="9204022" cy="176987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926DCC-28E1-47A3-A209-8DA6CBCFCEF9}"/>
                </a:ext>
              </a:extLst>
            </p:cNvPr>
            <p:cNvGrpSpPr/>
            <p:nvPr/>
          </p:nvGrpSpPr>
          <p:grpSpPr>
            <a:xfrm>
              <a:off x="934278" y="2852530"/>
              <a:ext cx="7364895" cy="1764548"/>
              <a:chOff x="934278" y="2852530"/>
              <a:chExt cx="7364895" cy="1764548"/>
            </a:xfrm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4EB813F6-DC0A-404F-93F4-5B37FB574ADC}"/>
                  </a:ext>
                </a:extLst>
              </p:cNvPr>
              <p:cNvSpPr/>
              <p:nvPr/>
            </p:nvSpPr>
            <p:spPr>
              <a:xfrm>
                <a:off x="4104860" y="2852530"/>
                <a:ext cx="4194313" cy="1083366"/>
              </a:xfrm>
              <a:prstGeom prst="parallelogram">
                <a:avLst>
                  <a:gd name="adj" fmla="val 4817"/>
                </a:avLst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EF5FCC2D-EAC7-411B-9927-70A3CDE606E3}"/>
                  </a:ext>
                </a:extLst>
              </p:cNvPr>
              <p:cNvSpPr/>
              <p:nvPr/>
            </p:nvSpPr>
            <p:spPr>
              <a:xfrm>
                <a:off x="4608443" y="4224130"/>
                <a:ext cx="3014869" cy="392948"/>
              </a:xfrm>
              <a:prstGeom prst="parallelogram">
                <a:avLst>
                  <a:gd name="adj" fmla="val 19941"/>
                </a:avLst>
              </a:prstGeom>
              <a:solidFill>
                <a:srgbClr val="BDBD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3B351E26-66C6-4986-BDCC-E47B40493701}"/>
                  </a:ext>
                </a:extLst>
              </p:cNvPr>
              <p:cNvSpPr/>
              <p:nvPr/>
            </p:nvSpPr>
            <p:spPr>
              <a:xfrm>
                <a:off x="934278" y="2933465"/>
                <a:ext cx="1083084" cy="376265"/>
              </a:xfrm>
              <a:prstGeom prst="parallelogram">
                <a:avLst>
                  <a:gd name="adj" fmla="val 18670"/>
                </a:avLst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3F9E32-B409-483D-A481-AE2F94A6F85B}"/>
                </a:ext>
              </a:extLst>
            </p:cNvPr>
            <p:cNvSpPr txBox="1"/>
            <p:nvPr/>
          </p:nvSpPr>
          <p:spPr>
            <a:xfrm>
              <a:off x="1229598" y="29830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B6CB9-07DF-4646-8ECF-97A028D216AD}"/>
                </a:ext>
              </a:extLst>
            </p:cNvPr>
            <p:cNvSpPr txBox="1"/>
            <p:nvPr/>
          </p:nvSpPr>
          <p:spPr>
            <a:xfrm>
              <a:off x="6705600" y="2847201"/>
              <a:ext cx="909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MONITOR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C6E6C-1E1D-4CA7-AA18-8B6A371744A8}"/>
                </a:ext>
              </a:extLst>
            </p:cNvPr>
            <p:cNvSpPr txBox="1"/>
            <p:nvPr/>
          </p:nvSpPr>
          <p:spPr>
            <a:xfrm>
              <a:off x="4648200" y="4190525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/>
                <a:t>SELECT LOGIC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B1A2EF-9DB7-42A6-8376-A253600DAF23}"/>
                </a:ext>
              </a:extLst>
            </p:cNvPr>
            <p:cNvSpPr txBox="1"/>
            <p:nvPr/>
          </p:nvSpPr>
          <p:spPr>
            <a:xfrm>
              <a:off x="1097389" y="4085630"/>
              <a:ext cx="9564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DAA / BAF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5F352B-5C96-44DE-8DAD-C93F39997C51}"/>
                </a:ext>
              </a:extLst>
            </p:cNvPr>
            <p:cNvSpPr txBox="1"/>
            <p:nvPr/>
          </p:nvSpPr>
          <p:spPr>
            <a:xfrm>
              <a:off x="9346095" y="3633257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59A4F7-57DE-443D-9071-C4F03648926F}"/>
                </a:ext>
              </a:extLst>
            </p:cNvPr>
            <p:cNvSpPr txBox="1"/>
            <p:nvPr/>
          </p:nvSpPr>
          <p:spPr>
            <a:xfrm>
              <a:off x="4761894" y="3214805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8EA2EC-C779-4D68-8F71-4796A31AD31B}"/>
                </a:ext>
              </a:extLst>
            </p:cNvPr>
            <p:cNvSpPr txBox="1"/>
            <p:nvPr/>
          </p:nvSpPr>
          <p:spPr>
            <a:xfrm>
              <a:off x="6556136" y="3283826"/>
              <a:ext cx="652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ASSESS</a:t>
              </a:r>
            </a:p>
          </p:txBody>
        </p:sp>
      </p:grpSp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0CF797-DDEC-42E4-B6A5-7931B93A330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75"/>
            <a:ext cx="12065000" cy="24860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37475A-F642-4C9C-814D-F1ECAB98F2EC}"/>
              </a:ext>
            </a:extLst>
          </p:cNvPr>
          <p:cNvSpPr/>
          <p:nvPr/>
        </p:nvSpPr>
        <p:spPr>
          <a:xfrm>
            <a:off x="9891091" y="1010999"/>
            <a:ext cx="2027215" cy="3164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66FF"/>
                </a:solidFill>
                <a:latin typeface="Lucida Console" panose="020B0609040504020204" pitchFamily="49" charset="0"/>
              </a:rPr>
              <a:t>assume: safe(BAF)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0782-B8BE-4EE7-A00B-C737288AF895}"/>
              </a:ext>
            </a:extLst>
          </p:cNvPr>
          <p:cNvGrpSpPr/>
          <p:nvPr/>
        </p:nvGrpSpPr>
        <p:grpSpPr>
          <a:xfrm>
            <a:off x="7086600" y="973300"/>
            <a:ext cx="4861523" cy="3153387"/>
            <a:chOff x="7086600" y="973300"/>
            <a:chExt cx="4861523" cy="3153387"/>
          </a:xfrm>
        </p:grpSpPr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EB5E0209-B253-4BD1-9C4E-65FC5B461336}"/>
                </a:ext>
              </a:extLst>
            </p:cNvPr>
            <p:cNvSpPr/>
            <p:nvPr/>
          </p:nvSpPr>
          <p:spPr>
            <a:xfrm>
              <a:off x="9891091" y="1463959"/>
              <a:ext cx="2057032" cy="958907"/>
            </a:xfrm>
            <a:prstGeom prst="wedgeRectCallout">
              <a:avLst>
                <a:gd name="adj1" fmla="val -15334"/>
                <a:gd name="adj2" fmla="val 10141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guarantee: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“Aircraft always has safe flight plan”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safe(</a:t>
              </a:r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Flight_Plan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7614BDCA-BD5A-4BAC-A844-EE8543727F75}"/>
                </a:ext>
              </a:extLst>
            </p:cNvPr>
            <p:cNvSpPr/>
            <p:nvPr/>
          </p:nvSpPr>
          <p:spPr>
            <a:xfrm>
              <a:off x="7086600" y="973300"/>
              <a:ext cx="2186242" cy="512172"/>
            </a:xfrm>
            <a:prstGeom prst="wedgeRectCallout">
              <a:avLst>
                <a:gd name="adj1" fmla="val -18631"/>
                <a:gd name="adj2" fmla="val 22162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Plan_Assessment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(BAF)</a:t>
              </a:r>
            </a:p>
            <a:p>
              <a:r>
                <a:rPr lang="en-US" sz="1200" dirty="0" err="1">
                  <a:solidFill>
                    <a:srgbClr val="0066FF"/>
                  </a:solidFill>
                  <a:latin typeface="Lucida Console" panose="020B0609040504020204" pitchFamily="49" charset="0"/>
                </a:rPr>
                <a:t>Plan_Assessment</a:t>
              </a:r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(LEC)</a:t>
              </a:r>
            </a:p>
          </p:txBody>
        </p:sp>
        <p:sp>
          <p:nvSpPr>
            <p:cNvPr id="30" name="Speech Bubble: Rectangle 29">
              <a:extLst>
                <a:ext uri="{FF2B5EF4-FFF2-40B4-BE49-F238E27FC236}">
                  <a16:creationId xmlns:a16="http://schemas.microsoft.com/office/drawing/2014/main" id="{DB7E22FF-5007-4A4A-ABB6-414DE195F3BD}"/>
                </a:ext>
              </a:extLst>
            </p:cNvPr>
            <p:cNvSpPr/>
            <p:nvPr/>
          </p:nvSpPr>
          <p:spPr>
            <a:xfrm>
              <a:off x="9055871" y="3619356"/>
              <a:ext cx="2560984" cy="507331"/>
            </a:xfrm>
            <a:prstGeom prst="wedgeRectCallout">
              <a:avLst>
                <a:gd name="adj1" fmla="val -106729"/>
                <a:gd name="adj2" fmla="val -9182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if safe(LEC) then LEC</a:t>
              </a:r>
            </a:p>
            <a:p>
              <a:r>
                <a:rPr lang="en-US" sz="1200" dirty="0">
                  <a:solidFill>
                    <a:srgbClr val="0066FF"/>
                  </a:solidFill>
                  <a:latin typeface="Lucida Console" panose="020B0609040504020204" pitchFamily="49" charset="0"/>
                </a:rPr>
                <a:t>elseif safe(BAF) then BAF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3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C4CDD8-86DA-4DA8-B961-AB42F09D765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35" y="609600"/>
            <a:ext cx="9474200" cy="6019800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1181E6-91E5-4323-A541-65F6656B61EC}"/>
              </a:ext>
            </a:extLst>
          </p:cNvPr>
          <p:cNvSpPr/>
          <p:nvPr/>
        </p:nvSpPr>
        <p:spPr>
          <a:xfrm>
            <a:off x="4953000" y="1225327"/>
            <a:ext cx="6858000" cy="2127473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RTA architecture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59AB1-FBD3-4092-A297-40CD6B16F61D}"/>
              </a:ext>
            </a:extLst>
          </p:cNvPr>
          <p:cNvSpPr/>
          <p:nvPr/>
        </p:nvSpPr>
        <p:spPr>
          <a:xfrm>
            <a:off x="2565088" y="3615554"/>
            <a:ext cx="5627014" cy="224862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Architecture is correct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445E74-D93C-465F-B70E-B8AF19D47EEA}"/>
              </a:ext>
            </a:extLst>
          </p:cNvPr>
          <p:cNvSpPr/>
          <p:nvPr/>
        </p:nvSpPr>
        <p:spPr>
          <a:xfrm>
            <a:off x="5517574" y="4285974"/>
            <a:ext cx="1028700" cy="2105200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b"/>
          <a:lstStyle/>
          <a:p>
            <a:r>
              <a:rPr lang="en-US" sz="1400" dirty="0">
                <a:solidFill>
                  <a:schemeClr val="accent1"/>
                </a:solidFill>
              </a:rPr>
              <a:t>AGREE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754A8-8527-489D-9213-1CA10003C7FD}"/>
              </a:ext>
            </a:extLst>
          </p:cNvPr>
          <p:cNvSpPr txBox="1"/>
          <p:nvPr/>
        </p:nvSpPr>
        <p:spPr>
          <a:xfrm>
            <a:off x="5812925" y="5333209"/>
            <a:ext cx="458779" cy="228268"/>
          </a:xfrm>
          <a:prstGeom prst="rect">
            <a:avLst/>
          </a:prstGeom>
          <a:gradFill flip="none" rotWithShape="1">
            <a:gsLst>
              <a:gs pos="0">
                <a:srgbClr val="E0EEFA"/>
              </a:gs>
              <a:gs pos="100000">
                <a:srgbClr val="B6D6F3"/>
              </a:gs>
            </a:gsLst>
            <a:lin ang="5400000" scaled="1"/>
            <a:tileRect/>
          </a:gradFill>
        </p:spPr>
        <p:txBody>
          <a:bodyPr wrap="none" tIns="0" rtlCol="0">
            <a:spAutoFit/>
          </a:bodyPr>
          <a:lstStyle/>
          <a:p>
            <a:pPr algn="ctr"/>
            <a:r>
              <a:rPr lang="en-US" sz="5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</a:p>
          <a:p>
            <a:pPr algn="ctr">
              <a:spcBef>
                <a:spcPts val="100"/>
              </a:spcBef>
            </a:pPr>
            <a:r>
              <a:rPr lang="en-US" sz="5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lang="en-US" sz="5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B19DCE-B09A-447C-A13F-685E81BB934D}"/>
              </a:ext>
            </a:extLst>
          </p:cNvPr>
          <p:cNvSpPr/>
          <p:nvPr/>
        </p:nvSpPr>
        <p:spPr>
          <a:xfrm>
            <a:off x="8229600" y="2590800"/>
            <a:ext cx="1839796" cy="403859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Logic is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85DBF2-09A4-4E76-8322-BA9A773A388F}"/>
              </a:ext>
            </a:extLst>
          </p:cNvPr>
          <p:cNvSpPr/>
          <p:nvPr/>
        </p:nvSpPr>
        <p:spPr>
          <a:xfrm>
            <a:off x="10203603" y="2590800"/>
            <a:ext cx="1795034" cy="403859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Backup is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safe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6252EE-F952-4D9F-8DF6-52D08DAD631B}"/>
              </a:ext>
            </a:extLst>
          </p:cNvPr>
          <p:cNvSpPr/>
          <p:nvPr/>
        </p:nvSpPr>
        <p:spPr>
          <a:xfrm>
            <a:off x="8262239" y="4093966"/>
            <a:ext cx="1089579" cy="2483479"/>
          </a:xfrm>
          <a:prstGeom prst="roundRect">
            <a:avLst>
              <a:gd name="adj" fmla="val 8310"/>
            </a:avLst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lang="en-US" sz="1400" dirty="0">
                <a:solidFill>
                  <a:schemeClr val="accent1"/>
                </a:solidFill>
              </a:rPr>
              <a:t>APT synthesis</a:t>
            </a:r>
          </a:p>
        </p:txBody>
      </p:sp>
    </p:spTree>
    <p:extLst>
      <p:ext uri="{BB962C8B-B14F-4D97-AF65-F5344CB8AC3E}">
        <p14:creationId xmlns:p14="http://schemas.microsoft.com/office/powerpoint/2010/main" val="35045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Cofer, Darren D                            Collins</dc:creator>
  <cp:lastModifiedBy>Cofer, Darren D                            Collins</cp:lastModifiedBy>
  <cp:revision>1</cp:revision>
  <dcterms:created xsi:type="dcterms:W3CDTF">2022-04-18T22:10:57Z</dcterms:created>
  <dcterms:modified xsi:type="dcterms:W3CDTF">2022-04-18T22:19:17Z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2022-04-18T22:19:16Z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d08c6c52-103e-4c8a-b21b-9bdca7430bca</vt:lpwstr>
  </property>
  <property fmtid="{D5CDD505-2E9C-101B-9397-08002B2CF9AE}" pid="8" name="MSIP_Label_4447dd6a-a4a1-440b-a6a3-9124ef1ee017_ContentBits">
    <vt:lpwstr>0</vt:lpwstr>
  </property>
</Properties>
</file>