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6" r:id="rId20"/>
    <p:sldId id="275" r:id="rId21"/>
    <p:sldId id="282" r:id="rId22"/>
    <p:sldId id="277" r:id="rId23"/>
    <p:sldId id="278" r:id="rId24"/>
    <p:sldId id="274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3D1A-7C86-4A65-9976-497A2BF05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the new PERK Inventory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5F6C0-4569-42F0-B200-F0DD94386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real-world lessons using Asp.net, </a:t>
            </a:r>
            <a:r>
              <a:rPr lang="en-US" dirty="0" err="1"/>
              <a:t>mvc</a:t>
            </a:r>
            <a:r>
              <a:rPr lang="en-US" dirty="0"/>
              <a:t>, and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45450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7CF5-2CAE-451F-BE2E-2AB85AD9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Creating the Database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F390-960D-48A4-8EC5-1058BD10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22" y="1255573"/>
            <a:ext cx="2714971" cy="3541714"/>
          </a:xfrm>
        </p:spPr>
        <p:txBody>
          <a:bodyPr/>
          <a:lstStyle/>
          <a:p>
            <a:r>
              <a:rPr lang="en-US" dirty="0"/>
              <a:t>Add a DAL folder to hold all contexts</a:t>
            </a:r>
          </a:p>
          <a:p>
            <a:r>
              <a:rPr lang="en-US" dirty="0"/>
              <a:t>Derive from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Add a public </a:t>
            </a:r>
            <a:r>
              <a:rPr lang="en-US" dirty="0" err="1"/>
              <a:t>DbSet</a:t>
            </a:r>
            <a:r>
              <a:rPr lang="en-US" dirty="0"/>
              <a:t> for each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384D2-BE28-4963-973E-90F2D934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67" y="2268358"/>
            <a:ext cx="8229600" cy="3943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962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3E6C-4379-4E6B-86EA-C3BC688E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Configure </a:t>
            </a:r>
            <a:r>
              <a:rPr lang="en-US" dirty="0"/>
              <a:t>the Context with a DB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7EEB-D961-4EB5-810E-CC76F360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6A7C3-E837-4B04-8166-832F6E4D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943225"/>
            <a:ext cx="9848850" cy="971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513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80AB-6D31-4344-965A-7A6F920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1683"/>
            <a:ext cx="9905998" cy="645739"/>
          </a:xfrm>
        </p:spPr>
        <p:txBody>
          <a:bodyPr/>
          <a:lstStyle/>
          <a:p>
            <a:r>
              <a:rPr lang="en-US" dirty="0"/>
              <a:t>Generating a 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716F4A-0B2D-4766-B70F-390E423C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19" y="830828"/>
            <a:ext cx="5572125" cy="1057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409B4-EE86-4F0A-A8A8-8BA66B62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49" y="1983643"/>
            <a:ext cx="4867275" cy="1019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DEA73-0FFC-436A-8CE0-8AF6B5FCE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66" y="3098358"/>
            <a:ext cx="5581650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70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51C-24F7-43AC-B739-3F697469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780" y="300466"/>
            <a:ext cx="9905998" cy="669593"/>
          </a:xfrm>
        </p:spPr>
        <p:txBody>
          <a:bodyPr/>
          <a:lstStyle/>
          <a:p>
            <a:r>
              <a:rPr lang="en-US" dirty="0"/>
              <a:t>First Web Site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BF15-2B13-43B4-9E17-44F56DB2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152" y="3497600"/>
            <a:ext cx="9905999" cy="644056"/>
          </a:xfrm>
        </p:spPr>
        <p:txBody>
          <a:bodyPr>
            <a:normAutofit/>
          </a:bodyPr>
          <a:lstStyle/>
          <a:p>
            <a:r>
              <a:rPr lang="en-US" dirty="0"/>
              <a:t>F5 to launch the site: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508C0-EBCF-4C47-BC8E-1526790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82" y="1453224"/>
            <a:ext cx="7258050" cy="1876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31C7C-A7E8-43F7-83F6-455BBE7D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82" y="4023360"/>
            <a:ext cx="421005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B97EAF-A155-41E7-B06A-EF3EB5C601C0}"/>
              </a:ext>
            </a:extLst>
          </p:cNvPr>
          <p:cNvSpPr txBox="1">
            <a:spLocks/>
          </p:cNvSpPr>
          <p:nvPr/>
        </p:nvSpPr>
        <p:spPr>
          <a:xfrm>
            <a:off x="1238153" y="5988655"/>
            <a:ext cx="9905999" cy="64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Clicking the Cases link for the first time 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766C93-7B6E-4219-90D9-2A43A5F3B9C3}"/>
              </a:ext>
            </a:extLst>
          </p:cNvPr>
          <p:cNvSpPr txBox="1">
            <a:spLocks/>
          </p:cNvSpPr>
          <p:nvPr/>
        </p:nvSpPr>
        <p:spPr>
          <a:xfrm>
            <a:off x="1246102" y="979335"/>
            <a:ext cx="9905999" cy="64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an Action link to the case index:</a:t>
            </a:r>
          </a:p>
        </p:txBody>
      </p:sp>
    </p:spTree>
    <p:extLst>
      <p:ext uri="{BB962C8B-B14F-4D97-AF65-F5344CB8AC3E}">
        <p14:creationId xmlns:p14="http://schemas.microsoft.com/office/powerpoint/2010/main" val="292515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6973-EEA9-4240-8F52-E3FC3C89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8D54-91CA-42CD-8763-869B3234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creates the database!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145EC-D5E4-42A1-BB29-264F5A7A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69" y="1811337"/>
            <a:ext cx="360045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CDFD71-9EB1-4008-BF65-2610911B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877" y="2701132"/>
            <a:ext cx="23145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6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DF2C-4ABA-4066-A1EE-0DCC646A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3" y="143123"/>
            <a:ext cx="9905998" cy="1055467"/>
          </a:xfrm>
        </p:spPr>
        <p:txBody>
          <a:bodyPr/>
          <a:lstStyle/>
          <a:p>
            <a:r>
              <a:rPr lang="en-US" dirty="0"/>
              <a:t>Table keys and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0792-22E2-4818-A28B-826E35AC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744" y="1351721"/>
            <a:ext cx="9970936" cy="1439187"/>
          </a:xfrm>
        </p:spPr>
        <p:txBody>
          <a:bodyPr/>
          <a:lstStyle/>
          <a:p>
            <a:r>
              <a:rPr lang="en-US" dirty="0"/>
              <a:t>EF automatically uses the “ID” property as the primary key</a:t>
            </a:r>
          </a:p>
          <a:p>
            <a:r>
              <a:rPr lang="en-US" dirty="0"/>
              <a:t>EF generates foreign key relationships for each collection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018EB-FD20-4A2F-BD0C-7199E963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84" y="3069162"/>
            <a:ext cx="8096250" cy="3152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639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EDF1-40DD-4577-99B8-149BBEA5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2-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9CA5-3469-497F-A67C-2460DC34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732" y="2249487"/>
            <a:ext cx="871767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commit f2e7b9a36bbdee9917a688b5f1c0784907a3f9ed</a:t>
            </a:r>
          </a:p>
          <a:p>
            <a:pPr marL="0" indent="0">
              <a:buNone/>
            </a:pPr>
            <a:r>
              <a:rPr lang="en-US" dirty="0"/>
              <a:t>Author: dobkid01 &lt;dobkid01@montgomerycounty.gov&gt;</a:t>
            </a:r>
          </a:p>
          <a:p>
            <a:pPr marL="0" indent="0">
              <a:buNone/>
            </a:pPr>
            <a:r>
              <a:rPr lang="en-US" dirty="0"/>
              <a:t>Date:   Thu Jan 18 15:40:20 2018 -0500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Adding a table for some codes, and then adding the codes.</a:t>
            </a:r>
          </a:p>
        </p:txBody>
      </p:sp>
    </p:spTree>
    <p:extLst>
      <p:ext uri="{BB962C8B-B14F-4D97-AF65-F5344CB8AC3E}">
        <p14:creationId xmlns:p14="http://schemas.microsoft.com/office/powerpoint/2010/main" val="15141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D42B-7392-4289-9E2A-C16515F1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B977-0170-4E61-A52B-7BB8248F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class module in the Migrations folder derived from </a:t>
            </a:r>
            <a:r>
              <a:rPr lang="en-US" dirty="0" err="1"/>
              <a:t>DbMigration</a:t>
            </a:r>
            <a:endParaRPr lang="en-US" dirty="0"/>
          </a:p>
          <a:p>
            <a:r>
              <a:rPr lang="en-US" dirty="0"/>
              <a:t>Describes database changes made at a specific point in the development process, with a timestamp in the module name</a:t>
            </a:r>
          </a:p>
          <a:p>
            <a:r>
              <a:rPr lang="en-US" dirty="0"/>
              <a:t>Has an Up() method that implements the changes</a:t>
            </a:r>
          </a:p>
          <a:p>
            <a:r>
              <a:rPr lang="en-US" dirty="0"/>
              <a:t>Has a Down() method that undoes the changes</a:t>
            </a:r>
          </a:p>
          <a:p>
            <a:r>
              <a:rPr lang="en-US" dirty="0"/>
              <a:t>Migrations create a sequence that reconciles database version vs. code version</a:t>
            </a:r>
          </a:p>
        </p:txBody>
      </p:sp>
    </p:spTree>
    <p:extLst>
      <p:ext uri="{BB962C8B-B14F-4D97-AF65-F5344CB8AC3E}">
        <p14:creationId xmlns:p14="http://schemas.microsoft.com/office/powerpoint/2010/main" val="251438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EE25-C99F-46A2-8CF6-51480466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634" y="324320"/>
            <a:ext cx="9905998" cy="1478570"/>
          </a:xfrm>
        </p:spPr>
        <p:txBody>
          <a:bodyPr/>
          <a:lstStyle/>
          <a:p>
            <a:r>
              <a:rPr lang="en-US" dirty="0"/>
              <a:t>Migrations: Must vs. May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EE5C-C069-47F0-B906-CFD1A035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805" y="1802890"/>
            <a:ext cx="9905999" cy="424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start using migrations in a project: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Enable-Migrations</a:t>
            </a:r>
          </a:p>
          <a:p>
            <a:pPr marL="0" indent="0">
              <a:buNone/>
            </a:pPr>
            <a:r>
              <a:rPr lang="en-US" dirty="0"/>
              <a:t>Once migrations are enabled on the project…</a:t>
            </a:r>
          </a:p>
          <a:p>
            <a:pPr lvl="1"/>
            <a:r>
              <a:rPr lang="en-US" sz="2400" dirty="0"/>
              <a:t>You </a:t>
            </a:r>
            <a:r>
              <a:rPr lang="en-US" sz="2400" u="sng" dirty="0"/>
              <a:t>must</a:t>
            </a:r>
            <a:r>
              <a:rPr lang="en-US" sz="2400" dirty="0"/>
              <a:t> create one if you changed any models in the database context</a:t>
            </a:r>
          </a:p>
          <a:p>
            <a:pPr lvl="2"/>
            <a:r>
              <a:rPr lang="en-US" sz="2400" dirty="0"/>
              <a:t>EF automatically completes the Up() and Down()</a:t>
            </a:r>
          </a:p>
          <a:p>
            <a:pPr lvl="1"/>
            <a:r>
              <a:rPr lang="en-US" sz="2400" dirty="0"/>
              <a:t>You </a:t>
            </a:r>
            <a:r>
              <a:rPr lang="en-US" sz="2400" u="sng" dirty="0"/>
              <a:t>may</a:t>
            </a:r>
            <a:r>
              <a:rPr lang="en-US" sz="2400" dirty="0"/>
              <a:t> create one for a database modification unrelated to the model</a:t>
            </a:r>
          </a:p>
          <a:p>
            <a:pPr lvl="2"/>
            <a:r>
              <a:rPr lang="en-US" sz="2400" dirty="0"/>
              <a:t>You manually write the Up() and Down() methods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24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B783-C6E8-40D2-BCA0-2782B9D5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8437"/>
          </a:xfrm>
        </p:spPr>
        <p:txBody>
          <a:bodyPr>
            <a:normAutofit/>
          </a:bodyPr>
          <a:lstStyle/>
          <a:p>
            <a:r>
              <a:rPr lang="en-US" dirty="0"/>
              <a:t>Status code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5AFD-F6E0-4316-8432-7FCC3C88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592" y="1203649"/>
            <a:ext cx="6981325" cy="4494246"/>
          </a:xfrm>
        </p:spPr>
        <p:txBody>
          <a:bodyPr>
            <a:normAutofit/>
          </a:bodyPr>
          <a:lstStyle/>
          <a:p>
            <a:r>
              <a:rPr lang="en-US" dirty="0"/>
              <a:t>Since key field is not ID nor </a:t>
            </a:r>
            <a:r>
              <a:rPr lang="en-US" dirty="0" err="1"/>
              <a:t>CaseReviewStatusCodeID</a:t>
            </a:r>
            <a:r>
              <a:rPr lang="en-US" dirty="0"/>
              <a:t>, must tell EF explicitly that Code is the primary key with the Key attribute</a:t>
            </a:r>
          </a:p>
          <a:p>
            <a:r>
              <a:rPr lang="en-US" dirty="0"/>
              <a:t>Add a </a:t>
            </a:r>
            <a:r>
              <a:rPr lang="en-US" dirty="0" err="1"/>
              <a:t>DbSet</a:t>
            </a:r>
            <a:r>
              <a:rPr lang="en-US" dirty="0"/>
              <a:t> in the </a:t>
            </a:r>
            <a:r>
              <a:rPr lang="en-US" dirty="0" err="1"/>
              <a:t>DbContext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F9926-93FE-4901-B518-A16BDC8F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254255"/>
            <a:ext cx="5457825" cy="3143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0DA69-AA63-4505-9AAD-597C2BD9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50" y="1454215"/>
            <a:ext cx="3190875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95172-08B1-423C-8CC4-1134FE708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903" y="4825880"/>
            <a:ext cx="3771900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9C4E1-76B6-40C8-A490-76830D57EE4A}"/>
              </a:ext>
            </a:extLst>
          </p:cNvPr>
          <p:cNvSpPr txBox="1"/>
          <p:nvPr/>
        </p:nvSpPr>
        <p:spPr>
          <a:xfrm>
            <a:off x="6827869" y="3655664"/>
            <a:ext cx="4779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a </a:t>
            </a:r>
            <a:r>
              <a:rPr lang="en-US" sz="2400" dirty="0" err="1"/>
              <a:t>CaseReviewStatusCode</a:t>
            </a:r>
            <a:r>
              <a:rPr lang="en-US" sz="2400" dirty="0"/>
              <a:t> field to the Case class</a:t>
            </a:r>
          </a:p>
        </p:txBody>
      </p:sp>
    </p:spTree>
    <p:extLst>
      <p:ext uri="{BB962C8B-B14F-4D97-AF65-F5344CB8AC3E}">
        <p14:creationId xmlns:p14="http://schemas.microsoft.com/office/powerpoint/2010/main" val="3070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1105-2A58-4657-9AB1-9DD353AD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The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EF47-7D4B-4319-A42A-3EFFC20A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“Getting Started with Entity Framework 6 Code First using MVC 5“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https://docs.microsoft.com/en-us/aspnet/mvc/overview/getting-started/getting-started-with-ef-using-mvc/creating-an-entity-framework-data-model-for-an-asp-net-mvc-application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89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DE26-DA4E-4644-900D-B18D8F1A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Status code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F1C7-2A1F-4ACD-8C86-F1AD6E82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5000"/>
            <a:ext cx="9905999" cy="3886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that the model has changed </a:t>
            </a:r>
            <a:r>
              <a:rPr lang="en-US" dirty="0">
                <a:sym typeface="Wingdings" panose="05000000000000000000" pitchFamily="2" charset="2"/>
              </a:rPr>
              <a:t>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database must be updated before the site can run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migration </a:t>
            </a:r>
            <a:r>
              <a:rPr lang="en-US" u="sng" dirty="0">
                <a:sym typeface="Wingdings" panose="05000000000000000000" pitchFamily="2" charset="2"/>
              </a:rPr>
              <a:t>must</a:t>
            </a:r>
            <a:r>
              <a:rPr lang="en-US" dirty="0">
                <a:sym typeface="Wingdings" panose="05000000000000000000" pitchFamily="2" charset="2"/>
              </a:rPr>
              <a:t> now be added before the database can be updated</a:t>
            </a:r>
          </a:p>
          <a:p>
            <a:r>
              <a:rPr lang="en-US" dirty="0">
                <a:sym typeface="Wingdings" panose="05000000000000000000" pitchFamily="2" charset="2"/>
              </a:rPr>
              <a:t>Execute “Add-Migration </a:t>
            </a:r>
            <a:r>
              <a:rPr lang="en-US" dirty="0" err="1"/>
              <a:t>CaseReviewStatusCode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</a:t>
            </a:r>
          </a:p>
          <a:p>
            <a:pPr lvl="1"/>
            <a:r>
              <a:rPr lang="en-US" dirty="0"/>
              <a:t>EF writes an Up() that…</a:t>
            </a:r>
          </a:p>
          <a:p>
            <a:pPr marL="914400" lvl="2" indent="0">
              <a:buNone/>
            </a:pPr>
            <a:r>
              <a:rPr lang="en-US" dirty="0"/>
              <a:t>… creates the </a:t>
            </a:r>
            <a:r>
              <a:rPr lang="en-US" dirty="0" err="1"/>
              <a:t>CaseReviewStatusCode</a:t>
            </a:r>
            <a:r>
              <a:rPr lang="en-US" dirty="0"/>
              <a:t> table with Case as the primary key column</a:t>
            </a:r>
          </a:p>
          <a:p>
            <a:pPr marL="914400" lvl="2" indent="0">
              <a:buNone/>
            </a:pPr>
            <a:r>
              <a:rPr lang="en-US" dirty="0"/>
              <a:t>… creates the </a:t>
            </a:r>
            <a:r>
              <a:rPr lang="en-US" dirty="0" err="1"/>
              <a:t>Status_Code</a:t>
            </a:r>
            <a:r>
              <a:rPr lang="en-US" dirty="0"/>
              <a:t> column in the Case table</a:t>
            </a:r>
          </a:p>
          <a:p>
            <a:pPr marL="914400" lvl="2" indent="0">
              <a:buNone/>
            </a:pPr>
            <a:r>
              <a:rPr lang="en-US" dirty="0"/>
              <a:t>… creates an index on </a:t>
            </a:r>
            <a:r>
              <a:rPr lang="en-US" dirty="0" err="1"/>
              <a:t>Case.Status_Code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… creates a foreign key from </a:t>
            </a:r>
            <a:r>
              <a:rPr lang="en-US" dirty="0" err="1"/>
              <a:t>Case.Status_Code</a:t>
            </a:r>
            <a:r>
              <a:rPr lang="en-US" dirty="0"/>
              <a:t> to </a:t>
            </a:r>
            <a:r>
              <a:rPr lang="en-US" dirty="0" err="1"/>
              <a:t>CaseReviewStatusCode.Code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2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9F45-95FE-42F0-8A59-61581BDB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status code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BF4A-C930-4DF2-9D4D-37C2EDE8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727768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Update-Database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Creates empty table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/>
              <a:t> Case/Code one-to-many relationship automatically implemented!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04633-976B-4734-B7FE-8EF57A56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1684020"/>
            <a:ext cx="4379194" cy="4823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102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A3-96AB-4C3D-B228-657EE8E9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8958"/>
            <a:ext cx="9905998" cy="669262"/>
          </a:xfrm>
        </p:spPr>
        <p:txBody>
          <a:bodyPr/>
          <a:lstStyle/>
          <a:p>
            <a:r>
              <a:rPr lang="en-US" dirty="0"/>
              <a:t>Populating the status code table,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FBAC-DABF-4114-9C02-6C632BF7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8387"/>
            <a:ext cx="9905999" cy="3541714"/>
          </a:xfrm>
        </p:spPr>
        <p:txBody>
          <a:bodyPr/>
          <a:lstStyle/>
          <a:p>
            <a:r>
              <a:rPr lang="en-US" dirty="0"/>
              <a:t>To add static data, you </a:t>
            </a:r>
            <a:r>
              <a:rPr lang="en-US" u="sng" dirty="0"/>
              <a:t>may</a:t>
            </a:r>
            <a:r>
              <a:rPr lang="en-US" dirty="0"/>
              <a:t> create another migration: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Add-Migration </a:t>
            </a:r>
            <a:r>
              <a:rPr lang="en-US" dirty="0" err="1"/>
              <a:t>FiveStatusCodes</a:t>
            </a:r>
            <a:endParaRPr lang="en-US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Creates a new migration with empty Up() and Down() methods</a:t>
            </a:r>
          </a:p>
          <a:p>
            <a:r>
              <a:rPr lang="en-US" dirty="0">
                <a:sym typeface="Wingdings" panose="05000000000000000000" pitchFamily="2" charset="2"/>
              </a:rPr>
              <a:t>You complete the Up() and Down()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16944-3678-4AA4-9351-4B2522B2B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2936498"/>
            <a:ext cx="8488680" cy="3643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559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ABAD-25C3-43A0-8F2F-BF0E50F8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2122"/>
          </a:xfrm>
        </p:spPr>
        <p:txBody>
          <a:bodyPr/>
          <a:lstStyle/>
          <a:p>
            <a:r>
              <a:rPr lang="en-US" dirty="0"/>
              <a:t>Populating the status code table,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B37E-8916-4348-AD1C-975708AE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1620"/>
            <a:ext cx="9905999" cy="4259581"/>
          </a:xfrm>
        </p:spPr>
        <p:txBody>
          <a:bodyPr/>
          <a:lstStyle/>
          <a:p>
            <a:r>
              <a:rPr lang="en-US" dirty="0"/>
              <a:t>Run “Update-Database”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table now has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825DB-8110-49D2-AB47-AACA8655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05" y="2858452"/>
            <a:ext cx="3105150" cy="1857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271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4B89-52A7-4260-9C49-6330622F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time machine for 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B85A-8D97-4150-AA92-23B5A37A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apply all migrations to the connected database: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Update-Database</a:t>
            </a:r>
          </a:p>
          <a:p>
            <a:r>
              <a:rPr lang="en-US" dirty="0"/>
              <a:t>To list all migrations applied thus far: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Get-Migrations</a:t>
            </a:r>
          </a:p>
          <a:p>
            <a:r>
              <a:rPr lang="en-US" dirty="0"/>
              <a:t>To revert database design to an earlier version: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Update-Database –</a:t>
            </a:r>
            <a:r>
              <a:rPr lang="en-US" dirty="0" err="1"/>
              <a:t>TargetMigration</a:t>
            </a:r>
            <a:r>
              <a:rPr lang="en-US" dirty="0"/>
              <a:t>:&lt;migration-name&gt;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2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C5D2-7350-4230-9839-56B318D5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and re-doing status code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BF90-C2B6-40FE-A800-5EE52F15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96147"/>
            <a:ext cx="10776107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Update-Database -TargetMigration:201801182130012_CaseReviewStatusCode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Removes the data but leaves the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Update-Database -TargetMigration:201801181648270_InitialCreate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Drops the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Update-Database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Creates the table with its data again.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7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070D-7A19-4EF7-9846-8517F7A8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1182"/>
          </a:xfrm>
        </p:spPr>
        <p:txBody>
          <a:bodyPr/>
          <a:lstStyle/>
          <a:p>
            <a:r>
              <a:rPr lang="en-US" dirty="0"/>
              <a:t>migrations applied on first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2B09-90AA-454E-9A23-622E3093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22328" cy="3541714"/>
          </a:xfrm>
        </p:spPr>
        <p:txBody>
          <a:bodyPr>
            <a:normAutofit/>
          </a:bodyPr>
          <a:lstStyle/>
          <a:p>
            <a:r>
              <a:rPr lang="en-US" sz="2800" dirty="0"/>
              <a:t>If database doesn’t already exist:</a:t>
            </a:r>
          </a:p>
          <a:p>
            <a:pPr lvl="1"/>
            <a:r>
              <a:rPr lang="en-US" sz="2400" dirty="0"/>
              <a:t>It is automatically created the first time a user clicks a link that access the database, </a:t>
            </a:r>
          </a:p>
          <a:p>
            <a:pPr lvl="1"/>
            <a:r>
              <a:rPr lang="en-US" sz="2400" dirty="0"/>
              <a:t>…and all migrations are executed so that the database version matches the code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CA457-16D2-44D7-A6F0-BE5139F1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01" y="3299460"/>
            <a:ext cx="421005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9511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7228-77F3-4F01-95D4-69E24CEB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version vs database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8A70-F21B-452F-8F4D-ADE83872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Migrations folder vs. the __</a:t>
            </a:r>
            <a:r>
              <a:rPr lang="en-US" dirty="0" err="1"/>
              <a:t>MigrationHistory</a:t>
            </a:r>
            <a:r>
              <a:rPr lang="en-US" dirty="0"/>
              <a:t> table: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65AC0-422B-4FE1-9C25-1877E538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5" y="3315494"/>
            <a:ext cx="2990850" cy="704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60DD8-530C-4009-A371-56EAB063D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82" y="4318635"/>
            <a:ext cx="6162675" cy="1695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71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B3C5-E809-4F43-99D0-5A09FBF4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D28F-FA78-4471-B954-8C54ABFB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\\pol-hquserver\GitRepos\PERK.git</a:t>
            </a:r>
          </a:p>
        </p:txBody>
      </p:sp>
    </p:spTree>
    <p:extLst>
      <p:ext uri="{BB962C8B-B14F-4D97-AF65-F5344CB8AC3E}">
        <p14:creationId xmlns:p14="http://schemas.microsoft.com/office/powerpoint/2010/main" val="231075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EDF1-40DD-4577-99B8-149BBEA5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1- initial models, views, controller,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9CA5-3469-497F-A67C-2460DC34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732" y="2249487"/>
            <a:ext cx="871767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commit 10ad4bfc8902b403e19083c6e5633f9662aeb4a2</a:t>
            </a:r>
          </a:p>
          <a:p>
            <a:pPr marL="0" indent="0">
              <a:buNone/>
            </a:pPr>
            <a:r>
              <a:rPr lang="en-US" dirty="0"/>
              <a:t>Author: dobkid01 &lt;dobkid01@montgomerycounty.gov&gt;</a:t>
            </a:r>
          </a:p>
          <a:p>
            <a:pPr marL="0" indent="0">
              <a:buNone/>
            </a:pPr>
            <a:r>
              <a:rPr lang="en-US" dirty="0"/>
              <a:t>Date:   Thu Jan 18 10:39:05 2018 -0500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Added Case controller.  Generated first database.</a:t>
            </a:r>
          </a:p>
        </p:txBody>
      </p:sp>
    </p:spTree>
    <p:extLst>
      <p:ext uri="{BB962C8B-B14F-4D97-AF65-F5344CB8AC3E}">
        <p14:creationId xmlns:p14="http://schemas.microsoft.com/office/powerpoint/2010/main" val="428872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C771-A186-4567-9122-B4D01C2A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BC9D-A7DE-438C-A3D2-F2809F4C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1AA1D-1574-471A-BA33-AE78623E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784676"/>
            <a:ext cx="6699099" cy="3720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005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74FC-609B-4A2E-9206-169989F2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Windows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1E96-3908-4938-BC87-9F77178A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91537-DFC4-44EA-956C-DE276341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57" y="1921898"/>
            <a:ext cx="6348219" cy="40896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705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81B7-DA45-435C-A63D-E1D000D2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7545"/>
          </a:xfrm>
        </p:spPr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D2AB-E886-42A4-BE72-D95AF2A7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0403"/>
            <a:ext cx="9905999" cy="4550798"/>
          </a:xfrm>
        </p:spPr>
        <p:txBody>
          <a:bodyPr/>
          <a:lstStyle/>
          <a:p>
            <a:r>
              <a:rPr lang="en-US" dirty="0"/>
              <a:t>A simple public C# class</a:t>
            </a:r>
          </a:p>
          <a:p>
            <a:r>
              <a:rPr lang="en-US" dirty="0"/>
              <a:t>Corresponds to a database table</a:t>
            </a:r>
          </a:p>
          <a:p>
            <a:r>
              <a:rPr lang="en-US" dirty="0"/>
              <a:t>Public properties correspond to columns in the table</a:t>
            </a:r>
          </a:p>
          <a:p>
            <a:r>
              <a:rPr lang="en-US" dirty="0"/>
              <a:t>Must have a reference in the database context</a:t>
            </a:r>
          </a:p>
          <a:p>
            <a:r>
              <a:rPr lang="en-US" dirty="0"/>
              <a:t>“Code First”</a:t>
            </a:r>
          </a:p>
          <a:p>
            <a:pPr lvl="1"/>
            <a:r>
              <a:rPr lang="en-US" dirty="0"/>
              <a:t>Write the model first</a:t>
            </a:r>
          </a:p>
          <a:p>
            <a:pPr lvl="1"/>
            <a:r>
              <a:rPr lang="en-US" dirty="0"/>
              <a:t>EF will manage changes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19964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C871-272A-4C8C-9A19-F355CCB2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initial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292E-6DFA-48D7-9811-71FB627C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  <a:p>
            <a:r>
              <a:rPr lang="en-US" dirty="0" err="1"/>
              <a:t>EvidenceReview</a:t>
            </a:r>
            <a:endParaRPr lang="en-US" dirty="0"/>
          </a:p>
          <a:p>
            <a:r>
              <a:rPr lang="en-US" dirty="0" err="1"/>
              <a:t>EvidenceItem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Case has a collection of </a:t>
            </a:r>
            <a:r>
              <a:rPr lang="en-US" dirty="0" err="1"/>
              <a:t>EvidenceReviews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dirty="0"/>
              <a:t>Each </a:t>
            </a:r>
            <a:r>
              <a:rPr lang="en-US" dirty="0" err="1"/>
              <a:t>EvidenceReview</a:t>
            </a:r>
            <a:r>
              <a:rPr lang="en-US" dirty="0"/>
              <a:t> has a collection of </a:t>
            </a:r>
            <a:r>
              <a:rPr lang="en-US" dirty="0" err="1"/>
              <a:t>EvidenceItems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2632-4D43-437C-B21A-1BE2FD71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CE53-7259-4F63-8E94-601952D1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EF sees a public virtual property in one model that refers to another model …</a:t>
            </a:r>
          </a:p>
          <a:p>
            <a:endParaRPr lang="en-US" dirty="0"/>
          </a:p>
          <a:p>
            <a:r>
              <a:rPr lang="en-US" dirty="0"/>
              <a:t>… it creates a foreign key between the two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D9116-2B38-4D6D-A3E7-A2D64242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3228975"/>
            <a:ext cx="5248275" cy="400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3213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395</TotalTime>
  <Words>828</Words>
  <Application>Microsoft Office PowerPoint</Application>
  <PresentationFormat>Widescreen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Tw Cen MT</vt:lpstr>
      <vt:lpstr>Wingdings</vt:lpstr>
      <vt:lpstr>Circuit</vt:lpstr>
      <vt:lpstr>Creating the new PERK Inventory</vt:lpstr>
      <vt:lpstr>The tutorial</vt:lpstr>
      <vt:lpstr>The Repo</vt:lpstr>
      <vt:lpstr>Lesson 1- initial models, views, controller, and database</vt:lpstr>
      <vt:lpstr>Initializing the project</vt:lpstr>
      <vt:lpstr>Use Windows Authentication</vt:lpstr>
      <vt:lpstr>What is a Model?</vt:lpstr>
      <vt:lpstr>Three initial models</vt:lpstr>
      <vt:lpstr>Relationship between Models</vt:lpstr>
      <vt:lpstr>Creating the Database Context</vt:lpstr>
      <vt:lpstr>Configure the Context with a DB Connection</vt:lpstr>
      <vt:lpstr>Generating a Controller</vt:lpstr>
      <vt:lpstr>First Web Site Launch</vt:lpstr>
      <vt:lpstr>Database creation</vt:lpstr>
      <vt:lpstr>Table keys and relationships</vt:lpstr>
      <vt:lpstr>Lesson 2- Migrations</vt:lpstr>
      <vt:lpstr>What is a migration?</vt:lpstr>
      <vt:lpstr>Migrations: Must vs. May</vt:lpstr>
      <vt:lpstr>Status code class</vt:lpstr>
      <vt:lpstr>Creating Status code migration</vt:lpstr>
      <vt:lpstr>Creating the status code table</vt:lpstr>
      <vt:lpstr>Populating the status code table, part 1</vt:lpstr>
      <vt:lpstr>Populating the status code table, part 2</vt:lpstr>
      <vt:lpstr>Migrations: time machine for DB design</vt:lpstr>
      <vt:lpstr>Undoing and re-doing status code table</vt:lpstr>
      <vt:lpstr>migrations applied on first use</vt:lpstr>
      <vt:lpstr>Code version vs database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new PERK INventory</dc:title>
  <dc:creator>Dobkin, Darren</dc:creator>
  <cp:lastModifiedBy>Dobkin, Darren</cp:lastModifiedBy>
  <cp:revision>91</cp:revision>
  <dcterms:created xsi:type="dcterms:W3CDTF">2018-01-18T15:48:46Z</dcterms:created>
  <dcterms:modified xsi:type="dcterms:W3CDTF">2018-01-18T22:29:47Z</dcterms:modified>
</cp:coreProperties>
</file>