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lexandria Medium"/>
      <p:regular r:id="rId23"/>
      <p:bold r:id="rId24"/>
    </p:embeddedFont>
    <p:embeddedFont>
      <p:font typeface="Albert Sans"/>
      <p:regular r:id="rId25"/>
      <p:bold r:id="rId26"/>
      <p:italic r:id="rId27"/>
      <p:boldItalic r:id="rId28"/>
    </p:embeddedFont>
    <p:embeddedFont>
      <p:font typeface="Alexandri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B18747-A7AB-421D-BD3E-CFCB451C2686}">
  <a:tblStyle styleId="{A4B18747-A7AB-421D-BD3E-CFCB451C2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lexandriaMedium-bold.fntdata"/><Relationship Id="rId23" Type="http://schemas.openxmlformats.org/officeDocument/2006/relationships/font" Target="fonts/Alexandria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exandr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exandri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1bbc8ea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1bbc8ea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1bbc8ea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1bbc8ea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1bbc8ea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1bbc8ea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1bbc8ea2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1bbc8ea2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1bbc8ea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1bbc8ea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1bbc8ea2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1bbc8ea2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1bbc8ea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1bbc8ea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1bbc8ea2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1bbc8ea2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58abb5f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58abb5f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85abc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685abc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1bbc8ea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1bbc8ea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1bbc8ea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1bbc8ea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1bbc8ea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1bbc8ea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1bbc8ea2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1bbc8ea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1bbc8ea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1bbc8ea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1bbc8ea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1bbc8ea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15100" y="1612550"/>
            <a:ext cx="52227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NVIDIA Strategy Pitch: Scaling Beyond the Chip</a:t>
            </a:r>
            <a:endParaRPr sz="5000"/>
          </a:p>
        </p:txBody>
      </p:sp>
      <p:cxnSp>
        <p:nvCxnSpPr>
          <p:cNvPr id="185" name="Google Shape;185;p32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2"/>
          <p:cNvSpPr txBox="1"/>
          <p:nvPr/>
        </p:nvSpPr>
        <p:spPr>
          <a:xfrm>
            <a:off x="7125425" y="548200"/>
            <a:ext cx="1313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By: Darren, Mohamad, and Mike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 BUS 470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57600" y="3249375"/>
            <a:ext cx="842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Hypothesis</a:t>
            </a:r>
            <a:endParaRPr sz="6000"/>
          </a:p>
        </p:txBody>
      </p:sp>
      <p:sp>
        <p:nvSpPr>
          <p:cNvPr id="249" name="Google Shape;249;p41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250" name="Google Shape;250;p41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Hypothesis and Rationale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715100" y="1183675"/>
            <a:ext cx="79677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NVIDIA’s long-term advantage lies in evolving into a platform company, not just a chipmaker.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57" name="Google Shape;257;p42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57600" y="3249375"/>
            <a:ext cx="842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Analysis Summary</a:t>
            </a:r>
            <a:endParaRPr sz="6000"/>
          </a:p>
        </p:txBody>
      </p:sp>
      <p:sp>
        <p:nvSpPr>
          <p:cNvPr id="263" name="Google Shape;263;p43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264" name="Google Shape;264;p4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60000" y="33842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PARC Framework</a:t>
            </a:r>
            <a:endParaRPr sz="4000"/>
          </a:p>
        </p:txBody>
      </p:sp>
      <p:graphicFrame>
        <p:nvGraphicFramePr>
          <p:cNvPr id="270" name="Google Shape;270;p44"/>
          <p:cNvGraphicFramePr/>
          <p:nvPr/>
        </p:nvGraphicFramePr>
        <p:xfrm>
          <a:off x="758575" y="11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{A4B18747-A7AB-421D-BD3E-CFCB451C2686}</a:tableStyleId>
              </a:tblPr>
              <a:tblGrid>
                <a:gridCol w="2109850"/>
                <a:gridCol w="5517000"/>
              </a:tblGrid>
              <a:tr h="10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People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Top-tier engineers, cross-functional collaboration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</a:tr>
              <a:tr h="7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Architecture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Agile teams, fast product pivoting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</a:tr>
              <a:tr h="7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Routine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Predictable innovation, Omniverse feedback loops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</a:tr>
              <a:tr h="7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Culture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Visionary, fail-fast, long-term bets</a:t>
                      </a:r>
                      <a:endParaRPr sz="2400"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Competency Traps</a:t>
            </a:r>
            <a:endParaRPr sz="4000"/>
          </a:p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715100" y="1183675"/>
            <a:ext cx="79677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Overreliance on GPU hardware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Overconfidence in current AI leadership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77" name="Google Shape;277;p45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57600" y="3249375"/>
            <a:ext cx="842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Recommendations</a:t>
            </a:r>
            <a:endParaRPr sz="6000"/>
          </a:p>
        </p:txBody>
      </p:sp>
      <p:sp>
        <p:nvSpPr>
          <p:cNvPr id="283" name="Google Shape;283;p46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284" name="Google Shape;284;p46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Recommendations</a:t>
            </a:r>
            <a:endParaRPr sz="4000"/>
          </a:p>
        </p:txBody>
      </p:sp>
      <p:sp>
        <p:nvSpPr>
          <p:cNvPr id="290" name="Google Shape;290;p47"/>
          <p:cNvSpPr txBox="1"/>
          <p:nvPr>
            <p:ph idx="1" type="subTitle"/>
          </p:nvPr>
        </p:nvSpPr>
        <p:spPr>
          <a:xfrm>
            <a:off x="407175" y="932000"/>
            <a:ext cx="84876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1. Scale Software &amp; Services</a:t>
            </a:r>
            <a:endParaRPr b="1" sz="24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xandria"/>
              <a:buChar char="●"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Monetize CUDA and Omniverse through subscriptions and enterprise SaaS</a:t>
            </a:r>
            <a:endParaRPr sz="24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xandria"/>
              <a:buChar char="●"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Provide developer tools and training</a:t>
            </a:r>
            <a:endParaRPr sz="24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xandria"/>
              <a:buChar char="●"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Create sticky platforms for recurring revenue</a:t>
            </a:r>
            <a:endParaRPr sz="24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2. Diversify Beyond GPUs</a:t>
            </a:r>
            <a:endParaRPr b="1" sz="24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lexandria"/>
              <a:buChar char="●"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Invest in robotics, quantum computing, automotive chips</a:t>
            </a:r>
            <a:endParaRPr sz="2400"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ctrTitle"/>
          </p:nvPr>
        </p:nvSpPr>
        <p:spPr>
          <a:xfrm>
            <a:off x="1960650" y="1840650"/>
            <a:ext cx="52227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Thanks!</a:t>
            </a:r>
            <a:endParaRPr sz="5000"/>
          </a:p>
        </p:txBody>
      </p:sp>
      <p:sp>
        <p:nvSpPr>
          <p:cNvPr id="296" name="Google Shape;296;p48"/>
          <p:cNvSpPr txBox="1"/>
          <p:nvPr/>
        </p:nvSpPr>
        <p:spPr>
          <a:xfrm>
            <a:off x="7125425" y="548200"/>
            <a:ext cx="1313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The Problem</a:t>
            </a:r>
            <a:endParaRPr b="1" sz="60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93" name="Google Shape;193;p3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problem are we solving?</a:t>
            </a:r>
            <a:endParaRPr sz="4000"/>
          </a:p>
        </p:txBody>
      </p:sp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715100" y="1183675"/>
            <a:ext cx="72045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NVIDIA leads in GPUs and AI chips—but competitors like Amazon, Meta, and Microsoft are developing their own chips.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This reduces long-term dependence on NVIDIA’s hardware.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/>
              <a:t>Hardware alone may not sustain market leadership.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00" name="Google Shape;200;p34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57600" y="3249375"/>
            <a:ext cx="842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Problem Definition</a:t>
            </a:r>
            <a:endParaRPr b="1" sz="60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206" name="Google Shape;206;p35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7" name="Google Shape;207;p35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Strategic Decision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715100" y="1183675"/>
            <a:ext cx="72045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400"/>
              <a:t>Should NVIDIA continue to compete through GPU and chip innovation alone?</a:t>
            </a:r>
            <a:endParaRPr sz="24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400"/>
              <a:t>Or evolve into a full-stack AI platform company that integrates software, services, and ecosystem tools?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14" name="Google Shape;214;p36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57600" y="3249375"/>
            <a:ext cx="842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Profit Tree</a:t>
            </a:r>
            <a:endParaRPr b="1" sz="60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220" name="Google Shape;220;p37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21" name="Google Shape;221;p37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Profit Tree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27" name="Google Shape;227;p38"/>
          <p:cNvSpPr txBox="1"/>
          <p:nvPr>
            <p:ph idx="1" type="subTitle"/>
          </p:nvPr>
        </p:nvSpPr>
        <p:spPr>
          <a:xfrm>
            <a:off x="715100" y="1183675"/>
            <a:ext cx="72045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8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25" y="1132500"/>
            <a:ext cx="5030250" cy="38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57600" y="3249375"/>
            <a:ext cx="842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NVIDIA’s Strategy</a:t>
            </a:r>
            <a:endParaRPr sz="6000"/>
          </a:p>
        </p:txBody>
      </p:sp>
      <p:sp>
        <p:nvSpPr>
          <p:cNvPr id="235" name="Google Shape;235;p39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36" name="Google Shape;236;p39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407175" y="291175"/>
            <a:ext cx="8424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Strategy</a:t>
            </a:r>
            <a:endParaRPr sz="4000"/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715100" y="1183675"/>
            <a:ext cx="79677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Goal:</a:t>
            </a: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 Lead the future of AI, computing, and graphics</a:t>
            </a:r>
            <a:b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</a:br>
            <a:r>
              <a:rPr b="1"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Scope:</a:t>
            </a: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 Global platform serving gaming, data centers, robotics, automotive, and more</a:t>
            </a:r>
            <a:b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</a:br>
            <a:r>
              <a:rPr b="1"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Advantage:</a:t>
            </a: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 World-class chips, proprietary software (CUDA, Omniverse), strong brand trust</a:t>
            </a:r>
            <a:endParaRPr sz="24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243" name="Google Shape;243;p40">
            <a:hlinkClick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DF6"/>
      </a:lt1>
      <a:dk2>
        <a:srgbClr val="F5F0C2"/>
      </a:dk2>
      <a:lt2>
        <a:srgbClr val="B8B652"/>
      </a:lt2>
      <a:accent1>
        <a:srgbClr val="69641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