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18" r:id="rId2"/>
    <p:sldId id="329" r:id="rId3"/>
    <p:sldId id="330" r:id="rId4"/>
    <p:sldId id="331" r:id="rId5"/>
    <p:sldId id="339" r:id="rId6"/>
    <p:sldId id="340" r:id="rId7"/>
    <p:sldId id="341" r:id="rId8"/>
    <p:sldId id="345" r:id="rId9"/>
    <p:sldId id="346" r:id="rId10"/>
    <p:sldId id="343" r:id="rId11"/>
    <p:sldId id="332" r:id="rId12"/>
    <p:sldId id="342" r:id="rId13"/>
    <p:sldId id="334" r:id="rId14"/>
    <p:sldId id="336"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301672-DE9C-43A7-82D6-1F3B58FBD451}" v="149" dt="2021-01-26T18:40:08.517"/>
    <p1510:client id="{F9A3DBCB-B5DA-40E3-B4F9-D480AD9CB618}" v="876" dt="2021-01-26T23:29:32.221"/>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90" d="100"/>
          <a:sy n="90" d="100"/>
        </p:scale>
        <p:origin x="168" y="78"/>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3B301672-DE9C-43A7-82D6-1F3B58FBD451}"/>
    <pc:docChg chg="modSld">
      <pc:chgData name="Guest User" userId="" providerId="Windows Live" clId="Web-{3B301672-DE9C-43A7-82D6-1F3B58FBD451}" dt="2021-01-26T18:40:08.517" v="105" actId="1076"/>
      <pc:docMkLst>
        <pc:docMk/>
      </pc:docMkLst>
      <pc:sldChg chg="modSp">
        <pc:chgData name="Guest User" userId="" providerId="Windows Live" clId="Web-{3B301672-DE9C-43A7-82D6-1F3B58FBD451}" dt="2021-01-26T17:27:40.358" v="7"/>
        <pc:sldMkLst>
          <pc:docMk/>
          <pc:sldMk cId="1447595293" sldId="331"/>
        </pc:sldMkLst>
        <pc:graphicFrameChg chg="mod modGraphic">
          <ac:chgData name="Guest User" userId="" providerId="Windows Live" clId="Web-{3B301672-DE9C-43A7-82D6-1F3B58FBD451}" dt="2021-01-26T17:27:40.358" v="7"/>
          <ac:graphicFrameMkLst>
            <pc:docMk/>
            <pc:sldMk cId="1447595293" sldId="331"/>
            <ac:graphicFrameMk id="7" creationId="{00000000-0000-0000-0000-000000000000}"/>
          </ac:graphicFrameMkLst>
        </pc:graphicFrameChg>
      </pc:sldChg>
      <pc:sldChg chg="modSp">
        <pc:chgData name="Guest User" userId="" providerId="Windows Live" clId="Web-{3B301672-DE9C-43A7-82D6-1F3B58FBD451}" dt="2021-01-26T18:29:30.101" v="62" actId="20577"/>
        <pc:sldMkLst>
          <pc:docMk/>
          <pc:sldMk cId="3998328905" sldId="332"/>
        </pc:sldMkLst>
        <pc:graphicFrameChg chg="modGraphic">
          <ac:chgData name="Guest User" userId="" providerId="Windows Live" clId="Web-{3B301672-DE9C-43A7-82D6-1F3B58FBD451}" dt="2021-01-26T18:29:30.101" v="62" actId="20577"/>
          <ac:graphicFrameMkLst>
            <pc:docMk/>
            <pc:sldMk cId="3998328905" sldId="332"/>
            <ac:graphicFrameMk id="5" creationId="{00000000-0000-0000-0000-000000000000}"/>
          </ac:graphicFrameMkLst>
        </pc:graphicFrameChg>
      </pc:sldChg>
      <pc:sldChg chg="modSp">
        <pc:chgData name="Guest User" userId="" providerId="Windows Live" clId="Web-{3B301672-DE9C-43A7-82D6-1F3B58FBD451}" dt="2021-01-26T18:40:08.517" v="105" actId="1076"/>
        <pc:sldMkLst>
          <pc:docMk/>
          <pc:sldMk cId="2544678336" sldId="343"/>
        </pc:sldMkLst>
        <pc:spChg chg="mod">
          <ac:chgData name="Guest User" userId="" providerId="Windows Live" clId="Web-{3B301672-DE9C-43A7-82D6-1F3B58FBD451}" dt="2021-01-26T18:40:08.517" v="105" actId="1076"/>
          <ac:spMkLst>
            <pc:docMk/>
            <pc:sldMk cId="2544678336" sldId="343"/>
            <ac:spMk id="9" creationId="{7343538F-7D75-4463-B20A-3BEF3D095075}"/>
          </ac:spMkLst>
        </pc:spChg>
      </pc:sldChg>
    </pc:docChg>
  </pc:docChgLst>
  <pc:docChgLst>
    <pc:chgData name="meredith johnson" userId="dd81512781a682f2" providerId="LiveId" clId="{F9A3DBCB-B5DA-40E3-B4F9-D480AD9CB618}"/>
    <pc:docChg chg="custSel delSld modSld sldOrd">
      <pc:chgData name="meredith johnson" userId="dd81512781a682f2" providerId="LiveId" clId="{F9A3DBCB-B5DA-40E3-B4F9-D480AD9CB618}" dt="2021-01-26T23:30:31.902" v="79"/>
      <pc:docMkLst>
        <pc:docMk/>
      </pc:docMkLst>
      <pc:sldChg chg="ord">
        <pc:chgData name="meredith johnson" userId="dd81512781a682f2" providerId="LiveId" clId="{F9A3DBCB-B5DA-40E3-B4F9-D480AD9CB618}" dt="2021-01-26T23:30:31.902" v="79"/>
        <pc:sldMkLst>
          <pc:docMk/>
          <pc:sldMk cId="3998328905" sldId="332"/>
        </pc:sldMkLst>
      </pc:sldChg>
      <pc:sldChg chg="modSp mod">
        <pc:chgData name="meredith johnson" userId="dd81512781a682f2" providerId="LiveId" clId="{F9A3DBCB-B5DA-40E3-B4F9-D480AD9CB618}" dt="2021-01-26T23:29:28.632" v="77" actId="20577"/>
        <pc:sldMkLst>
          <pc:docMk/>
          <pc:sldMk cId="3817187371" sldId="334"/>
        </pc:sldMkLst>
        <pc:spChg chg="mod">
          <ac:chgData name="meredith johnson" userId="dd81512781a682f2" providerId="LiveId" clId="{F9A3DBCB-B5DA-40E3-B4F9-D480AD9CB618}" dt="2021-01-26T23:29:23.193" v="68" actId="1076"/>
          <ac:spMkLst>
            <pc:docMk/>
            <pc:sldMk cId="3817187371" sldId="334"/>
            <ac:spMk id="7" creationId="{00000000-0000-0000-0000-000000000000}"/>
          </ac:spMkLst>
        </pc:spChg>
        <pc:spChg chg="mod">
          <ac:chgData name="meredith johnson" userId="dd81512781a682f2" providerId="LiveId" clId="{F9A3DBCB-B5DA-40E3-B4F9-D480AD9CB618}" dt="2021-01-26T23:29:28.632" v="77" actId="20577"/>
          <ac:spMkLst>
            <pc:docMk/>
            <pc:sldMk cId="3817187371" sldId="334"/>
            <ac:spMk id="10" creationId="{00000000-0000-0000-0000-000000000000}"/>
          </ac:spMkLst>
        </pc:spChg>
      </pc:sldChg>
      <pc:sldChg chg="del">
        <pc:chgData name="meredith johnson" userId="dd81512781a682f2" providerId="LiveId" clId="{F9A3DBCB-B5DA-40E3-B4F9-D480AD9CB618}" dt="2021-01-26T23:27:47.480" v="0" actId="47"/>
        <pc:sldMkLst>
          <pc:docMk/>
          <pc:sldMk cId="1707109173" sldId="34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F3D2E-FCB0-4768-94D8-AC5DE9676BC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F364B64-28FD-4494-96AB-68C0A92EAEC8}">
      <dgm:prSet phldrT="[Text]"/>
      <dgm:spPr/>
      <dgm:t>
        <a:bodyPr/>
        <a:lstStyle/>
        <a:p>
          <a:r>
            <a:rPr lang="en-US" dirty="0"/>
            <a:t>Hypothesis</a:t>
          </a:r>
        </a:p>
      </dgm:t>
    </dgm:pt>
    <dgm:pt modelId="{D9329C69-7D04-46DE-A67C-584809CFCA46}" type="parTrans" cxnId="{50E09DFE-3B6E-44F7-AABC-644530637E66}">
      <dgm:prSet/>
      <dgm:spPr/>
      <dgm:t>
        <a:bodyPr/>
        <a:lstStyle/>
        <a:p>
          <a:endParaRPr lang="en-US"/>
        </a:p>
      </dgm:t>
    </dgm:pt>
    <dgm:pt modelId="{7753E279-CC56-4D47-82FF-CB68D9295DF4}" type="sibTrans" cxnId="{50E09DFE-3B6E-44F7-AABC-644530637E66}">
      <dgm:prSet/>
      <dgm:spPr/>
      <dgm:t>
        <a:bodyPr/>
        <a:lstStyle/>
        <a:p>
          <a:endParaRPr lang="en-US"/>
        </a:p>
      </dgm:t>
    </dgm:pt>
    <dgm:pt modelId="{30894A9C-E28D-45E6-B73F-516D0837DFE7}">
      <dgm:prSet phldrT="[Text]"/>
      <dgm:spPr/>
      <dgm:t>
        <a:bodyPr/>
        <a:lstStyle/>
        <a:p>
          <a:r>
            <a:rPr lang="en-US" dirty="0"/>
            <a:t>If bitcoin functions like a gold investment, then uncertainty experienced with Covid-19, Social Unrest (anchored by George Floyd) and the US Election will cause investors to leave the market (Dow) and invest in bitcoin and gold</a:t>
          </a:r>
        </a:p>
      </dgm:t>
    </dgm:pt>
    <dgm:pt modelId="{5002E5D0-2B6F-4495-9D5A-D735A1F6886A}" type="parTrans" cxnId="{E9F55F9E-0D70-4452-A30D-8977B1AC314D}">
      <dgm:prSet/>
      <dgm:spPr/>
      <dgm:t>
        <a:bodyPr/>
        <a:lstStyle/>
        <a:p>
          <a:endParaRPr lang="en-US"/>
        </a:p>
      </dgm:t>
    </dgm:pt>
    <dgm:pt modelId="{7799422F-419D-43B4-8C9E-0EBC80ACFF99}" type="sibTrans" cxnId="{E9F55F9E-0D70-4452-A30D-8977B1AC314D}">
      <dgm:prSet/>
      <dgm:spPr/>
      <dgm:t>
        <a:bodyPr/>
        <a:lstStyle/>
        <a:p>
          <a:endParaRPr lang="en-US"/>
        </a:p>
      </dgm:t>
    </dgm:pt>
    <dgm:pt modelId="{0A90EB7B-0539-46EB-B6F2-61CADA9FEE77}">
      <dgm:prSet phldrT="[Text]"/>
      <dgm:spPr/>
      <dgm:t>
        <a:bodyPr/>
        <a:lstStyle/>
        <a:p>
          <a:r>
            <a:rPr lang="en-US" dirty="0"/>
            <a:t>Questions</a:t>
          </a:r>
        </a:p>
      </dgm:t>
    </dgm:pt>
    <dgm:pt modelId="{F44C1754-5D00-41EA-928F-0DCC8C1C9E84}" type="parTrans" cxnId="{D23EF93F-C2EB-4486-9AB0-7D672EA55FBB}">
      <dgm:prSet/>
      <dgm:spPr/>
      <dgm:t>
        <a:bodyPr/>
        <a:lstStyle/>
        <a:p>
          <a:endParaRPr lang="en-US"/>
        </a:p>
      </dgm:t>
    </dgm:pt>
    <dgm:pt modelId="{12D6070F-E93A-4D11-8EC0-915327D99FC4}" type="sibTrans" cxnId="{D23EF93F-C2EB-4486-9AB0-7D672EA55FBB}">
      <dgm:prSet/>
      <dgm:spPr/>
      <dgm:t>
        <a:bodyPr/>
        <a:lstStyle/>
        <a:p>
          <a:endParaRPr lang="en-US"/>
        </a:p>
      </dgm:t>
    </dgm:pt>
    <dgm:pt modelId="{95475A6D-5C61-42BD-82D8-A2E46E70AAFF}">
      <dgm:prSet phldrT="[Text]"/>
      <dgm:spPr/>
      <dgm:t>
        <a:bodyPr/>
        <a:lstStyle/>
        <a:p>
          <a:pPr>
            <a:buFont typeface="Symbol" panose="05050102010706020507" pitchFamily="18" charset="2"/>
            <a:buChar char=""/>
          </a:pPr>
          <a:r>
            <a:rPr lang="en-US" dirty="0"/>
            <a:t>Did bitcoin yield a higher return than the Dow over 2020?</a:t>
          </a:r>
        </a:p>
      </dgm:t>
    </dgm:pt>
    <dgm:pt modelId="{E6BA7EEE-F7AA-41FC-8472-9158EC9FE7A9}" type="parTrans" cxnId="{E2C5369A-AA2B-493B-A795-FB72E8B48619}">
      <dgm:prSet/>
      <dgm:spPr/>
      <dgm:t>
        <a:bodyPr/>
        <a:lstStyle/>
        <a:p>
          <a:endParaRPr lang="en-US"/>
        </a:p>
      </dgm:t>
    </dgm:pt>
    <dgm:pt modelId="{58C13B42-BE56-4F4D-B6AC-8475045A44EE}" type="sibTrans" cxnId="{E2C5369A-AA2B-493B-A795-FB72E8B48619}">
      <dgm:prSet/>
      <dgm:spPr/>
      <dgm:t>
        <a:bodyPr/>
        <a:lstStyle/>
        <a:p>
          <a:endParaRPr lang="en-US"/>
        </a:p>
      </dgm:t>
    </dgm:pt>
    <dgm:pt modelId="{0F866D15-CF34-43FD-9A13-28CB868856C2}">
      <dgm:prSet phldrT="[Text]"/>
      <dgm:spPr/>
      <dgm:t>
        <a:bodyPr/>
        <a:lstStyle/>
        <a:p>
          <a:r>
            <a:rPr lang="en-US" dirty="0"/>
            <a:t>Summary</a:t>
          </a:r>
        </a:p>
      </dgm:t>
    </dgm:pt>
    <dgm:pt modelId="{D068C40D-41AB-4FC3-8672-9CA24CEF69F8}" type="parTrans" cxnId="{73A44653-FCB3-462A-929D-9AB49CC58516}">
      <dgm:prSet/>
      <dgm:spPr/>
      <dgm:t>
        <a:bodyPr/>
        <a:lstStyle/>
        <a:p>
          <a:endParaRPr lang="en-US"/>
        </a:p>
      </dgm:t>
    </dgm:pt>
    <dgm:pt modelId="{1135934C-36C2-4E07-A114-01A69BFE58B9}" type="sibTrans" cxnId="{73A44653-FCB3-462A-929D-9AB49CC58516}">
      <dgm:prSet/>
      <dgm:spPr/>
      <dgm:t>
        <a:bodyPr/>
        <a:lstStyle/>
        <a:p>
          <a:endParaRPr lang="en-US"/>
        </a:p>
      </dgm:t>
    </dgm:pt>
    <dgm:pt modelId="{070654C1-4DD2-4637-A2F1-BE7E2D69B9BD}">
      <dgm:prSet phldrT="[Text]"/>
      <dgm:spPr/>
      <dgm:t>
        <a:bodyPr/>
        <a:lstStyle/>
        <a:p>
          <a:r>
            <a:rPr lang="en-US" dirty="0"/>
            <a:t>With Covid-19 and the George Floyd protests, bitcoin and gold paralleled each other in trend, but as the election neared, bitcoin sharply rose while gold declined</a:t>
          </a:r>
        </a:p>
      </dgm:t>
    </dgm:pt>
    <dgm:pt modelId="{8B78C13F-B285-4E75-BDBC-D57428EC7DFD}" type="parTrans" cxnId="{C17CA11C-34FA-40A3-957E-764B47CA2ACC}">
      <dgm:prSet/>
      <dgm:spPr/>
      <dgm:t>
        <a:bodyPr/>
        <a:lstStyle/>
        <a:p>
          <a:endParaRPr lang="en-US"/>
        </a:p>
      </dgm:t>
    </dgm:pt>
    <dgm:pt modelId="{BCBD3D9E-722A-4199-A790-31B41F007FA8}" type="sibTrans" cxnId="{C17CA11C-34FA-40A3-957E-764B47CA2ACC}">
      <dgm:prSet/>
      <dgm:spPr/>
      <dgm:t>
        <a:bodyPr/>
        <a:lstStyle/>
        <a:p>
          <a:endParaRPr lang="en-US"/>
        </a:p>
      </dgm:t>
    </dgm:pt>
    <dgm:pt modelId="{14861419-27F0-4B51-B949-5CD7F6540617}">
      <dgm:prSet/>
      <dgm:spPr/>
      <dgm:t>
        <a:bodyPr/>
        <a:lstStyle/>
        <a:p>
          <a:pPr>
            <a:buFont typeface="Symbol" panose="05050102010706020507" pitchFamily="18" charset="2"/>
            <a:buChar char=""/>
          </a:pPr>
          <a:r>
            <a:rPr lang="en-US" dirty="0"/>
            <a:t>Is bitcoin favored during US economic downturn (GDP </a:t>
          </a:r>
          <a:r>
            <a:rPr lang="en-US" dirty="0" err="1"/>
            <a:t>benchmarkers</a:t>
          </a:r>
          <a:r>
            <a:rPr lang="en-US" dirty="0"/>
            <a:t>)?</a:t>
          </a:r>
        </a:p>
      </dgm:t>
    </dgm:pt>
    <dgm:pt modelId="{389D8B3A-4DD6-4FB3-A46F-1402EC6D2395}" type="parTrans" cxnId="{EAF9B9A8-3EFF-42B7-8274-75E6865CD0CB}">
      <dgm:prSet/>
      <dgm:spPr/>
      <dgm:t>
        <a:bodyPr/>
        <a:lstStyle/>
        <a:p>
          <a:endParaRPr lang="en-US"/>
        </a:p>
      </dgm:t>
    </dgm:pt>
    <dgm:pt modelId="{4A80A727-EE8F-457B-BFF9-E542163FE83D}" type="sibTrans" cxnId="{EAF9B9A8-3EFF-42B7-8274-75E6865CD0CB}">
      <dgm:prSet/>
      <dgm:spPr/>
      <dgm:t>
        <a:bodyPr/>
        <a:lstStyle/>
        <a:p>
          <a:endParaRPr lang="en-US"/>
        </a:p>
      </dgm:t>
    </dgm:pt>
    <dgm:pt modelId="{2CF5E562-2D31-4572-9AEB-3494C73D2F9E}">
      <dgm:prSet/>
      <dgm:spPr/>
      <dgm:t>
        <a:bodyPr/>
        <a:lstStyle/>
        <a:p>
          <a:pPr>
            <a:buFont typeface="Symbol" panose="05050102010706020507" pitchFamily="18" charset="2"/>
            <a:buChar char=""/>
          </a:pPr>
          <a:r>
            <a:rPr lang="en-US" dirty="0"/>
            <a:t>How did bitcoin perform over Gold during the Pandemic as a safeguard alternative investment? </a:t>
          </a:r>
        </a:p>
      </dgm:t>
    </dgm:pt>
    <dgm:pt modelId="{E42BA366-1883-4104-9204-DB3849705426}" type="parTrans" cxnId="{B960253E-CE71-4A1B-9B9A-5A650F6E1790}">
      <dgm:prSet/>
      <dgm:spPr/>
      <dgm:t>
        <a:bodyPr/>
        <a:lstStyle/>
        <a:p>
          <a:endParaRPr lang="en-US"/>
        </a:p>
      </dgm:t>
    </dgm:pt>
    <dgm:pt modelId="{470D3DB7-ADB8-4C3E-968C-4CA8393D1F16}" type="sibTrans" cxnId="{B960253E-CE71-4A1B-9B9A-5A650F6E1790}">
      <dgm:prSet/>
      <dgm:spPr/>
      <dgm:t>
        <a:bodyPr/>
        <a:lstStyle/>
        <a:p>
          <a:endParaRPr lang="en-US"/>
        </a:p>
      </dgm:t>
    </dgm:pt>
    <dgm:pt modelId="{E55BD02E-FD92-40A1-A4A8-3E5E4E3A307A}">
      <dgm:prSet/>
      <dgm:spPr/>
      <dgm:t>
        <a:bodyPr/>
        <a:lstStyle/>
        <a:p>
          <a:pPr>
            <a:buFont typeface="Symbol" panose="05050102010706020507" pitchFamily="18" charset="2"/>
            <a:buChar char=""/>
          </a:pPr>
          <a:r>
            <a:rPr lang="en-US" dirty="0"/>
            <a:t>Did investors hedge with bitcoin during the Covid-19 pandemic?</a:t>
          </a:r>
        </a:p>
      </dgm:t>
    </dgm:pt>
    <dgm:pt modelId="{79E5CA08-A53D-419B-8E26-A08CD6BD2EC5}" type="parTrans" cxnId="{66203B46-B6C0-4BC1-A95E-AF9F9DF5D9E8}">
      <dgm:prSet/>
      <dgm:spPr/>
      <dgm:t>
        <a:bodyPr/>
        <a:lstStyle/>
        <a:p>
          <a:endParaRPr lang="en-US"/>
        </a:p>
      </dgm:t>
    </dgm:pt>
    <dgm:pt modelId="{B7141E29-F4BD-40BB-ADEF-1A17744D2684}" type="sibTrans" cxnId="{66203B46-B6C0-4BC1-A95E-AF9F9DF5D9E8}">
      <dgm:prSet/>
      <dgm:spPr/>
      <dgm:t>
        <a:bodyPr/>
        <a:lstStyle/>
        <a:p>
          <a:endParaRPr lang="en-US"/>
        </a:p>
      </dgm:t>
    </dgm:pt>
    <dgm:pt modelId="{844000D0-7E60-46DB-A61E-0AE3CF3F63DB}" type="pres">
      <dgm:prSet presAssocID="{930F3D2E-FCB0-4768-94D8-AC5DE9676BCE}" presName="linearFlow" presStyleCnt="0">
        <dgm:presLayoutVars>
          <dgm:dir/>
          <dgm:animLvl val="lvl"/>
          <dgm:resizeHandles val="exact"/>
        </dgm:presLayoutVars>
      </dgm:prSet>
      <dgm:spPr/>
    </dgm:pt>
    <dgm:pt modelId="{7038F9EA-5367-4C43-B174-548B8AAF4BCA}" type="pres">
      <dgm:prSet presAssocID="{3F364B64-28FD-4494-96AB-68C0A92EAEC8}" presName="composite" presStyleCnt="0"/>
      <dgm:spPr/>
    </dgm:pt>
    <dgm:pt modelId="{091CC729-D73A-4755-8E02-F8D771379C58}" type="pres">
      <dgm:prSet presAssocID="{3F364B64-28FD-4494-96AB-68C0A92EAEC8}" presName="parentText" presStyleLbl="alignNode1" presStyleIdx="0" presStyleCnt="3">
        <dgm:presLayoutVars>
          <dgm:chMax val="1"/>
          <dgm:bulletEnabled val="1"/>
        </dgm:presLayoutVars>
      </dgm:prSet>
      <dgm:spPr/>
    </dgm:pt>
    <dgm:pt modelId="{1D795EE8-3AE9-4DA7-9016-A5FC05DCF5DF}" type="pres">
      <dgm:prSet presAssocID="{3F364B64-28FD-4494-96AB-68C0A92EAEC8}" presName="descendantText" presStyleLbl="alignAcc1" presStyleIdx="0" presStyleCnt="3">
        <dgm:presLayoutVars>
          <dgm:bulletEnabled val="1"/>
        </dgm:presLayoutVars>
      </dgm:prSet>
      <dgm:spPr/>
    </dgm:pt>
    <dgm:pt modelId="{EA9BBC58-A917-4343-A7F4-F52DF750604F}" type="pres">
      <dgm:prSet presAssocID="{7753E279-CC56-4D47-82FF-CB68D9295DF4}" presName="sp" presStyleCnt="0"/>
      <dgm:spPr/>
    </dgm:pt>
    <dgm:pt modelId="{52D0CAE4-E835-4975-8079-E87C42C22220}" type="pres">
      <dgm:prSet presAssocID="{0A90EB7B-0539-46EB-B6F2-61CADA9FEE77}" presName="composite" presStyleCnt="0"/>
      <dgm:spPr/>
    </dgm:pt>
    <dgm:pt modelId="{84FA4425-B4EA-4D20-A46D-CA1DB0A4F6BB}" type="pres">
      <dgm:prSet presAssocID="{0A90EB7B-0539-46EB-B6F2-61CADA9FEE77}" presName="parentText" presStyleLbl="alignNode1" presStyleIdx="1" presStyleCnt="3">
        <dgm:presLayoutVars>
          <dgm:chMax val="1"/>
          <dgm:bulletEnabled val="1"/>
        </dgm:presLayoutVars>
      </dgm:prSet>
      <dgm:spPr/>
    </dgm:pt>
    <dgm:pt modelId="{0C8EED7F-B1A3-4DEB-BFE6-19FC8755BC52}" type="pres">
      <dgm:prSet presAssocID="{0A90EB7B-0539-46EB-B6F2-61CADA9FEE77}" presName="descendantText" presStyleLbl="alignAcc1" presStyleIdx="1" presStyleCnt="3">
        <dgm:presLayoutVars>
          <dgm:bulletEnabled val="1"/>
        </dgm:presLayoutVars>
      </dgm:prSet>
      <dgm:spPr/>
    </dgm:pt>
    <dgm:pt modelId="{FB6B3BEB-2E5A-47FA-AB54-13496575B0A5}" type="pres">
      <dgm:prSet presAssocID="{12D6070F-E93A-4D11-8EC0-915327D99FC4}" presName="sp" presStyleCnt="0"/>
      <dgm:spPr/>
    </dgm:pt>
    <dgm:pt modelId="{154E09D1-BB1C-4332-95D1-5CC670286E5C}" type="pres">
      <dgm:prSet presAssocID="{0F866D15-CF34-43FD-9A13-28CB868856C2}" presName="composite" presStyleCnt="0"/>
      <dgm:spPr/>
    </dgm:pt>
    <dgm:pt modelId="{1708194D-6AB8-4780-88CA-073F2C96C23F}" type="pres">
      <dgm:prSet presAssocID="{0F866D15-CF34-43FD-9A13-28CB868856C2}" presName="parentText" presStyleLbl="alignNode1" presStyleIdx="2" presStyleCnt="3">
        <dgm:presLayoutVars>
          <dgm:chMax val="1"/>
          <dgm:bulletEnabled val="1"/>
        </dgm:presLayoutVars>
      </dgm:prSet>
      <dgm:spPr/>
    </dgm:pt>
    <dgm:pt modelId="{CA64CB97-9395-443F-9AEC-8DF671DBD2BC}" type="pres">
      <dgm:prSet presAssocID="{0F866D15-CF34-43FD-9A13-28CB868856C2}" presName="descendantText" presStyleLbl="alignAcc1" presStyleIdx="2" presStyleCnt="3">
        <dgm:presLayoutVars>
          <dgm:bulletEnabled val="1"/>
        </dgm:presLayoutVars>
      </dgm:prSet>
      <dgm:spPr/>
    </dgm:pt>
  </dgm:ptLst>
  <dgm:cxnLst>
    <dgm:cxn modelId="{1C25650B-C26E-41C4-B2CA-9AEC8D4ED94D}" type="presOf" srcId="{14861419-27F0-4B51-B949-5CD7F6540617}" destId="{0C8EED7F-B1A3-4DEB-BFE6-19FC8755BC52}" srcOrd="0" destOrd="1" presId="urn:microsoft.com/office/officeart/2005/8/layout/chevron2"/>
    <dgm:cxn modelId="{C17CA11C-34FA-40A3-957E-764B47CA2ACC}" srcId="{0F866D15-CF34-43FD-9A13-28CB868856C2}" destId="{070654C1-4DD2-4637-A2F1-BE7E2D69B9BD}" srcOrd="0" destOrd="0" parTransId="{8B78C13F-B285-4E75-BDBC-D57428EC7DFD}" sibTransId="{BCBD3D9E-722A-4199-A790-31B41F007FA8}"/>
    <dgm:cxn modelId="{0D261B1D-E9FC-4788-AEFA-DC6300278C04}" type="presOf" srcId="{930F3D2E-FCB0-4768-94D8-AC5DE9676BCE}" destId="{844000D0-7E60-46DB-A61E-0AE3CF3F63DB}" srcOrd="0" destOrd="0" presId="urn:microsoft.com/office/officeart/2005/8/layout/chevron2"/>
    <dgm:cxn modelId="{A591BD35-9E3B-4E15-AA3D-E1520503826A}" type="presOf" srcId="{0A90EB7B-0539-46EB-B6F2-61CADA9FEE77}" destId="{84FA4425-B4EA-4D20-A46D-CA1DB0A4F6BB}" srcOrd="0" destOrd="0" presId="urn:microsoft.com/office/officeart/2005/8/layout/chevron2"/>
    <dgm:cxn modelId="{B960253E-CE71-4A1B-9B9A-5A650F6E1790}" srcId="{0A90EB7B-0539-46EB-B6F2-61CADA9FEE77}" destId="{2CF5E562-2D31-4572-9AEB-3494C73D2F9E}" srcOrd="2" destOrd="0" parTransId="{E42BA366-1883-4104-9204-DB3849705426}" sibTransId="{470D3DB7-ADB8-4C3E-968C-4CA8393D1F16}"/>
    <dgm:cxn modelId="{D23EF93F-C2EB-4486-9AB0-7D672EA55FBB}" srcId="{930F3D2E-FCB0-4768-94D8-AC5DE9676BCE}" destId="{0A90EB7B-0539-46EB-B6F2-61CADA9FEE77}" srcOrd="1" destOrd="0" parTransId="{F44C1754-5D00-41EA-928F-0DCC8C1C9E84}" sibTransId="{12D6070F-E93A-4D11-8EC0-915327D99FC4}"/>
    <dgm:cxn modelId="{66203B46-B6C0-4BC1-A95E-AF9F9DF5D9E8}" srcId="{0A90EB7B-0539-46EB-B6F2-61CADA9FEE77}" destId="{E55BD02E-FD92-40A1-A4A8-3E5E4E3A307A}" srcOrd="3" destOrd="0" parTransId="{79E5CA08-A53D-419B-8E26-A08CD6BD2EC5}" sibTransId="{B7141E29-F4BD-40BB-ADEF-1A17744D2684}"/>
    <dgm:cxn modelId="{3B7D7C70-D86F-4384-A701-1D638F1455EB}" type="presOf" srcId="{30894A9C-E28D-45E6-B73F-516D0837DFE7}" destId="{1D795EE8-3AE9-4DA7-9016-A5FC05DCF5DF}" srcOrd="0" destOrd="0" presId="urn:microsoft.com/office/officeart/2005/8/layout/chevron2"/>
    <dgm:cxn modelId="{73A44653-FCB3-462A-929D-9AB49CC58516}" srcId="{930F3D2E-FCB0-4768-94D8-AC5DE9676BCE}" destId="{0F866D15-CF34-43FD-9A13-28CB868856C2}" srcOrd="2" destOrd="0" parTransId="{D068C40D-41AB-4FC3-8672-9CA24CEF69F8}" sibTransId="{1135934C-36C2-4E07-A114-01A69BFE58B9}"/>
    <dgm:cxn modelId="{F0E61254-B9DF-466F-89A2-616E30F99D47}" type="presOf" srcId="{3F364B64-28FD-4494-96AB-68C0A92EAEC8}" destId="{091CC729-D73A-4755-8E02-F8D771379C58}" srcOrd="0" destOrd="0" presId="urn:microsoft.com/office/officeart/2005/8/layout/chevron2"/>
    <dgm:cxn modelId="{984C4E55-B464-4037-AADF-8348B273ACC4}" type="presOf" srcId="{070654C1-4DD2-4637-A2F1-BE7E2D69B9BD}" destId="{CA64CB97-9395-443F-9AEC-8DF671DBD2BC}" srcOrd="0" destOrd="0" presId="urn:microsoft.com/office/officeart/2005/8/layout/chevron2"/>
    <dgm:cxn modelId="{F6B0BF57-D3B3-4CA2-AADB-8A2B3A8A9A8D}" type="presOf" srcId="{95475A6D-5C61-42BD-82D8-A2E46E70AAFF}" destId="{0C8EED7F-B1A3-4DEB-BFE6-19FC8755BC52}" srcOrd="0" destOrd="0" presId="urn:microsoft.com/office/officeart/2005/8/layout/chevron2"/>
    <dgm:cxn modelId="{6712207A-414B-4B51-B505-98EDB88EBD4B}" type="presOf" srcId="{0F866D15-CF34-43FD-9A13-28CB868856C2}" destId="{1708194D-6AB8-4780-88CA-073F2C96C23F}" srcOrd="0" destOrd="0" presId="urn:microsoft.com/office/officeart/2005/8/layout/chevron2"/>
    <dgm:cxn modelId="{57B93590-AD8C-4BCB-96AA-68CC8C13C97B}" type="presOf" srcId="{E55BD02E-FD92-40A1-A4A8-3E5E4E3A307A}" destId="{0C8EED7F-B1A3-4DEB-BFE6-19FC8755BC52}" srcOrd="0" destOrd="3" presId="urn:microsoft.com/office/officeart/2005/8/layout/chevron2"/>
    <dgm:cxn modelId="{E2C5369A-AA2B-493B-A795-FB72E8B48619}" srcId="{0A90EB7B-0539-46EB-B6F2-61CADA9FEE77}" destId="{95475A6D-5C61-42BD-82D8-A2E46E70AAFF}" srcOrd="0" destOrd="0" parTransId="{E6BA7EEE-F7AA-41FC-8472-9158EC9FE7A9}" sibTransId="{58C13B42-BE56-4F4D-B6AC-8475045A44EE}"/>
    <dgm:cxn modelId="{E9F55F9E-0D70-4452-A30D-8977B1AC314D}" srcId="{3F364B64-28FD-4494-96AB-68C0A92EAEC8}" destId="{30894A9C-E28D-45E6-B73F-516D0837DFE7}" srcOrd="0" destOrd="0" parTransId="{5002E5D0-2B6F-4495-9D5A-D735A1F6886A}" sibTransId="{7799422F-419D-43B4-8C9E-0EBC80ACFF99}"/>
    <dgm:cxn modelId="{EAF9B9A8-3EFF-42B7-8274-75E6865CD0CB}" srcId="{0A90EB7B-0539-46EB-B6F2-61CADA9FEE77}" destId="{14861419-27F0-4B51-B949-5CD7F6540617}" srcOrd="1" destOrd="0" parTransId="{389D8B3A-4DD6-4FB3-A46F-1402EC6D2395}" sibTransId="{4A80A727-EE8F-457B-BFF9-E542163FE83D}"/>
    <dgm:cxn modelId="{464BBDAD-3DD9-4E9F-B414-9F46B350883F}" type="presOf" srcId="{2CF5E562-2D31-4572-9AEB-3494C73D2F9E}" destId="{0C8EED7F-B1A3-4DEB-BFE6-19FC8755BC52}" srcOrd="0" destOrd="2" presId="urn:microsoft.com/office/officeart/2005/8/layout/chevron2"/>
    <dgm:cxn modelId="{50E09DFE-3B6E-44F7-AABC-644530637E66}" srcId="{930F3D2E-FCB0-4768-94D8-AC5DE9676BCE}" destId="{3F364B64-28FD-4494-96AB-68C0A92EAEC8}" srcOrd="0" destOrd="0" parTransId="{D9329C69-7D04-46DE-A67C-584809CFCA46}" sibTransId="{7753E279-CC56-4D47-82FF-CB68D9295DF4}"/>
    <dgm:cxn modelId="{91D04B0B-9B7D-490B-9B33-6DF1CC8F61B8}" type="presParOf" srcId="{844000D0-7E60-46DB-A61E-0AE3CF3F63DB}" destId="{7038F9EA-5367-4C43-B174-548B8AAF4BCA}" srcOrd="0" destOrd="0" presId="urn:microsoft.com/office/officeart/2005/8/layout/chevron2"/>
    <dgm:cxn modelId="{F7436ED5-A222-4DD2-8173-F0A3ACAD636A}" type="presParOf" srcId="{7038F9EA-5367-4C43-B174-548B8AAF4BCA}" destId="{091CC729-D73A-4755-8E02-F8D771379C58}" srcOrd="0" destOrd="0" presId="urn:microsoft.com/office/officeart/2005/8/layout/chevron2"/>
    <dgm:cxn modelId="{C6664B05-3D6D-4E3D-8484-C1BAC985EAB0}" type="presParOf" srcId="{7038F9EA-5367-4C43-B174-548B8AAF4BCA}" destId="{1D795EE8-3AE9-4DA7-9016-A5FC05DCF5DF}" srcOrd="1" destOrd="0" presId="urn:microsoft.com/office/officeart/2005/8/layout/chevron2"/>
    <dgm:cxn modelId="{CD380051-4EA5-407E-9630-5F34D1827A65}" type="presParOf" srcId="{844000D0-7E60-46DB-A61E-0AE3CF3F63DB}" destId="{EA9BBC58-A917-4343-A7F4-F52DF750604F}" srcOrd="1" destOrd="0" presId="urn:microsoft.com/office/officeart/2005/8/layout/chevron2"/>
    <dgm:cxn modelId="{7B3D5378-71C2-4E8F-B5C3-0F394BA9BEC4}" type="presParOf" srcId="{844000D0-7E60-46DB-A61E-0AE3CF3F63DB}" destId="{52D0CAE4-E835-4975-8079-E87C42C22220}" srcOrd="2" destOrd="0" presId="urn:microsoft.com/office/officeart/2005/8/layout/chevron2"/>
    <dgm:cxn modelId="{70B24D6C-8FD2-4EE3-B48F-ED56B56C9F09}" type="presParOf" srcId="{52D0CAE4-E835-4975-8079-E87C42C22220}" destId="{84FA4425-B4EA-4D20-A46D-CA1DB0A4F6BB}" srcOrd="0" destOrd="0" presId="urn:microsoft.com/office/officeart/2005/8/layout/chevron2"/>
    <dgm:cxn modelId="{67303C90-7659-4E36-B363-3E2EB4D83A28}" type="presParOf" srcId="{52D0CAE4-E835-4975-8079-E87C42C22220}" destId="{0C8EED7F-B1A3-4DEB-BFE6-19FC8755BC52}" srcOrd="1" destOrd="0" presId="urn:microsoft.com/office/officeart/2005/8/layout/chevron2"/>
    <dgm:cxn modelId="{9BB37017-7947-4C83-93A2-3317738D8F63}" type="presParOf" srcId="{844000D0-7E60-46DB-A61E-0AE3CF3F63DB}" destId="{FB6B3BEB-2E5A-47FA-AB54-13496575B0A5}" srcOrd="3" destOrd="0" presId="urn:microsoft.com/office/officeart/2005/8/layout/chevron2"/>
    <dgm:cxn modelId="{7741E9D9-2962-4786-B117-5F9D3F9764A6}" type="presParOf" srcId="{844000D0-7E60-46DB-A61E-0AE3CF3F63DB}" destId="{154E09D1-BB1C-4332-95D1-5CC670286E5C}" srcOrd="4" destOrd="0" presId="urn:microsoft.com/office/officeart/2005/8/layout/chevron2"/>
    <dgm:cxn modelId="{BD9B0A17-5133-414F-A12F-BA061B6683DD}" type="presParOf" srcId="{154E09D1-BB1C-4332-95D1-5CC670286E5C}" destId="{1708194D-6AB8-4780-88CA-073F2C96C23F}" srcOrd="0" destOrd="0" presId="urn:microsoft.com/office/officeart/2005/8/layout/chevron2"/>
    <dgm:cxn modelId="{A722C5D7-C3B5-4FFC-9F90-625E36DB1694}" type="presParOf" srcId="{154E09D1-BB1C-4332-95D1-5CC670286E5C}" destId="{CA64CB97-9395-443F-9AEC-8DF671DBD2B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536B07-99A2-4819-9A05-8E7ED6F33825}" type="doc">
      <dgm:prSet loTypeId="urn:diagrams.loki3.com/VaryingWidthList" loCatId="list" qsTypeId="urn:microsoft.com/office/officeart/2005/8/quickstyle/simple1" qsCatId="simple" csTypeId="urn:microsoft.com/office/officeart/2005/8/colors/accent1_2" csCatId="accent1" phldr="1"/>
      <dgm:spPr/>
    </dgm:pt>
    <dgm:pt modelId="{3D2CA14D-98EB-456B-8AEA-AA3368862FD5}">
      <dgm:prSet phldrT="[Text]" custT="1"/>
      <dgm:spPr>
        <a:solidFill>
          <a:schemeClr val="accent6"/>
        </a:solidFill>
      </dgm:spPr>
      <dgm:t>
        <a:bodyPr/>
        <a:lstStyle/>
        <a:p>
          <a:r>
            <a:rPr lang="en-US" sz="2000" dirty="0"/>
            <a:t>Sourcing </a:t>
          </a:r>
        </a:p>
      </dgm:t>
    </dgm:pt>
    <dgm:pt modelId="{18565A60-9186-4FC8-BB03-5EA3E564CCCF}" type="parTrans" cxnId="{B234CF4F-B6C1-4CA5-AA1E-4A72287C9B23}">
      <dgm:prSet/>
      <dgm:spPr/>
      <dgm:t>
        <a:bodyPr/>
        <a:lstStyle/>
        <a:p>
          <a:endParaRPr lang="en-US"/>
        </a:p>
      </dgm:t>
    </dgm:pt>
    <dgm:pt modelId="{9CE34E29-7E71-48C7-8451-D31FFD4D58C2}" type="sibTrans" cxnId="{B234CF4F-B6C1-4CA5-AA1E-4A72287C9B23}">
      <dgm:prSet/>
      <dgm:spPr/>
      <dgm:t>
        <a:bodyPr/>
        <a:lstStyle/>
        <a:p>
          <a:endParaRPr lang="en-US"/>
        </a:p>
      </dgm:t>
    </dgm:pt>
    <dgm:pt modelId="{14CD286E-1F7C-4FC8-84E2-1AD7B1C5DD85}" type="pres">
      <dgm:prSet presAssocID="{F3536B07-99A2-4819-9A05-8E7ED6F33825}" presName="Name0" presStyleCnt="0">
        <dgm:presLayoutVars>
          <dgm:resizeHandles/>
        </dgm:presLayoutVars>
      </dgm:prSet>
      <dgm:spPr/>
    </dgm:pt>
    <dgm:pt modelId="{02AB67E9-9706-494B-BDA5-99643036FF1E}" type="pres">
      <dgm:prSet presAssocID="{3D2CA14D-98EB-456B-8AEA-AA3368862FD5}" presName="text" presStyleLbl="node1" presStyleIdx="0" presStyleCnt="1" custScaleX="161298" custScaleY="89901">
        <dgm:presLayoutVars>
          <dgm:bulletEnabled val="1"/>
        </dgm:presLayoutVars>
      </dgm:prSet>
      <dgm:spPr/>
    </dgm:pt>
  </dgm:ptLst>
  <dgm:cxnLst>
    <dgm:cxn modelId="{CBEED46E-7609-43E3-A297-C9FF32F532F0}" type="presOf" srcId="{3D2CA14D-98EB-456B-8AEA-AA3368862FD5}" destId="{02AB67E9-9706-494B-BDA5-99643036FF1E}" srcOrd="0" destOrd="0" presId="urn:diagrams.loki3.com/VaryingWidthList"/>
    <dgm:cxn modelId="{B234CF4F-B6C1-4CA5-AA1E-4A72287C9B23}" srcId="{F3536B07-99A2-4819-9A05-8E7ED6F33825}" destId="{3D2CA14D-98EB-456B-8AEA-AA3368862FD5}" srcOrd="0" destOrd="0" parTransId="{18565A60-9186-4FC8-BB03-5EA3E564CCCF}" sibTransId="{9CE34E29-7E71-48C7-8451-D31FFD4D58C2}"/>
    <dgm:cxn modelId="{DCD37FF0-9B88-4E27-BDA0-FD0570E1A4E3}" type="presOf" srcId="{F3536B07-99A2-4819-9A05-8E7ED6F33825}" destId="{14CD286E-1F7C-4FC8-84E2-1AD7B1C5DD85}" srcOrd="0" destOrd="0" presId="urn:diagrams.loki3.com/VaryingWidthList"/>
    <dgm:cxn modelId="{38C6BDA7-2A22-4CB2-B380-576322BBB5A1}" type="presParOf" srcId="{14CD286E-1F7C-4FC8-84E2-1AD7B1C5DD85}" destId="{02AB67E9-9706-494B-BDA5-99643036FF1E}" srcOrd="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536B07-99A2-4819-9A05-8E7ED6F33825}" type="doc">
      <dgm:prSet loTypeId="urn:diagrams.loki3.com/VaryingWidthList" loCatId="list" qsTypeId="urn:microsoft.com/office/officeart/2005/8/quickstyle/simple1" qsCatId="simple" csTypeId="urn:microsoft.com/office/officeart/2005/8/colors/accent1_2" csCatId="accent1" phldr="1"/>
      <dgm:spPr/>
    </dgm:pt>
    <dgm:pt modelId="{3D2CA14D-98EB-456B-8AEA-AA3368862FD5}">
      <dgm:prSet phldrT="[Text]" custT="1"/>
      <dgm:spPr>
        <a:solidFill>
          <a:schemeClr val="accent6"/>
        </a:solidFill>
      </dgm:spPr>
      <dgm:t>
        <a:bodyPr/>
        <a:lstStyle/>
        <a:p>
          <a:r>
            <a:rPr lang="en-US" sz="2000" dirty="0"/>
            <a:t>Reading as object rather than datetime</a:t>
          </a:r>
        </a:p>
      </dgm:t>
    </dgm:pt>
    <dgm:pt modelId="{18565A60-9186-4FC8-BB03-5EA3E564CCCF}" type="parTrans" cxnId="{B234CF4F-B6C1-4CA5-AA1E-4A72287C9B23}">
      <dgm:prSet/>
      <dgm:spPr/>
      <dgm:t>
        <a:bodyPr/>
        <a:lstStyle/>
        <a:p>
          <a:endParaRPr lang="en-US"/>
        </a:p>
      </dgm:t>
    </dgm:pt>
    <dgm:pt modelId="{9CE34E29-7E71-48C7-8451-D31FFD4D58C2}" type="sibTrans" cxnId="{B234CF4F-B6C1-4CA5-AA1E-4A72287C9B23}">
      <dgm:prSet/>
      <dgm:spPr/>
      <dgm:t>
        <a:bodyPr/>
        <a:lstStyle/>
        <a:p>
          <a:endParaRPr lang="en-US"/>
        </a:p>
      </dgm:t>
    </dgm:pt>
    <dgm:pt modelId="{C3BB9ADD-B1C9-4287-86CB-BDBF11608666}">
      <dgm:prSet phldrT="[Text]" custT="1"/>
      <dgm:spPr>
        <a:solidFill>
          <a:schemeClr val="accent1"/>
        </a:solidFill>
      </dgm:spPr>
      <dgm:t>
        <a:bodyPr/>
        <a:lstStyle/>
        <a:p>
          <a:r>
            <a:rPr lang="en-US" sz="2000" dirty="0">
              <a:solidFill>
                <a:schemeClr val="tx1"/>
              </a:solidFill>
            </a:rPr>
            <a:t>Column Headers with “/”</a:t>
          </a:r>
        </a:p>
      </dgm:t>
    </dgm:pt>
    <dgm:pt modelId="{21A9A799-B493-47AE-8152-5A6B8DFD3C02}" type="parTrans" cxnId="{7EA7EF4B-BCA0-4EE7-AF53-F89222C45985}">
      <dgm:prSet/>
      <dgm:spPr/>
      <dgm:t>
        <a:bodyPr/>
        <a:lstStyle/>
        <a:p>
          <a:endParaRPr lang="en-US"/>
        </a:p>
      </dgm:t>
    </dgm:pt>
    <dgm:pt modelId="{7D7C46BE-D16F-44E9-BAEC-F02622D8D642}" type="sibTrans" cxnId="{7EA7EF4B-BCA0-4EE7-AF53-F89222C45985}">
      <dgm:prSet/>
      <dgm:spPr/>
      <dgm:t>
        <a:bodyPr/>
        <a:lstStyle/>
        <a:p>
          <a:endParaRPr lang="en-US"/>
        </a:p>
      </dgm:t>
    </dgm:pt>
    <dgm:pt modelId="{23B1CCCB-5694-4475-A988-CA408CC50255}">
      <dgm:prSet phldrT="[Text]" custT="1"/>
      <dgm:spPr>
        <a:solidFill>
          <a:schemeClr val="accent2"/>
        </a:solidFill>
      </dgm:spPr>
      <dgm:t>
        <a:bodyPr/>
        <a:lstStyle/>
        <a:p>
          <a:r>
            <a:rPr lang="en-US" sz="2000" dirty="0"/>
            <a:t>Weekend Dates</a:t>
          </a:r>
        </a:p>
      </dgm:t>
    </dgm:pt>
    <dgm:pt modelId="{4C4BF922-E6ED-4FCC-85DB-1656CBAAD720}" type="parTrans" cxnId="{33A59328-8D9F-4645-8806-A995D7D539A9}">
      <dgm:prSet/>
      <dgm:spPr/>
      <dgm:t>
        <a:bodyPr/>
        <a:lstStyle/>
        <a:p>
          <a:endParaRPr lang="en-US"/>
        </a:p>
      </dgm:t>
    </dgm:pt>
    <dgm:pt modelId="{B64A00CF-8CEF-4FD3-9A75-0091F36B134D}" type="sibTrans" cxnId="{33A59328-8D9F-4645-8806-A995D7D539A9}">
      <dgm:prSet/>
      <dgm:spPr/>
      <dgm:t>
        <a:bodyPr/>
        <a:lstStyle/>
        <a:p>
          <a:endParaRPr lang="en-US"/>
        </a:p>
      </dgm:t>
    </dgm:pt>
    <dgm:pt modelId="{14CD286E-1F7C-4FC8-84E2-1AD7B1C5DD85}" type="pres">
      <dgm:prSet presAssocID="{F3536B07-99A2-4819-9A05-8E7ED6F33825}" presName="Name0" presStyleCnt="0">
        <dgm:presLayoutVars>
          <dgm:resizeHandles/>
        </dgm:presLayoutVars>
      </dgm:prSet>
      <dgm:spPr/>
    </dgm:pt>
    <dgm:pt modelId="{02AB67E9-9706-494B-BDA5-99643036FF1E}" type="pres">
      <dgm:prSet presAssocID="{3D2CA14D-98EB-456B-8AEA-AA3368862FD5}" presName="text" presStyleLbl="node1" presStyleIdx="0" presStyleCnt="3" custScaleX="161298" custScaleY="89901">
        <dgm:presLayoutVars>
          <dgm:bulletEnabled val="1"/>
        </dgm:presLayoutVars>
      </dgm:prSet>
      <dgm:spPr/>
    </dgm:pt>
    <dgm:pt modelId="{F5C30BEE-9F57-4316-ABBB-DA0461275681}" type="pres">
      <dgm:prSet presAssocID="{9CE34E29-7E71-48C7-8451-D31FFD4D58C2}" presName="space" presStyleCnt="0"/>
      <dgm:spPr/>
    </dgm:pt>
    <dgm:pt modelId="{02448043-F316-488B-B33F-7A26A394A247}" type="pres">
      <dgm:prSet presAssocID="{23B1CCCB-5694-4475-A988-CA408CC50255}" presName="text" presStyleLbl="node1" presStyleIdx="1" presStyleCnt="3" custScaleX="154846" custScaleY="81397">
        <dgm:presLayoutVars>
          <dgm:bulletEnabled val="1"/>
        </dgm:presLayoutVars>
      </dgm:prSet>
      <dgm:spPr/>
    </dgm:pt>
    <dgm:pt modelId="{41D6159A-175F-420B-868A-7CA53DCEBE0D}" type="pres">
      <dgm:prSet presAssocID="{B64A00CF-8CEF-4FD3-9A75-0091F36B134D}" presName="space" presStyleCnt="0"/>
      <dgm:spPr/>
    </dgm:pt>
    <dgm:pt modelId="{C7DEC424-91CC-4A20-9863-0888FD85EBC5}" type="pres">
      <dgm:prSet presAssocID="{C3BB9ADD-B1C9-4287-86CB-BDBF11608666}" presName="text" presStyleLbl="node1" presStyleIdx="2" presStyleCnt="3" custScaleX="172051" custScaleY="87116">
        <dgm:presLayoutVars>
          <dgm:bulletEnabled val="1"/>
        </dgm:presLayoutVars>
      </dgm:prSet>
      <dgm:spPr/>
    </dgm:pt>
  </dgm:ptLst>
  <dgm:cxnLst>
    <dgm:cxn modelId="{0899C101-F9AD-450A-B70E-546EEE75A28B}" type="presOf" srcId="{C3BB9ADD-B1C9-4287-86CB-BDBF11608666}" destId="{C7DEC424-91CC-4A20-9863-0888FD85EBC5}" srcOrd="0" destOrd="0" presId="urn:diagrams.loki3.com/VaryingWidthList"/>
    <dgm:cxn modelId="{49C88019-DC39-43E8-A8C7-EFA583AE4460}" type="presOf" srcId="{23B1CCCB-5694-4475-A988-CA408CC50255}" destId="{02448043-F316-488B-B33F-7A26A394A247}" srcOrd="0" destOrd="0" presId="urn:diagrams.loki3.com/VaryingWidthList"/>
    <dgm:cxn modelId="{33A59328-8D9F-4645-8806-A995D7D539A9}" srcId="{F3536B07-99A2-4819-9A05-8E7ED6F33825}" destId="{23B1CCCB-5694-4475-A988-CA408CC50255}" srcOrd="1" destOrd="0" parTransId="{4C4BF922-E6ED-4FCC-85DB-1656CBAAD720}" sibTransId="{B64A00CF-8CEF-4FD3-9A75-0091F36B134D}"/>
    <dgm:cxn modelId="{7EA7EF4B-BCA0-4EE7-AF53-F89222C45985}" srcId="{F3536B07-99A2-4819-9A05-8E7ED6F33825}" destId="{C3BB9ADD-B1C9-4287-86CB-BDBF11608666}" srcOrd="2" destOrd="0" parTransId="{21A9A799-B493-47AE-8152-5A6B8DFD3C02}" sibTransId="{7D7C46BE-D16F-44E9-BAEC-F02622D8D642}"/>
    <dgm:cxn modelId="{CBEED46E-7609-43E3-A297-C9FF32F532F0}" type="presOf" srcId="{3D2CA14D-98EB-456B-8AEA-AA3368862FD5}" destId="{02AB67E9-9706-494B-BDA5-99643036FF1E}" srcOrd="0" destOrd="0" presId="urn:diagrams.loki3.com/VaryingWidthList"/>
    <dgm:cxn modelId="{B234CF4F-B6C1-4CA5-AA1E-4A72287C9B23}" srcId="{F3536B07-99A2-4819-9A05-8E7ED6F33825}" destId="{3D2CA14D-98EB-456B-8AEA-AA3368862FD5}" srcOrd="0" destOrd="0" parTransId="{18565A60-9186-4FC8-BB03-5EA3E564CCCF}" sibTransId="{9CE34E29-7E71-48C7-8451-D31FFD4D58C2}"/>
    <dgm:cxn modelId="{DCD37FF0-9B88-4E27-BDA0-FD0570E1A4E3}" type="presOf" srcId="{F3536B07-99A2-4819-9A05-8E7ED6F33825}" destId="{14CD286E-1F7C-4FC8-84E2-1AD7B1C5DD85}" srcOrd="0" destOrd="0" presId="urn:diagrams.loki3.com/VaryingWidthList"/>
    <dgm:cxn modelId="{38C6BDA7-2A22-4CB2-B380-576322BBB5A1}" type="presParOf" srcId="{14CD286E-1F7C-4FC8-84E2-1AD7B1C5DD85}" destId="{02AB67E9-9706-494B-BDA5-99643036FF1E}" srcOrd="0" destOrd="0" presId="urn:diagrams.loki3.com/VaryingWidthList"/>
    <dgm:cxn modelId="{B0CB0961-84B9-4A28-901A-41C43EDF054D}" type="presParOf" srcId="{14CD286E-1F7C-4FC8-84E2-1AD7B1C5DD85}" destId="{F5C30BEE-9F57-4316-ABBB-DA0461275681}" srcOrd="1" destOrd="0" presId="urn:diagrams.loki3.com/VaryingWidthList"/>
    <dgm:cxn modelId="{8DB6C889-DFEB-42F2-AF78-DCC48A2C65C5}" type="presParOf" srcId="{14CD286E-1F7C-4FC8-84E2-1AD7B1C5DD85}" destId="{02448043-F316-488B-B33F-7A26A394A247}" srcOrd="2" destOrd="0" presId="urn:diagrams.loki3.com/VaryingWidthList"/>
    <dgm:cxn modelId="{E60E29AF-947F-4536-A5CC-853A9A507DEF}" type="presParOf" srcId="{14CD286E-1F7C-4FC8-84E2-1AD7B1C5DD85}" destId="{41D6159A-175F-420B-868A-7CA53DCEBE0D}" srcOrd="3" destOrd="0" presId="urn:diagrams.loki3.com/VaryingWidthList"/>
    <dgm:cxn modelId="{5992630E-4711-4A66-8F4F-F7C59E9BF79B}" type="presParOf" srcId="{14CD286E-1F7C-4FC8-84E2-1AD7B1C5DD85}" destId="{C7DEC424-91CC-4A20-9863-0888FD85EBC5}"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536B07-99A2-4819-9A05-8E7ED6F33825}" type="doc">
      <dgm:prSet loTypeId="urn:microsoft.com/office/officeart/2005/8/layout/hProcess3" loCatId="process" qsTypeId="urn:microsoft.com/office/officeart/2005/8/quickstyle/simple1" qsCatId="simple" csTypeId="urn:microsoft.com/office/officeart/2005/8/colors/accent1_2" csCatId="accent1" phldr="1"/>
      <dgm:spPr/>
    </dgm:pt>
    <dgm:pt modelId="{3D2CA14D-98EB-456B-8AEA-AA3368862FD5}">
      <dgm:prSet phldrT="[Text]" custT="1"/>
      <dgm:spPr>
        <a:solidFill>
          <a:schemeClr val="accent6"/>
        </a:solidFill>
      </dgm:spPr>
      <dgm:t>
        <a:bodyPr/>
        <a:lstStyle/>
        <a:p>
          <a:r>
            <a:rPr lang="en-US" sz="2000" dirty="0">
              <a:solidFill>
                <a:schemeClr val="bg1"/>
              </a:solidFill>
            </a:rPr>
            <a:t>Merge </a:t>
          </a:r>
          <a:r>
            <a:rPr lang="en-US" sz="2000" dirty="0" err="1">
              <a:solidFill>
                <a:schemeClr val="bg1"/>
              </a:solidFill>
            </a:rPr>
            <a:t>api</a:t>
          </a:r>
          <a:r>
            <a:rPr lang="en-US" sz="2000" dirty="0">
              <a:solidFill>
                <a:schemeClr val="bg1"/>
              </a:solidFill>
            </a:rPr>
            <a:t> and </a:t>
          </a:r>
          <a:r>
            <a:rPr lang="en-US" sz="2000" dirty="0" err="1">
              <a:solidFill>
                <a:schemeClr val="bg1"/>
              </a:solidFill>
            </a:rPr>
            <a:t>dow</a:t>
          </a:r>
          <a:endParaRPr lang="en-US" sz="2000" dirty="0">
            <a:solidFill>
              <a:schemeClr val="bg1"/>
            </a:solidFill>
          </a:endParaRPr>
        </a:p>
      </dgm:t>
    </dgm:pt>
    <dgm:pt modelId="{18565A60-9186-4FC8-BB03-5EA3E564CCCF}" type="parTrans" cxnId="{B234CF4F-B6C1-4CA5-AA1E-4A72287C9B23}">
      <dgm:prSet/>
      <dgm:spPr/>
      <dgm:t>
        <a:bodyPr/>
        <a:lstStyle/>
        <a:p>
          <a:endParaRPr lang="en-US"/>
        </a:p>
      </dgm:t>
    </dgm:pt>
    <dgm:pt modelId="{9CE34E29-7E71-48C7-8451-D31FFD4D58C2}" type="sibTrans" cxnId="{B234CF4F-B6C1-4CA5-AA1E-4A72287C9B23}">
      <dgm:prSet/>
      <dgm:spPr/>
      <dgm:t>
        <a:bodyPr/>
        <a:lstStyle/>
        <a:p>
          <a:endParaRPr lang="en-US"/>
        </a:p>
      </dgm:t>
    </dgm:pt>
    <dgm:pt modelId="{F45E8A3E-EFA2-4C73-9C0C-802988D9E57F}">
      <dgm:prSet phldrT="[Text]" custT="1"/>
      <dgm:spPr>
        <a:solidFill>
          <a:schemeClr val="accent6"/>
        </a:solidFill>
      </dgm:spPr>
      <dgm:t>
        <a:bodyPr/>
        <a:lstStyle/>
        <a:p>
          <a:r>
            <a:rPr lang="en-US" sz="2000" dirty="0">
              <a:solidFill>
                <a:schemeClr val="bg1"/>
              </a:solidFill>
            </a:rPr>
            <a:t>Merge combined  to gold</a:t>
          </a:r>
        </a:p>
      </dgm:t>
    </dgm:pt>
    <dgm:pt modelId="{1D4EB719-034D-43B7-A5DB-A64E680AB836}" type="parTrans" cxnId="{3C0CEF80-57DB-4580-87A3-B117037CE102}">
      <dgm:prSet/>
      <dgm:spPr/>
      <dgm:t>
        <a:bodyPr/>
        <a:lstStyle/>
        <a:p>
          <a:endParaRPr lang="en-US"/>
        </a:p>
      </dgm:t>
    </dgm:pt>
    <dgm:pt modelId="{5C472CF9-346B-4789-9B63-6B861A456990}" type="sibTrans" cxnId="{3C0CEF80-57DB-4580-87A3-B117037CE102}">
      <dgm:prSet/>
      <dgm:spPr/>
      <dgm:t>
        <a:bodyPr/>
        <a:lstStyle/>
        <a:p>
          <a:endParaRPr lang="en-US"/>
        </a:p>
      </dgm:t>
    </dgm:pt>
    <dgm:pt modelId="{DF19A007-9640-480B-9771-055F5669A623}" type="pres">
      <dgm:prSet presAssocID="{F3536B07-99A2-4819-9A05-8E7ED6F33825}" presName="Name0" presStyleCnt="0">
        <dgm:presLayoutVars>
          <dgm:dir/>
          <dgm:animLvl val="lvl"/>
          <dgm:resizeHandles val="exact"/>
        </dgm:presLayoutVars>
      </dgm:prSet>
      <dgm:spPr/>
    </dgm:pt>
    <dgm:pt modelId="{7E530C8A-D5FB-49CE-8144-F222B8B68BBF}" type="pres">
      <dgm:prSet presAssocID="{F3536B07-99A2-4819-9A05-8E7ED6F33825}" presName="dummy" presStyleCnt="0"/>
      <dgm:spPr/>
    </dgm:pt>
    <dgm:pt modelId="{E7FC1848-2739-4057-A0BA-218657926C46}" type="pres">
      <dgm:prSet presAssocID="{F3536B07-99A2-4819-9A05-8E7ED6F33825}" presName="linH" presStyleCnt="0"/>
      <dgm:spPr/>
    </dgm:pt>
    <dgm:pt modelId="{3B22A7AA-03F0-45D2-AE5B-D739AA4D2A43}" type="pres">
      <dgm:prSet presAssocID="{F3536B07-99A2-4819-9A05-8E7ED6F33825}" presName="padding1" presStyleCnt="0"/>
      <dgm:spPr/>
    </dgm:pt>
    <dgm:pt modelId="{8FB0F055-11D2-4175-A32B-2AE9728F7C21}" type="pres">
      <dgm:prSet presAssocID="{3D2CA14D-98EB-456B-8AEA-AA3368862FD5}" presName="linV" presStyleCnt="0"/>
      <dgm:spPr/>
    </dgm:pt>
    <dgm:pt modelId="{7E2813DE-488E-4B5A-AE30-BA5554335CBB}" type="pres">
      <dgm:prSet presAssocID="{3D2CA14D-98EB-456B-8AEA-AA3368862FD5}" presName="spVertical1" presStyleCnt="0"/>
      <dgm:spPr/>
    </dgm:pt>
    <dgm:pt modelId="{66D69107-052F-40B8-A471-0F8854B9D1EA}" type="pres">
      <dgm:prSet presAssocID="{3D2CA14D-98EB-456B-8AEA-AA3368862FD5}" presName="parTx" presStyleLbl="revTx" presStyleIdx="0" presStyleCnt="2">
        <dgm:presLayoutVars>
          <dgm:chMax val="0"/>
          <dgm:chPref val="0"/>
          <dgm:bulletEnabled val="1"/>
        </dgm:presLayoutVars>
      </dgm:prSet>
      <dgm:spPr/>
    </dgm:pt>
    <dgm:pt modelId="{D3283B48-7182-4A64-9CF6-A44E56E13C9B}" type="pres">
      <dgm:prSet presAssocID="{3D2CA14D-98EB-456B-8AEA-AA3368862FD5}" presName="spVertical2" presStyleCnt="0"/>
      <dgm:spPr/>
    </dgm:pt>
    <dgm:pt modelId="{93188BCF-22ED-4835-9439-054D553902A2}" type="pres">
      <dgm:prSet presAssocID="{3D2CA14D-98EB-456B-8AEA-AA3368862FD5}" presName="spVertical3" presStyleCnt="0"/>
      <dgm:spPr/>
    </dgm:pt>
    <dgm:pt modelId="{09EF96F9-590B-4454-B651-33B0A1C1BEE0}" type="pres">
      <dgm:prSet presAssocID="{9CE34E29-7E71-48C7-8451-D31FFD4D58C2}" presName="space" presStyleCnt="0"/>
      <dgm:spPr/>
    </dgm:pt>
    <dgm:pt modelId="{B14F459D-DEDF-4903-B004-465521B38CA6}" type="pres">
      <dgm:prSet presAssocID="{F45E8A3E-EFA2-4C73-9C0C-802988D9E57F}" presName="linV" presStyleCnt="0"/>
      <dgm:spPr/>
    </dgm:pt>
    <dgm:pt modelId="{F869CAD9-F63E-496D-AB3E-F62827E47AED}" type="pres">
      <dgm:prSet presAssocID="{F45E8A3E-EFA2-4C73-9C0C-802988D9E57F}" presName="spVertical1" presStyleCnt="0"/>
      <dgm:spPr/>
    </dgm:pt>
    <dgm:pt modelId="{A0F82C0C-2902-40B5-9D38-0F68C76154D9}" type="pres">
      <dgm:prSet presAssocID="{F45E8A3E-EFA2-4C73-9C0C-802988D9E57F}" presName="parTx" presStyleLbl="revTx" presStyleIdx="1" presStyleCnt="2">
        <dgm:presLayoutVars>
          <dgm:chMax val="0"/>
          <dgm:chPref val="0"/>
          <dgm:bulletEnabled val="1"/>
        </dgm:presLayoutVars>
      </dgm:prSet>
      <dgm:spPr/>
    </dgm:pt>
    <dgm:pt modelId="{161D1EE1-330C-4F56-B946-28B086747D46}" type="pres">
      <dgm:prSet presAssocID="{F45E8A3E-EFA2-4C73-9C0C-802988D9E57F}" presName="spVertical2" presStyleCnt="0"/>
      <dgm:spPr/>
    </dgm:pt>
    <dgm:pt modelId="{0E477961-FFEC-488E-8DDF-3762138F577E}" type="pres">
      <dgm:prSet presAssocID="{F45E8A3E-EFA2-4C73-9C0C-802988D9E57F}" presName="spVertical3" presStyleCnt="0"/>
      <dgm:spPr/>
    </dgm:pt>
    <dgm:pt modelId="{E38BFC29-7002-4D38-9D56-C6058A2C2057}" type="pres">
      <dgm:prSet presAssocID="{F3536B07-99A2-4819-9A05-8E7ED6F33825}" presName="padding2" presStyleCnt="0"/>
      <dgm:spPr/>
    </dgm:pt>
    <dgm:pt modelId="{9D78928F-4C11-4209-A043-EB5A7BC378F8}" type="pres">
      <dgm:prSet presAssocID="{F3536B07-99A2-4819-9A05-8E7ED6F33825}" presName="negArrow" presStyleCnt="0"/>
      <dgm:spPr/>
    </dgm:pt>
    <dgm:pt modelId="{6562C342-5334-4DB6-AC4F-9F97B87FB6BC}" type="pres">
      <dgm:prSet presAssocID="{F3536B07-99A2-4819-9A05-8E7ED6F33825}" presName="backgroundArrow" presStyleLbl="node1" presStyleIdx="0" presStyleCnt="1" custLinFactNeighborX="-10985" custLinFactNeighborY="-2606"/>
      <dgm:spPr/>
    </dgm:pt>
  </dgm:ptLst>
  <dgm:cxnLst>
    <dgm:cxn modelId="{906BE235-93B1-4D58-AD44-5EF264501F6F}" type="presOf" srcId="{3D2CA14D-98EB-456B-8AEA-AA3368862FD5}" destId="{66D69107-052F-40B8-A471-0F8854B9D1EA}" srcOrd="0" destOrd="0" presId="urn:microsoft.com/office/officeart/2005/8/layout/hProcess3"/>
    <dgm:cxn modelId="{B234CF4F-B6C1-4CA5-AA1E-4A72287C9B23}" srcId="{F3536B07-99A2-4819-9A05-8E7ED6F33825}" destId="{3D2CA14D-98EB-456B-8AEA-AA3368862FD5}" srcOrd="0" destOrd="0" parTransId="{18565A60-9186-4FC8-BB03-5EA3E564CCCF}" sibTransId="{9CE34E29-7E71-48C7-8451-D31FFD4D58C2}"/>
    <dgm:cxn modelId="{3C0CEF80-57DB-4580-87A3-B117037CE102}" srcId="{F3536B07-99A2-4819-9A05-8E7ED6F33825}" destId="{F45E8A3E-EFA2-4C73-9C0C-802988D9E57F}" srcOrd="1" destOrd="0" parTransId="{1D4EB719-034D-43B7-A5DB-A64E680AB836}" sibTransId="{5C472CF9-346B-4789-9B63-6B861A456990}"/>
    <dgm:cxn modelId="{CE43BFB5-38AD-4109-AB13-123CC302A4BB}" type="presOf" srcId="{F45E8A3E-EFA2-4C73-9C0C-802988D9E57F}" destId="{A0F82C0C-2902-40B5-9D38-0F68C76154D9}" srcOrd="0" destOrd="0" presId="urn:microsoft.com/office/officeart/2005/8/layout/hProcess3"/>
    <dgm:cxn modelId="{2E3D2AB7-5D21-4864-958A-6631024B203F}" type="presOf" srcId="{F3536B07-99A2-4819-9A05-8E7ED6F33825}" destId="{DF19A007-9640-480B-9771-055F5669A623}" srcOrd="0" destOrd="0" presId="urn:microsoft.com/office/officeart/2005/8/layout/hProcess3"/>
    <dgm:cxn modelId="{6B3E36CD-0031-43F2-ADE4-3998A65A763B}" type="presParOf" srcId="{DF19A007-9640-480B-9771-055F5669A623}" destId="{7E530C8A-D5FB-49CE-8144-F222B8B68BBF}" srcOrd="0" destOrd="0" presId="urn:microsoft.com/office/officeart/2005/8/layout/hProcess3"/>
    <dgm:cxn modelId="{BC801361-247D-443F-99F6-A8259FDBE7EE}" type="presParOf" srcId="{DF19A007-9640-480B-9771-055F5669A623}" destId="{E7FC1848-2739-4057-A0BA-218657926C46}" srcOrd="1" destOrd="0" presId="urn:microsoft.com/office/officeart/2005/8/layout/hProcess3"/>
    <dgm:cxn modelId="{6375F2C8-8CD3-4DD4-9263-96D369C369B2}" type="presParOf" srcId="{E7FC1848-2739-4057-A0BA-218657926C46}" destId="{3B22A7AA-03F0-45D2-AE5B-D739AA4D2A43}" srcOrd="0" destOrd="0" presId="urn:microsoft.com/office/officeart/2005/8/layout/hProcess3"/>
    <dgm:cxn modelId="{E540BA5A-A84E-4A87-8768-C8F8C429C4F6}" type="presParOf" srcId="{E7FC1848-2739-4057-A0BA-218657926C46}" destId="{8FB0F055-11D2-4175-A32B-2AE9728F7C21}" srcOrd="1" destOrd="0" presId="urn:microsoft.com/office/officeart/2005/8/layout/hProcess3"/>
    <dgm:cxn modelId="{3B730450-D47D-4C61-9EB8-78FDC0555D56}" type="presParOf" srcId="{8FB0F055-11D2-4175-A32B-2AE9728F7C21}" destId="{7E2813DE-488E-4B5A-AE30-BA5554335CBB}" srcOrd="0" destOrd="0" presId="urn:microsoft.com/office/officeart/2005/8/layout/hProcess3"/>
    <dgm:cxn modelId="{70224BCA-3843-4179-8D90-C6371F10BE67}" type="presParOf" srcId="{8FB0F055-11D2-4175-A32B-2AE9728F7C21}" destId="{66D69107-052F-40B8-A471-0F8854B9D1EA}" srcOrd="1" destOrd="0" presId="urn:microsoft.com/office/officeart/2005/8/layout/hProcess3"/>
    <dgm:cxn modelId="{E885A399-4A3E-4079-9114-996036AA438D}" type="presParOf" srcId="{8FB0F055-11D2-4175-A32B-2AE9728F7C21}" destId="{D3283B48-7182-4A64-9CF6-A44E56E13C9B}" srcOrd="2" destOrd="0" presId="urn:microsoft.com/office/officeart/2005/8/layout/hProcess3"/>
    <dgm:cxn modelId="{2211143D-38A9-4E26-936B-DBF5E7733331}" type="presParOf" srcId="{8FB0F055-11D2-4175-A32B-2AE9728F7C21}" destId="{93188BCF-22ED-4835-9439-054D553902A2}" srcOrd="3" destOrd="0" presId="urn:microsoft.com/office/officeart/2005/8/layout/hProcess3"/>
    <dgm:cxn modelId="{597F9620-6DED-4172-B0C2-D57B0E984863}" type="presParOf" srcId="{E7FC1848-2739-4057-A0BA-218657926C46}" destId="{09EF96F9-590B-4454-B651-33B0A1C1BEE0}" srcOrd="2" destOrd="0" presId="urn:microsoft.com/office/officeart/2005/8/layout/hProcess3"/>
    <dgm:cxn modelId="{715E81F1-210B-4936-B9F5-417963F1A90D}" type="presParOf" srcId="{E7FC1848-2739-4057-A0BA-218657926C46}" destId="{B14F459D-DEDF-4903-B004-465521B38CA6}" srcOrd="3" destOrd="0" presId="urn:microsoft.com/office/officeart/2005/8/layout/hProcess3"/>
    <dgm:cxn modelId="{13DFE7E8-82B8-4145-910B-DFFEA4775790}" type="presParOf" srcId="{B14F459D-DEDF-4903-B004-465521B38CA6}" destId="{F869CAD9-F63E-496D-AB3E-F62827E47AED}" srcOrd="0" destOrd="0" presId="urn:microsoft.com/office/officeart/2005/8/layout/hProcess3"/>
    <dgm:cxn modelId="{08971496-A37A-47D8-AC34-0433EC87C144}" type="presParOf" srcId="{B14F459D-DEDF-4903-B004-465521B38CA6}" destId="{A0F82C0C-2902-40B5-9D38-0F68C76154D9}" srcOrd="1" destOrd="0" presId="urn:microsoft.com/office/officeart/2005/8/layout/hProcess3"/>
    <dgm:cxn modelId="{950A55B1-7A08-4813-86E4-934AA514F205}" type="presParOf" srcId="{B14F459D-DEDF-4903-B004-465521B38CA6}" destId="{161D1EE1-330C-4F56-B946-28B086747D46}" srcOrd="2" destOrd="0" presId="urn:microsoft.com/office/officeart/2005/8/layout/hProcess3"/>
    <dgm:cxn modelId="{F4902C4B-B246-4D67-96FD-9158D6CAD591}" type="presParOf" srcId="{B14F459D-DEDF-4903-B004-465521B38CA6}" destId="{0E477961-FFEC-488E-8DDF-3762138F577E}" srcOrd="3" destOrd="0" presId="urn:microsoft.com/office/officeart/2005/8/layout/hProcess3"/>
    <dgm:cxn modelId="{9457F3DD-ADA5-4884-A9CA-79942E4AFA11}" type="presParOf" srcId="{E7FC1848-2739-4057-A0BA-218657926C46}" destId="{E38BFC29-7002-4D38-9D56-C6058A2C2057}" srcOrd="4" destOrd="0" presId="urn:microsoft.com/office/officeart/2005/8/layout/hProcess3"/>
    <dgm:cxn modelId="{0D03D32A-987F-4C43-A266-3CD5B1563A8E}" type="presParOf" srcId="{E7FC1848-2739-4057-A0BA-218657926C46}" destId="{9D78928F-4C11-4209-A043-EB5A7BC378F8}" srcOrd="5" destOrd="0" presId="urn:microsoft.com/office/officeart/2005/8/layout/hProcess3"/>
    <dgm:cxn modelId="{54365EBD-8D29-4C1C-B94D-F53F44BA9742}" type="presParOf" srcId="{E7FC1848-2739-4057-A0BA-218657926C46}" destId="{6562C342-5334-4DB6-AC4F-9F97B87FB6BC}" srcOrd="6"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BA91F1-7E8C-41C9-A838-D658A98417D5}" type="doc">
      <dgm:prSet loTypeId="urn:microsoft.com/office/officeart/2005/8/layout/chevronAccent+Icon" loCatId="process" qsTypeId="urn:microsoft.com/office/officeart/2005/8/quickstyle/simple1" qsCatId="simple" csTypeId="urn:microsoft.com/office/officeart/2005/8/colors/accent6_2" csCatId="accent6" phldr="1"/>
      <dgm:spPr/>
      <dgm:t>
        <a:bodyPr/>
        <a:lstStyle/>
        <a:p>
          <a:endParaRPr lang="en-US"/>
        </a:p>
      </dgm:t>
    </dgm:pt>
    <dgm:pt modelId="{45D65E2E-57FB-46B9-A23E-155578272902}">
      <dgm:prSet phldrT="[Text]"/>
      <dgm:spPr/>
      <dgm:t>
        <a:bodyPr/>
        <a:lstStyle/>
        <a:p>
          <a:r>
            <a:rPr lang="en-US" dirty="0"/>
            <a:t>Gold: Panic Selling &amp; Resulting Recovery with Gold</a:t>
          </a:r>
        </a:p>
      </dgm:t>
      <dgm:extLst>
        <a:ext uri="{E40237B7-FDA0-4F09-8148-C483321AD2D9}">
          <dgm14:cNvPr xmlns:dgm14="http://schemas.microsoft.com/office/drawing/2010/diagram" id="0" name="" title="Step 1 task"/>
        </a:ext>
      </dgm:extLst>
    </dgm:pt>
    <dgm:pt modelId="{D504A610-38C8-4BDE-BB8B-E71AB9A63BD2}" type="parTrans" cxnId="{FE68F8E0-776A-49A3-8850-D44015EFEFE4}">
      <dgm:prSet/>
      <dgm:spPr/>
      <dgm:t>
        <a:bodyPr/>
        <a:lstStyle/>
        <a:p>
          <a:endParaRPr lang="en-US"/>
        </a:p>
      </dgm:t>
    </dgm:pt>
    <dgm:pt modelId="{C35F0E74-D801-4FFD-B331-4EF428DDF3B5}" type="sibTrans" cxnId="{FE68F8E0-776A-49A3-8850-D44015EFEFE4}">
      <dgm:prSet/>
      <dgm:spPr/>
      <dgm:t>
        <a:bodyPr/>
        <a:lstStyle/>
        <a:p>
          <a:endParaRPr lang="en-US"/>
        </a:p>
      </dgm:t>
    </dgm:pt>
    <dgm:pt modelId="{C8BC19ED-C44B-49C7-9249-4AC98F3C647D}">
      <dgm:prSet phldrT="[Text]"/>
      <dgm:spPr/>
      <dgm:t>
        <a:bodyPr/>
        <a:lstStyle/>
        <a:p>
          <a:r>
            <a:rPr lang="en-US" dirty="0"/>
            <a:t>Dow:  Experienced Panic Selling on news of COVID-19 and resulting impact to business; recovery lagged gold</a:t>
          </a:r>
        </a:p>
      </dgm:t>
      <dgm:extLst>
        <a:ext uri="{E40237B7-FDA0-4F09-8148-C483321AD2D9}">
          <dgm14:cNvPr xmlns:dgm14="http://schemas.microsoft.com/office/drawing/2010/diagram" id="0" name="" title="Step 1 task"/>
        </a:ext>
      </dgm:extLst>
    </dgm:pt>
    <dgm:pt modelId="{1C6633E3-5436-418A-83D1-4A35A8CFBD61}" type="parTrans" cxnId="{8F880CB6-E017-4CB2-B714-B3003E914FF9}">
      <dgm:prSet/>
      <dgm:spPr/>
      <dgm:t>
        <a:bodyPr/>
        <a:lstStyle/>
        <a:p>
          <a:endParaRPr lang="en-US"/>
        </a:p>
      </dgm:t>
    </dgm:pt>
    <dgm:pt modelId="{B1222889-6E5C-4B45-89AD-E5A6528E353F}" type="sibTrans" cxnId="{8F880CB6-E017-4CB2-B714-B3003E914FF9}">
      <dgm:prSet/>
      <dgm:spPr/>
      <dgm:t>
        <a:bodyPr/>
        <a:lstStyle/>
        <a:p>
          <a:endParaRPr lang="en-US"/>
        </a:p>
      </dgm:t>
    </dgm:pt>
    <dgm:pt modelId="{39B9C984-5789-43B5-BC7C-76B1EF99CD2F}">
      <dgm:prSet phldrT="[Text]"/>
      <dgm:spPr/>
      <dgm:t>
        <a:bodyPr/>
        <a:lstStyle/>
        <a:p>
          <a:r>
            <a:rPr lang="en-US" dirty="0"/>
            <a:t>Bitcoin: Dipped and then experienced a modest recovery </a:t>
          </a:r>
        </a:p>
      </dgm:t>
      <dgm:extLst>
        <a:ext uri="{E40237B7-FDA0-4F09-8148-C483321AD2D9}">
          <dgm14:cNvPr xmlns:dgm14="http://schemas.microsoft.com/office/drawing/2010/diagram" id="0" name="" title="Step 1 task"/>
        </a:ext>
      </dgm:extLst>
    </dgm:pt>
    <dgm:pt modelId="{96968554-B07F-4D8D-8D95-CF1531ADEF73}" type="parTrans" cxnId="{3C95C415-EE64-421C-8D99-ECA74B75B16E}">
      <dgm:prSet/>
      <dgm:spPr/>
      <dgm:t>
        <a:bodyPr/>
        <a:lstStyle/>
        <a:p>
          <a:endParaRPr lang="en-US"/>
        </a:p>
      </dgm:t>
    </dgm:pt>
    <dgm:pt modelId="{E0E23EBE-8BBB-424D-95D8-8FE1B9D33739}" type="sibTrans" cxnId="{3C95C415-EE64-421C-8D99-ECA74B75B16E}">
      <dgm:prSet/>
      <dgm:spPr/>
      <dgm:t>
        <a:bodyPr/>
        <a:lstStyle/>
        <a:p>
          <a:endParaRPr lang="en-US"/>
        </a:p>
      </dgm:t>
    </dgm:pt>
    <dgm:pt modelId="{6DDDFAD4-B745-4C17-8770-A897816B407C}" type="pres">
      <dgm:prSet presAssocID="{1DBA91F1-7E8C-41C9-A838-D658A98417D5}" presName="Name0" presStyleCnt="0">
        <dgm:presLayoutVars>
          <dgm:dir/>
          <dgm:resizeHandles val="exact"/>
        </dgm:presLayoutVars>
      </dgm:prSet>
      <dgm:spPr/>
    </dgm:pt>
    <dgm:pt modelId="{FBE809DA-37E5-47E3-BB35-52DDF9DF7A83}" type="pres">
      <dgm:prSet presAssocID="{45D65E2E-57FB-46B9-A23E-155578272902}" presName="composite" presStyleCnt="0"/>
      <dgm:spPr/>
    </dgm:pt>
    <dgm:pt modelId="{95E459BB-9695-45DD-B87D-12B9FB08C444}" type="pres">
      <dgm:prSet presAssocID="{45D65E2E-57FB-46B9-A23E-155578272902}" presName="bgChev" presStyleLbl="node1" presStyleIdx="0" presStyleCnt="3"/>
      <dgm:spPr/>
    </dgm:pt>
    <dgm:pt modelId="{61C68BEF-4E6C-4CDB-B2B1-12443EFD53E3}" type="pres">
      <dgm:prSet presAssocID="{45D65E2E-57FB-46B9-A23E-155578272902}" presName="txNode" presStyleLbl="fgAcc1" presStyleIdx="0" presStyleCnt="3">
        <dgm:presLayoutVars>
          <dgm:bulletEnabled val="1"/>
        </dgm:presLayoutVars>
      </dgm:prSet>
      <dgm:spPr/>
    </dgm:pt>
    <dgm:pt modelId="{134335BC-455D-4520-AB3D-1189E6D8A23D}" type="pres">
      <dgm:prSet presAssocID="{C35F0E74-D801-4FFD-B331-4EF428DDF3B5}" presName="compositeSpace" presStyleCnt="0"/>
      <dgm:spPr/>
    </dgm:pt>
    <dgm:pt modelId="{664305FE-FB79-49B6-89B5-01BDD6F9AAAD}" type="pres">
      <dgm:prSet presAssocID="{C8BC19ED-C44B-49C7-9249-4AC98F3C647D}" presName="composite" presStyleCnt="0"/>
      <dgm:spPr/>
    </dgm:pt>
    <dgm:pt modelId="{5CA8FFCA-5453-4DA8-8159-08C7D9579F35}" type="pres">
      <dgm:prSet presAssocID="{C8BC19ED-C44B-49C7-9249-4AC98F3C647D}" presName="bgChev" presStyleLbl="node1" presStyleIdx="1" presStyleCnt="3"/>
      <dgm:spPr/>
    </dgm:pt>
    <dgm:pt modelId="{F4353BA3-31FF-4339-8528-E80D85E453B1}" type="pres">
      <dgm:prSet presAssocID="{C8BC19ED-C44B-49C7-9249-4AC98F3C647D}" presName="txNode" presStyleLbl="fgAcc1" presStyleIdx="1" presStyleCnt="3">
        <dgm:presLayoutVars>
          <dgm:bulletEnabled val="1"/>
        </dgm:presLayoutVars>
      </dgm:prSet>
      <dgm:spPr/>
    </dgm:pt>
    <dgm:pt modelId="{EF6E317E-ADA0-482A-96E0-D79272C84858}" type="pres">
      <dgm:prSet presAssocID="{B1222889-6E5C-4B45-89AD-E5A6528E353F}" presName="compositeSpace" presStyleCnt="0"/>
      <dgm:spPr/>
    </dgm:pt>
    <dgm:pt modelId="{D8FACFDB-0BEA-45C6-A0E7-90B42C8E4476}" type="pres">
      <dgm:prSet presAssocID="{39B9C984-5789-43B5-BC7C-76B1EF99CD2F}" presName="composite" presStyleCnt="0"/>
      <dgm:spPr/>
    </dgm:pt>
    <dgm:pt modelId="{1BAE72FC-B835-4BA5-AD94-696F1BD3EC6A}" type="pres">
      <dgm:prSet presAssocID="{39B9C984-5789-43B5-BC7C-76B1EF99CD2F}" presName="bgChev" presStyleLbl="node1" presStyleIdx="2" presStyleCnt="3"/>
      <dgm:spPr/>
    </dgm:pt>
    <dgm:pt modelId="{8CC3DB68-07A3-4A8A-A1EF-4A53BA9EF9E1}" type="pres">
      <dgm:prSet presAssocID="{39B9C984-5789-43B5-BC7C-76B1EF99CD2F}" presName="txNode" presStyleLbl="fgAcc1" presStyleIdx="2" presStyleCnt="3">
        <dgm:presLayoutVars>
          <dgm:bulletEnabled val="1"/>
        </dgm:presLayoutVars>
      </dgm:prSet>
      <dgm:spPr/>
    </dgm:pt>
  </dgm:ptLst>
  <dgm:cxnLst>
    <dgm:cxn modelId="{3C95C415-EE64-421C-8D99-ECA74B75B16E}" srcId="{1DBA91F1-7E8C-41C9-A838-D658A98417D5}" destId="{39B9C984-5789-43B5-BC7C-76B1EF99CD2F}" srcOrd="2" destOrd="0" parTransId="{96968554-B07F-4D8D-8D95-CF1531ADEF73}" sibTransId="{E0E23EBE-8BBB-424D-95D8-8FE1B9D33739}"/>
    <dgm:cxn modelId="{61A64843-B29E-4FC9-9930-CA2A5519F22C}" type="presOf" srcId="{C8BC19ED-C44B-49C7-9249-4AC98F3C647D}" destId="{F4353BA3-31FF-4339-8528-E80D85E453B1}" srcOrd="0" destOrd="0" presId="urn:microsoft.com/office/officeart/2005/8/layout/chevronAccent+Icon"/>
    <dgm:cxn modelId="{C26BB37F-19E2-4237-BF83-5448B93C6880}" type="presOf" srcId="{1DBA91F1-7E8C-41C9-A838-D658A98417D5}" destId="{6DDDFAD4-B745-4C17-8770-A897816B407C}" srcOrd="0" destOrd="0" presId="urn:microsoft.com/office/officeart/2005/8/layout/chevronAccent+Icon"/>
    <dgm:cxn modelId="{6E76F9AD-F96C-48AB-900A-551C4F82C2A7}" type="presOf" srcId="{45D65E2E-57FB-46B9-A23E-155578272902}" destId="{61C68BEF-4E6C-4CDB-B2B1-12443EFD53E3}" srcOrd="0" destOrd="0" presId="urn:microsoft.com/office/officeart/2005/8/layout/chevronAccent+Icon"/>
    <dgm:cxn modelId="{8F880CB6-E017-4CB2-B714-B3003E914FF9}" srcId="{1DBA91F1-7E8C-41C9-A838-D658A98417D5}" destId="{C8BC19ED-C44B-49C7-9249-4AC98F3C647D}" srcOrd="1" destOrd="0" parTransId="{1C6633E3-5436-418A-83D1-4A35A8CFBD61}" sibTransId="{B1222889-6E5C-4B45-89AD-E5A6528E353F}"/>
    <dgm:cxn modelId="{57DE56B7-7B17-4F26-ACCB-632727F7299C}" type="presOf" srcId="{39B9C984-5789-43B5-BC7C-76B1EF99CD2F}" destId="{8CC3DB68-07A3-4A8A-A1EF-4A53BA9EF9E1}" srcOrd="0" destOrd="0" presId="urn:microsoft.com/office/officeart/2005/8/layout/chevronAccent+Icon"/>
    <dgm:cxn modelId="{FE68F8E0-776A-49A3-8850-D44015EFEFE4}" srcId="{1DBA91F1-7E8C-41C9-A838-D658A98417D5}" destId="{45D65E2E-57FB-46B9-A23E-155578272902}" srcOrd="0" destOrd="0" parTransId="{D504A610-38C8-4BDE-BB8B-E71AB9A63BD2}" sibTransId="{C35F0E74-D801-4FFD-B331-4EF428DDF3B5}"/>
    <dgm:cxn modelId="{62F8B864-8388-4CC3-858D-ACB95A3C91B7}" type="presParOf" srcId="{6DDDFAD4-B745-4C17-8770-A897816B407C}" destId="{FBE809DA-37E5-47E3-BB35-52DDF9DF7A83}" srcOrd="0" destOrd="0" presId="urn:microsoft.com/office/officeart/2005/8/layout/chevronAccent+Icon"/>
    <dgm:cxn modelId="{7D3D9EBD-4445-48B4-B5B1-77627824809A}" type="presParOf" srcId="{FBE809DA-37E5-47E3-BB35-52DDF9DF7A83}" destId="{95E459BB-9695-45DD-B87D-12B9FB08C444}" srcOrd="0" destOrd="0" presId="urn:microsoft.com/office/officeart/2005/8/layout/chevronAccent+Icon"/>
    <dgm:cxn modelId="{B09A62C3-A332-4FFE-A4CF-241B2607B359}" type="presParOf" srcId="{FBE809DA-37E5-47E3-BB35-52DDF9DF7A83}" destId="{61C68BEF-4E6C-4CDB-B2B1-12443EFD53E3}" srcOrd="1" destOrd="0" presId="urn:microsoft.com/office/officeart/2005/8/layout/chevronAccent+Icon"/>
    <dgm:cxn modelId="{51714FBF-E6C9-4C95-BE4C-EF952C71A2EE}" type="presParOf" srcId="{6DDDFAD4-B745-4C17-8770-A897816B407C}" destId="{134335BC-455D-4520-AB3D-1189E6D8A23D}" srcOrd="1" destOrd="0" presId="urn:microsoft.com/office/officeart/2005/8/layout/chevronAccent+Icon"/>
    <dgm:cxn modelId="{6D2966C1-3A51-4B47-9B7D-3536E4C2EC00}" type="presParOf" srcId="{6DDDFAD4-B745-4C17-8770-A897816B407C}" destId="{664305FE-FB79-49B6-89B5-01BDD6F9AAAD}" srcOrd="2" destOrd="0" presId="urn:microsoft.com/office/officeart/2005/8/layout/chevronAccent+Icon"/>
    <dgm:cxn modelId="{2B25AFD7-AA53-4AC3-8D3F-C180A4EF176C}" type="presParOf" srcId="{664305FE-FB79-49B6-89B5-01BDD6F9AAAD}" destId="{5CA8FFCA-5453-4DA8-8159-08C7D9579F35}" srcOrd="0" destOrd="0" presId="urn:microsoft.com/office/officeart/2005/8/layout/chevronAccent+Icon"/>
    <dgm:cxn modelId="{91586469-EF85-40CD-BB44-B06E3DB7ED42}" type="presParOf" srcId="{664305FE-FB79-49B6-89B5-01BDD6F9AAAD}" destId="{F4353BA3-31FF-4339-8528-E80D85E453B1}" srcOrd="1" destOrd="0" presId="urn:microsoft.com/office/officeart/2005/8/layout/chevronAccent+Icon"/>
    <dgm:cxn modelId="{6239250C-A77B-4BA8-82F7-59E51289CC05}" type="presParOf" srcId="{6DDDFAD4-B745-4C17-8770-A897816B407C}" destId="{EF6E317E-ADA0-482A-96E0-D79272C84858}" srcOrd="3" destOrd="0" presId="urn:microsoft.com/office/officeart/2005/8/layout/chevronAccent+Icon"/>
    <dgm:cxn modelId="{B8664E88-A6BE-4388-8F3C-8BED765364DF}" type="presParOf" srcId="{6DDDFAD4-B745-4C17-8770-A897816B407C}" destId="{D8FACFDB-0BEA-45C6-A0E7-90B42C8E4476}" srcOrd="4" destOrd="0" presId="urn:microsoft.com/office/officeart/2005/8/layout/chevronAccent+Icon"/>
    <dgm:cxn modelId="{13E5A464-C763-4856-A3D2-60E394F72E77}" type="presParOf" srcId="{D8FACFDB-0BEA-45C6-A0E7-90B42C8E4476}" destId="{1BAE72FC-B835-4BA5-AD94-696F1BD3EC6A}" srcOrd="0" destOrd="0" presId="urn:microsoft.com/office/officeart/2005/8/layout/chevronAccent+Icon"/>
    <dgm:cxn modelId="{663D7716-9B0D-4C89-95F7-24EDAFB575BF}" type="presParOf" srcId="{D8FACFDB-0BEA-45C6-A0E7-90B42C8E4476}" destId="{8CC3DB68-07A3-4A8A-A1EF-4A53BA9EF9E1}"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BA91F1-7E8C-41C9-A838-D658A98417D5}"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US"/>
        </a:p>
      </dgm:t>
    </dgm:pt>
    <dgm:pt modelId="{B7F093E9-7C2E-44B4-8B3B-6CBE0FE3E35E}">
      <dgm:prSet phldrT="[Text]"/>
      <dgm:spPr/>
      <dgm:t>
        <a:bodyPr/>
        <a:lstStyle/>
        <a:p>
          <a:r>
            <a:rPr lang="en-US" dirty="0"/>
            <a:t>George Floyd/Social Unrest Impact</a:t>
          </a:r>
        </a:p>
      </dgm:t>
      <dgm:extLst>
        <a:ext uri="{E40237B7-FDA0-4F09-8148-C483321AD2D9}">
          <dgm14:cNvPr xmlns:dgm14="http://schemas.microsoft.com/office/drawing/2010/diagram" id="0" name="" title="Step 2 title"/>
        </a:ext>
      </dgm:extLst>
    </dgm:pt>
    <dgm:pt modelId="{975EB889-7FE2-4B31-A57C-D6644EDC0C5B}" type="parTrans" cxnId="{05382DB0-93E0-41A2-9F05-DBE0C57CD836}">
      <dgm:prSet/>
      <dgm:spPr/>
      <dgm:t>
        <a:bodyPr/>
        <a:lstStyle/>
        <a:p>
          <a:endParaRPr lang="en-US"/>
        </a:p>
      </dgm:t>
    </dgm:pt>
    <dgm:pt modelId="{A2D02C68-2709-4715-A187-1730828C882F}" type="sibTrans" cxnId="{05382DB0-93E0-41A2-9F05-DBE0C57CD836}">
      <dgm:prSet/>
      <dgm:spPr/>
      <dgm:t>
        <a:bodyPr/>
        <a:lstStyle/>
        <a:p>
          <a:endParaRPr lang="en-US"/>
        </a:p>
      </dgm:t>
    </dgm:pt>
    <dgm:pt modelId="{3D6FB82D-8702-4FD5-B446-B15492C8E8D3}">
      <dgm:prSet phldrT="[Text]"/>
      <dgm:spPr/>
      <dgm:t>
        <a:bodyPr/>
        <a:lstStyle/>
        <a:p>
          <a:r>
            <a:rPr lang="en-US" dirty="0"/>
            <a:t>No significant impact observed from Dow and Bitcoin from our dates selected</a:t>
          </a:r>
        </a:p>
      </dgm:t>
      <dgm:extLst>
        <a:ext uri="{E40237B7-FDA0-4F09-8148-C483321AD2D9}">
          <dgm14:cNvPr xmlns:dgm14="http://schemas.microsoft.com/office/drawing/2010/diagram" id="0" name="" title="Step 2 task"/>
        </a:ext>
      </dgm:extLst>
    </dgm:pt>
    <dgm:pt modelId="{01064A5F-A089-4040-BEA5-E691D4390BDE}" type="parTrans" cxnId="{8C4DF61B-AB41-4B3C-AC5A-E6632D6E5366}">
      <dgm:prSet/>
      <dgm:spPr/>
      <dgm:t>
        <a:bodyPr/>
        <a:lstStyle/>
        <a:p>
          <a:endParaRPr lang="en-US"/>
        </a:p>
      </dgm:t>
    </dgm:pt>
    <dgm:pt modelId="{C0A9B8D0-1A45-4904-98C0-4C9491006681}" type="sibTrans" cxnId="{8C4DF61B-AB41-4B3C-AC5A-E6632D6E5366}">
      <dgm:prSet/>
      <dgm:spPr/>
      <dgm:t>
        <a:bodyPr/>
        <a:lstStyle/>
        <a:p>
          <a:endParaRPr lang="en-US"/>
        </a:p>
      </dgm:t>
    </dgm:pt>
    <dgm:pt modelId="{26D3AE30-96D8-4DE9-AEC7-65F951FDD6FB}">
      <dgm:prSet phldrT="[Text]"/>
      <dgm:spPr/>
      <dgm:t>
        <a:bodyPr/>
        <a:lstStyle/>
        <a:p>
          <a:r>
            <a:rPr lang="en-US" dirty="0"/>
            <a:t>Gold declined somewhat during the period after Memorial Day and the beginning of social unrest protests</a:t>
          </a:r>
        </a:p>
      </dgm:t>
    </dgm:pt>
    <dgm:pt modelId="{374060C8-84DB-4527-B2BC-68386BE9DE2C}" type="parTrans" cxnId="{3C8DCFA3-07F3-4A12-875A-F1C5B55F7F38}">
      <dgm:prSet/>
      <dgm:spPr/>
      <dgm:t>
        <a:bodyPr/>
        <a:lstStyle/>
        <a:p>
          <a:endParaRPr lang="en-US"/>
        </a:p>
      </dgm:t>
    </dgm:pt>
    <dgm:pt modelId="{AD600905-A067-4DD7-800A-53A94225E2C7}" type="sibTrans" cxnId="{3C8DCFA3-07F3-4A12-875A-F1C5B55F7F38}">
      <dgm:prSet/>
      <dgm:spPr/>
      <dgm:t>
        <a:bodyPr/>
        <a:lstStyle/>
        <a:p>
          <a:endParaRPr lang="en-US"/>
        </a:p>
      </dgm:t>
    </dgm:pt>
    <dgm:pt modelId="{364F7F9F-7F51-4DFA-A3EB-F4F0834EB14F}">
      <dgm:prSet phldrT="[Text]"/>
      <dgm:spPr/>
      <dgm:t>
        <a:bodyPr/>
        <a:lstStyle/>
        <a:p>
          <a:endParaRPr lang="en-US" dirty="0"/>
        </a:p>
      </dgm:t>
    </dgm:pt>
    <dgm:pt modelId="{0D02FE36-2E12-4BDC-AD1F-B5778E710830}" type="parTrans" cxnId="{05D571C2-8C31-48B1-A89B-F27425AED65C}">
      <dgm:prSet/>
      <dgm:spPr/>
      <dgm:t>
        <a:bodyPr/>
        <a:lstStyle/>
        <a:p>
          <a:endParaRPr lang="en-US"/>
        </a:p>
      </dgm:t>
    </dgm:pt>
    <dgm:pt modelId="{B4BB709F-989C-495E-AF7A-A8F5DE64A133}" type="sibTrans" cxnId="{05D571C2-8C31-48B1-A89B-F27425AED65C}">
      <dgm:prSet/>
      <dgm:spPr/>
      <dgm:t>
        <a:bodyPr/>
        <a:lstStyle/>
        <a:p>
          <a:endParaRPr lang="en-US"/>
        </a:p>
      </dgm:t>
    </dgm:pt>
    <dgm:pt modelId="{BF2881D7-900F-4C8E-9F09-9C05371A57B2}" type="pres">
      <dgm:prSet presAssocID="{1DBA91F1-7E8C-41C9-A838-D658A98417D5}" presName="linear" presStyleCnt="0">
        <dgm:presLayoutVars>
          <dgm:dir/>
          <dgm:animLvl val="lvl"/>
          <dgm:resizeHandles val="exact"/>
        </dgm:presLayoutVars>
      </dgm:prSet>
      <dgm:spPr/>
    </dgm:pt>
    <dgm:pt modelId="{90673E8C-1446-4013-AA38-FC1EE3BD6C54}" type="pres">
      <dgm:prSet presAssocID="{B7F093E9-7C2E-44B4-8B3B-6CBE0FE3E35E}" presName="parentLin" presStyleCnt="0"/>
      <dgm:spPr/>
    </dgm:pt>
    <dgm:pt modelId="{1012288B-580C-4D8E-A1DB-5619E6992D98}" type="pres">
      <dgm:prSet presAssocID="{B7F093E9-7C2E-44B4-8B3B-6CBE0FE3E35E}" presName="parentLeftMargin" presStyleLbl="node1" presStyleIdx="0" presStyleCnt="1"/>
      <dgm:spPr/>
    </dgm:pt>
    <dgm:pt modelId="{E828DDC4-0756-415A-B957-94B602877A4A}" type="pres">
      <dgm:prSet presAssocID="{B7F093E9-7C2E-44B4-8B3B-6CBE0FE3E35E}" presName="parentText" presStyleLbl="node1" presStyleIdx="0" presStyleCnt="1" custLinFactNeighborX="26984" custLinFactNeighborY="-18177">
        <dgm:presLayoutVars>
          <dgm:chMax val="0"/>
          <dgm:bulletEnabled val="1"/>
        </dgm:presLayoutVars>
      </dgm:prSet>
      <dgm:spPr/>
    </dgm:pt>
    <dgm:pt modelId="{60EE3688-F309-4931-8F7F-576379D488AD}" type="pres">
      <dgm:prSet presAssocID="{B7F093E9-7C2E-44B4-8B3B-6CBE0FE3E35E}" presName="negativeSpace" presStyleCnt="0"/>
      <dgm:spPr/>
    </dgm:pt>
    <dgm:pt modelId="{3ABBBA71-EF6A-41E4-B9DB-7884A5F441C0}" type="pres">
      <dgm:prSet presAssocID="{B7F093E9-7C2E-44B4-8B3B-6CBE0FE3E35E}" presName="childText" presStyleLbl="conFgAcc1" presStyleIdx="0" presStyleCnt="1">
        <dgm:presLayoutVars>
          <dgm:bulletEnabled val="1"/>
        </dgm:presLayoutVars>
      </dgm:prSet>
      <dgm:spPr/>
    </dgm:pt>
  </dgm:ptLst>
  <dgm:cxnLst>
    <dgm:cxn modelId="{8C4DF61B-AB41-4B3C-AC5A-E6632D6E5366}" srcId="{B7F093E9-7C2E-44B4-8B3B-6CBE0FE3E35E}" destId="{3D6FB82D-8702-4FD5-B446-B15492C8E8D3}" srcOrd="0" destOrd="0" parTransId="{01064A5F-A089-4040-BEA5-E691D4390BDE}" sibTransId="{C0A9B8D0-1A45-4904-98C0-4C9491006681}"/>
    <dgm:cxn modelId="{A1F48E39-912F-4B4A-8122-1BAD089080B4}" type="presOf" srcId="{3D6FB82D-8702-4FD5-B446-B15492C8E8D3}" destId="{3ABBBA71-EF6A-41E4-B9DB-7884A5F441C0}" srcOrd="0" destOrd="0" presId="urn:microsoft.com/office/officeart/2005/8/layout/list1"/>
    <dgm:cxn modelId="{F61C4E44-8269-44E4-95A7-6CF40A5DEBBA}" type="presOf" srcId="{26D3AE30-96D8-4DE9-AEC7-65F951FDD6FB}" destId="{3ABBBA71-EF6A-41E4-B9DB-7884A5F441C0}" srcOrd="0" destOrd="2" presId="urn:microsoft.com/office/officeart/2005/8/layout/list1"/>
    <dgm:cxn modelId="{97F54785-09DC-41A6-A3BE-E40425E3AE7B}" type="presOf" srcId="{1DBA91F1-7E8C-41C9-A838-D658A98417D5}" destId="{BF2881D7-900F-4C8E-9F09-9C05371A57B2}" srcOrd="0" destOrd="0" presId="urn:microsoft.com/office/officeart/2005/8/layout/list1"/>
    <dgm:cxn modelId="{3C8DCFA3-07F3-4A12-875A-F1C5B55F7F38}" srcId="{B7F093E9-7C2E-44B4-8B3B-6CBE0FE3E35E}" destId="{26D3AE30-96D8-4DE9-AEC7-65F951FDD6FB}" srcOrd="2" destOrd="0" parTransId="{374060C8-84DB-4527-B2BC-68386BE9DE2C}" sibTransId="{AD600905-A067-4DD7-800A-53A94225E2C7}"/>
    <dgm:cxn modelId="{05382DB0-93E0-41A2-9F05-DBE0C57CD836}" srcId="{1DBA91F1-7E8C-41C9-A838-D658A98417D5}" destId="{B7F093E9-7C2E-44B4-8B3B-6CBE0FE3E35E}" srcOrd="0" destOrd="0" parTransId="{975EB889-7FE2-4B31-A57C-D6644EDC0C5B}" sibTransId="{A2D02C68-2709-4715-A187-1730828C882F}"/>
    <dgm:cxn modelId="{05D571C2-8C31-48B1-A89B-F27425AED65C}" srcId="{B7F093E9-7C2E-44B4-8B3B-6CBE0FE3E35E}" destId="{364F7F9F-7F51-4DFA-A3EB-F4F0834EB14F}" srcOrd="1" destOrd="0" parTransId="{0D02FE36-2E12-4BDC-AD1F-B5778E710830}" sibTransId="{B4BB709F-989C-495E-AF7A-A8F5DE64A133}"/>
    <dgm:cxn modelId="{8F5AFDC3-F9D2-4A39-8886-25F589A19EC9}" type="presOf" srcId="{B7F093E9-7C2E-44B4-8B3B-6CBE0FE3E35E}" destId="{E828DDC4-0756-415A-B957-94B602877A4A}" srcOrd="1" destOrd="0" presId="urn:microsoft.com/office/officeart/2005/8/layout/list1"/>
    <dgm:cxn modelId="{B81CB0C5-AA1E-4155-88E7-A19EC27EBDB1}" type="presOf" srcId="{B7F093E9-7C2E-44B4-8B3B-6CBE0FE3E35E}" destId="{1012288B-580C-4D8E-A1DB-5619E6992D98}" srcOrd="0" destOrd="0" presId="urn:microsoft.com/office/officeart/2005/8/layout/list1"/>
    <dgm:cxn modelId="{5B6240E1-AB21-4C46-8C3C-356256F48E45}" type="presOf" srcId="{364F7F9F-7F51-4DFA-A3EB-F4F0834EB14F}" destId="{3ABBBA71-EF6A-41E4-B9DB-7884A5F441C0}" srcOrd="0" destOrd="1" presId="urn:microsoft.com/office/officeart/2005/8/layout/list1"/>
    <dgm:cxn modelId="{AAB6C715-034C-4ABB-A74F-E133A1CC10B5}" type="presParOf" srcId="{BF2881D7-900F-4C8E-9F09-9C05371A57B2}" destId="{90673E8C-1446-4013-AA38-FC1EE3BD6C54}" srcOrd="0" destOrd="0" presId="urn:microsoft.com/office/officeart/2005/8/layout/list1"/>
    <dgm:cxn modelId="{C39AED7D-A80F-4E84-B472-D1D555C56C04}" type="presParOf" srcId="{90673E8C-1446-4013-AA38-FC1EE3BD6C54}" destId="{1012288B-580C-4D8E-A1DB-5619E6992D98}" srcOrd="0" destOrd="0" presId="urn:microsoft.com/office/officeart/2005/8/layout/list1"/>
    <dgm:cxn modelId="{29ECFFA8-798D-4B86-BB13-F40133521FFC}" type="presParOf" srcId="{90673E8C-1446-4013-AA38-FC1EE3BD6C54}" destId="{E828DDC4-0756-415A-B957-94B602877A4A}" srcOrd="1" destOrd="0" presId="urn:microsoft.com/office/officeart/2005/8/layout/list1"/>
    <dgm:cxn modelId="{3F26CCE7-2DEA-4038-8F9A-0CC3254B1EAA}" type="presParOf" srcId="{BF2881D7-900F-4C8E-9F09-9C05371A57B2}" destId="{60EE3688-F309-4931-8F7F-576379D488AD}" srcOrd="1" destOrd="0" presId="urn:microsoft.com/office/officeart/2005/8/layout/list1"/>
    <dgm:cxn modelId="{C9C8EBE6-E1E8-489B-8F4B-A149BBF5E280}" type="presParOf" srcId="{BF2881D7-900F-4C8E-9F09-9C05371A57B2}" destId="{3ABBBA71-EF6A-41E4-B9DB-7884A5F441C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BA91F1-7E8C-41C9-A838-D658A98417D5}"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US"/>
        </a:p>
      </dgm:t>
    </dgm:pt>
    <dgm:pt modelId="{9A97DD9A-212E-426A-9594-7FEEEC4E1E2E}">
      <dgm:prSet phldrT="[Text]"/>
      <dgm:spPr/>
      <dgm:t>
        <a:bodyPr/>
        <a:lstStyle/>
        <a:p>
          <a:r>
            <a:rPr lang="en-US" dirty="0"/>
            <a:t>Covid-19 Impact</a:t>
          </a:r>
        </a:p>
      </dgm:t>
      <dgm:extLst>
        <a:ext uri="{E40237B7-FDA0-4F09-8148-C483321AD2D9}">
          <dgm14:cNvPr xmlns:dgm14="http://schemas.microsoft.com/office/drawing/2010/diagram" id="0" name="" title="Step 1 title"/>
        </a:ext>
      </dgm:extLst>
    </dgm:pt>
    <dgm:pt modelId="{CFB8B198-74C4-4710-BA7C-5F16A52BB9D3}" type="parTrans" cxnId="{6EE1A5DD-79E9-4FC2-BFBE-DA7B4C71D980}">
      <dgm:prSet/>
      <dgm:spPr/>
      <dgm:t>
        <a:bodyPr/>
        <a:lstStyle/>
        <a:p>
          <a:endParaRPr lang="en-US"/>
        </a:p>
      </dgm:t>
    </dgm:pt>
    <dgm:pt modelId="{A822033B-D112-4812-B9AC-0AEDBC4B3389}" type="sibTrans" cxnId="{6EE1A5DD-79E9-4FC2-BFBE-DA7B4C71D980}">
      <dgm:prSet/>
      <dgm:spPr/>
      <dgm:t>
        <a:bodyPr/>
        <a:lstStyle/>
        <a:p>
          <a:endParaRPr lang="en-US"/>
        </a:p>
      </dgm:t>
    </dgm:pt>
    <dgm:pt modelId="{B7F093E9-7C2E-44B4-8B3B-6CBE0FE3E35E}">
      <dgm:prSet phldrT="[Text]"/>
      <dgm:spPr/>
      <dgm:t>
        <a:bodyPr/>
        <a:lstStyle/>
        <a:p>
          <a:r>
            <a:rPr lang="en-US" dirty="0"/>
            <a:t>George Floyd/Social Unrest Impact</a:t>
          </a:r>
        </a:p>
      </dgm:t>
      <dgm:extLst>
        <a:ext uri="{E40237B7-FDA0-4F09-8148-C483321AD2D9}">
          <dgm14:cNvPr xmlns:dgm14="http://schemas.microsoft.com/office/drawing/2010/diagram" id="0" name="" title="Step 2 title"/>
        </a:ext>
      </dgm:extLst>
    </dgm:pt>
    <dgm:pt modelId="{975EB889-7FE2-4B31-A57C-D6644EDC0C5B}" type="parTrans" cxnId="{05382DB0-93E0-41A2-9F05-DBE0C57CD836}">
      <dgm:prSet/>
      <dgm:spPr/>
      <dgm:t>
        <a:bodyPr/>
        <a:lstStyle/>
        <a:p>
          <a:endParaRPr lang="en-US"/>
        </a:p>
      </dgm:t>
    </dgm:pt>
    <dgm:pt modelId="{A2D02C68-2709-4715-A187-1730828C882F}" type="sibTrans" cxnId="{05382DB0-93E0-41A2-9F05-DBE0C57CD836}">
      <dgm:prSet/>
      <dgm:spPr/>
      <dgm:t>
        <a:bodyPr/>
        <a:lstStyle/>
        <a:p>
          <a:endParaRPr lang="en-US"/>
        </a:p>
      </dgm:t>
    </dgm:pt>
    <dgm:pt modelId="{9767D06C-E342-4313-B844-7CBE4BE72372}">
      <dgm:prSet phldrT="[Text]"/>
      <dgm:spPr/>
      <dgm:t>
        <a:bodyPr/>
        <a:lstStyle/>
        <a:p>
          <a:r>
            <a:rPr lang="en-US" dirty="0"/>
            <a:t>US Presidential Election Impact</a:t>
          </a:r>
        </a:p>
      </dgm:t>
      <dgm:extLst>
        <a:ext uri="{E40237B7-FDA0-4F09-8148-C483321AD2D9}">
          <dgm14:cNvPr xmlns:dgm14="http://schemas.microsoft.com/office/drawing/2010/diagram" id="0" name="" title="Step 3 title"/>
        </a:ext>
      </dgm:extLst>
    </dgm:pt>
    <dgm:pt modelId="{07642ABB-36AA-4345-A138-3BA34143FF70}" type="parTrans" cxnId="{1F9E31E8-2B2E-4F8E-AA9B-B5366FE84796}">
      <dgm:prSet/>
      <dgm:spPr/>
      <dgm:t>
        <a:bodyPr/>
        <a:lstStyle/>
        <a:p>
          <a:endParaRPr lang="en-US"/>
        </a:p>
      </dgm:t>
    </dgm:pt>
    <dgm:pt modelId="{5B3210CA-F7F6-43EC-9250-21702872AB7F}" type="sibTrans" cxnId="{1F9E31E8-2B2E-4F8E-AA9B-B5366FE84796}">
      <dgm:prSet/>
      <dgm:spPr/>
      <dgm:t>
        <a:bodyPr/>
        <a:lstStyle/>
        <a:p>
          <a:endParaRPr lang="en-US"/>
        </a:p>
      </dgm:t>
    </dgm:pt>
    <dgm:pt modelId="{45D65E2E-57FB-46B9-A23E-155578272902}">
      <dgm:prSet phldrT="[Text]"/>
      <dgm:spPr/>
      <dgm:t>
        <a:bodyPr/>
        <a:lstStyle/>
        <a:p>
          <a:r>
            <a:rPr lang="en-US" dirty="0"/>
            <a:t>All indices dipped </a:t>
          </a:r>
        </a:p>
      </dgm:t>
      <dgm:extLst>
        <a:ext uri="{E40237B7-FDA0-4F09-8148-C483321AD2D9}">
          <dgm14:cNvPr xmlns:dgm14="http://schemas.microsoft.com/office/drawing/2010/diagram" id="0" name="" title="Step 1 task"/>
        </a:ext>
      </dgm:extLst>
    </dgm:pt>
    <dgm:pt modelId="{D504A610-38C8-4BDE-BB8B-E71AB9A63BD2}" type="parTrans" cxnId="{FE68F8E0-776A-49A3-8850-D44015EFEFE4}">
      <dgm:prSet/>
      <dgm:spPr/>
      <dgm:t>
        <a:bodyPr/>
        <a:lstStyle/>
        <a:p>
          <a:endParaRPr lang="en-US"/>
        </a:p>
      </dgm:t>
    </dgm:pt>
    <dgm:pt modelId="{C35F0E74-D801-4FFD-B331-4EF428DDF3B5}" type="sibTrans" cxnId="{FE68F8E0-776A-49A3-8850-D44015EFEFE4}">
      <dgm:prSet/>
      <dgm:spPr/>
      <dgm:t>
        <a:bodyPr/>
        <a:lstStyle/>
        <a:p>
          <a:endParaRPr lang="en-US"/>
        </a:p>
      </dgm:t>
    </dgm:pt>
    <dgm:pt modelId="{3D6FB82D-8702-4FD5-B446-B15492C8E8D3}">
      <dgm:prSet phldrT="[Text]"/>
      <dgm:spPr/>
      <dgm:t>
        <a:bodyPr/>
        <a:lstStyle/>
        <a:p>
          <a:r>
            <a:rPr lang="en-US" dirty="0"/>
            <a:t>No significant impact observed from our dates selected</a:t>
          </a:r>
        </a:p>
      </dgm:t>
      <dgm:extLst>
        <a:ext uri="{E40237B7-FDA0-4F09-8148-C483321AD2D9}">
          <dgm14:cNvPr xmlns:dgm14="http://schemas.microsoft.com/office/drawing/2010/diagram" id="0" name="" title="Step 2 task"/>
        </a:ext>
      </dgm:extLst>
    </dgm:pt>
    <dgm:pt modelId="{01064A5F-A089-4040-BEA5-E691D4390BDE}" type="parTrans" cxnId="{8C4DF61B-AB41-4B3C-AC5A-E6632D6E5366}">
      <dgm:prSet/>
      <dgm:spPr/>
      <dgm:t>
        <a:bodyPr/>
        <a:lstStyle/>
        <a:p>
          <a:endParaRPr lang="en-US"/>
        </a:p>
      </dgm:t>
    </dgm:pt>
    <dgm:pt modelId="{C0A9B8D0-1A45-4904-98C0-4C9491006681}" type="sibTrans" cxnId="{8C4DF61B-AB41-4B3C-AC5A-E6632D6E5366}">
      <dgm:prSet/>
      <dgm:spPr/>
      <dgm:t>
        <a:bodyPr/>
        <a:lstStyle/>
        <a:p>
          <a:endParaRPr lang="en-US"/>
        </a:p>
      </dgm:t>
    </dgm:pt>
    <dgm:pt modelId="{4AD13E16-C8EF-4219-ADEC-3EFA367F63FB}">
      <dgm:prSet phldrT="[Text]"/>
      <dgm:spPr/>
      <dgm:t>
        <a:bodyPr/>
        <a:lstStyle/>
        <a:p>
          <a:pPr rtl="0"/>
          <a:r>
            <a:rPr lang="en-US" dirty="0"/>
            <a:t>Bitcoin </a:t>
          </a:r>
          <a:r>
            <a:rPr lang="en-US" dirty="0">
              <a:latin typeface="Cambria"/>
            </a:rPr>
            <a:t>and Gold experienced</a:t>
          </a:r>
          <a:r>
            <a:rPr lang="en-US" dirty="0"/>
            <a:t> a steep</a:t>
          </a:r>
          <a:r>
            <a:rPr lang="en-US" dirty="0">
              <a:latin typeface="Cambria"/>
            </a:rPr>
            <a:t> rise</a:t>
          </a:r>
          <a:r>
            <a:rPr lang="en-US" dirty="0"/>
            <a:t> </a:t>
          </a:r>
          <a:r>
            <a:rPr lang="en-US" dirty="0">
              <a:latin typeface="Cambria"/>
            </a:rPr>
            <a:t>approaching election</a:t>
          </a:r>
          <a:r>
            <a:rPr lang="en-US" dirty="0"/>
            <a:t>; the Dow took a slight dip but recovered</a:t>
          </a:r>
        </a:p>
      </dgm:t>
      <dgm:extLst>
        <a:ext uri="{E40237B7-FDA0-4F09-8148-C483321AD2D9}">
          <dgm14:cNvPr xmlns:dgm14="http://schemas.microsoft.com/office/drawing/2010/diagram" id="0" name="" title="Step 3 task"/>
        </a:ext>
      </dgm:extLst>
    </dgm:pt>
    <dgm:pt modelId="{C2D82D0B-71BA-449B-9321-1F02F63BBED8}" type="parTrans" cxnId="{359D3EBF-2FA2-42B9-BDAA-062B1B914EC4}">
      <dgm:prSet/>
      <dgm:spPr/>
      <dgm:t>
        <a:bodyPr/>
        <a:lstStyle/>
        <a:p>
          <a:endParaRPr lang="en-US"/>
        </a:p>
      </dgm:t>
    </dgm:pt>
    <dgm:pt modelId="{7C9354BF-915D-40A9-977F-DCD4C79AE9A4}" type="sibTrans" cxnId="{359D3EBF-2FA2-42B9-BDAA-062B1B914EC4}">
      <dgm:prSet/>
      <dgm:spPr/>
      <dgm:t>
        <a:bodyPr/>
        <a:lstStyle/>
        <a:p>
          <a:endParaRPr lang="en-US"/>
        </a:p>
      </dgm:t>
    </dgm:pt>
    <dgm:pt modelId="{BF2881D7-900F-4C8E-9F09-9C05371A57B2}" type="pres">
      <dgm:prSet presAssocID="{1DBA91F1-7E8C-41C9-A838-D658A98417D5}" presName="linear" presStyleCnt="0">
        <dgm:presLayoutVars>
          <dgm:dir/>
          <dgm:animLvl val="lvl"/>
          <dgm:resizeHandles val="exact"/>
        </dgm:presLayoutVars>
      </dgm:prSet>
      <dgm:spPr/>
    </dgm:pt>
    <dgm:pt modelId="{9FB0A25D-1E70-42A1-9576-9E02D777FD4E}" type="pres">
      <dgm:prSet presAssocID="{9A97DD9A-212E-426A-9594-7FEEEC4E1E2E}" presName="parentLin" presStyleCnt="0"/>
      <dgm:spPr/>
    </dgm:pt>
    <dgm:pt modelId="{BE73E007-796D-4489-903F-12724FB5CC09}" type="pres">
      <dgm:prSet presAssocID="{9A97DD9A-212E-426A-9594-7FEEEC4E1E2E}" presName="parentLeftMargin" presStyleLbl="node1" presStyleIdx="0" presStyleCnt="3"/>
      <dgm:spPr/>
    </dgm:pt>
    <dgm:pt modelId="{31FF8910-63AB-4043-A89B-AB8E707B7A48}" type="pres">
      <dgm:prSet presAssocID="{9A97DD9A-212E-426A-9594-7FEEEC4E1E2E}" presName="parentText" presStyleLbl="node1" presStyleIdx="0" presStyleCnt="3">
        <dgm:presLayoutVars>
          <dgm:chMax val="0"/>
          <dgm:bulletEnabled val="1"/>
        </dgm:presLayoutVars>
      </dgm:prSet>
      <dgm:spPr/>
    </dgm:pt>
    <dgm:pt modelId="{7EB05BDB-5555-4796-8535-314A88387643}" type="pres">
      <dgm:prSet presAssocID="{9A97DD9A-212E-426A-9594-7FEEEC4E1E2E}" presName="negativeSpace" presStyleCnt="0"/>
      <dgm:spPr/>
    </dgm:pt>
    <dgm:pt modelId="{A3E10D09-1C38-4A24-82EE-5A6C623231D5}" type="pres">
      <dgm:prSet presAssocID="{9A97DD9A-212E-426A-9594-7FEEEC4E1E2E}" presName="childText" presStyleLbl="conFgAcc1" presStyleIdx="0" presStyleCnt="3">
        <dgm:presLayoutVars>
          <dgm:bulletEnabled val="1"/>
        </dgm:presLayoutVars>
      </dgm:prSet>
      <dgm:spPr/>
    </dgm:pt>
    <dgm:pt modelId="{4ADA33E3-F576-4BEE-8839-FD6C876D98B5}" type="pres">
      <dgm:prSet presAssocID="{A822033B-D112-4812-B9AC-0AEDBC4B3389}" presName="spaceBetweenRectangles" presStyleCnt="0"/>
      <dgm:spPr/>
    </dgm:pt>
    <dgm:pt modelId="{90673E8C-1446-4013-AA38-FC1EE3BD6C54}" type="pres">
      <dgm:prSet presAssocID="{B7F093E9-7C2E-44B4-8B3B-6CBE0FE3E35E}" presName="parentLin" presStyleCnt="0"/>
      <dgm:spPr/>
    </dgm:pt>
    <dgm:pt modelId="{1012288B-580C-4D8E-A1DB-5619E6992D98}" type="pres">
      <dgm:prSet presAssocID="{B7F093E9-7C2E-44B4-8B3B-6CBE0FE3E35E}" presName="parentLeftMargin" presStyleLbl="node1" presStyleIdx="0" presStyleCnt="3"/>
      <dgm:spPr/>
    </dgm:pt>
    <dgm:pt modelId="{E828DDC4-0756-415A-B957-94B602877A4A}" type="pres">
      <dgm:prSet presAssocID="{B7F093E9-7C2E-44B4-8B3B-6CBE0FE3E35E}" presName="parentText" presStyleLbl="node1" presStyleIdx="1" presStyleCnt="3">
        <dgm:presLayoutVars>
          <dgm:chMax val="0"/>
          <dgm:bulletEnabled val="1"/>
        </dgm:presLayoutVars>
      </dgm:prSet>
      <dgm:spPr/>
    </dgm:pt>
    <dgm:pt modelId="{60EE3688-F309-4931-8F7F-576379D488AD}" type="pres">
      <dgm:prSet presAssocID="{B7F093E9-7C2E-44B4-8B3B-6CBE0FE3E35E}" presName="negativeSpace" presStyleCnt="0"/>
      <dgm:spPr/>
    </dgm:pt>
    <dgm:pt modelId="{3ABBBA71-EF6A-41E4-B9DB-7884A5F441C0}" type="pres">
      <dgm:prSet presAssocID="{B7F093E9-7C2E-44B4-8B3B-6CBE0FE3E35E}" presName="childText" presStyleLbl="conFgAcc1" presStyleIdx="1" presStyleCnt="3">
        <dgm:presLayoutVars>
          <dgm:bulletEnabled val="1"/>
        </dgm:presLayoutVars>
      </dgm:prSet>
      <dgm:spPr/>
    </dgm:pt>
    <dgm:pt modelId="{EAABDE5D-D995-413D-932A-DBC14797A88A}" type="pres">
      <dgm:prSet presAssocID="{A2D02C68-2709-4715-A187-1730828C882F}" presName="spaceBetweenRectangles" presStyleCnt="0"/>
      <dgm:spPr/>
    </dgm:pt>
    <dgm:pt modelId="{2B213EDA-1352-4685-938D-F449494E5371}" type="pres">
      <dgm:prSet presAssocID="{9767D06C-E342-4313-B844-7CBE4BE72372}" presName="parentLin" presStyleCnt="0"/>
      <dgm:spPr/>
    </dgm:pt>
    <dgm:pt modelId="{A2108333-CFBA-4258-B92F-D7C0B72566DB}" type="pres">
      <dgm:prSet presAssocID="{9767D06C-E342-4313-B844-7CBE4BE72372}" presName="parentLeftMargin" presStyleLbl="node1" presStyleIdx="1" presStyleCnt="3"/>
      <dgm:spPr/>
    </dgm:pt>
    <dgm:pt modelId="{86A43697-948B-4853-B9AD-64B1F9243917}" type="pres">
      <dgm:prSet presAssocID="{9767D06C-E342-4313-B844-7CBE4BE72372}" presName="parentText" presStyleLbl="node1" presStyleIdx="2" presStyleCnt="3">
        <dgm:presLayoutVars>
          <dgm:chMax val="0"/>
          <dgm:bulletEnabled val="1"/>
        </dgm:presLayoutVars>
      </dgm:prSet>
      <dgm:spPr/>
    </dgm:pt>
    <dgm:pt modelId="{13918582-54C1-47CF-9745-315ABFF27B9E}" type="pres">
      <dgm:prSet presAssocID="{9767D06C-E342-4313-B844-7CBE4BE72372}" presName="negativeSpace" presStyleCnt="0"/>
      <dgm:spPr/>
    </dgm:pt>
    <dgm:pt modelId="{85F6E77F-A9DB-46BF-B56B-A5918C2B269D}" type="pres">
      <dgm:prSet presAssocID="{9767D06C-E342-4313-B844-7CBE4BE72372}" presName="childText" presStyleLbl="conFgAcc1" presStyleIdx="2" presStyleCnt="3">
        <dgm:presLayoutVars>
          <dgm:bulletEnabled val="1"/>
        </dgm:presLayoutVars>
      </dgm:prSet>
      <dgm:spPr/>
    </dgm:pt>
  </dgm:ptLst>
  <dgm:cxnLst>
    <dgm:cxn modelId="{DD33160A-812B-4609-9999-1AEB54494921}" type="presOf" srcId="{9A97DD9A-212E-426A-9594-7FEEEC4E1E2E}" destId="{BE73E007-796D-4489-903F-12724FB5CC09}" srcOrd="0" destOrd="0" presId="urn:microsoft.com/office/officeart/2005/8/layout/list1"/>
    <dgm:cxn modelId="{8C4DF61B-AB41-4B3C-AC5A-E6632D6E5366}" srcId="{B7F093E9-7C2E-44B4-8B3B-6CBE0FE3E35E}" destId="{3D6FB82D-8702-4FD5-B446-B15492C8E8D3}" srcOrd="0" destOrd="0" parTransId="{01064A5F-A089-4040-BEA5-E691D4390BDE}" sibTransId="{C0A9B8D0-1A45-4904-98C0-4C9491006681}"/>
    <dgm:cxn modelId="{7558A321-7F10-4B33-8223-A5906C85654F}" type="presOf" srcId="{9767D06C-E342-4313-B844-7CBE4BE72372}" destId="{86A43697-948B-4853-B9AD-64B1F9243917}" srcOrd="1" destOrd="0" presId="urn:microsoft.com/office/officeart/2005/8/layout/list1"/>
    <dgm:cxn modelId="{A1F48E39-912F-4B4A-8122-1BAD089080B4}" type="presOf" srcId="{3D6FB82D-8702-4FD5-B446-B15492C8E8D3}" destId="{3ABBBA71-EF6A-41E4-B9DB-7884A5F441C0}" srcOrd="0" destOrd="0" presId="urn:microsoft.com/office/officeart/2005/8/layout/list1"/>
    <dgm:cxn modelId="{351EB658-99D6-4CF7-A800-5395F3035ECC}" type="presOf" srcId="{4AD13E16-C8EF-4219-ADEC-3EFA367F63FB}" destId="{85F6E77F-A9DB-46BF-B56B-A5918C2B269D}" srcOrd="0" destOrd="0" presId="urn:microsoft.com/office/officeart/2005/8/layout/list1"/>
    <dgm:cxn modelId="{E5CAFD82-66A9-45EC-9A06-C6501841BCB5}" type="presOf" srcId="{45D65E2E-57FB-46B9-A23E-155578272902}" destId="{A3E10D09-1C38-4A24-82EE-5A6C623231D5}" srcOrd="0" destOrd="0" presId="urn:microsoft.com/office/officeart/2005/8/layout/list1"/>
    <dgm:cxn modelId="{97F54785-09DC-41A6-A3BE-E40425E3AE7B}" type="presOf" srcId="{1DBA91F1-7E8C-41C9-A838-D658A98417D5}" destId="{BF2881D7-900F-4C8E-9F09-9C05371A57B2}" srcOrd="0" destOrd="0" presId="urn:microsoft.com/office/officeart/2005/8/layout/list1"/>
    <dgm:cxn modelId="{EB873A8C-8EA6-4733-8546-BA5A4DB16745}" type="presOf" srcId="{9A97DD9A-212E-426A-9594-7FEEEC4E1E2E}" destId="{31FF8910-63AB-4043-A89B-AB8E707B7A48}" srcOrd="1" destOrd="0" presId="urn:microsoft.com/office/officeart/2005/8/layout/list1"/>
    <dgm:cxn modelId="{05382DB0-93E0-41A2-9F05-DBE0C57CD836}" srcId="{1DBA91F1-7E8C-41C9-A838-D658A98417D5}" destId="{B7F093E9-7C2E-44B4-8B3B-6CBE0FE3E35E}" srcOrd="1" destOrd="0" parTransId="{975EB889-7FE2-4B31-A57C-D6644EDC0C5B}" sibTransId="{A2D02C68-2709-4715-A187-1730828C882F}"/>
    <dgm:cxn modelId="{359D3EBF-2FA2-42B9-BDAA-062B1B914EC4}" srcId="{9767D06C-E342-4313-B844-7CBE4BE72372}" destId="{4AD13E16-C8EF-4219-ADEC-3EFA367F63FB}" srcOrd="0" destOrd="0" parTransId="{C2D82D0B-71BA-449B-9321-1F02F63BBED8}" sibTransId="{7C9354BF-915D-40A9-977F-DCD4C79AE9A4}"/>
    <dgm:cxn modelId="{8F5AFDC3-F9D2-4A39-8886-25F589A19EC9}" type="presOf" srcId="{B7F093E9-7C2E-44B4-8B3B-6CBE0FE3E35E}" destId="{E828DDC4-0756-415A-B957-94B602877A4A}" srcOrd="1" destOrd="0" presId="urn:microsoft.com/office/officeart/2005/8/layout/list1"/>
    <dgm:cxn modelId="{B81CB0C5-AA1E-4155-88E7-A19EC27EBDB1}" type="presOf" srcId="{B7F093E9-7C2E-44B4-8B3B-6CBE0FE3E35E}" destId="{1012288B-580C-4D8E-A1DB-5619E6992D98}" srcOrd="0" destOrd="0" presId="urn:microsoft.com/office/officeart/2005/8/layout/list1"/>
    <dgm:cxn modelId="{6EE1A5DD-79E9-4FC2-BFBE-DA7B4C71D980}" srcId="{1DBA91F1-7E8C-41C9-A838-D658A98417D5}" destId="{9A97DD9A-212E-426A-9594-7FEEEC4E1E2E}" srcOrd="0" destOrd="0" parTransId="{CFB8B198-74C4-4710-BA7C-5F16A52BB9D3}" sibTransId="{A822033B-D112-4812-B9AC-0AEDBC4B3389}"/>
    <dgm:cxn modelId="{FE68F8E0-776A-49A3-8850-D44015EFEFE4}" srcId="{9A97DD9A-212E-426A-9594-7FEEEC4E1E2E}" destId="{45D65E2E-57FB-46B9-A23E-155578272902}" srcOrd="0" destOrd="0" parTransId="{D504A610-38C8-4BDE-BB8B-E71AB9A63BD2}" sibTransId="{C35F0E74-D801-4FFD-B331-4EF428DDF3B5}"/>
    <dgm:cxn modelId="{1F9E31E8-2B2E-4F8E-AA9B-B5366FE84796}" srcId="{1DBA91F1-7E8C-41C9-A838-D658A98417D5}" destId="{9767D06C-E342-4313-B844-7CBE4BE72372}" srcOrd="2" destOrd="0" parTransId="{07642ABB-36AA-4345-A138-3BA34143FF70}" sibTransId="{5B3210CA-F7F6-43EC-9250-21702872AB7F}"/>
    <dgm:cxn modelId="{03078BEE-90A0-48A0-AE5D-F090127FEF8F}" type="presOf" srcId="{9767D06C-E342-4313-B844-7CBE4BE72372}" destId="{A2108333-CFBA-4258-B92F-D7C0B72566DB}" srcOrd="0" destOrd="0" presId="urn:microsoft.com/office/officeart/2005/8/layout/list1"/>
    <dgm:cxn modelId="{75CF6746-D341-48CC-AC7A-8E28A3A34903}" type="presParOf" srcId="{BF2881D7-900F-4C8E-9F09-9C05371A57B2}" destId="{9FB0A25D-1E70-42A1-9576-9E02D777FD4E}" srcOrd="0" destOrd="0" presId="urn:microsoft.com/office/officeart/2005/8/layout/list1"/>
    <dgm:cxn modelId="{6008D119-B2B8-4210-90F1-3231FCCB360E}" type="presParOf" srcId="{9FB0A25D-1E70-42A1-9576-9E02D777FD4E}" destId="{BE73E007-796D-4489-903F-12724FB5CC09}" srcOrd="0" destOrd="0" presId="urn:microsoft.com/office/officeart/2005/8/layout/list1"/>
    <dgm:cxn modelId="{0D930E14-E5E7-4C18-993D-6C4629C49FFE}" type="presParOf" srcId="{9FB0A25D-1E70-42A1-9576-9E02D777FD4E}" destId="{31FF8910-63AB-4043-A89B-AB8E707B7A48}" srcOrd="1" destOrd="0" presId="urn:microsoft.com/office/officeart/2005/8/layout/list1"/>
    <dgm:cxn modelId="{2B48FCFF-0983-40D5-9E49-FBDD9260800D}" type="presParOf" srcId="{BF2881D7-900F-4C8E-9F09-9C05371A57B2}" destId="{7EB05BDB-5555-4796-8535-314A88387643}" srcOrd="1" destOrd="0" presId="urn:microsoft.com/office/officeart/2005/8/layout/list1"/>
    <dgm:cxn modelId="{CAC5FDEF-616A-43F2-AC6D-BE154E15F6A3}" type="presParOf" srcId="{BF2881D7-900F-4C8E-9F09-9C05371A57B2}" destId="{A3E10D09-1C38-4A24-82EE-5A6C623231D5}" srcOrd="2" destOrd="0" presId="urn:microsoft.com/office/officeart/2005/8/layout/list1"/>
    <dgm:cxn modelId="{2AFDE3E6-B3DC-4E29-B9EE-959DF16B49A0}" type="presParOf" srcId="{BF2881D7-900F-4C8E-9F09-9C05371A57B2}" destId="{4ADA33E3-F576-4BEE-8839-FD6C876D98B5}" srcOrd="3" destOrd="0" presId="urn:microsoft.com/office/officeart/2005/8/layout/list1"/>
    <dgm:cxn modelId="{AAB6C715-034C-4ABB-A74F-E133A1CC10B5}" type="presParOf" srcId="{BF2881D7-900F-4C8E-9F09-9C05371A57B2}" destId="{90673E8C-1446-4013-AA38-FC1EE3BD6C54}" srcOrd="4" destOrd="0" presId="urn:microsoft.com/office/officeart/2005/8/layout/list1"/>
    <dgm:cxn modelId="{C39AED7D-A80F-4E84-B472-D1D555C56C04}" type="presParOf" srcId="{90673E8C-1446-4013-AA38-FC1EE3BD6C54}" destId="{1012288B-580C-4D8E-A1DB-5619E6992D98}" srcOrd="0" destOrd="0" presId="urn:microsoft.com/office/officeart/2005/8/layout/list1"/>
    <dgm:cxn modelId="{29ECFFA8-798D-4B86-BB13-F40133521FFC}" type="presParOf" srcId="{90673E8C-1446-4013-AA38-FC1EE3BD6C54}" destId="{E828DDC4-0756-415A-B957-94B602877A4A}" srcOrd="1" destOrd="0" presId="urn:microsoft.com/office/officeart/2005/8/layout/list1"/>
    <dgm:cxn modelId="{3F26CCE7-2DEA-4038-8F9A-0CC3254B1EAA}" type="presParOf" srcId="{BF2881D7-900F-4C8E-9F09-9C05371A57B2}" destId="{60EE3688-F309-4931-8F7F-576379D488AD}" srcOrd="5" destOrd="0" presId="urn:microsoft.com/office/officeart/2005/8/layout/list1"/>
    <dgm:cxn modelId="{C9C8EBE6-E1E8-489B-8F4B-A149BBF5E280}" type="presParOf" srcId="{BF2881D7-900F-4C8E-9F09-9C05371A57B2}" destId="{3ABBBA71-EF6A-41E4-B9DB-7884A5F441C0}" srcOrd="6" destOrd="0" presId="urn:microsoft.com/office/officeart/2005/8/layout/list1"/>
    <dgm:cxn modelId="{79D87A0F-D6EE-4D74-88BF-EEC44347C829}" type="presParOf" srcId="{BF2881D7-900F-4C8E-9F09-9C05371A57B2}" destId="{EAABDE5D-D995-413D-932A-DBC14797A88A}" srcOrd="7" destOrd="0" presId="urn:microsoft.com/office/officeart/2005/8/layout/list1"/>
    <dgm:cxn modelId="{231C6D46-F37E-4676-9644-78FA196ACCCB}" type="presParOf" srcId="{BF2881D7-900F-4C8E-9F09-9C05371A57B2}" destId="{2B213EDA-1352-4685-938D-F449494E5371}" srcOrd="8" destOrd="0" presId="urn:microsoft.com/office/officeart/2005/8/layout/list1"/>
    <dgm:cxn modelId="{ABC8809B-5C47-4D82-8E79-6772CC4589F0}" type="presParOf" srcId="{2B213EDA-1352-4685-938D-F449494E5371}" destId="{A2108333-CFBA-4258-B92F-D7C0B72566DB}" srcOrd="0" destOrd="0" presId="urn:microsoft.com/office/officeart/2005/8/layout/list1"/>
    <dgm:cxn modelId="{96C36C92-76D8-440A-9D08-051B6489E2AA}" type="presParOf" srcId="{2B213EDA-1352-4685-938D-F449494E5371}" destId="{86A43697-948B-4853-B9AD-64B1F9243917}" srcOrd="1" destOrd="0" presId="urn:microsoft.com/office/officeart/2005/8/layout/list1"/>
    <dgm:cxn modelId="{DFC2FC7A-FA5E-4F68-9196-2D3573E405DD}" type="presParOf" srcId="{BF2881D7-900F-4C8E-9F09-9C05371A57B2}" destId="{13918582-54C1-47CF-9745-315ABFF27B9E}" srcOrd="9" destOrd="0" presId="urn:microsoft.com/office/officeart/2005/8/layout/list1"/>
    <dgm:cxn modelId="{2DD21AC6-C0AC-4EE2-A5E0-0841215D271A}" type="presParOf" srcId="{BF2881D7-900F-4C8E-9F09-9C05371A57B2}" destId="{85F6E77F-A9DB-46BF-B56B-A5918C2B269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CC729-D73A-4755-8E02-F8D771379C58}">
      <dsp:nvSpPr>
        <dsp:cNvPr id="0" name=""/>
        <dsp:cNvSpPr/>
      </dsp:nvSpPr>
      <dsp:spPr>
        <a:xfrm rot="5400000">
          <a:off x="-255366" y="256932"/>
          <a:ext cx="1702444" cy="11917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Hypothesis</a:t>
          </a:r>
        </a:p>
      </dsp:txBody>
      <dsp:txXfrm rot="-5400000">
        <a:off x="1" y="597422"/>
        <a:ext cx="1191711" cy="510733"/>
      </dsp:txXfrm>
    </dsp:sp>
    <dsp:sp modelId="{1D795EE8-3AE9-4DA7-9016-A5FC05DCF5DF}">
      <dsp:nvSpPr>
        <dsp:cNvPr id="0" name=""/>
        <dsp:cNvSpPr/>
      </dsp:nvSpPr>
      <dsp:spPr>
        <a:xfrm rot="5400000">
          <a:off x="5414264" y="-4220987"/>
          <a:ext cx="1106589" cy="955169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If bitcoin functions like a gold investment, then uncertainty experienced with Covid-19, Social Unrest (anchored by George Floyd) and the US Election will cause investors to leave the market (Dow) and invest in bitcoin and gold</a:t>
          </a:r>
        </a:p>
      </dsp:txBody>
      <dsp:txXfrm rot="-5400000">
        <a:off x="1191712" y="55584"/>
        <a:ext cx="9497676" cy="998551"/>
      </dsp:txXfrm>
    </dsp:sp>
    <dsp:sp modelId="{84FA4425-B4EA-4D20-A46D-CA1DB0A4F6BB}">
      <dsp:nvSpPr>
        <dsp:cNvPr id="0" name=""/>
        <dsp:cNvSpPr/>
      </dsp:nvSpPr>
      <dsp:spPr>
        <a:xfrm rot="5400000">
          <a:off x="-255366" y="1766344"/>
          <a:ext cx="1702444" cy="11917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Questions</a:t>
          </a:r>
        </a:p>
      </dsp:txBody>
      <dsp:txXfrm rot="-5400000">
        <a:off x="1" y="2106834"/>
        <a:ext cx="1191711" cy="510733"/>
      </dsp:txXfrm>
    </dsp:sp>
    <dsp:sp modelId="{0C8EED7F-B1A3-4DEB-BFE6-19FC8755BC52}">
      <dsp:nvSpPr>
        <dsp:cNvPr id="0" name=""/>
        <dsp:cNvSpPr/>
      </dsp:nvSpPr>
      <dsp:spPr>
        <a:xfrm rot="5400000">
          <a:off x="5414264" y="-2711575"/>
          <a:ext cx="1106589" cy="955169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Symbol" panose="05050102010706020507" pitchFamily="18" charset="2"/>
            <a:buChar char=""/>
          </a:pPr>
          <a:r>
            <a:rPr lang="en-US" sz="1600" kern="1200" dirty="0"/>
            <a:t>Did bitcoin yield a higher return than the Dow over 2020?</a:t>
          </a:r>
        </a:p>
        <a:p>
          <a:pPr marL="171450" lvl="1" indent="-171450" algn="l" defTabSz="711200">
            <a:lnSpc>
              <a:spcPct val="90000"/>
            </a:lnSpc>
            <a:spcBef>
              <a:spcPct val="0"/>
            </a:spcBef>
            <a:spcAft>
              <a:spcPct val="15000"/>
            </a:spcAft>
            <a:buFont typeface="Symbol" panose="05050102010706020507" pitchFamily="18" charset="2"/>
            <a:buChar char=""/>
          </a:pPr>
          <a:r>
            <a:rPr lang="en-US" sz="1600" kern="1200" dirty="0"/>
            <a:t>Is bitcoin favored during US economic downturn (GDP </a:t>
          </a:r>
          <a:r>
            <a:rPr lang="en-US" sz="1600" kern="1200" dirty="0" err="1"/>
            <a:t>benchmarkers</a:t>
          </a:r>
          <a:r>
            <a:rPr lang="en-US" sz="1600" kern="1200" dirty="0"/>
            <a:t>)?</a:t>
          </a:r>
        </a:p>
        <a:p>
          <a:pPr marL="171450" lvl="1" indent="-171450" algn="l" defTabSz="711200">
            <a:lnSpc>
              <a:spcPct val="90000"/>
            </a:lnSpc>
            <a:spcBef>
              <a:spcPct val="0"/>
            </a:spcBef>
            <a:spcAft>
              <a:spcPct val="15000"/>
            </a:spcAft>
            <a:buFont typeface="Symbol" panose="05050102010706020507" pitchFamily="18" charset="2"/>
            <a:buChar char=""/>
          </a:pPr>
          <a:r>
            <a:rPr lang="en-US" sz="1600" kern="1200" dirty="0"/>
            <a:t>How did bitcoin perform over Gold during the Pandemic as a safeguard alternative investment? </a:t>
          </a:r>
        </a:p>
        <a:p>
          <a:pPr marL="171450" lvl="1" indent="-171450" algn="l" defTabSz="711200">
            <a:lnSpc>
              <a:spcPct val="90000"/>
            </a:lnSpc>
            <a:spcBef>
              <a:spcPct val="0"/>
            </a:spcBef>
            <a:spcAft>
              <a:spcPct val="15000"/>
            </a:spcAft>
            <a:buFont typeface="Symbol" panose="05050102010706020507" pitchFamily="18" charset="2"/>
            <a:buChar char=""/>
          </a:pPr>
          <a:r>
            <a:rPr lang="en-US" sz="1600" kern="1200" dirty="0"/>
            <a:t>Did investors hedge with bitcoin during the Covid-19 pandemic?</a:t>
          </a:r>
        </a:p>
      </dsp:txBody>
      <dsp:txXfrm rot="-5400000">
        <a:off x="1191712" y="1564996"/>
        <a:ext cx="9497676" cy="998551"/>
      </dsp:txXfrm>
    </dsp:sp>
    <dsp:sp modelId="{1708194D-6AB8-4780-88CA-073F2C96C23F}">
      <dsp:nvSpPr>
        <dsp:cNvPr id="0" name=""/>
        <dsp:cNvSpPr/>
      </dsp:nvSpPr>
      <dsp:spPr>
        <a:xfrm rot="5400000">
          <a:off x="-255366" y="3275756"/>
          <a:ext cx="1702444" cy="11917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Summary</a:t>
          </a:r>
        </a:p>
      </dsp:txBody>
      <dsp:txXfrm rot="-5400000">
        <a:off x="1" y="3616246"/>
        <a:ext cx="1191711" cy="510733"/>
      </dsp:txXfrm>
    </dsp:sp>
    <dsp:sp modelId="{CA64CB97-9395-443F-9AEC-8DF671DBD2BC}">
      <dsp:nvSpPr>
        <dsp:cNvPr id="0" name=""/>
        <dsp:cNvSpPr/>
      </dsp:nvSpPr>
      <dsp:spPr>
        <a:xfrm rot="5400000">
          <a:off x="5414264" y="-1202163"/>
          <a:ext cx="1106589" cy="955169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With Covid-19 and the George Floyd protests, bitcoin and gold paralleled each other in trend, but as the election neared, bitcoin sharply rose while gold declined</a:t>
          </a:r>
        </a:p>
      </dsp:txBody>
      <dsp:txXfrm rot="-5400000">
        <a:off x="1191712" y="3074408"/>
        <a:ext cx="9497676" cy="9985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B67E9-9706-494B-BDA5-99643036FF1E}">
      <dsp:nvSpPr>
        <dsp:cNvPr id="0" name=""/>
        <dsp:cNvSpPr/>
      </dsp:nvSpPr>
      <dsp:spPr>
        <a:xfrm>
          <a:off x="3076728" y="230863"/>
          <a:ext cx="1705726" cy="4110273"/>
        </a:xfrm>
        <a:prstGeom prst="rect">
          <a:avLst/>
        </a:prstGeom>
        <a:solidFill>
          <a:schemeClr val="accent6"/>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Sourcing </a:t>
          </a:r>
        </a:p>
      </dsp:txBody>
      <dsp:txXfrm>
        <a:off x="3076728" y="230863"/>
        <a:ext cx="1705726" cy="41102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B67E9-9706-494B-BDA5-99643036FF1E}">
      <dsp:nvSpPr>
        <dsp:cNvPr id="0" name=""/>
        <dsp:cNvSpPr/>
      </dsp:nvSpPr>
      <dsp:spPr>
        <a:xfrm>
          <a:off x="3058582" y="1"/>
          <a:ext cx="1742018" cy="1531317"/>
        </a:xfrm>
        <a:prstGeom prst="rect">
          <a:avLst/>
        </a:prstGeom>
        <a:solidFill>
          <a:schemeClr val="accent6"/>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Reading as object rather than datetime</a:t>
          </a:r>
        </a:p>
      </dsp:txBody>
      <dsp:txXfrm>
        <a:off x="3058582" y="1"/>
        <a:ext cx="1742018" cy="1531317"/>
      </dsp:txXfrm>
    </dsp:sp>
    <dsp:sp modelId="{02448043-F316-488B-B33F-7A26A394A247}">
      <dsp:nvSpPr>
        <dsp:cNvPr id="0" name=""/>
        <dsp:cNvSpPr/>
      </dsp:nvSpPr>
      <dsp:spPr>
        <a:xfrm>
          <a:off x="3058582" y="1616486"/>
          <a:ext cx="1742017" cy="1386465"/>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Weekend Dates</a:t>
          </a:r>
        </a:p>
      </dsp:txBody>
      <dsp:txXfrm>
        <a:off x="3058582" y="1616486"/>
        <a:ext cx="1742017" cy="1386465"/>
      </dsp:txXfrm>
    </dsp:sp>
    <dsp:sp modelId="{C7DEC424-91CC-4A20-9863-0888FD85EBC5}">
      <dsp:nvSpPr>
        <dsp:cNvPr id="0" name=""/>
        <dsp:cNvSpPr/>
      </dsp:nvSpPr>
      <dsp:spPr>
        <a:xfrm>
          <a:off x="3058583" y="3088118"/>
          <a:ext cx="1742016" cy="1483879"/>
        </a:xfrm>
        <a:prstGeom prst="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Column Headers with “/”</a:t>
          </a:r>
        </a:p>
      </dsp:txBody>
      <dsp:txXfrm>
        <a:off x="3058583" y="3088118"/>
        <a:ext cx="1742016" cy="14838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2C342-5334-4DB6-AC4F-9F97B87FB6BC}">
      <dsp:nvSpPr>
        <dsp:cNvPr id="0" name=""/>
        <dsp:cNvSpPr/>
      </dsp:nvSpPr>
      <dsp:spPr>
        <a:xfrm>
          <a:off x="0" y="0"/>
          <a:ext cx="7630583" cy="1584000"/>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F82C0C-2902-40B5-9D38-0F68C76154D9}">
      <dsp:nvSpPr>
        <dsp:cNvPr id="0" name=""/>
        <dsp:cNvSpPr/>
      </dsp:nvSpPr>
      <dsp:spPr>
        <a:xfrm>
          <a:off x="4218992" y="413624"/>
          <a:ext cx="3006777" cy="792000"/>
        </a:xfrm>
        <a:prstGeom prst="rect">
          <a:avLst/>
        </a:prstGeom>
        <a:solidFill>
          <a:schemeClr val="accent6"/>
        </a:solid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Merge combined  to gold</a:t>
          </a:r>
        </a:p>
      </dsp:txBody>
      <dsp:txXfrm>
        <a:off x="4218992" y="413624"/>
        <a:ext cx="3006777" cy="792000"/>
      </dsp:txXfrm>
    </dsp:sp>
    <dsp:sp modelId="{66D69107-052F-40B8-A471-0F8854B9D1EA}">
      <dsp:nvSpPr>
        <dsp:cNvPr id="0" name=""/>
        <dsp:cNvSpPr/>
      </dsp:nvSpPr>
      <dsp:spPr>
        <a:xfrm>
          <a:off x="610859" y="413624"/>
          <a:ext cx="3006777" cy="792000"/>
        </a:xfrm>
        <a:prstGeom prst="rect">
          <a:avLst/>
        </a:prstGeom>
        <a:solidFill>
          <a:schemeClr val="accent6"/>
        </a:solid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Merge </a:t>
          </a:r>
          <a:r>
            <a:rPr lang="en-US" sz="2000" kern="1200" dirty="0" err="1">
              <a:solidFill>
                <a:schemeClr val="bg1"/>
              </a:solidFill>
            </a:rPr>
            <a:t>api</a:t>
          </a:r>
          <a:r>
            <a:rPr lang="en-US" sz="2000" kern="1200" dirty="0">
              <a:solidFill>
                <a:schemeClr val="bg1"/>
              </a:solidFill>
            </a:rPr>
            <a:t> and </a:t>
          </a:r>
          <a:r>
            <a:rPr lang="en-US" sz="2000" kern="1200" dirty="0" err="1">
              <a:solidFill>
                <a:schemeClr val="bg1"/>
              </a:solidFill>
            </a:rPr>
            <a:t>dow</a:t>
          </a:r>
          <a:endParaRPr lang="en-US" sz="2000" kern="1200" dirty="0">
            <a:solidFill>
              <a:schemeClr val="bg1"/>
            </a:solidFill>
          </a:endParaRPr>
        </a:p>
      </dsp:txBody>
      <dsp:txXfrm>
        <a:off x="610859" y="413624"/>
        <a:ext cx="3006777" cy="792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459BB-9695-45DD-B87D-12B9FB08C444}">
      <dsp:nvSpPr>
        <dsp:cNvPr id="0" name=""/>
        <dsp:cNvSpPr/>
      </dsp:nvSpPr>
      <dsp:spPr>
        <a:xfrm>
          <a:off x="1265" y="109057"/>
          <a:ext cx="3180280" cy="1227588"/>
        </a:xfrm>
        <a:prstGeom prst="chevron">
          <a:avLst>
            <a:gd name="adj" fmla="val 4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C68BEF-4E6C-4CDB-B2B1-12443EFD53E3}">
      <dsp:nvSpPr>
        <dsp:cNvPr id="0" name=""/>
        <dsp:cNvSpPr/>
      </dsp:nvSpPr>
      <dsp:spPr>
        <a:xfrm>
          <a:off x="849340" y="415954"/>
          <a:ext cx="2685569" cy="1227588"/>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Gold: Panic Selling &amp; Resulting Recovery with Gold</a:t>
          </a:r>
        </a:p>
      </dsp:txBody>
      <dsp:txXfrm>
        <a:off x="885295" y="451909"/>
        <a:ext cx="2613659" cy="1155678"/>
      </dsp:txXfrm>
    </dsp:sp>
    <dsp:sp modelId="{5CA8FFCA-5453-4DA8-8159-08C7D9579F35}">
      <dsp:nvSpPr>
        <dsp:cNvPr id="0" name=""/>
        <dsp:cNvSpPr/>
      </dsp:nvSpPr>
      <dsp:spPr>
        <a:xfrm>
          <a:off x="3633852" y="109057"/>
          <a:ext cx="3180280" cy="1227588"/>
        </a:xfrm>
        <a:prstGeom prst="chevron">
          <a:avLst>
            <a:gd name="adj" fmla="val 4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353BA3-31FF-4339-8528-E80D85E453B1}">
      <dsp:nvSpPr>
        <dsp:cNvPr id="0" name=""/>
        <dsp:cNvSpPr/>
      </dsp:nvSpPr>
      <dsp:spPr>
        <a:xfrm>
          <a:off x="4481926" y="415954"/>
          <a:ext cx="2685569" cy="1227588"/>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Dow:  Experienced Panic Selling on news of COVID-19 and resulting impact to business; recovery lagged gold</a:t>
          </a:r>
        </a:p>
      </dsp:txBody>
      <dsp:txXfrm>
        <a:off x="4517881" y="451909"/>
        <a:ext cx="2613659" cy="1155678"/>
      </dsp:txXfrm>
    </dsp:sp>
    <dsp:sp modelId="{1BAE72FC-B835-4BA5-AD94-696F1BD3EC6A}">
      <dsp:nvSpPr>
        <dsp:cNvPr id="0" name=""/>
        <dsp:cNvSpPr/>
      </dsp:nvSpPr>
      <dsp:spPr>
        <a:xfrm>
          <a:off x="7266438" y="109057"/>
          <a:ext cx="3180280" cy="1227588"/>
        </a:xfrm>
        <a:prstGeom prst="chevron">
          <a:avLst>
            <a:gd name="adj" fmla="val 4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C3DB68-07A3-4A8A-A1EF-4A53BA9EF9E1}">
      <dsp:nvSpPr>
        <dsp:cNvPr id="0" name=""/>
        <dsp:cNvSpPr/>
      </dsp:nvSpPr>
      <dsp:spPr>
        <a:xfrm>
          <a:off x="8114513" y="415954"/>
          <a:ext cx="2685569" cy="1227588"/>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Bitcoin: Dipped and then experienced a modest recovery </a:t>
          </a:r>
        </a:p>
      </dsp:txBody>
      <dsp:txXfrm>
        <a:off x="8150468" y="451909"/>
        <a:ext cx="2613659" cy="11556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BBA71-EF6A-41E4-B9DB-7884A5F441C0}">
      <dsp:nvSpPr>
        <dsp:cNvPr id="0" name=""/>
        <dsp:cNvSpPr/>
      </dsp:nvSpPr>
      <dsp:spPr>
        <a:xfrm>
          <a:off x="0" y="1111439"/>
          <a:ext cx="4113213" cy="1474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9231" tIns="270764" rIns="319231"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No significant impact observed from Dow and Bitcoin from our dates selected</a:t>
          </a:r>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a:t>Gold declined somewhat during the period after Memorial Day and the beginning of social unrest protests</a:t>
          </a:r>
        </a:p>
      </dsp:txBody>
      <dsp:txXfrm>
        <a:off x="0" y="1111439"/>
        <a:ext cx="4113213" cy="1474200"/>
      </dsp:txXfrm>
    </dsp:sp>
    <dsp:sp modelId="{E828DDC4-0756-415A-B957-94B602877A4A}">
      <dsp:nvSpPr>
        <dsp:cNvPr id="0" name=""/>
        <dsp:cNvSpPr/>
      </dsp:nvSpPr>
      <dsp:spPr>
        <a:xfrm>
          <a:off x="261156" y="849803"/>
          <a:ext cx="2879249" cy="3837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829" tIns="0" rIns="108829" bIns="0" numCol="1" spcCol="1270" anchor="ctr" anchorCtr="0">
          <a:noAutofit/>
        </a:bodyPr>
        <a:lstStyle/>
        <a:p>
          <a:pPr marL="0" lvl="0" indent="0" algn="l" defTabSz="577850">
            <a:lnSpc>
              <a:spcPct val="90000"/>
            </a:lnSpc>
            <a:spcBef>
              <a:spcPct val="0"/>
            </a:spcBef>
            <a:spcAft>
              <a:spcPct val="35000"/>
            </a:spcAft>
            <a:buNone/>
          </a:pPr>
          <a:r>
            <a:rPr lang="en-US" sz="1300" kern="1200" dirty="0"/>
            <a:t>George Floyd/Social Unrest Impact</a:t>
          </a:r>
        </a:p>
      </dsp:txBody>
      <dsp:txXfrm>
        <a:off x="279890" y="868537"/>
        <a:ext cx="2841781" cy="346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10D09-1C38-4A24-82EE-5A6C623231D5}">
      <dsp:nvSpPr>
        <dsp:cNvPr id="0" name=""/>
        <dsp:cNvSpPr/>
      </dsp:nvSpPr>
      <dsp:spPr>
        <a:xfrm>
          <a:off x="0" y="560132"/>
          <a:ext cx="4800600" cy="6678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580" tIns="333248" rIns="37258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All indices dipped </a:t>
          </a:r>
        </a:p>
      </dsp:txBody>
      <dsp:txXfrm>
        <a:off x="0" y="560132"/>
        <a:ext cx="4800600" cy="667800"/>
      </dsp:txXfrm>
    </dsp:sp>
    <dsp:sp modelId="{31FF8910-63AB-4043-A89B-AB8E707B7A48}">
      <dsp:nvSpPr>
        <dsp:cNvPr id="0" name=""/>
        <dsp:cNvSpPr/>
      </dsp:nvSpPr>
      <dsp:spPr>
        <a:xfrm>
          <a:off x="240030" y="323972"/>
          <a:ext cx="3360420"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16" tIns="0" rIns="127016" bIns="0" numCol="1" spcCol="1270" anchor="ctr" anchorCtr="0">
          <a:noAutofit/>
        </a:bodyPr>
        <a:lstStyle/>
        <a:p>
          <a:pPr marL="0" lvl="0" indent="0" algn="l" defTabSz="711200">
            <a:lnSpc>
              <a:spcPct val="90000"/>
            </a:lnSpc>
            <a:spcBef>
              <a:spcPct val="0"/>
            </a:spcBef>
            <a:spcAft>
              <a:spcPct val="35000"/>
            </a:spcAft>
            <a:buNone/>
          </a:pPr>
          <a:r>
            <a:rPr lang="en-US" sz="1600" kern="1200" dirty="0"/>
            <a:t>Covid-19 Impact</a:t>
          </a:r>
        </a:p>
      </dsp:txBody>
      <dsp:txXfrm>
        <a:off x="263087" y="347029"/>
        <a:ext cx="3314306" cy="426206"/>
      </dsp:txXfrm>
    </dsp:sp>
    <dsp:sp modelId="{3ABBBA71-EF6A-41E4-B9DB-7884A5F441C0}">
      <dsp:nvSpPr>
        <dsp:cNvPr id="0" name=""/>
        <dsp:cNvSpPr/>
      </dsp:nvSpPr>
      <dsp:spPr>
        <a:xfrm>
          <a:off x="0" y="1550492"/>
          <a:ext cx="4800600" cy="882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580" tIns="333248" rIns="37258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No significant impact observed from our dates selected</a:t>
          </a:r>
        </a:p>
      </dsp:txBody>
      <dsp:txXfrm>
        <a:off x="0" y="1550492"/>
        <a:ext cx="4800600" cy="882000"/>
      </dsp:txXfrm>
    </dsp:sp>
    <dsp:sp modelId="{E828DDC4-0756-415A-B957-94B602877A4A}">
      <dsp:nvSpPr>
        <dsp:cNvPr id="0" name=""/>
        <dsp:cNvSpPr/>
      </dsp:nvSpPr>
      <dsp:spPr>
        <a:xfrm>
          <a:off x="240030" y="1314332"/>
          <a:ext cx="3360420"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16" tIns="0" rIns="127016" bIns="0" numCol="1" spcCol="1270" anchor="ctr" anchorCtr="0">
          <a:noAutofit/>
        </a:bodyPr>
        <a:lstStyle/>
        <a:p>
          <a:pPr marL="0" lvl="0" indent="0" algn="l" defTabSz="711200">
            <a:lnSpc>
              <a:spcPct val="90000"/>
            </a:lnSpc>
            <a:spcBef>
              <a:spcPct val="0"/>
            </a:spcBef>
            <a:spcAft>
              <a:spcPct val="35000"/>
            </a:spcAft>
            <a:buNone/>
          </a:pPr>
          <a:r>
            <a:rPr lang="en-US" sz="1600" kern="1200" dirty="0"/>
            <a:t>George Floyd/Social Unrest Impact</a:t>
          </a:r>
        </a:p>
      </dsp:txBody>
      <dsp:txXfrm>
        <a:off x="263087" y="1337389"/>
        <a:ext cx="3314306" cy="426206"/>
      </dsp:txXfrm>
    </dsp:sp>
    <dsp:sp modelId="{85F6E77F-A9DB-46BF-B56B-A5918C2B269D}">
      <dsp:nvSpPr>
        <dsp:cNvPr id="0" name=""/>
        <dsp:cNvSpPr/>
      </dsp:nvSpPr>
      <dsp:spPr>
        <a:xfrm>
          <a:off x="0" y="2755052"/>
          <a:ext cx="4800600" cy="11088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2580" tIns="333248" rIns="372580"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Bitcoin </a:t>
          </a:r>
          <a:r>
            <a:rPr lang="en-US" sz="1600" kern="1200" dirty="0">
              <a:latin typeface="Cambria"/>
            </a:rPr>
            <a:t>and Gold experienced</a:t>
          </a:r>
          <a:r>
            <a:rPr lang="en-US" sz="1600" kern="1200" dirty="0"/>
            <a:t> a steep</a:t>
          </a:r>
          <a:r>
            <a:rPr lang="en-US" sz="1600" kern="1200" dirty="0">
              <a:latin typeface="Cambria"/>
            </a:rPr>
            <a:t> rise</a:t>
          </a:r>
          <a:r>
            <a:rPr lang="en-US" sz="1600" kern="1200" dirty="0"/>
            <a:t> </a:t>
          </a:r>
          <a:r>
            <a:rPr lang="en-US" sz="1600" kern="1200" dirty="0">
              <a:latin typeface="Cambria"/>
            </a:rPr>
            <a:t>approaching election</a:t>
          </a:r>
          <a:r>
            <a:rPr lang="en-US" sz="1600" kern="1200" dirty="0"/>
            <a:t>; the Dow took a slight dip but recovered</a:t>
          </a:r>
        </a:p>
      </dsp:txBody>
      <dsp:txXfrm>
        <a:off x="0" y="2755052"/>
        <a:ext cx="4800600" cy="1108800"/>
      </dsp:txXfrm>
    </dsp:sp>
    <dsp:sp modelId="{86A43697-948B-4853-B9AD-64B1F9243917}">
      <dsp:nvSpPr>
        <dsp:cNvPr id="0" name=""/>
        <dsp:cNvSpPr/>
      </dsp:nvSpPr>
      <dsp:spPr>
        <a:xfrm>
          <a:off x="240030" y="2518892"/>
          <a:ext cx="3360420"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16" tIns="0" rIns="127016" bIns="0" numCol="1" spcCol="1270" anchor="ctr" anchorCtr="0">
          <a:noAutofit/>
        </a:bodyPr>
        <a:lstStyle/>
        <a:p>
          <a:pPr marL="0" lvl="0" indent="0" algn="l" defTabSz="711200">
            <a:lnSpc>
              <a:spcPct val="90000"/>
            </a:lnSpc>
            <a:spcBef>
              <a:spcPct val="0"/>
            </a:spcBef>
            <a:spcAft>
              <a:spcPct val="35000"/>
            </a:spcAft>
            <a:buNone/>
          </a:pPr>
          <a:r>
            <a:rPr lang="en-US" sz="1600" kern="1200" dirty="0"/>
            <a:t>US Presidential Election Impact</a:t>
          </a:r>
        </a:p>
      </dsp:txBody>
      <dsp:txXfrm>
        <a:off x="263087" y="2541949"/>
        <a:ext cx="331430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1/26/2021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1/26/2021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1/26/2021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1/26/2021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1/26/2021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1/26/2021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1/26/2021</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1/26/2021</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1/26/2021</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1/26/2021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1/26/2021</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7.xml"/><Relationship Id="rId7" Type="http://schemas.openxmlformats.org/officeDocument/2006/relationships/image" Target="../media/image17.png"/><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hyperlink" Target="https://fred.stlouisfed.org/series/DJIA"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2.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3.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6.xml"/><Relationship Id="rId7" Type="http://schemas.openxmlformats.org/officeDocument/2006/relationships/image" Target="../media/image14.pn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nchor="b">
            <a:normAutofit/>
          </a:bodyPr>
          <a:lstStyle/>
          <a:p>
            <a:r>
              <a:rPr lang="en-US" dirty="0"/>
              <a:t>Hedging Bits</a:t>
            </a:r>
          </a:p>
        </p:txBody>
      </p:sp>
      <p:sp>
        <p:nvSpPr>
          <p:cNvPr id="3" name="Subtitle 2"/>
          <p:cNvSpPr>
            <a:spLocks noGrp="1"/>
          </p:cNvSpPr>
          <p:nvPr>
            <p:ph sz="half" idx="1"/>
          </p:nvPr>
        </p:nvSpPr>
        <p:spPr>
          <a:xfrm>
            <a:off x="1488168" y="1984248"/>
            <a:ext cx="4800600" cy="4187952"/>
          </a:xfrm>
        </p:spPr>
        <p:txBody>
          <a:bodyPr>
            <a:normAutofit lnSpcReduction="10000"/>
          </a:bodyPr>
          <a:lstStyle/>
          <a:p>
            <a:pPr marL="0" indent="0">
              <a:buNone/>
            </a:pPr>
            <a:r>
              <a:rPr lang="en-US" dirty="0"/>
              <a:t>2020 Impact on Investments </a:t>
            </a:r>
          </a:p>
          <a:p>
            <a:endParaRPr lang="en-US" dirty="0"/>
          </a:p>
          <a:p>
            <a:endParaRPr lang="en-US" dirty="0"/>
          </a:p>
          <a:p>
            <a:endParaRPr lang="en-US" dirty="0"/>
          </a:p>
          <a:p>
            <a:endParaRPr lang="en-US" dirty="0"/>
          </a:p>
          <a:p>
            <a:pPr>
              <a:lnSpc>
                <a:spcPct val="120000"/>
              </a:lnSpc>
              <a:spcBef>
                <a:spcPts val="500"/>
              </a:spcBef>
            </a:pPr>
            <a:r>
              <a:rPr lang="en-US" sz="1600" dirty="0"/>
              <a:t>Chelsea </a:t>
            </a:r>
            <a:r>
              <a:rPr lang="en-US" sz="1600" dirty="0" err="1"/>
              <a:t>Senter</a:t>
            </a:r>
            <a:endParaRPr lang="en-US" sz="1600" dirty="0"/>
          </a:p>
          <a:p>
            <a:pPr>
              <a:lnSpc>
                <a:spcPct val="120000"/>
              </a:lnSpc>
              <a:spcBef>
                <a:spcPts val="500"/>
              </a:spcBef>
            </a:pPr>
            <a:r>
              <a:rPr lang="en-US" sz="1600" dirty="0"/>
              <a:t>Ryan Lassiter</a:t>
            </a:r>
          </a:p>
          <a:p>
            <a:pPr>
              <a:lnSpc>
                <a:spcPct val="120000"/>
              </a:lnSpc>
              <a:spcBef>
                <a:spcPts val="500"/>
              </a:spcBef>
            </a:pPr>
            <a:r>
              <a:rPr lang="en-US" sz="1600" dirty="0"/>
              <a:t>Darren Raymond</a:t>
            </a:r>
          </a:p>
          <a:p>
            <a:pPr>
              <a:lnSpc>
                <a:spcPct val="120000"/>
              </a:lnSpc>
              <a:spcBef>
                <a:spcPts val="500"/>
              </a:spcBef>
            </a:pPr>
            <a:r>
              <a:rPr lang="en-US" sz="1600" dirty="0" err="1"/>
              <a:t>Emisael</a:t>
            </a:r>
            <a:r>
              <a:rPr lang="en-US" sz="1600" dirty="0"/>
              <a:t> Lopez</a:t>
            </a:r>
          </a:p>
          <a:p>
            <a:pPr>
              <a:lnSpc>
                <a:spcPct val="120000"/>
              </a:lnSpc>
              <a:spcBef>
                <a:spcPts val="500"/>
              </a:spcBef>
            </a:pPr>
            <a:r>
              <a:rPr lang="en-US" sz="1600" dirty="0"/>
              <a:t>Meredith Johnson</a:t>
            </a:r>
          </a:p>
        </p:txBody>
      </p:sp>
      <p:pic>
        <p:nvPicPr>
          <p:cNvPr id="1026" name="Picture 2">
            <a:extLst>
              <a:ext uri="{FF2B5EF4-FFF2-40B4-BE49-F238E27FC236}">
                <a16:creationId xmlns:a16="http://schemas.microsoft.com/office/drawing/2014/main" id="{24495080-25AA-4F32-9BD2-6A06609B02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413" r="18345"/>
          <a:stretch/>
        </p:blipFill>
        <p:spPr bwMode="auto">
          <a:xfrm>
            <a:off x="6551612" y="1984248"/>
            <a:ext cx="4800601" cy="4187952"/>
          </a:xfrm>
          <a:prstGeom prst="rect">
            <a:avLst/>
          </a:prstGeom>
          <a:solidFill>
            <a:srgbClr val="FFFFFF"/>
          </a:solidFill>
        </p:spPr>
      </p:pic>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&amp; Visualizations: % Change – </a:t>
            </a:r>
            <a:br>
              <a:rPr lang="en-US" dirty="0"/>
            </a:br>
            <a:r>
              <a:rPr lang="en-US" dirty="0"/>
              <a:t>US Election Cycle Impact</a:t>
            </a:r>
          </a:p>
        </p:txBody>
      </p:sp>
      <p:pic>
        <p:nvPicPr>
          <p:cNvPr id="4" name="Picture 3">
            <a:extLst>
              <a:ext uri="{FF2B5EF4-FFF2-40B4-BE49-F238E27FC236}">
                <a16:creationId xmlns:a16="http://schemas.microsoft.com/office/drawing/2014/main" id="{FD7F789D-CFC5-436E-AC0C-69F9E87DDDCA}"/>
              </a:ext>
            </a:extLst>
          </p:cNvPr>
          <p:cNvPicPr>
            <a:picLocks noChangeAspect="1"/>
          </p:cNvPicPr>
          <p:nvPr/>
        </p:nvPicPr>
        <p:blipFill>
          <a:blip r:embed="rId2"/>
          <a:stretch>
            <a:fillRect/>
          </a:stretch>
        </p:blipFill>
        <p:spPr>
          <a:xfrm>
            <a:off x="1293812" y="2438400"/>
            <a:ext cx="6537715" cy="3657600"/>
          </a:xfrm>
          <a:prstGeom prst="rect">
            <a:avLst/>
          </a:prstGeom>
          <a:ln w="63500">
            <a:solidFill>
              <a:schemeClr val="accent6"/>
            </a:solidFill>
          </a:ln>
        </p:spPr>
      </p:pic>
      <p:sp>
        <p:nvSpPr>
          <p:cNvPr id="9" name="TextBox 8">
            <a:extLst>
              <a:ext uri="{FF2B5EF4-FFF2-40B4-BE49-F238E27FC236}">
                <a16:creationId xmlns:a16="http://schemas.microsoft.com/office/drawing/2014/main" id="{7343538F-7D75-4463-B20A-3BEF3D095075}"/>
              </a:ext>
            </a:extLst>
          </p:cNvPr>
          <p:cNvSpPr txBox="1"/>
          <p:nvPr/>
        </p:nvSpPr>
        <p:spPr>
          <a:xfrm>
            <a:off x="8055630" y="1815027"/>
            <a:ext cx="3731622" cy="5047536"/>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400" b="0" i="0" dirty="0">
                <a:solidFill>
                  <a:srgbClr val="000000"/>
                </a:solidFill>
                <a:effectLst/>
                <a:latin typeface="Helvetica Neue"/>
              </a:rPr>
              <a:t>Comparing the sample election data sets </a:t>
            </a:r>
            <a:r>
              <a:rPr lang="en-US" sz="1400" b="0" i="0">
                <a:solidFill>
                  <a:srgbClr val="000000"/>
                </a:solidFill>
                <a:effectLst/>
                <a:latin typeface="Helvetica Neue"/>
              </a:rPr>
              <a:t>for each variable </a:t>
            </a:r>
            <a:r>
              <a:rPr lang="en-US" sz="1400">
                <a:solidFill>
                  <a:srgbClr val="000000"/>
                </a:solidFill>
                <a:latin typeface="Helvetica Neue"/>
              </a:rPr>
              <a:t>through ANOVA testing failed</a:t>
            </a:r>
            <a:r>
              <a:rPr lang="en-US" sz="1400" b="0" i="0">
                <a:solidFill>
                  <a:srgbClr val="000000"/>
                </a:solidFill>
                <a:effectLst/>
                <a:latin typeface="Helvetica Neue"/>
              </a:rPr>
              <a:t> the hypothesis for </a:t>
            </a:r>
            <a:r>
              <a:rPr lang="en-US" sz="1400">
                <a:solidFill>
                  <a:srgbClr val="000000"/>
                </a:solidFill>
                <a:latin typeface="Helvetica Neue"/>
              </a:rPr>
              <a:t>Bitcoin and Gold &amp; Bitcoin and Dow</a:t>
            </a:r>
            <a:r>
              <a:rPr lang="en-US" sz="1400" dirty="0">
                <a:solidFill>
                  <a:srgbClr val="000000"/>
                </a:solidFill>
                <a:latin typeface="Helvetica Neue"/>
              </a:rPr>
              <a:t>.</a:t>
            </a:r>
            <a:endParaRPr lang="en-US" sz="1400" b="0" i="0" dirty="0">
              <a:solidFill>
                <a:srgbClr val="000000"/>
              </a:solidFill>
              <a:effectLst/>
              <a:latin typeface="Helvetica Neue"/>
            </a:endParaRPr>
          </a:p>
          <a:p>
            <a:pPr marL="285750" indent="-285750">
              <a:buFont typeface="Arial" panose="020B0604020202020204" pitchFamily="34" charset="0"/>
              <a:buChar char="•"/>
            </a:pPr>
            <a:endParaRPr lang="en-US" sz="1400" b="0" i="0" dirty="0">
              <a:solidFill>
                <a:srgbClr val="000000"/>
              </a:solidFill>
              <a:effectLst/>
              <a:latin typeface="Helvetica Neue"/>
            </a:endParaRPr>
          </a:p>
          <a:p>
            <a:pPr marL="285750" indent="-285750">
              <a:buFont typeface="Arial" panose="020B0604020202020204" pitchFamily="34" charset="0"/>
              <a:buChar char="•"/>
            </a:pPr>
            <a:r>
              <a:rPr lang="en-US" sz="1400" b="0" i="0">
                <a:solidFill>
                  <a:srgbClr val="000000"/>
                </a:solidFill>
                <a:effectLst/>
                <a:latin typeface="Helvetica Neue"/>
              </a:rPr>
              <a:t>The </a:t>
            </a:r>
            <a:r>
              <a:rPr lang="en-US" sz="1400">
                <a:solidFill>
                  <a:srgbClr val="000000"/>
                </a:solidFill>
                <a:latin typeface="Helvetica Neue"/>
              </a:rPr>
              <a:t>lowest </a:t>
            </a:r>
            <a:r>
              <a:rPr lang="en-US" sz="1400" b="0" i="0">
                <a:solidFill>
                  <a:srgbClr val="000000"/>
                </a:solidFill>
                <a:effectLst/>
                <a:latin typeface="Helvetica Neue"/>
              </a:rPr>
              <a:t>p-value was associated with Bitcoin and Gold</a:t>
            </a:r>
            <a:r>
              <a:rPr lang="en-US" sz="1400">
                <a:solidFill>
                  <a:srgbClr val="000000"/>
                </a:solidFill>
                <a:latin typeface="Helvetica Neue"/>
              </a:rPr>
              <a:t> (P-value = .135) Failure was </a:t>
            </a:r>
            <a:r>
              <a:rPr lang="en-US" sz="1400" b="0" i="0">
                <a:solidFill>
                  <a:srgbClr val="000000"/>
                </a:solidFill>
                <a:effectLst/>
                <a:latin typeface="Helvetica Neue"/>
              </a:rPr>
              <a:t>likely due to a </a:t>
            </a:r>
            <a:r>
              <a:rPr lang="en-US" sz="1400" b="0" i="0" dirty="0">
                <a:solidFill>
                  <a:srgbClr val="000000"/>
                </a:solidFill>
                <a:effectLst/>
                <a:latin typeface="Helvetica Neue"/>
              </a:rPr>
              <a:t>small sampling of dates.</a:t>
            </a:r>
            <a:r>
              <a:rPr lang="en-US" sz="1400" dirty="0">
                <a:solidFill>
                  <a:srgbClr val="000000"/>
                </a:solidFill>
                <a:latin typeface="Helvetica Neue"/>
              </a:rPr>
              <a:t> </a:t>
            </a:r>
            <a:endParaRPr lang="en-US" sz="1400" b="0" i="0" dirty="0">
              <a:solidFill>
                <a:srgbClr val="000000"/>
              </a:solidFill>
              <a:effectLst/>
              <a:latin typeface="Helvetica Neue"/>
            </a:endParaRPr>
          </a:p>
          <a:p>
            <a:pPr marL="285750" indent="-285750">
              <a:buFont typeface="Arial" panose="020B0604020202020204" pitchFamily="34" charset="0"/>
              <a:buChar char="•"/>
            </a:pPr>
            <a:endParaRPr lang="en-US" sz="1400" b="0" i="0" dirty="0">
              <a:solidFill>
                <a:srgbClr val="000000"/>
              </a:solidFill>
              <a:effectLst/>
              <a:latin typeface="Helvetica Neue"/>
            </a:endParaRPr>
          </a:p>
          <a:p>
            <a:pPr marL="285750" indent="-285750">
              <a:buFont typeface="Arial" panose="020B0604020202020204" pitchFamily="34" charset="0"/>
              <a:buChar char="•"/>
            </a:pPr>
            <a:r>
              <a:rPr lang="en-US" sz="1400" b="0" i="0" dirty="0">
                <a:solidFill>
                  <a:srgbClr val="000000"/>
                </a:solidFill>
                <a:effectLst/>
                <a:latin typeface="Helvetica Neue"/>
              </a:rPr>
              <a:t>However, the % change behavior shows that Bitcoin and Gold rose drastically during the timeframe </a:t>
            </a:r>
            <a:r>
              <a:rPr lang="en-US" sz="1400" dirty="0">
                <a:solidFill>
                  <a:srgbClr val="000000"/>
                </a:solidFill>
                <a:latin typeface="Helvetica Neue"/>
              </a:rPr>
              <a:t>of election outcome uncertainty (</a:t>
            </a:r>
            <a:r>
              <a:rPr lang="en-US" sz="1400" b="0" i="0" dirty="0">
                <a:solidFill>
                  <a:srgbClr val="000000"/>
                </a:solidFill>
                <a:effectLst/>
                <a:latin typeface="Helvetica Neue"/>
              </a:rPr>
              <a:t>11/4 - 11/5). </a:t>
            </a:r>
          </a:p>
          <a:p>
            <a:pPr marL="285750" indent="-285750">
              <a:buFont typeface="Arial" panose="020B0604020202020204" pitchFamily="34" charset="0"/>
              <a:buChar char="•"/>
            </a:pPr>
            <a:endParaRPr lang="en-US" sz="1400" dirty="0">
              <a:solidFill>
                <a:srgbClr val="000000"/>
              </a:solidFill>
              <a:latin typeface="Helvetica Neue"/>
            </a:endParaRPr>
          </a:p>
          <a:p>
            <a:pPr marL="285750" indent="-285750">
              <a:buFont typeface="Arial" panose="020B0604020202020204" pitchFamily="34" charset="0"/>
              <a:buChar char="•"/>
            </a:pPr>
            <a:r>
              <a:rPr lang="en-US" sz="1400" b="0" i="0" dirty="0">
                <a:solidFill>
                  <a:srgbClr val="000000"/>
                </a:solidFill>
                <a:effectLst/>
                <a:latin typeface="Helvetica Neue"/>
              </a:rPr>
              <a:t>There was a marked decrease in Bitcoin and Gold prices once the President was called over the weekend (Major News outlet called Biden's presidency on 11/7) while the Dow rose</a:t>
            </a:r>
            <a:r>
              <a:rPr lang="en-US" sz="1400" dirty="0">
                <a:solidFill>
                  <a:srgbClr val="000000"/>
                </a:solidFill>
                <a:latin typeface="Helvetica Neue"/>
              </a:rPr>
              <a:t>.</a:t>
            </a:r>
          </a:p>
          <a:p>
            <a:pPr marL="285750" indent="-285750">
              <a:buFont typeface="Arial" panose="020B0604020202020204" pitchFamily="34" charset="0"/>
              <a:buChar char="•"/>
            </a:pPr>
            <a:endParaRPr lang="en-US" sz="1400" dirty="0">
              <a:solidFill>
                <a:srgbClr val="000000"/>
              </a:solidFill>
              <a:latin typeface="Helvetica Neue"/>
            </a:endParaRPr>
          </a:p>
          <a:p>
            <a:pPr marL="285750" indent="-285750">
              <a:buFont typeface="Arial" panose="020B0604020202020204" pitchFamily="34" charset="0"/>
              <a:buChar char="•"/>
            </a:pPr>
            <a:r>
              <a:rPr lang="en-US" sz="1400" b="0" i="0" dirty="0">
                <a:solidFill>
                  <a:srgbClr val="000000"/>
                </a:solidFill>
                <a:effectLst/>
                <a:latin typeface="Helvetica Neue"/>
              </a:rPr>
              <a:t>This behavior would be in line that Bitcoin was reacting as a type of hedge asset.</a:t>
            </a:r>
            <a:endParaRPr lang="en-US" sz="1400" dirty="0"/>
          </a:p>
        </p:txBody>
      </p:sp>
    </p:spTree>
    <p:extLst>
      <p:ext uri="{BB962C8B-B14F-4D97-AF65-F5344CB8AC3E}">
        <p14:creationId xmlns:p14="http://schemas.microsoft.com/office/powerpoint/2010/main" val="254467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&amp; Visualizations: Line Graph</a:t>
            </a:r>
          </a:p>
        </p:txBody>
      </p:sp>
      <p:graphicFrame>
        <p:nvGraphicFramePr>
          <p:cNvPr id="5" name="Content Placeholder 4" descr="Vertical Box List showing 3 groups arranged one below the other with bullet points for task descriptions under each group"/>
          <p:cNvGraphicFramePr>
            <a:graphicFrameLocks noGrp="1"/>
          </p:cNvGraphicFramePr>
          <p:nvPr>
            <p:ph sz="half" idx="2"/>
            <p:extLst>
              <p:ext uri="{D42A27DB-BD31-4B8C-83A1-F6EECF244321}">
                <p14:modId xmlns:p14="http://schemas.microsoft.com/office/powerpoint/2010/main" val="3256241228"/>
              </p:ext>
            </p:extLst>
          </p:nvPr>
        </p:nvGraphicFramePr>
        <p:xfrm>
          <a:off x="6551613" y="1984375"/>
          <a:ext cx="4800600" cy="4187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844E3AA4-57DB-4D1C-BAF0-13EE4B2A4614}"/>
              </a:ext>
            </a:extLst>
          </p:cNvPr>
          <p:cNvPicPr>
            <a:picLocks noChangeAspect="1"/>
          </p:cNvPicPr>
          <p:nvPr/>
        </p:nvPicPr>
        <p:blipFill>
          <a:blip r:embed="rId7"/>
          <a:stretch>
            <a:fillRect/>
          </a:stretch>
        </p:blipFill>
        <p:spPr>
          <a:xfrm>
            <a:off x="1777999" y="1818957"/>
            <a:ext cx="3886200" cy="2240280"/>
          </a:xfrm>
          <a:prstGeom prst="rect">
            <a:avLst/>
          </a:prstGeom>
        </p:spPr>
      </p:pic>
      <p:pic>
        <p:nvPicPr>
          <p:cNvPr id="10" name="Picture 9">
            <a:extLst>
              <a:ext uri="{FF2B5EF4-FFF2-40B4-BE49-F238E27FC236}">
                <a16:creationId xmlns:a16="http://schemas.microsoft.com/office/drawing/2014/main" id="{630350F5-FAE7-4C45-AFE0-EEFD3EC1AA09}"/>
              </a:ext>
            </a:extLst>
          </p:cNvPr>
          <p:cNvPicPr>
            <a:picLocks noChangeAspect="1"/>
          </p:cNvPicPr>
          <p:nvPr/>
        </p:nvPicPr>
        <p:blipFill>
          <a:blip r:embed="rId8"/>
          <a:stretch>
            <a:fillRect/>
          </a:stretch>
        </p:blipFill>
        <p:spPr>
          <a:xfrm>
            <a:off x="1293812" y="4078287"/>
            <a:ext cx="5010150" cy="2276475"/>
          </a:xfrm>
          <a:prstGeom prst="rect">
            <a:avLst/>
          </a:prstGeom>
        </p:spPr>
      </p:pic>
    </p:spTree>
    <p:extLst>
      <p:ext uri="{BB962C8B-B14F-4D97-AF65-F5344CB8AC3E}">
        <p14:creationId xmlns:p14="http://schemas.microsoft.com/office/powerpoint/2010/main" val="399832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&amp; Visualizations: 2020 Indices</a:t>
            </a:r>
            <a:br>
              <a:rPr lang="en-US" dirty="0"/>
            </a:br>
            <a:r>
              <a:rPr lang="en-US" dirty="0"/>
              <a:t>Box Plots</a:t>
            </a:r>
          </a:p>
        </p:txBody>
      </p:sp>
      <p:pic>
        <p:nvPicPr>
          <p:cNvPr id="4" name="Picture 3">
            <a:extLst>
              <a:ext uri="{FF2B5EF4-FFF2-40B4-BE49-F238E27FC236}">
                <a16:creationId xmlns:a16="http://schemas.microsoft.com/office/drawing/2014/main" id="{BAC4BEF2-E2B8-4F4A-BB19-342FE3A8ACEB}"/>
              </a:ext>
            </a:extLst>
          </p:cNvPr>
          <p:cNvPicPr>
            <a:picLocks noChangeAspect="1"/>
          </p:cNvPicPr>
          <p:nvPr/>
        </p:nvPicPr>
        <p:blipFill rotWithShape="1">
          <a:blip r:embed="rId2"/>
          <a:srcRect b="46631"/>
          <a:stretch/>
        </p:blipFill>
        <p:spPr>
          <a:xfrm>
            <a:off x="1903413" y="1957479"/>
            <a:ext cx="4114799" cy="4184696"/>
          </a:xfrm>
          <a:prstGeom prst="rect">
            <a:avLst/>
          </a:prstGeom>
          <a:ln w="63500">
            <a:solidFill>
              <a:schemeClr val="accent6"/>
            </a:solidFill>
          </a:ln>
        </p:spPr>
      </p:pic>
      <p:pic>
        <p:nvPicPr>
          <p:cNvPr id="9" name="Picture 8">
            <a:extLst>
              <a:ext uri="{FF2B5EF4-FFF2-40B4-BE49-F238E27FC236}">
                <a16:creationId xmlns:a16="http://schemas.microsoft.com/office/drawing/2014/main" id="{6CA93361-6F50-493A-BCC9-58670760D425}"/>
              </a:ext>
            </a:extLst>
          </p:cNvPr>
          <p:cNvPicPr>
            <a:picLocks noChangeAspect="1"/>
          </p:cNvPicPr>
          <p:nvPr/>
        </p:nvPicPr>
        <p:blipFill rotWithShape="1">
          <a:blip r:embed="rId2"/>
          <a:srcRect t="53289"/>
          <a:stretch/>
        </p:blipFill>
        <p:spPr>
          <a:xfrm>
            <a:off x="6627812" y="2087677"/>
            <a:ext cx="4194783" cy="3733800"/>
          </a:xfrm>
          <a:prstGeom prst="rect">
            <a:avLst/>
          </a:prstGeom>
          <a:ln w="63500">
            <a:solidFill>
              <a:schemeClr val="accent6"/>
            </a:solidFill>
          </a:ln>
        </p:spPr>
      </p:pic>
      <p:sp>
        <p:nvSpPr>
          <p:cNvPr id="11" name="Rectangle: Diagonal Corners Rounded 10">
            <a:extLst>
              <a:ext uri="{FF2B5EF4-FFF2-40B4-BE49-F238E27FC236}">
                <a16:creationId xmlns:a16="http://schemas.microsoft.com/office/drawing/2014/main" id="{FAE5EA3D-9535-42BC-9044-FBE4C8B74DF9}"/>
              </a:ext>
            </a:extLst>
          </p:cNvPr>
          <p:cNvSpPr/>
          <p:nvPr/>
        </p:nvSpPr>
        <p:spPr>
          <a:xfrm>
            <a:off x="1979612" y="6308954"/>
            <a:ext cx="8839199" cy="38100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Throughout 2020, Bitcoin and Dow had more outliers and greater variability than Gold</a:t>
            </a:r>
          </a:p>
        </p:txBody>
      </p:sp>
    </p:spTree>
    <p:extLst>
      <p:ext uri="{BB962C8B-B14F-4D97-AF65-F5344CB8AC3E}">
        <p14:creationId xmlns:p14="http://schemas.microsoft.com/office/powerpoint/2010/main" val="206872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&amp; Conclusion</a:t>
            </a:r>
          </a:p>
        </p:txBody>
      </p:sp>
      <p:sp>
        <p:nvSpPr>
          <p:cNvPr id="7" name="Text Placeholder 6"/>
          <p:cNvSpPr>
            <a:spLocks noGrp="1"/>
          </p:cNvSpPr>
          <p:nvPr>
            <p:ph type="body" idx="1"/>
          </p:nvPr>
        </p:nvSpPr>
        <p:spPr>
          <a:xfrm>
            <a:off x="1543862" y="1676400"/>
            <a:ext cx="4800600" cy="838200"/>
          </a:xfrm>
        </p:spPr>
        <p:txBody>
          <a:bodyPr/>
          <a:lstStyle/>
          <a:p>
            <a:r>
              <a:rPr lang="en-US" dirty="0"/>
              <a:t>Inferences &amp; Issues:</a:t>
            </a:r>
          </a:p>
        </p:txBody>
      </p:sp>
      <p:sp>
        <p:nvSpPr>
          <p:cNvPr id="10" name="Content Placeholder 9"/>
          <p:cNvSpPr>
            <a:spLocks noGrp="1"/>
          </p:cNvSpPr>
          <p:nvPr>
            <p:ph sz="quarter" idx="4"/>
          </p:nvPr>
        </p:nvSpPr>
        <p:spPr>
          <a:xfrm>
            <a:off x="1598612" y="2590800"/>
            <a:ext cx="10287000" cy="4114800"/>
          </a:xfrm>
        </p:spPr>
        <p:txBody>
          <a:bodyPr>
            <a:normAutofit fontScale="62500" lnSpcReduction="20000"/>
          </a:bodyPr>
          <a:lstStyle/>
          <a:p>
            <a:r>
              <a:rPr lang="en-US" dirty="0"/>
              <a:t>Immediate standard error with subjectivity on selected dates analyzed</a:t>
            </a:r>
          </a:p>
          <a:p>
            <a:r>
              <a:rPr lang="en-US" dirty="0"/>
              <a:t>Point –of -View is from the United States</a:t>
            </a:r>
          </a:p>
          <a:p>
            <a:r>
              <a:rPr lang="en-US" dirty="0"/>
              <a:t>Investor community may be insulated to social injustice</a:t>
            </a:r>
          </a:p>
          <a:p>
            <a:r>
              <a:rPr lang="en-US" dirty="0"/>
              <a:t>Bitcoin is still in infancy relative to the Dow and Gold; should expect it to experience greater volatility </a:t>
            </a:r>
          </a:p>
          <a:p>
            <a:r>
              <a:rPr lang="en-US" dirty="0"/>
              <a:t>Additional data analyses exploration within Juptyer notebook</a:t>
            </a:r>
          </a:p>
          <a:p>
            <a:pPr marL="0" indent="0">
              <a:buNone/>
            </a:pPr>
            <a:r>
              <a:rPr lang="en-US" sz="3400" dirty="0"/>
              <a:t>Conclusion:</a:t>
            </a:r>
          </a:p>
          <a:p>
            <a:r>
              <a:rPr lang="en-US" dirty="0"/>
              <a:t>Hypothesis:  If bitcoin functions like a gold investment, then uncertainty experienced with Covid-19, Social Unrest (anchored by George Floyd) and the US Election will cause investors to leave the market (Dow) and invest in bitcoin and gold.</a:t>
            </a:r>
          </a:p>
          <a:p>
            <a:r>
              <a:rPr lang="en-US" dirty="0"/>
              <a:t>Our analysis and findings indicate that Bitcoin experiences quicker reactions to news making events but recovers more quickly and favorably as it is gains mainstream status.  This is indicated on the line graphs, the box plots.  The ANOVA test proved that Bitcoin investors use Bitcoin a lot like Gold – as a hedge asset;  indicating investor comfort level with Bitcoin as an investment.</a:t>
            </a:r>
          </a:p>
          <a:p>
            <a:endParaRPr lang="en-US" dirty="0"/>
          </a:p>
        </p:txBody>
      </p:sp>
    </p:spTree>
    <p:extLst>
      <p:ext uri="{BB962C8B-B14F-4D97-AF65-F5344CB8AC3E}">
        <p14:creationId xmlns:p14="http://schemas.microsoft.com/office/powerpoint/2010/main" val="38171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5E6237-BF45-4AD8-914D-9E11DC554859}"/>
              </a:ext>
            </a:extLst>
          </p:cNvPr>
          <p:cNvSpPr txBox="1"/>
          <p:nvPr/>
        </p:nvSpPr>
        <p:spPr>
          <a:xfrm>
            <a:off x="2055812" y="2362200"/>
            <a:ext cx="8839200" cy="2308324"/>
          </a:xfrm>
          <a:prstGeom prst="rect">
            <a:avLst/>
          </a:prstGeom>
          <a:noFill/>
        </p:spPr>
        <p:txBody>
          <a:bodyPr wrap="square" rtlCol="0">
            <a:spAutoFit/>
          </a:bodyPr>
          <a:lstStyle/>
          <a:p>
            <a:pPr algn="ctr"/>
            <a:r>
              <a:rPr lang="en-US" sz="4800" dirty="0">
                <a:solidFill>
                  <a:schemeClr val="accent6"/>
                </a:solidFill>
              </a:rPr>
              <a:t>Thank you!</a:t>
            </a:r>
          </a:p>
          <a:p>
            <a:pPr algn="ctr"/>
            <a:endParaRPr lang="en-US" sz="4800" dirty="0">
              <a:solidFill>
                <a:schemeClr val="accent6"/>
              </a:solidFill>
            </a:endParaRPr>
          </a:p>
          <a:p>
            <a:pPr algn="ctr"/>
            <a:r>
              <a:rPr lang="en-US" sz="4800" dirty="0">
                <a:solidFill>
                  <a:schemeClr val="accent6"/>
                </a:solidFill>
              </a:rPr>
              <a:t>Questions?</a:t>
            </a:r>
          </a:p>
        </p:txBody>
      </p:sp>
    </p:spTree>
    <p:extLst>
      <p:ext uri="{BB962C8B-B14F-4D97-AF65-F5344CB8AC3E}">
        <p14:creationId xmlns:p14="http://schemas.microsoft.com/office/powerpoint/2010/main" val="321625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p:txBody>
          <a:bodyPr/>
          <a:lstStyle/>
          <a:p>
            <a:r>
              <a:rPr lang="en-US" dirty="0"/>
              <a:t>Project Background &amp; Hypothesis</a:t>
            </a:r>
          </a:p>
          <a:p>
            <a:r>
              <a:rPr lang="en-US" dirty="0"/>
              <a:t>Data Exploration, Cleaning &amp; Merging</a:t>
            </a:r>
          </a:p>
          <a:p>
            <a:r>
              <a:rPr lang="en-US" dirty="0"/>
              <a:t>Data Analysis &amp; Visualizations on three key events</a:t>
            </a:r>
          </a:p>
          <a:p>
            <a:pPr lvl="1"/>
            <a:r>
              <a:rPr lang="en-US" dirty="0"/>
              <a:t>Covid-19</a:t>
            </a:r>
          </a:p>
          <a:p>
            <a:pPr lvl="1"/>
            <a:r>
              <a:rPr lang="en-US" dirty="0"/>
              <a:t>Social Unrest / George Floyd</a:t>
            </a:r>
          </a:p>
          <a:p>
            <a:pPr lvl="1"/>
            <a:r>
              <a:rPr lang="en-US" dirty="0"/>
              <a:t>Election Weeks</a:t>
            </a:r>
          </a:p>
          <a:p>
            <a:r>
              <a:rPr lang="en-US" dirty="0"/>
              <a:t>Discussion &amp; General Conclusions</a:t>
            </a:r>
          </a:p>
          <a:p>
            <a:r>
              <a:rPr lang="en-US" dirty="0"/>
              <a:t>Questions</a:t>
            </a:r>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Project Background &amp; Hypothesis</a:t>
            </a:r>
          </a:p>
        </p:txBody>
      </p:sp>
      <p:graphicFrame>
        <p:nvGraphicFramePr>
          <p:cNvPr id="4" name="Diagram 3">
            <a:extLst>
              <a:ext uri="{FF2B5EF4-FFF2-40B4-BE49-F238E27FC236}">
                <a16:creationId xmlns:a16="http://schemas.microsoft.com/office/drawing/2014/main" id="{31C64EDE-0452-4833-AF39-89FEAC2C4428}"/>
              </a:ext>
            </a:extLst>
          </p:cNvPr>
          <p:cNvGraphicFramePr/>
          <p:nvPr>
            <p:extLst>
              <p:ext uri="{D42A27DB-BD31-4B8C-83A1-F6EECF244321}">
                <p14:modId xmlns:p14="http://schemas.microsoft.com/office/powerpoint/2010/main" val="2739163267"/>
              </p:ext>
            </p:extLst>
          </p:nvPr>
        </p:nvGraphicFramePr>
        <p:xfrm>
          <a:off x="1218405" y="1905000"/>
          <a:ext cx="10743407"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69966"/>
            <a:ext cx="9829798" cy="1219200"/>
          </a:xfrm>
        </p:spPr>
        <p:txBody>
          <a:bodyPr/>
          <a:lstStyle/>
          <a:p>
            <a:r>
              <a:rPr lang="en-US" dirty="0"/>
              <a:t>Data Exploration</a:t>
            </a:r>
          </a:p>
        </p:txBody>
      </p:sp>
      <p:sp>
        <p:nvSpPr>
          <p:cNvPr id="3" name="Content Placeholder 2"/>
          <p:cNvSpPr>
            <a:spLocks noGrp="1"/>
          </p:cNvSpPr>
          <p:nvPr>
            <p:ph sz="half" idx="1"/>
          </p:nvPr>
        </p:nvSpPr>
        <p:spPr>
          <a:xfrm>
            <a:off x="1141412" y="1923288"/>
            <a:ext cx="4495800" cy="1887444"/>
          </a:xfrm>
        </p:spPr>
        <p:txBody>
          <a:bodyPr>
            <a:noAutofit/>
          </a:bodyPr>
          <a:lstStyle/>
          <a:p>
            <a:pPr algn="ctr"/>
            <a:r>
              <a:rPr lang="en-US" sz="1800" dirty="0"/>
              <a:t>Bitcoin data source (</a:t>
            </a:r>
            <a:r>
              <a:rPr lang="en-US" sz="1800" dirty="0" err="1"/>
              <a:t>api</a:t>
            </a:r>
            <a:r>
              <a:rPr lang="en-US" sz="1800" dirty="0"/>
              <a:t>)</a:t>
            </a:r>
          </a:p>
          <a:p>
            <a:pPr algn="ctr"/>
            <a:r>
              <a:rPr lang="en-US" sz="1800" dirty="0"/>
              <a:t>Dow data source (csv)</a:t>
            </a:r>
          </a:p>
          <a:p>
            <a:pPr algn="ctr"/>
            <a:r>
              <a:rPr lang="en-US" sz="1800" dirty="0"/>
              <a:t>Gold data source (csv)</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3102960647"/>
              </p:ext>
            </p:extLst>
          </p:nvPr>
        </p:nvGraphicFramePr>
        <p:xfrm>
          <a:off x="1522413" y="3810732"/>
          <a:ext cx="4495800" cy="2130552"/>
        </p:xfrm>
        <a:graphic>
          <a:graphicData uri="http://schemas.openxmlformats.org/drawingml/2006/table">
            <a:tbl>
              <a:tblPr firstRow="1" bandRow="1">
                <a:tableStyleId>{69CF1AB2-1976-4502-BF36-3FF5EA218861}</a:tableStyleId>
              </a:tblPr>
              <a:tblGrid>
                <a:gridCol w="1447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59077">
                <a:tc>
                  <a:txBody>
                    <a:bodyPr/>
                    <a:lstStyle/>
                    <a:p>
                      <a:r>
                        <a:rPr lang="en-US" sz="1200" dirty="0"/>
                        <a:t>2020 Key Events</a:t>
                      </a:r>
                    </a:p>
                  </a:txBody>
                  <a:tcPr anchor="ctr"/>
                </a:tc>
                <a:tc>
                  <a:txBody>
                    <a:bodyPr/>
                    <a:lstStyle/>
                    <a:p>
                      <a:pPr algn="ctr"/>
                      <a:r>
                        <a:rPr lang="en-US" sz="1200" dirty="0"/>
                        <a:t>Dates</a:t>
                      </a:r>
                    </a:p>
                  </a:txBody>
                  <a:tcPr anchor="ctr"/>
                </a:tc>
                <a:tc>
                  <a:txBody>
                    <a:bodyPr/>
                    <a:lstStyle/>
                    <a:p>
                      <a:pPr algn="ctr"/>
                      <a:r>
                        <a:rPr lang="en-US" sz="1200" dirty="0"/>
                        <a:t>Orientation</a:t>
                      </a:r>
                    </a:p>
                  </a:txBody>
                  <a:tcPr anchor="ctr"/>
                </a:tc>
                <a:extLst>
                  <a:ext uri="{0D108BD9-81ED-4DB2-BD59-A6C34878D82A}">
                    <a16:rowId xmlns:a16="http://schemas.microsoft.com/office/drawing/2014/main" val="10000"/>
                  </a:ext>
                </a:extLst>
              </a:tr>
              <a:tr h="474756">
                <a:tc>
                  <a:txBody>
                    <a:bodyPr/>
                    <a:lstStyle/>
                    <a:p>
                      <a:r>
                        <a:rPr lang="en-US" sz="1200" dirty="0"/>
                        <a:t>Covid-19</a:t>
                      </a:r>
                    </a:p>
                  </a:txBody>
                  <a:tcPr anchor="ctr"/>
                </a:tc>
                <a:tc>
                  <a:txBody>
                    <a:bodyPr/>
                    <a:lstStyle/>
                    <a:p>
                      <a:pPr lvl="0" algn="just"/>
                      <a:r>
                        <a:rPr lang="en-US" sz="1200" dirty="0"/>
                        <a:t>02-28-2020 – 03-26-2020</a:t>
                      </a:r>
                    </a:p>
                  </a:txBody>
                  <a:tcPr anchor="ctr"/>
                </a:tc>
                <a:tc>
                  <a:txBody>
                    <a:bodyPr/>
                    <a:lstStyle/>
                    <a:p>
                      <a:pPr algn="ctr"/>
                      <a:r>
                        <a:rPr lang="en-US" sz="1200" dirty="0"/>
                        <a:t>Worldwide</a:t>
                      </a:r>
                    </a:p>
                  </a:txBody>
                  <a:tcPr anchor="ctr"/>
                </a:tc>
                <a:extLst>
                  <a:ext uri="{0D108BD9-81ED-4DB2-BD59-A6C34878D82A}">
                    <a16:rowId xmlns:a16="http://schemas.microsoft.com/office/drawing/2014/main" val="10001"/>
                  </a:ext>
                </a:extLst>
              </a:tr>
              <a:tr h="588048">
                <a:tc>
                  <a:txBody>
                    <a:bodyPr/>
                    <a:lstStyle/>
                    <a:p>
                      <a:r>
                        <a:rPr lang="en-US" sz="1200" dirty="0"/>
                        <a:t>Social Unrest/ George Floyd</a:t>
                      </a:r>
                    </a:p>
                  </a:txBody>
                  <a:tcPr anchor="ctr"/>
                </a:tc>
                <a:tc>
                  <a:txBody>
                    <a:bodyPr/>
                    <a:lstStyle/>
                    <a:p>
                      <a:pPr lvl="0" algn="just"/>
                      <a:r>
                        <a:rPr lang="en-US" sz="1200" dirty="0"/>
                        <a:t>05-25-2020 – 06-25-2020</a:t>
                      </a:r>
                    </a:p>
                  </a:txBody>
                  <a:tcPr anchor="ctr"/>
                </a:tc>
                <a:tc>
                  <a:txBody>
                    <a:bodyPr/>
                    <a:lstStyle/>
                    <a:p>
                      <a:pPr algn="ctr"/>
                      <a:r>
                        <a:rPr lang="en-US" sz="1200" dirty="0"/>
                        <a:t>US</a:t>
                      </a:r>
                    </a:p>
                  </a:txBody>
                  <a:tcPr anchor="ctr"/>
                </a:tc>
                <a:extLst>
                  <a:ext uri="{0D108BD9-81ED-4DB2-BD59-A6C34878D82A}">
                    <a16:rowId xmlns:a16="http://schemas.microsoft.com/office/drawing/2014/main" val="10002"/>
                  </a:ext>
                </a:extLst>
              </a:tr>
              <a:tr h="708671">
                <a:tc>
                  <a:txBody>
                    <a:bodyPr/>
                    <a:lstStyle/>
                    <a:p>
                      <a:r>
                        <a:rPr lang="en-US" sz="1200" dirty="0"/>
                        <a:t>US Election</a:t>
                      </a:r>
                    </a:p>
                  </a:txBody>
                  <a:tcPr anchor="ctr"/>
                </a:tc>
                <a:tc>
                  <a:txBody>
                    <a:bodyPr/>
                    <a:lstStyle/>
                    <a:p>
                      <a:pPr lvl="0" algn="just"/>
                      <a:r>
                        <a:rPr lang="en-US" sz="1200" dirty="0"/>
                        <a:t>11-02-2020 – 11-14-2020</a:t>
                      </a:r>
                      <a:endParaRPr lang="en-US" dirty="0"/>
                    </a:p>
                  </a:txBody>
                  <a:tcPr anchor="ctr"/>
                </a:tc>
                <a:tc>
                  <a:txBody>
                    <a:bodyPr/>
                    <a:lstStyle/>
                    <a:p>
                      <a:pPr algn="ctr"/>
                      <a:r>
                        <a:rPr lang="en-US" sz="1200" dirty="0"/>
                        <a:t>US</a:t>
                      </a:r>
                    </a:p>
                  </a:txBody>
                  <a:tcPr anchor="ctr"/>
                </a:tc>
                <a:extLst>
                  <a:ext uri="{0D108BD9-81ED-4DB2-BD59-A6C34878D82A}">
                    <a16:rowId xmlns:a16="http://schemas.microsoft.com/office/drawing/2014/main" val="10003"/>
                  </a:ext>
                </a:extLst>
              </a:tr>
            </a:tbl>
          </a:graphicData>
        </a:graphic>
      </p:graphicFrame>
      <p:sp>
        <p:nvSpPr>
          <p:cNvPr id="8" name="Content Placeholder 2">
            <a:extLst>
              <a:ext uri="{FF2B5EF4-FFF2-40B4-BE49-F238E27FC236}">
                <a16:creationId xmlns:a16="http://schemas.microsoft.com/office/drawing/2014/main" id="{0F001B2A-CAF5-41AD-B3F0-8DC21131F9C5}"/>
              </a:ext>
            </a:extLst>
          </p:cNvPr>
          <p:cNvSpPr txBox="1">
            <a:spLocks/>
          </p:cNvSpPr>
          <p:nvPr/>
        </p:nvSpPr>
        <p:spPr>
          <a:xfrm>
            <a:off x="9904434" y="1923288"/>
            <a:ext cx="2284388" cy="825246"/>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a:lstStyle>
          <a:p>
            <a:pPr marL="0" indent="0" algn="r">
              <a:lnSpc>
                <a:spcPct val="100000"/>
              </a:lnSpc>
              <a:buNone/>
            </a:pPr>
            <a:r>
              <a:rPr lang="en-US" sz="1600" dirty="0" err="1"/>
              <a:t>url</a:t>
            </a:r>
            <a:r>
              <a:rPr lang="en-US" sz="1600" dirty="0"/>
              <a:t> = 'https://api.coindesk.com/v1/bpi/historical/</a:t>
            </a:r>
          </a:p>
        </p:txBody>
      </p:sp>
      <p:cxnSp>
        <p:nvCxnSpPr>
          <p:cNvPr id="9" name="Straight Connector 8">
            <a:extLst>
              <a:ext uri="{FF2B5EF4-FFF2-40B4-BE49-F238E27FC236}">
                <a16:creationId xmlns:a16="http://schemas.microsoft.com/office/drawing/2014/main" id="{A417954D-0C69-40EB-9F38-4E8E0106B60A}"/>
              </a:ext>
            </a:extLst>
          </p:cNvPr>
          <p:cNvCxnSpPr/>
          <p:nvPr/>
        </p:nvCxnSpPr>
        <p:spPr>
          <a:xfrm>
            <a:off x="6475412" y="1828800"/>
            <a:ext cx="0" cy="441960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1B10213-7FD9-44B3-AF5F-78FA7A86C38A}"/>
              </a:ext>
            </a:extLst>
          </p:cNvPr>
          <p:cNvPicPr>
            <a:picLocks noChangeAspect="1"/>
          </p:cNvPicPr>
          <p:nvPr/>
        </p:nvPicPr>
        <p:blipFill>
          <a:blip r:embed="rId2"/>
          <a:stretch>
            <a:fillRect/>
          </a:stretch>
        </p:blipFill>
        <p:spPr>
          <a:xfrm>
            <a:off x="6837044" y="2021055"/>
            <a:ext cx="2857500" cy="542925"/>
          </a:xfrm>
          <a:prstGeom prst="rect">
            <a:avLst/>
          </a:prstGeom>
        </p:spPr>
      </p:pic>
      <p:pic>
        <p:nvPicPr>
          <p:cNvPr id="13" name="Picture 12">
            <a:extLst>
              <a:ext uri="{FF2B5EF4-FFF2-40B4-BE49-F238E27FC236}">
                <a16:creationId xmlns:a16="http://schemas.microsoft.com/office/drawing/2014/main" id="{4FBE2AE9-6288-4DB5-B319-56A3BEE91A33}"/>
              </a:ext>
            </a:extLst>
          </p:cNvPr>
          <p:cNvPicPr>
            <a:picLocks noChangeAspect="1"/>
          </p:cNvPicPr>
          <p:nvPr/>
        </p:nvPicPr>
        <p:blipFill>
          <a:blip r:embed="rId3"/>
          <a:stretch>
            <a:fillRect/>
          </a:stretch>
        </p:blipFill>
        <p:spPr>
          <a:xfrm>
            <a:off x="6834504" y="3242740"/>
            <a:ext cx="5067300" cy="657225"/>
          </a:xfrm>
          <a:prstGeom prst="rect">
            <a:avLst/>
          </a:prstGeom>
        </p:spPr>
      </p:pic>
      <p:pic>
        <p:nvPicPr>
          <p:cNvPr id="15" name="Picture 14">
            <a:extLst>
              <a:ext uri="{FF2B5EF4-FFF2-40B4-BE49-F238E27FC236}">
                <a16:creationId xmlns:a16="http://schemas.microsoft.com/office/drawing/2014/main" id="{1EFC2A43-6650-486E-BF5E-B063BD03AA29}"/>
              </a:ext>
            </a:extLst>
          </p:cNvPr>
          <p:cNvPicPr>
            <a:picLocks noChangeAspect="1"/>
          </p:cNvPicPr>
          <p:nvPr/>
        </p:nvPicPr>
        <p:blipFill>
          <a:blip r:embed="rId4"/>
          <a:stretch>
            <a:fillRect/>
          </a:stretch>
        </p:blipFill>
        <p:spPr>
          <a:xfrm>
            <a:off x="10018711" y="4609308"/>
            <a:ext cx="2004169" cy="825246"/>
          </a:xfrm>
          <a:prstGeom prst="rect">
            <a:avLst/>
          </a:prstGeom>
        </p:spPr>
      </p:pic>
      <p:sp>
        <p:nvSpPr>
          <p:cNvPr id="17" name="Content Placeholder 2">
            <a:extLst>
              <a:ext uri="{FF2B5EF4-FFF2-40B4-BE49-F238E27FC236}">
                <a16:creationId xmlns:a16="http://schemas.microsoft.com/office/drawing/2014/main" id="{E1590A14-2CD2-4E22-B5F9-EC01FB94923C}"/>
              </a:ext>
            </a:extLst>
          </p:cNvPr>
          <p:cNvSpPr txBox="1">
            <a:spLocks/>
          </p:cNvSpPr>
          <p:nvPr/>
        </p:nvSpPr>
        <p:spPr>
          <a:xfrm>
            <a:off x="7161212" y="4036521"/>
            <a:ext cx="4419599" cy="290740"/>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a:lstStyle>
          <a:p>
            <a:pPr marL="0" indent="0">
              <a:lnSpc>
                <a:spcPct val="100000"/>
              </a:lnSpc>
              <a:buNone/>
            </a:pPr>
            <a:r>
              <a:rPr lang="en-US" sz="1600" dirty="0">
                <a:hlinkClick r:id="rId5"/>
              </a:rPr>
              <a:t>https://fred.stlouisfed.org/series/DJIA</a:t>
            </a:r>
            <a:r>
              <a:rPr lang="en-US" sz="1600" dirty="0"/>
              <a:t>;</a:t>
            </a:r>
          </a:p>
        </p:txBody>
      </p:sp>
      <p:sp>
        <p:nvSpPr>
          <p:cNvPr id="18" name="Content Placeholder 2">
            <a:extLst>
              <a:ext uri="{FF2B5EF4-FFF2-40B4-BE49-F238E27FC236}">
                <a16:creationId xmlns:a16="http://schemas.microsoft.com/office/drawing/2014/main" id="{69DEB8E5-775E-4338-9636-6095B6956430}"/>
              </a:ext>
            </a:extLst>
          </p:cNvPr>
          <p:cNvSpPr txBox="1">
            <a:spLocks/>
          </p:cNvSpPr>
          <p:nvPr/>
        </p:nvSpPr>
        <p:spPr>
          <a:xfrm>
            <a:off x="6704017" y="5151530"/>
            <a:ext cx="5540686" cy="585042"/>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a:lstStyle>
          <a:p>
            <a:pPr marL="0" indent="0">
              <a:lnSpc>
                <a:spcPct val="100000"/>
              </a:lnSpc>
              <a:buNone/>
            </a:pPr>
            <a:r>
              <a:rPr lang="en-US" sz="1600" dirty="0"/>
              <a:t>https://www.nasdaq.com/market-activity/commodities/gc%3Acmx/historical</a:t>
            </a:r>
          </a:p>
        </p:txBody>
      </p:sp>
    </p:spTree>
    <p:extLst>
      <p:ext uri="{BB962C8B-B14F-4D97-AF65-F5344CB8AC3E}">
        <p14:creationId xmlns:p14="http://schemas.microsoft.com/office/powerpoint/2010/main" val="144759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Sourcing</a:t>
            </a:r>
          </a:p>
        </p:txBody>
      </p:sp>
      <p:pic>
        <p:nvPicPr>
          <p:cNvPr id="5" name="Picture 4">
            <a:extLst>
              <a:ext uri="{FF2B5EF4-FFF2-40B4-BE49-F238E27FC236}">
                <a16:creationId xmlns:a16="http://schemas.microsoft.com/office/drawing/2014/main" id="{10BFD904-E103-4EAE-A461-2DEF246DBDEE}"/>
              </a:ext>
            </a:extLst>
          </p:cNvPr>
          <p:cNvPicPr>
            <a:picLocks noChangeAspect="1"/>
          </p:cNvPicPr>
          <p:nvPr/>
        </p:nvPicPr>
        <p:blipFill>
          <a:blip r:embed="rId2"/>
          <a:stretch>
            <a:fillRect/>
          </a:stretch>
        </p:blipFill>
        <p:spPr>
          <a:xfrm>
            <a:off x="1522413" y="1981200"/>
            <a:ext cx="7451718" cy="4495800"/>
          </a:xfrm>
          <a:prstGeom prst="rect">
            <a:avLst/>
          </a:prstGeom>
          <a:ln w="38100">
            <a:solidFill>
              <a:schemeClr val="accent1"/>
            </a:solidFill>
          </a:ln>
        </p:spPr>
      </p:pic>
      <p:graphicFrame>
        <p:nvGraphicFramePr>
          <p:cNvPr id="11" name="Diagram 10">
            <a:extLst>
              <a:ext uri="{FF2B5EF4-FFF2-40B4-BE49-F238E27FC236}">
                <a16:creationId xmlns:a16="http://schemas.microsoft.com/office/drawing/2014/main" id="{D810B6A7-318B-4620-A389-EB1BEEA5201A}"/>
              </a:ext>
            </a:extLst>
          </p:cNvPr>
          <p:cNvGraphicFramePr/>
          <p:nvPr>
            <p:extLst>
              <p:ext uri="{D42A27DB-BD31-4B8C-83A1-F6EECF244321}">
                <p14:modId xmlns:p14="http://schemas.microsoft.com/office/powerpoint/2010/main" val="2531057882"/>
              </p:ext>
            </p:extLst>
          </p:nvPr>
        </p:nvGraphicFramePr>
        <p:xfrm>
          <a:off x="6704012" y="1905000"/>
          <a:ext cx="7859183"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947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graphicFrame>
        <p:nvGraphicFramePr>
          <p:cNvPr id="11" name="Diagram 10">
            <a:extLst>
              <a:ext uri="{FF2B5EF4-FFF2-40B4-BE49-F238E27FC236}">
                <a16:creationId xmlns:a16="http://schemas.microsoft.com/office/drawing/2014/main" id="{D810B6A7-318B-4620-A389-EB1BEEA5201A}"/>
              </a:ext>
            </a:extLst>
          </p:cNvPr>
          <p:cNvGraphicFramePr/>
          <p:nvPr/>
        </p:nvGraphicFramePr>
        <p:xfrm>
          <a:off x="6704012" y="1905000"/>
          <a:ext cx="7859183"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E2AB1EB1-9237-444F-8769-2EDA72079722}"/>
              </a:ext>
            </a:extLst>
          </p:cNvPr>
          <p:cNvPicPr>
            <a:picLocks noChangeAspect="1"/>
          </p:cNvPicPr>
          <p:nvPr/>
        </p:nvPicPr>
        <p:blipFill>
          <a:blip r:embed="rId7"/>
          <a:stretch>
            <a:fillRect/>
          </a:stretch>
        </p:blipFill>
        <p:spPr>
          <a:xfrm>
            <a:off x="1751012" y="1904999"/>
            <a:ext cx="7293906" cy="1452969"/>
          </a:xfrm>
          <a:prstGeom prst="rect">
            <a:avLst/>
          </a:prstGeom>
        </p:spPr>
      </p:pic>
      <p:pic>
        <p:nvPicPr>
          <p:cNvPr id="7" name="Picture 6">
            <a:extLst>
              <a:ext uri="{FF2B5EF4-FFF2-40B4-BE49-F238E27FC236}">
                <a16:creationId xmlns:a16="http://schemas.microsoft.com/office/drawing/2014/main" id="{DE6669F5-E781-4320-9742-7D4C4B0B3798}"/>
              </a:ext>
            </a:extLst>
          </p:cNvPr>
          <p:cNvPicPr>
            <a:picLocks noChangeAspect="1"/>
          </p:cNvPicPr>
          <p:nvPr/>
        </p:nvPicPr>
        <p:blipFill>
          <a:blip r:embed="rId8"/>
          <a:stretch>
            <a:fillRect/>
          </a:stretch>
        </p:blipFill>
        <p:spPr>
          <a:xfrm>
            <a:off x="2208212" y="3333750"/>
            <a:ext cx="5771584" cy="1295400"/>
          </a:xfrm>
          <a:prstGeom prst="rect">
            <a:avLst/>
          </a:prstGeom>
        </p:spPr>
      </p:pic>
      <p:pic>
        <p:nvPicPr>
          <p:cNvPr id="9" name="Picture 8">
            <a:extLst>
              <a:ext uri="{FF2B5EF4-FFF2-40B4-BE49-F238E27FC236}">
                <a16:creationId xmlns:a16="http://schemas.microsoft.com/office/drawing/2014/main" id="{A5EB19F3-D057-434A-851D-8D99B8CC7290}"/>
              </a:ext>
            </a:extLst>
          </p:cNvPr>
          <p:cNvPicPr>
            <a:picLocks noChangeAspect="1"/>
          </p:cNvPicPr>
          <p:nvPr/>
        </p:nvPicPr>
        <p:blipFill>
          <a:blip r:embed="rId9"/>
          <a:stretch>
            <a:fillRect/>
          </a:stretch>
        </p:blipFill>
        <p:spPr>
          <a:xfrm>
            <a:off x="1751012" y="4762500"/>
            <a:ext cx="7293906" cy="1995805"/>
          </a:xfrm>
          <a:prstGeom prst="rect">
            <a:avLst/>
          </a:prstGeom>
        </p:spPr>
      </p:pic>
    </p:spTree>
    <p:extLst>
      <p:ext uri="{BB962C8B-B14F-4D97-AF65-F5344CB8AC3E}">
        <p14:creationId xmlns:p14="http://schemas.microsoft.com/office/powerpoint/2010/main" val="394735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Merging</a:t>
            </a:r>
          </a:p>
        </p:txBody>
      </p:sp>
      <p:graphicFrame>
        <p:nvGraphicFramePr>
          <p:cNvPr id="11" name="Diagram 10">
            <a:extLst>
              <a:ext uri="{FF2B5EF4-FFF2-40B4-BE49-F238E27FC236}">
                <a16:creationId xmlns:a16="http://schemas.microsoft.com/office/drawing/2014/main" id="{D810B6A7-318B-4620-A389-EB1BEEA5201A}"/>
              </a:ext>
            </a:extLst>
          </p:cNvPr>
          <p:cNvGraphicFramePr/>
          <p:nvPr>
            <p:extLst>
              <p:ext uri="{D42A27DB-BD31-4B8C-83A1-F6EECF244321}">
                <p14:modId xmlns:p14="http://schemas.microsoft.com/office/powerpoint/2010/main" val="839670730"/>
              </p:ext>
            </p:extLst>
          </p:nvPr>
        </p:nvGraphicFramePr>
        <p:xfrm>
          <a:off x="2741612" y="4286250"/>
          <a:ext cx="7630583" cy="1619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146EDE14-F1ED-4FC2-BDA0-DB9AC3F32FB6}"/>
              </a:ext>
            </a:extLst>
          </p:cNvPr>
          <p:cNvPicPr>
            <a:picLocks noChangeAspect="1"/>
          </p:cNvPicPr>
          <p:nvPr/>
        </p:nvPicPr>
        <p:blipFill>
          <a:blip r:embed="rId7"/>
          <a:stretch>
            <a:fillRect/>
          </a:stretch>
        </p:blipFill>
        <p:spPr>
          <a:xfrm>
            <a:off x="1664230" y="2133600"/>
            <a:ext cx="9582150" cy="1619250"/>
          </a:xfrm>
          <a:prstGeom prst="rect">
            <a:avLst/>
          </a:prstGeom>
        </p:spPr>
      </p:pic>
    </p:spTree>
    <p:extLst>
      <p:ext uri="{BB962C8B-B14F-4D97-AF65-F5344CB8AC3E}">
        <p14:creationId xmlns:p14="http://schemas.microsoft.com/office/powerpoint/2010/main" val="49549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&amp; Visualizations: Covid-19 Impact</a:t>
            </a:r>
          </a:p>
        </p:txBody>
      </p:sp>
      <p:graphicFrame>
        <p:nvGraphicFramePr>
          <p:cNvPr id="5" name="Content Placeholder 4" descr="Vertical Box List showing 3 groups arranged one below the other with bullet points for task descriptions under each group"/>
          <p:cNvGraphicFramePr>
            <a:graphicFrameLocks noGrp="1"/>
          </p:cNvGraphicFramePr>
          <p:nvPr>
            <p:ph sz="half" idx="2"/>
            <p:extLst>
              <p:ext uri="{D42A27DB-BD31-4B8C-83A1-F6EECF244321}">
                <p14:modId xmlns:p14="http://schemas.microsoft.com/office/powerpoint/2010/main" val="1920052621"/>
              </p:ext>
            </p:extLst>
          </p:nvPr>
        </p:nvGraphicFramePr>
        <p:xfrm>
          <a:off x="1141412" y="4724399"/>
          <a:ext cx="10801349" cy="1752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97C88186-96A5-4E5C-9548-25E1B635CF38}"/>
              </a:ext>
            </a:extLst>
          </p:cNvPr>
          <p:cNvPicPr>
            <a:picLocks noChangeAspect="1"/>
          </p:cNvPicPr>
          <p:nvPr/>
        </p:nvPicPr>
        <p:blipFill>
          <a:blip r:embed="rId7"/>
          <a:stretch>
            <a:fillRect/>
          </a:stretch>
        </p:blipFill>
        <p:spPr>
          <a:xfrm>
            <a:off x="1370012" y="2005012"/>
            <a:ext cx="10572750" cy="2847975"/>
          </a:xfrm>
          <a:prstGeom prst="rect">
            <a:avLst/>
          </a:prstGeom>
        </p:spPr>
      </p:pic>
    </p:spTree>
    <p:extLst>
      <p:ext uri="{BB962C8B-B14F-4D97-AF65-F5344CB8AC3E}">
        <p14:creationId xmlns:p14="http://schemas.microsoft.com/office/powerpoint/2010/main" val="159379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10591799" cy="1143000"/>
          </a:xfrm>
        </p:spPr>
        <p:txBody>
          <a:bodyPr>
            <a:normAutofit/>
          </a:bodyPr>
          <a:lstStyle/>
          <a:p>
            <a:r>
              <a:rPr lang="en-US" sz="3400" dirty="0"/>
              <a:t>Data Analysis &amp; Visualizations: </a:t>
            </a:r>
            <a:br>
              <a:rPr lang="en-US" sz="3400" dirty="0"/>
            </a:br>
            <a:r>
              <a:rPr lang="en-US" sz="3400" dirty="0"/>
              <a:t>George Floyd/Social Unrest Impact</a:t>
            </a:r>
          </a:p>
        </p:txBody>
      </p:sp>
      <p:graphicFrame>
        <p:nvGraphicFramePr>
          <p:cNvPr id="5" name="Content Placeholder 4" descr="Vertical Box List showing 3 groups arranged one below the other with bullet points for task descriptions under each group"/>
          <p:cNvGraphicFramePr>
            <a:graphicFrameLocks noGrp="1"/>
          </p:cNvGraphicFramePr>
          <p:nvPr>
            <p:ph sz="half" idx="2"/>
            <p:extLst>
              <p:ext uri="{D42A27DB-BD31-4B8C-83A1-F6EECF244321}">
                <p14:modId xmlns:p14="http://schemas.microsoft.com/office/powerpoint/2010/main" val="419395513"/>
              </p:ext>
            </p:extLst>
          </p:nvPr>
        </p:nvGraphicFramePr>
        <p:xfrm>
          <a:off x="4761704" y="4114800"/>
          <a:ext cx="4113213"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20200FE5-BD13-4515-BC65-34EA840B80EF}"/>
              </a:ext>
            </a:extLst>
          </p:cNvPr>
          <p:cNvPicPr>
            <a:picLocks noChangeAspect="1"/>
          </p:cNvPicPr>
          <p:nvPr/>
        </p:nvPicPr>
        <p:blipFill>
          <a:blip r:embed="rId7"/>
          <a:stretch>
            <a:fillRect/>
          </a:stretch>
        </p:blipFill>
        <p:spPr>
          <a:xfrm>
            <a:off x="1370012" y="1915886"/>
            <a:ext cx="6059736" cy="2817813"/>
          </a:xfrm>
          <a:prstGeom prst="rect">
            <a:avLst/>
          </a:prstGeom>
          <a:ln w="63500">
            <a:solidFill>
              <a:schemeClr val="accent6"/>
            </a:solidFill>
          </a:ln>
        </p:spPr>
      </p:pic>
      <p:pic>
        <p:nvPicPr>
          <p:cNvPr id="7" name="Picture 6">
            <a:extLst>
              <a:ext uri="{FF2B5EF4-FFF2-40B4-BE49-F238E27FC236}">
                <a16:creationId xmlns:a16="http://schemas.microsoft.com/office/drawing/2014/main" id="{09A64292-05BB-4D88-8E19-D9B7D0E8F8EE}"/>
              </a:ext>
            </a:extLst>
          </p:cNvPr>
          <p:cNvPicPr>
            <a:picLocks noChangeAspect="1"/>
          </p:cNvPicPr>
          <p:nvPr/>
        </p:nvPicPr>
        <p:blipFill>
          <a:blip r:embed="rId8"/>
          <a:stretch>
            <a:fillRect/>
          </a:stretch>
        </p:blipFill>
        <p:spPr>
          <a:xfrm>
            <a:off x="8243467" y="1915885"/>
            <a:ext cx="3413545" cy="2817813"/>
          </a:xfrm>
          <a:prstGeom prst="rect">
            <a:avLst/>
          </a:prstGeom>
          <a:ln w="63500">
            <a:solidFill>
              <a:schemeClr val="accent6">
                <a:hueOff val="0"/>
                <a:satOff val="0"/>
                <a:lumOff val="0"/>
              </a:schemeClr>
            </a:solidFill>
          </a:ln>
        </p:spPr>
      </p:pic>
      <p:sp>
        <p:nvSpPr>
          <p:cNvPr id="8" name="Arrow: Right 7">
            <a:extLst>
              <a:ext uri="{FF2B5EF4-FFF2-40B4-BE49-F238E27FC236}">
                <a16:creationId xmlns:a16="http://schemas.microsoft.com/office/drawing/2014/main" id="{5399F65F-A48E-4FAC-810A-97B6CBD33B58}"/>
              </a:ext>
            </a:extLst>
          </p:cNvPr>
          <p:cNvSpPr/>
          <p:nvPr/>
        </p:nvSpPr>
        <p:spPr>
          <a:xfrm>
            <a:off x="7658348" y="3429000"/>
            <a:ext cx="417264" cy="45719"/>
          </a:xfrm>
          <a:prstGeom prst="rightArrow">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25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770</Words>
  <Application>Microsoft Office PowerPoint</Application>
  <PresentationFormat>Custom</PresentationFormat>
  <Paragraphs>98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vt:lpstr>
      <vt:lpstr>Helvetica Neue</vt:lpstr>
      <vt:lpstr>Symbol</vt:lpstr>
      <vt:lpstr>Currency Symbols 16x9</vt:lpstr>
      <vt:lpstr>Hedging Bits</vt:lpstr>
      <vt:lpstr>Agenda</vt:lpstr>
      <vt:lpstr>Project Background &amp; Hypothesis</vt:lpstr>
      <vt:lpstr>Data Exploration</vt:lpstr>
      <vt:lpstr>Data Sourcing</vt:lpstr>
      <vt:lpstr>Data Cleaning</vt:lpstr>
      <vt:lpstr>Data Merging</vt:lpstr>
      <vt:lpstr>Data Analysis &amp; Visualizations: Covid-19 Impact</vt:lpstr>
      <vt:lpstr>Data Analysis &amp; Visualizations:  George Floyd/Social Unrest Impact</vt:lpstr>
      <vt:lpstr>Data Analysis &amp; Visualizations: % Change –  US Election Cycle Impact</vt:lpstr>
      <vt:lpstr>Data Analysis &amp; Visualizations: Line Graph</vt:lpstr>
      <vt:lpstr>Data Analysis &amp; Visualizations: 2020 Indices Box Plots</vt:lpstr>
      <vt:lpstr>Discussion &amp;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Hedging Bits</dc:title>
  <dc:creator>meredith johnson</dc:creator>
  <cp:lastModifiedBy>meredith johnson</cp:lastModifiedBy>
  <cp:revision>34</cp:revision>
  <dcterms:created xsi:type="dcterms:W3CDTF">2021-01-22T01:09:57Z</dcterms:created>
  <dcterms:modified xsi:type="dcterms:W3CDTF">2021-01-26T23:31:05Z</dcterms:modified>
</cp:coreProperties>
</file>