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6"/>
    <p:restoredTop sz="94679"/>
  </p:normalViewPr>
  <p:slideViewPr>
    <p:cSldViewPr snapToGrid="0" snapToObjects="1">
      <p:cViewPr>
        <p:scale>
          <a:sx n="102" d="100"/>
          <a:sy n="102" d="100"/>
        </p:scale>
        <p:origin x="40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9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98EA-897D-184A-BE78-46139EB155F9}" type="datetimeFigureOut"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354D-EAE7-8341-9F04-A796A4AA5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ummies.com/how-to/content/how-to-predict-new-data-values-with-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tern_recognition" TargetMode="External"/><Relationship Id="rId4" Type="http://schemas.openxmlformats.org/officeDocument/2006/relationships/hyperlink" Target="https://en.wikipedia.org/wiki/Computational_learning_theory" TargetMode="External"/><Relationship Id="rId5" Type="http://schemas.openxmlformats.org/officeDocument/2006/relationships/hyperlink" Target="https://en.wikipedia.org/wiki/Artificial_intelligence" TargetMode="External"/><Relationship Id="rId6" Type="http://schemas.openxmlformats.org/officeDocument/2006/relationships/hyperlink" Target="https://en.wikipedia.org/wiki/Supervised_learning" TargetMode="External"/><Relationship Id="rId7" Type="http://schemas.openxmlformats.org/officeDocument/2006/relationships/hyperlink" Target="https://en.wikipedia.org/wiki/Map_(mathematics)" TargetMode="External"/><Relationship Id="rId8" Type="http://schemas.openxmlformats.org/officeDocument/2006/relationships/hyperlink" Target="https://en.wikipedia.org/wiki/Unsupervised_learning" TargetMode="External"/><Relationship Id="rId9" Type="http://schemas.openxmlformats.org/officeDocument/2006/relationships/hyperlink" Target="https://en.wikipedia.org/wiki/Feature_learning" TargetMode="External"/><Relationship Id="rId10" Type="http://schemas.openxmlformats.org/officeDocument/2006/relationships/hyperlink" Target="https://en.wikipedia.org/wiki/Reinforcement_learning" TargetMode="External"/><Relationship Id="rId11" Type="http://schemas.openxmlformats.org/officeDocument/2006/relationships/hyperlink" Target="https://en.wikipedia.org/wiki/Autonomous_c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mputer_scie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-label_classification" TargetMode="External"/><Relationship Id="rId4" Type="http://schemas.openxmlformats.org/officeDocument/2006/relationships/hyperlink" Target="https://en.wikipedia.org/wiki/Regression_analysis" TargetMode="External"/><Relationship Id="rId5" Type="http://schemas.openxmlformats.org/officeDocument/2006/relationships/hyperlink" Target="https://en.wikipedia.org/wiki/Cluster_analysis" TargetMode="External"/><Relationship Id="rId6" Type="http://schemas.openxmlformats.org/officeDocument/2006/relationships/hyperlink" Target="https://en.wikipedia.org/wiki/Density_estimation" TargetMode="External"/><Relationship Id="rId7" Type="http://schemas.openxmlformats.org/officeDocument/2006/relationships/hyperlink" Target="https://en.wikipedia.org/wiki/Probability_distribution" TargetMode="External"/><Relationship Id="rId8" Type="http://schemas.openxmlformats.org/officeDocument/2006/relationships/hyperlink" Target="https://en.wikipedia.org/wiki/Dimensionality_reduction" TargetMode="External"/><Relationship Id="rId9" Type="http://schemas.openxmlformats.org/officeDocument/2006/relationships/hyperlink" Target="https://en.wikipedia.org/wiki/Topic_modeling" TargetMode="External"/><Relationship Id="rId10" Type="http://schemas.openxmlformats.org/officeDocument/2006/relationships/hyperlink" Target="https://en.wikipedia.org/wiki/Natural_languag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tatistical_classific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ogistic_regress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http://vitalflux.com/cheat-sheet-10-machine-learning-algorithms-r-commands/</a:t>
            </a:r>
          </a:p>
        </p:txBody>
      </p:sp>
    </p:spTree>
    <p:extLst>
      <p:ext uri="{BB962C8B-B14F-4D97-AF65-F5344CB8AC3E}">
        <p14:creationId xmlns:p14="http://schemas.microsoft.com/office/powerpoint/2010/main" val="59704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Naive Bayes Classification</a:t>
            </a:r>
            <a:r>
              <a:rPr lang="en-US"/>
              <a:t>: “naiveBayes” method from “e1071” package could be used for Naive Bayes classification. One need to install and load “e1071” package prior to analysis.</a:t>
            </a:r>
          </a:p>
          <a:p>
            <a:r>
              <a:rPr lang="en-US"/>
              <a:t>Following is the sample command:</a:t>
            </a:r>
          </a:p>
          <a:p>
            <a:r>
              <a:rPr lang="en-US"/>
              <a:t>naiveBayes_model &lt;- naiveBayes(y ~ x1 + x2, data=as.data.frame(cbind(y,x1,x2)))</a:t>
            </a:r>
          </a:p>
          <a:p>
            <a:r>
              <a:rPr lang="en-US"/>
              <a:t>https://eight2late.wordpress.com/2015/11/06/a-gentle-introduction-to-naive-bayes-classification-using-r/</a:t>
            </a:r>
          </a:p>
        </p:txBody>
      </p:sp>
    </p:spTree>
    <p:extLst>
      <p:ext uri="{BB962C8B-B14F-4D97-AF65-F5344CB8AC3E}">
        <p14:creationId xmlns:p14="http://schemas.microsoft.com/office/powerpoint/2010/main" val="4406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Decision Trees</a:t>
            </a:r>
            <a:r>
              <a:rPr lang="en-US"/>
              <a:t>: “rpart” method from “rpart” can be used for Decision Trees. One need to install and load “rpart” package.</a:t>
            </a:r>
          </a:p>
          <a:p>
            <a:r>
              <a:rPr lang="en-US"/>
              <a:t>Following is the sample command:</a:t>
            </a:r>
          </a:p>
          <a:p>
            <a:r>
              <a:rPr lang="en-US"/>
              <a:t>cart_model &lt;- rpart(y ~ x1 + x2, data=as.data.frame(cbind(y,x1,x2)), method="class")</a:t>
            </a:r>
          </a:p>
          <a:p>
            <a:r>
              <a:rPr lang="en-US"/>
              <a:t>http://www.statmethods.net/advstats/cart.html</a:t>
            </a:r>
          </a:p>
        </p:txBody>
      </p:sp>
    </p:spTree>
    <p:extLst>
      <p:ext uri="{BB962C8B-B14F-4D97-AF65-F5344CB8AC3E}">
        <p14:creationId xmlns:p14="http://schemas.microsoft.com/office/powerpoint/2010/main" val="113202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Support Vector Machine (SVM)</a:t>
            </a:r>
            <a:r>
              <a:rPr lang="en-US"/>
              <a:t>: “svm” method from “e1071” package could be used for SVM. Note that the same package also provide method, naiveBayes, for Naive Bayes classification. One need to install and load “e1071” package.</a:t>
            </a:r>
          </a:p>
          <a:p>
            <a:r>
              <a:rPr lang="en-US"/>
              <a:t>Following is the sample command given X is the matrix of features, labels be the vector of 0-1 class labels, and C being regularization parameter.</a:t>
            </a:r>
          </a:p>
          <a:p>
            <a:r>
              <a:rPr lang="en-US"/>
              <a:t>svm_model &lt;- svm(x=X, y=as.factor(labels), kernel ="radial", cost=C)</a:t>
            </a:r>
          </a:p>
          <a:p>
            <a:r>
              <a:rPr lang="en-US"/>
              <a:t>https://en.wikibooks.org/wiki/Data_Mining_Algorithms_In_R/Classification/SVM</a:t>
            </a:r>
          </a:p>
        </p:txBody>
      </p:sp>
    </p:spTree>
    <p:extLst>
      <p:ext uri="{BB962C8B-B14F-4D97-AF65-F5344CB8AC3E}">
        <p14:creationId xmlns:p14="http://schemas.microsoft.com/office/powerpoint/2010/main" val="12484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/>
              <a:t>Artifical Neural Network (ANN)</a:t>
            </a:r>
            <a:r>
              <a:rPr lang="en-US"/>
              <a:t>: “neuralnet” method from “neuralnet” package could be used for ANN modeling.</a:t>
            </a:r>
          </a:p>
          <a:p>
            <a:pPr fontAlgn="base"/>
            <a:r>
              <a:rPr lang="en-US"/>
              <a:t>Following is sample command:</a:t>
            </a:r>
          </a:p>
          <a:p>
            <a:pPr fontAlgn="base"/>
            <a:r>
              <a:rPr lang="en-US"/>
              <a:t>ann_model &lt;- neuralnet( y ~ x1 + x2 + x3, data=as.data.frame(cbind(y,x1,x2, x3)), hidden = 1)</a:t>
            </a:r>
          </a:p>
          <a:p>
            <a:pPr fontAlgn="base"/>
            <a:r>
              <a:rPr lang="en-US"/>
              <a:t>Prediction could be made using following formula:</a:t>
            </a:r>
          </a:p>
          <a:p>
            <a:r>
              <a:rPr lang="en-US"/>
              <a:t>p &lt;- compute( ann_model, as.data.frame(cbind(x1,x2)) )</a:t>
            </a:r>
          </a:p>
          <a:p>
            <a:r>
              <a:rPr lang="en-US"/>
              <a:t>https://beckmw.wordpress.com/tag/neural-network/</a:t>
            </a:r>
          </a:p>
        </p:txBody>
      </p:sp>
    </p:spTree>
    <p:extLst>
      <p:ext uri="{BB962C8B-B14F-4D97-AF65-F5344CB8AC3E}">
        <p14:creationId xmlns:p14="http://schemas.microsoft.com/office/powerpoint/2010/main" val="208827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Apriori</a:t>
            </a:r>
            <a:r>
              <a:rPr lang="en-US"/>
              <a:t>: “apriori” method from “arules” package could be used for Apriori analysis. One need to install and load “arules” package.</a:t>
            </a:r>
          </a:p>
          <a:p>
            <a:r>
              <a:rPr lang="en-US"/>
              <a:t>Following is the sample command:</a:t>
            </a:r>
          </a:p>
          <a:p>
            <a:r>
              <a:rPr lang="en-US"/>
              <a:t>apriori_model &lt;- apriori(as.matrix(sampleDataset), parameter = list(supp = 0.8, conf = 0.9))</a:t>
            </a:r>
          </a:p>
          <a:p>
            <a:r>
              <a:rPr lang="en-US"/>
              <a:t>http://www.r-bloggers.com/association-rule-learning-and-the-apriori-algorithm/</a:t>
            </a:r>
          </a:p>
        </p:txBody>
      </p:sp>
    </p:spTree>
    <p:extLst>
      <p:ext uri="{BB962C8B-B14F-4D97-AF65-F5344CB8AC3E}">
        <p14:creationId xmlns:p14="http://schemas.microsoft.com/office/powerpoint/2010/main" val="168896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AdaBoost</a:t>
            </a:r>
            <a:r>
              <a:rPr lang="en-US"/>
              <a:t>: “ada” method from “rpart” package could be used as boosting function.</a:t>
            </a:r>
          </a:p>
          <a:p>
            <a:r>
              <a:rPr lang="en-US"/>
              <a:t>Following is sample command:</a:t>
            </a:r>
          </a:p>
          <a:p>
            <a:r>
              <a:rPr lang="en-US"/>
              <a:t>boost_model &lt;- ada(x=X, y=labels)</a:t>
            </a:r>
          </a:p>
          <a:p>
            <a:r>
              <a:rPr lang="en-US"/>
              <a:t>https://en.wikibooks.org/wiki/Data_Mining_Algorithms_In_R/Classification/adaboost</a:t>
            </a:r>
          </a:p>
        </p:txBody>
      </p:sp>
    </p:spTree>
    <p:extLst>
      <p:ext uri="{BB962C8B-B14F-4D97-AF65-F5344CB8AC3E}">
        <p14:creationId xmlns:p14="http://schemas.microsoft.com/office/powerpoint/2010/main" val="18821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For most of the above formulas including linear regression model, one could use following function to predict:</a:t>
            </a:r>
          </a:p>
          <a:p>
            <a:r>
              <a:rPr lang="en-US"/>
              <a:t>predicted_values &lt;- predict(some_model, newdata=as.data.frame(cbind(x1_test, x2_test)))</a:t>
            </a:r>
          </a:p>
          <a:p>
            <a:r>
              <a:rPr lang="en-US">
                <a:hlinkClick r:id="rId2"/>
              </a:rPr>
              <a:t>http://www.dummies.com/how-to/content/how-to-predict-new-data-values-with-r.html</a:t>
            </a:r>
            <a:endParaRPr lang="en-US"/>
          </a:p>
          <a:p>
            <a:r>
              <a:rPr lang="en-US"/>
              <a:t>http://astrostatistics.psu.edu/datasets/R/html/stats/html/predict.lm.html</a:t>
            </a:r>
          </a:p>
        </p:txBody>
      </p:sp>
    </p:spTree>
    <p:extLst>
      <p:ext uri="{BB962C8B-B14F-4D97-AF65-F5344CB8AC3E}">
        <p14:creationId xmlns:p14="http://schemas.microsoft.com/office/powerpoint/2010/main" val="142682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Know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Overview</a:t>
            </a:r>
          </a:p>
          <a:p>
            <a:r>
              <a:rPr lang="en-US"/>
              <a:t>Algorithms</a:t>
            </a:r>
          </a:p>
          <a:p>
            <a:r>
              <a:rPr lang="en-US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09584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/>
              <a:t>Machine learning</a:t>
            </a:r>
            <a:r>
              <a:rPr lang="en-US"/>
              <a:t> is a subfield of </a:t>
            </a:r>
            <a:r>
              <a:rPr lang="en-US">
                <a:hlinkClick r:id="rId2" tooltip="Computer science"/>
              </a:rPr>
              <a:t>computer science</a:t>
            </a:r>
            <a:r>
              <a:rPr lang="en-US"/>
              <a:t> that evolved from the study of </a:t>
            </a:r>
            <a:r>
              <a:rPr lang="en-US">
                <a:hlinkClick r:id="rId3" tooltip="Pattern recognition"/>
              </a:rPr>
              <a:t>pattern recognition</a:t>
            </a:r>
            <a:r>
              <a:rPr lang="en-US"/>
              <a:t> and </a:t>
            </a:r>
            <a:r>
              <a:rPr lang="en-US">
                <a:hlinkClick r:id="rId4" tooltip="Computational learning theory"/>
              </a:rPr>
              <a:t>computational learning theory</a:t>
            </a:r>
            <a:r>
              <a:rPr lang="en-US"/>
              <a:t> in</a:t>
            </a:r>
            <a:r>
              <a:rPr lang="en-US">
                <a:hlinkClick r:id="rId5" tooltip="Artificial intelligence"/>
              </a:rPr>
              <a:t>artificial intelligence</a:t>
            </a:r>
            <a:r>
              <a:rPr lang="en-US"/>
              <a:t>.</a:t>
            </a:r>
          </a:p>
          <a:p>
            <a:r>
              <a:rPr lang="en-US"/>
              <a:t>Machine learning tasks are typically classified into three broad categories, depending on the nature of the learning "signal" or "feedback" available to a learning system. These are</a:t>
            </a:r>
          </a:p>
          <a:p>
            <a:pPr lvl="1"/>
            <a:r>
              <a:rPr lang="en-US">
                <a:hlinkClick r:id="rId6"/>
              </a:rPr>
              <a:t>Supervised learning: The computer is presented with example inputs and their desired outputs, given by a "teacher", and the goal is to learn a general rule that </a:t>
            </a:r>
            <a:r>
              <a:rPr lang="en-US">
                <a:hlinkClick r:id="rId7"/>
              </a:rPr>
              <a:t>maps inputs to outputs.</a:t>
            </a:r>
          </a:p>
          <a:p>
            <a:pPr lvl="1"/>
            <a:r>
              <a:rPr lang="en-US">
                <a:hlinkClick r:id="rId8"/>
              </a:rPr>
              <a:t>Unsupervised learning: No labels are given to the learning algorithm, leaving it on its own to find structure in its input. Unsupervised learning can be a goal in itself (discovering hidden patterns in data) or a means towards an end (</a:t>
            </a:r>
            <a:r>
              <a:rPr lang="en-US">
                <a:hlinkClick r:id="rId9"/>
              </a:rPr>
              <a:t>feature learning).</a:t>
            </a:r>
          </a:p>
          <a:p>
            <a:pPr lvl="1"/>
            <a:r>
              <a:rPr lang="en-US">
                <a:hlinkClick r:id="rId10"/>
              </a:rPr>
              <a:t>Reinforcement learning: A computer program interacts with a dynamic environment in which it must perform a certain goal (such as </a:t>
            </a:r>
            <a:r>
              <a:rPr lang="en-US">
                <a:hlinkClick r:id="rId11"/>
              </a:rPr>
              <a:t>driving a vehicle), without a teacher explicitly telling it whether it has come close to its goal. Another example is learning to play a game by playing against an opponent.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4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Another categorization of machine learning tasks arises when one considers the desired </a:t>
            </a:r>
            <a:r>
              <a:rPr lang="en-US" i="1"/>
              <a:t>output</a:t>
            </a:r>
            <a:r>
              <a:rPr lang="en-US"/>
              <a:t> of a machine-learned system:</a:t>
            </a:r>
          </a:p>
          <a:p>
            <a:r>
              <a:rPr lang="en-US"/>
              <a:t>In </a:t>
            </a:r>
            <a:r>
              <a:rPr lang="en-US">
                <a:hlinkClick r:id="rId2" tooltip="Statistical classification"/>
              </a:rPr>
              <a:t>classification</a:t>
            </a:r>
            <a:r>
              <a:rPr lang="en-US"/>
              <a:t>, inputs are divided into two or more classes, and the learner must produce a model that assigns unseen inputs to one (or </a:t>
            </a:r>
            <a:r>
              <a:rPr lang="en-US">
                <a:hlinkClick r:id="rId3" tooltip="Multi-label classification"/>
              </a:rPr>
              <a:t>multi-label classification</a:t>
            </a:r>
            <a:r>
              <a:rPr lang="en-US"/>
              <a:t>) or more of these classes. This is typically tackled in a supervised way. Spam filtering is an example of classification, where the inputs are email (or other) messages and the classes are "spam" and "not spam".</a:t>
            </a:r>
          </a:p>
          <a:p>
            <a:r>
              <a:rPr lang="en-US"/>
              <a:t>In </a:t>
            </a:r>
            <a:r>
              <a:rPr lang="en-US">
                <a:hlinkClick r:id="rId4" tooltip="Regression analysis"/>
              </a:rPr>
              <a:t>regression</a:t>
            </a:r>
            <a:r>
              <a:rPr lang="en-US"/>
              <a:t>, also a supervised problem, the outputs are continuous rather than discrete.</a:t>
            </a:r>
          </a:p>
          <a:p>
            <a:r>
              <a:rPr lang="en-US"/>
              <a:t>In </a:t>
            </a:r>
            <a:r>
              <a:rPr lang="en-US">
                <a:hlinkClick r:id="rId5" tooltip="Cluster analysis"/>
              </a:rPr>
              <a:t>clustering</a:t>
            </a:r>
            <a:r>
              <a:rPr lang="en-US"/>
              <a:t>, a set of inputs is to be divided into groups. Unlike in classification, the groups are not known beforehand, making this typically an unsupervised task.</a:t>
            </a:r>
          </a:p>
          <a:p>
            <a:r>
              <a:rPr lang="en-US">
                <a:hlinkClick r:id="rId6" tooltip="Density estimation"/>
              </a:rPr>
              <a:t>Density estimation</a:t>
            </a:r>
            <a:r>
              <a:rPr lang="en-US"/>
              <a:t> finds the </a:t>
            </a:r>
            <a:r>
              <a:rPr lang="en-US">
                <a:hlinkClick r:id="rId7" tooltip="Probability distribution"/>
              </a:rPr>
              <a:t>distribution</a:t>
            </a:r>
            <a:r>
              <a:rPr lang="en-US"/>
              <a:t> of inputs in some space.</a:t>
            </a:r>
          </a:p>
          <a:p>
            <a:r>
              <a:rPr lang="en-US">
                <a:hlinkClick r:id="rId8" tooltip="Dimensionality reduction"/>
              </a:rPr>
              <a:t>Dimensionality reduction</a:t>
            </a:r>
            <a:r>
              <a:rPr lang="en-US"/>
              <a:t> simplifies inputs by mapping them into a lower-dimensional space. </a:t>
            </a:r>
            <a:r>
              <a:rPr lang="en-US">
                <a:hlinkClick r:id="rId9" tooltip="Topic modeling"/>
              </a:rPr>
              <a:t>Topic modeling</a:t>
            </a:r>
            <a:r>
              <a:rPr lang="en-US"/>
              <a:t> is a related problem, where a program is given a list of </a:t>
            </a:r>
            <a:r>
              <a:rPr lang="en-US">
                <a:hlinkClick r:id="rId10" tooltip="Natural language"/>
              </a:rPr>
              <a:t>human language</a:t>
            </a:r>
            <a:r>
              <a:rPr lang="en-US"/>
              <a:t> documents and is tasked to find out which documents cover similar topics.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Algorithms</a:t>
            </a: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/>
              <a:t>Linear regression</a:t>
            </a:r>
          </a:p>
          <a:p>
            <a:pPr fontAlgn="base"/>
            <a:r>
              <a:rPr lang="en-US"/>
              <a:t>Logistic Regression</a:t>
            </a:r>
          </a:p>
          <a:p>
            <a:pPr fontAlgn="base"/>
            <a:r>
              <a:rPr lang="en-US"/>
              <a:t>K-Means Clustering</a:t>
            </a:r>
          </a:p>
          <a:p>
            <a:pPr fontAlgn="base"/>
            <a:r>
              <a:rPr lang="en-US"/>
              <a:t>K-Nearest Neighbors (KNN) Classification</a:t>
            </a:r>
          </a:p>
          <a:p>
            <a:pPr fontAlgn="base"/>
            <a:r>
              <a:rPr lang="en-US"/>
              <a:t>Naive Bayes Classification</a:t>
            </a:r>
          </a:p>
          <a:p>
            <a:pPr fontAlgn="base"/>
            <a:r>
              <a:rPr lang="en-US"/>
              <a:t>Decison Trees</a:t>
            </a:r>
          </a:p>
          <a:p>
            <a:pPr fontAlgn="base"/>
            <a:r>
              <a:rPr lang="en-US"/>
              <a:t>Support Vector Machine (SVM)</a:t>
            </a:r>
          </a:p>
          <a:p>
            <a:pPr fontAlgn="base"/>
            <a:r>
              <a:rPr lang="en-US"/>
              <a:t>Artifical Neural Network (ANN)</a:t>
            </a:r>
          </a:p>
          <a:p>
            <a:pPr fontAlgn="base"/>
            <a:r>
              <a:rPr lang="en-US"/>
              <a:t>Apriori</a:t>
            </a:r>
          </a:p>
          <a:p>
            <a:pPr fontAlgn="base"/>
            <a:r>
              <a:rPr lang="en-US"/>
              <a:t>AdaBoost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4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Linear regression</a:t>
            </a:r>
            <a:r>
              <a:rPr lang="en-US"/>
              <a:t>: “lm” method from base package could be used for linear regression models.</a:t>
            </a:r>
          </a:p>
          <a:p>
            <a:r>
              <a:rPr lang="en-US"/>
              <a:t>Following is the sample command:</a:t>
            </a:r>
          </a:p>
          <a:p>
            <a:r>
              <a:rPr lang="en-US"/>
              <a:t>lm_model &lt;- lm(y ~ x1 + x2, data=as.data.frame(cbind(y,x1,x2)))</a:t>
            </a:r>
          </a:p>
        </p:txBody>
      </p:sp>
    </p:spTree>
    <p:extLst>
      <p:ext uri="{BB962C8B-B14F-4D97-AF65-F5344CB8AC3E}">
        <p14:creationId xmlns:p14="http://schemas.microsoft.com/office/powerpoint/2010/main" val="54802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Logistic Regression</a:t>
            </a:r>
            <a:r>
              <a:rPr lang="en-US"/>
              <a:t>: Logistic regression is a classification based model. “glm” method from base R package could be used for logistic regression.</a:t>
            </a:r>
          </a:p>
          <a:p>
            <a:r>
              <a:rPr lang="en-US"/>
              <a:t>Following is the sample command:</a:t>
            </a:r>
          </a:p>
          <a:p>
            <a:r>
              <a:rPr lang="en-US"/>
              <a:t>glm_model &lt;- glm(y ~ x1+x2, family=binomial(link="logit"), data=as.data.frame(cbind(y,x1,x2)))</a:t>
            </a:r>
          </a:p>
          <a:p>
            <a:r>
              <a:rPr lang="en-US">
                <a:hlinkClick r:id="rId2"/>
              </a:rPr>
              <a:t>https://en.wikipedia.org/wiki/Logistic_regression</a:t>
            </a:r>
            <a:endParaRPr lang="en-US"/>
          </a:p>
          <a:p>
            <a:r>
              <a:rPr lang="en-US"/>
              <a:t>http://www.ats.ucla.edu/stat/r/dae/logit.htm</a:t>
            </a:r>
          </a:p>
        </p:txBody>
      </p:sp>
    </p:spTree>
    <p:extLst>
      <p:ext uri="{BB962C8B-B14F-4D97-AF65-F5344CB8AC3E}">
        <p14:creationId xmlns:p14="http://schemas.microsoft.com/office/powerpoint/2010/main" val="76841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K-Means Clustering</a:t>
            </a:r>
            <a:r>
              <a:rPr lang="en-US"/>
              <a:t>: “kmeans” method from base R package could be used to run k-means clustering.</a:t>
            </a:r>
          </a:p>
          <a:p>
            <a:r>
              <a:rPr lang="en-US"/>
              <a:t>Following is a sample command given X is a data matrix and m is the number of clusters:</a:t>
            </a:r>
          </a:p>
          <a:p>
            <a:r>
              <a:rPr lang="en-US"/>
              <a:t>kmeans_model &lt;- kmeans(x=X, centers=m)</a:t>
            </a:r>
          </a:p>
          <a:p>
            <a:r>
              <a:rPr lang="en-US"/>
              <a:t>http://www.r-statistics.com/2013/08/k-means-clustering-from-r-in-action/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 Neighbours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K-Nearest Neighbors (KNN) Classification</a:t>
            </a:r>
            <a:r>
              <a:rPr lang="en-US"/>
              <a:t>: “knn” method from “class” package could be used for K-NN modeling. One need to install and load “class” package.</a:t>
            </a:r>
          </a:p>
          <a:p>
            <a:r>
              <a:rPr lang="en-US"/>
              <a:t>Following is the sample command given X_train represents a training dataset, X_test represents test data set, k represents number of nearest neighbors to be included for the modeling</a:t>
            </a:r>
          </a:p>
          <a:p>
            <a:r>
              <a:rPr lang="en-US"/>
              <a:t>knn_model &lt;- knn(train=X_train, test=X_test, cl=as.factor(labels), k=K)</a:t>
            </a:r>
          </a:p>
          <a:p>
            <a:r>
              <a:rPr lang="en-US"/>
              <a:t>https://www.datacamp.com/community/tutorials/machine-learning-in-r</a:t>
            </a:r>
          </a:p>
        </p:txBody>
      </p:sp>
    </p:spTree>
    <p:extLst>
      <p:ext uri="{BB962C8B-B14F-4D97-AF65-F5344CB8AC3E}">
        <p14:creationId xmlns:p14="http://schemas.microsoft.com/office/powerpoint/2010/main" val="74771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1040</Words>
  <Application>Microsoft Macintosh PowerPoint</Application>
  <PresentationFormat>Custom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Machine Learning Models</vt:lpstr>
      <vt:lpstr>What To Know For Machine Learning</vt:lpstr>
      <vt:lpstr>Machine Learning</vt:lpstr>
      <vt:lpstr>Categorization</vt:lpstr>
      <vt:lpstr>Algorithms</vt:lpstr>
      <vt:lpstr>Linear Regression</vt:lpstr>
      <vt:lpstr>Logistic Regression</vt:lpstr>
      <vt:lpstr>K-Means Clustering</vt:lpstr>
      <vt:lpstr>K-Nearest Neighbours</vt:lpstr>
      <vt:lpstr>Naive Bayes Classification</vt:lpstr>
      <vt:lpstr>Decision Trees</vt:lpstr>
      <vt:lpstr>Support Vector Machine</vt:lpstr>
      <vt:lpstr>Artificial Neural Network</vt:lpstr>
      <vt:lpstr>Apriori</vt:lpstr>
      <vt:lpstr>AdaBoost</vt:lpstr>
      <vt:lpstr>Prediction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</dc:title>
  <dc:creator>Darren Redmond</dc:creator>
  <cp:lastModifiedBy>Darren Redmond</cp:lastModifiedBy>
  <cp:revision>4</cp:revision>
  <dcterms:created xsi:type="dcterms:W3CDTF">2016-03-02T05:16:02Z</dcterms:created>
  <dcterms:modified xsi:type="dcterms:W3CDTF">2016-09-17T17:45:25Z</dcterms:modified>
</cp:coreProperties>
</file>