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232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1392936"/>
            <a:ext cx="8839200" cy="4996180"/>
          </a:xfrm>
          <a:custGeom>
            <a:avLst/>
            <a:gdLst/>
            <a:ahLst/>
            <a:cxnLst/>
            <a:rect l="l" t="t" r="r" b="b"/>
            <a:pathLst>
              <a:path w="8839200" h="4996180">
                <a:moveTo>
                  <a:pt x="0" y="4995672"/>
                </a:moveTo>
                <a:lnTo>
                  <a:pt x="8839200" y="4995672"/>
                </a:lnTo>
                <a:lnTo>
                  <a:pt x="8839200" y="0"/>
                </a:lnTo>
                <a:lnTo>
                  <a:pt x="0" y="0"/>
                </a:lnTo>
                <a:lnTo>
                  <a:pt x="0" y="4995672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2400" y="6697980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19"/>
                </a:moveTo>
                <a:lnTo>
                  <a:pt x="8839200" y="7619"/>
                </a:lnTo>
                <a:lnTo>
                  <a:pt x="8839200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2400" y="6705599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2400" y="0"/>
            <a:ext cx="8839200" cy="1393190"/>
          </a:xfrm>
          <a:custGeom>
            <a:avLst/>
            <a:gdLst/>
            <a:ahLst/>
            <a:cxnLst/>
            <a:rect l="l" t="t" r="r" b="b"/>
            <a:pathLst>
              <a:path w="8839200" h="1393190">
                <a:moveTo>
                  <a:pt x="0" y="1392936"/>
                </a:moveTo>
                <a:lnTo>
                  <a:pt x="8839200" y="1392936"/>
                </a:lnTo>
                <a:lnTo>
                  <a:pt x="8839200" y="0"/>
                </a:lnTo>
                <a:lnTo>
                  <a:pt x="0" y="0"/>
                </a:lnTo>
                <a:lnTo>
                  <a:pt x="0" y="13929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352" y="6388608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0" y="309371"/>
                </a:moveTo>
                <a:lnTo>
                  <a:pt x="8833104" y="309371"/>
                </a:lnTo>
                <a:lnTo>
                  <a:pt x="8833104" y="0"/>
                </a:lnTo>
                <a:lnTo>
                  <a:pt x="0" y="0"/>
                </a:lnTo>
                <a:lnTo>
                  <a:pt x="0" y="309371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52400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3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52400" y="1277111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9144">
            <a:solidFill>
              <a:srgbClr val="7A97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267200" y="95554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362450" y="105079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2"/>
                </a:lnTo>
                <a:lnTo>
                  <a:pt x="5551" y="258551"/>
                </a:lnTo>
                <a:lnTo>
                  <a:pt x="21367" y="302825"/>
                </a:lnTo>
                <a:lnTo>
                  <a:pt x="46186" y="341873"/>
                </a:lnTo>
                <a:lnTo>
                  <a:pt x="78750" y="374437"/>
                </a:lnTo>
                <a:lnTo>
                  <a:pt x="117798" y="399256"/>
                </a:lnTo>
                <a:lnTo>
                  <a:pt x="162072" y="415072"/>
                </a:lnTo>
                <a:lnTo>
                  <a:pt x="210312" y="420624"/>
                </a:lnTo>
                <a:lnTo>
                  <a:pt x="258551" y="415072"/>
                </a:lnTo>
                <a:lnTo>
                  <a:pt x="302825" y="399256"/>
                </a:lnTo>
                <a:lnTo>
                  <a:pt x="341873" y="374437"/>
                </a:lnTo>
                <a:lnTo>
                  <a:pt x="374437" y="341873"/>
                </a:lnTo>
                <a:lnTo>
                  <a:pt x="399256" y="302825"/>
                </a:lnTo>
                <a:lnTo>
                  <a:pt x="415072" y="258551"/>
                </a:lnTo>
                <a:lnTo>
                  <a:pt x="420624" y="210312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337303" y="1026667"/>
            <a:ext cx="471170" cy="469900"/>
          </a:xfrm>
          <a:custGeom>
            <a:avLst/>
            <a:gdLst/>
            <a:ahLst/>
            <a:cxnLst/>
            <a:rect l="l" t="t" r="r" b="b"/>
            <a:pathLst>
              <a:path w="471170" h="469900">
                <a:moveTo>
                  <a:pt x="258191" y="0"/>
                </a:moveTo>
                <a:lnTo>
                  <a:pt x="234187" y="0"/>
                </a:lnTo>
                <a:lnTo>
                  <a:pt x="210058" y="1270"/>
                </a:lnTo>
                <a:lnTo>
                  <a:pt x="164211" y="10160"/>
                </a:lnTo>
                <a:lnTo>
                  <a:pt x="122300" y="29210"/>
                </a:lnTo>
                <a:lnTo>
                  <a:pt x="84836" y="54610"/>
                </a:lnTo>
                <a:lnTo>
                  <a:pt x="52959" y="86360"/>
                </a:lnTo>
                <a:lnTo>
                  <a:pt x="27940" y="124460"/>
                </a:lnTo>
                <a:lnTo>
                  <a:pt x="10160" y="166370"/>
                </a:lnTo>
                <a:lnTo>
                  <a:pt x="1016" y="212089"/>
                </a:lnTo>
                <a:lnTo>
                  <a:pt x="0" y="236220"/>
                </a:lnTo>
                <a:lnTo>
                  <a:pt x="1397" y="260350"/>
                </a:lnTo>
                <a:lnTo>
                  <a:pt x="11049" y="306070"/>
                </a:lnTo>
                <a:lnTo>
                  <a:pt x="29083" y="347979"/>
                </a:lnTo>
                <a:lnTo>
                  <a:pt x="54610" y="386079"/>
                </a:lnTo>
                <a:lnTo>
                  <a:pt x="86613" y="417829"/>
                </a:lnTo>
                <a:lnTo>
                  <a:pt x="124333" y="443229"/>
                </a:lnTo>
                <a:lnTo>
                  <a:pt x="166750" y="461010"/>
                </a:lnTo>
                <a:lnTo>
                  <a:pt x="212725" y="469900"/>
                </a:lnTo>
                <a:lnTo>
                  <a:pt x="236728" y="469900"/>
                </a:lnTo>
                <a:lnTo>
                  <a:pt x="260858" y="468629"/>
                </a:lnTo>
                <a:lnTo>
                  <a:pt x="284099" y="466089"/>
                </a:lnTo>
                <a:lnTo>
                  <a:pt x="306705" y="459739"/>
                </a:lnTo>
                <a:lnTo>
                  <a:pt x="324696" y="453389"/>
                </a:lnTo>
                <a:lnTo>
                  <a:pt x="213487" y="453389"/>
                </a:lnTo>
                <a:lnTo>
                  <a:pt x="191770" y="449579"/>
                </a:lnTo>
                <a:lnTo>
                  <a:pt x="150749" y="436879"/>
                </a:lnTo>
                <a:lnTo>
                  <a:pt x="113537" y="416560"/>
                </a:lnTo>
                <a:lnTo>
                  <a:pt x="81153" y="389889"/>
                </a:lnTo>
                <a:lnTo>
                  <a:pt x="54356" y="358139"/>
                </a:lnTo>
                <a:lnTo>
                  <a:pt x="34162" y="321310"/>
                </a:lnTo>
                <a:lnTo>
                  <a:pt x="21336" y="279400"/>
                </a:lnTo>
                <a:lnTo>
                  <a:pt x="16827" y="236220"/>
                </a:lnTo>
                <a:lnTo>
                  <a:pt x="16823" y="233679"/>
                </a:lnTo>
                <a:lnTo>
                  <a:pt x="17780" y="213360"/>
                </a:lnTo>
                <a:lnTo>
                  <a:pt x="26416" y="170179"/>
                </a:lnTo>
                <a:lnTo>
                  <a:pt x="43053" y="130810"/>
                </a:lnTo>
                <a:lnTo>
                  <a:pt x="66421" y="96520"/>
                </a:lnTo>
                <a:lnTo>
                  <a:pt x="96138" y="66039"/>
                </a:lnTo>
                <a:lnTo>
                  <a:pt x="130937" y="43179"/>
                </a:lnTo>
                <a:lnTo>
                  <a:pt x="170053" y="26670"/>
                </a:lnTo>
                <a:lnTo>
                  <a:pt x="212598" y="17779"/>
                </a:lnTo>
                <a:lnTo>
                  <a:pt x="235076" y="16510"/>
                </a:lnTo>
                <a:lnTo>
                  <a:pt x="322495" y="16510"/>
                </a:lnTo>
                <a:lnTo>
                  <a:pt x="304292" y="10160"/>
                </a:lnTo>
                <a:lnTo>
                  <a:pt x="281686" y="3810"/>
                </a:lnTo>
                <a:lnTo>
                  <a:pt x="258191" y="0"/>
                </a:lnTo>
                <a:close/>
              </a:path>
              <a:path w="471170" h="469900">
                <a:moveTo>
                  <a:pt x="322495" y="16510"/>
                </a:moveTo>
                <a:lnTo>
                  <a:pt x="235076" y="16510"/>
                </a:lnTo>
                <a:lnTo>
                  <a:pt x="257429" y="17779"/>
                </a:lnTo>
                <a:lnTo>
                  <a:pt x="279146" y="20320"/>
                </a:lnTo>
                <a:lnTo>
                  <a:pt x="320294" y="33020"/>
                </a:lnTo>
                <a:lnTo>
                  <a:pt x="357378" y="53339"/>
                </a:lnTo>
                <a:lnTo>
                  <a:pt x="389890" y="80010"/>
                </a:lnTo>
                <a:lnTo>
                  <a:pt x="416560" y="113029"/>
                </a:lnTo>
                <a:lnTo>
                  <a:pt x="436880" y="149860"/>
                </a:lnTo>
                <a:lnTo>
                  <a:pt x="449580" y="190500"/>
                </a:lnTo>
                <a:lnTo>
                  <a:pt x="454088" y="233679"/>
                </a:lnTo>
                <a:lnTo>
                  <a:pt x="454092" y="236220"/>
                </a:lnTo>
                <a:lnTo>
                  <a:pt x="453136" y="256539"/>
                </a:lnTo>
                <a:lnTo>
                  <a:pt x="444500" y="299720"/>
                </a:lnTo>
                <a:lnTo>
                  <a:pt x="427990" y="339089"/>
                </a:lnTo>
                <a:lnTo>
                  <a:pt x="404495" y="373379"/>
                </a:lnTo>
                <a:lnTo>
                  <a:pt x="374904" y="403860"/>
                </a:lnTo>
                <a:lnTo>
                  <a:pt x="340106" y="426720"/>
                </a:lnTo>
                <a:lnTo>
                  <a:pt x="300863" y="444500"/>
                </a:lnTo>
                <a:lnTo>
                  <a:pt x="258318" y="452120"/>
                </a:lnTo>
                <a:lnTo>
                  <a:pt x="235838" y="453389"/>
                </a:lnTo>
                <a:lnTo>
                  <a:pt x="324696" y="453389"/>
                </a:lnTo>
                <a:lnTo>
                  <a:pt x="368173" y="429260"/>
                </a:lnTo>
                <a:lnTo>
                  <a:pt x="402844" y="400050"/>
                </a:lnTo>
                <a:lnTo>
                  <a:pt x="431292" y="365760"/>
                </a:lnTo>
                <a:lnTo>
                  <a:pt x="452882" y="325120"/>
                </a:lnTo>
                <a:lnTo>
                  <a:pt x="466344" y="281939"/>
                </a:lnTo>
                <a:lnTo>
                  <a:pt x="470916" y="233679"/>
                </a:lnTo>
                <a:lnTo>
                  <a:pt x="469519" y="209550"/>
                </a:lnTo>
                <a:lnTo>
                  <a:pt x="459994" y="163829"/>
                </a:lnTo>
                <a:lnTo>
                  <a:pt x="441960" y="121920"/>
                </a:lnTo>
                <a:lnTo>
                  <a:pt x="416433" y="85089"/>
                </a:lnTo>
                <a:lnTo>
                  <a:pt x="384301" y="52070"/>
                </a:lnTo>
                <a:lnTo>
                  <a:pt x="346710" y="27939"/>
                </a:lnTo>
                <a:lnTo>
                  <a:pt x="326136" y="17779"/>
                </a:lnTo>
                <a:lnTo>
                  <a:pt x="322495" y="16510"/>
                </a:lnTo>
                <a:close/>
              </a:path>
              <a:path w="471170" h="469900">
                <a:moveTo>
                  <a:pt x="235838" y="33020"/>
                </a:moveTo>
                <a:lnTo>
                  <a:pt x="195199" y="36829"/>
                </a:lnTo>
                <a:lnTo>
                  <a:pt x="157225" y="49529"/>
                </a:lnTo>
                <a:lnTo>
                  <a:pt x="122936" y="67310"/>
                </a:lnTo>
                <a:lnTo>
                  <a:pt x="92963" y="92710"/>
                </a:lnTo>
                <a:lnTo>
                  <a:pt x="68199" y="121920"/>
                </a:lnTo>
                <a:lnTo>
                  <a:pt x="49530" y="156210"/>
                </a:lnTo>
                <a:lnTo>
                  <a:pt x="37719" y="194310"/>
                </a:lnTo>
                <a:lnTo>
                  <a:pt x="33591" y="233679"/>
                </a:lnTo>
                <a:lnTo>
                  <a:pt x="33583" y="236220"/>
                </a:lnTo>
                <a:lnTo>
                  <a:pt x="34417" y="255270"/>
                </a:lnTo>
                <a:lnTo>
                  <a:pt x="42418" y="294639"/>
                </a:lnTo>
                <a:lnTo>
                  <a:pt x="57785" y="331470"/>
                </a:lnTo>
                <a:lnTo>
                  <a:pt x="79375" y="363220"/>
                </a:lnTo>
                <a:lnTo>
                  <a:pt x="106680" y="391160"/>
                </a:lnTo>
                <a:lnTo>
                  <a:pt x="138937" y="412750"/>
                </a:lnTo>
                <a:lnTo>
                  <a:pt x="175006" y="427989"/>
                </a:lnTo>
                <a:lnTo>
                  <a:pt x="214375" y="435610"/>
                </a:lnTo>
                <a:lnTo>
                  <a:pt x="235076" y="436879"/>
                </a:lnTo>
                <a:lnTo>
                  <a:pt x="255650" y="435610"/>
                </a:lnTo>
                <a:lnTo>
                  <a:pt x="275717" y="433070"/>
                </a:lnTo>
                <a:lnTo>
                  <a:pt x="295148" y="427989"/>
                </a:lnTo>
                <a:lnTo>
                  <a:pt x="313690" y="421639"/>
                </a:lnTo>
                <a:lnTo>
                  <a:pt x="316211" y="420370"/>
                </a:lnTo>
                <a:lnTo>
                  <a:pt x="234187" y="420370"/>
                </a:lnTo>
                <a:lnTo>
                  <a:pt x="215137" y="419100"/>
                </a:lnTo>
                <a:lnTo>
                  <a:pt x="162306" y="405129"/>
                </a:lnTo>
                <a:lnTo>
                  <a:pt x="116840" y="377189"/>
                </a:lnTo>
                <a:lnTo>
                  <a:pt x="81153" y="337820"/>
                </a:lnTo>
                <a:lnTo>
                  <a:pt x="58166" y="289560"/>
                </a:lnTo>
                <a:lnTo>
                  <a:pt x="50292" y="233679"/>
                </a:lnTo>
                <a:lnTo>
                  <a:pt x="51308" y="214629"/>
                </a:lnTo>
                <a:lnTo>
                  <a:pt x="65278" y="162560"/>
                </a:lnTo>
                <a:lnTo>
                  <a:pt x="93345" y="116839"/>
                </a:lnTo>
                <a:lnTo>
                  <a:pt x="132969" y="81279"/>
                </a:lnTo>
                <a:lnTo>
                  <a:pt x="181737" y="57150"/>
                </a:lnTo>
                <a:lnTo>
                  <a:pt x="236728" y="49529"/>
                </a:lnTo>
                <a:lnTo>
                  <a:pt x="314451" y="49529"/>
                </a:lnTo>
                <a:lnTo>
                  <a:pt x="295910" y="41910"/>
                </a:lnTo>
                <a:lnTo>
                  <a:pt x="276606" y="36829"/>
                </a:lnTo>
                <a:lnTo>
                  <a:pt x="256540" y="34289"/>
                </a:lnTo>
                <a:lnTo>
                  <a:pt x="235838" y="33020"/>
                </a:lnTo>
                <a:close/>
              </a:path>
              <a:path w="471170" h="469900">
                <a:moveTo>
                  <a:pt x="314451" y="49529"/>
                </a:moveTo>
                <a:lnTo>
                  <a:pt x="236728" y="49529"/>
                </a:lnTo>
                <a:lnTo>
                  <a:pt x="255778" y="50800"/>
                </a:lnTo>
                <a:lnTo>
                  <a:pt x="273938" y="53339"/>
                </a:lnTo>
                <a:lnTo>
                  <a:pt x="324866" y="72389"/>
                </a:lnTo>
                <a:lnTo>
                  <a:pt x="367284" y="105410"/>
                </a:lnTo>
                <a:lnTo>
                  <a:pt x="398907" y="148589"/>
                </a:lnTo>
                <a:lnTo>
                  <a:pt x="417068" y="199389"/>
                </a:lnTo>
                <a:lnTo>
                  <a:pt x="420624" y="236220"/>
                </a:lnTo>
                <a:lnTo>
                  <a:pt x="419608" y="255270"/>
                </a:lnTo>
                <a:lnTo>
                  <a:pt x="405638" y="308610"/>
                </a:lnTo>
                <a:lnTo>
                  <a:pt x="377571" y="354329"/>
                </a:lnTo>
                <a:lnTo>
                  <a:pt x="338074" y="389889"/>
                </a:lnTo>
                <a:lnTo>
                  <a:pt x="289433" y="412750"/>
                </a:lnTo>
                <a:lnTo>
                  <a:pt x="234187" y="420370"/>
                </a:lnTo>
                <a:lnTo>
                  <a:pt x="316211" y="420370"/>
                </a:lnTo>
                <a:lnTo>
                  <a:pt x="363600" y="391160"/>
                </a:lnTo>
                <a:lnTo>
                  <a:pt x="391033" y="364489"/>
                </a:lnTo>
                <a:lnTo>
                  <a:pt x="412876" y="331470"/>
                </a:lnTo>
                <a:lnTo>
                  <a:pt x="428244" y="295910"/>
                </a:lnTo>
                <a:lnTo>
                  <a:pt x="436372" y="256539"/>
                </a:lnTo>
                <a:lnTo>
                  <a:pt x="437332" y="233679"/>
                </a:lnTo>
                <a:lnTo>
                  <a:pt x="436499" y="214629"/>
                </a:lnTo>
                <a:lnTo>
                  <a:pt x="428498" y="175260"/>
                </a:lnTo>
                <a:lnTo>
                  <a:pt x="413258" y="139700"/>
                </a:lnTo>
                <a:lnTo>
                  <a:pt x="391541" y="106679"/>
                </a:lnTo>
                <a:lnTo>
                  <a:pt x="364236" y="80010"/>
                </a:lnTo>
                <a:lnTo>
                  <a:pt x="332105" y="57150"/>
                </a:lnTo>
                <a:lnTo>
                  <a:pt x="314451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1392936"/>
            <a:ext cx="8839200" cy="4996180"/>
          </a:xfrm>
          <a:custGeom>
            <a:avLst/>
            <a:gdLst/>
            <a:ahLst/>
            <a:cxnLst/>
            <a:rect l="l" t="t" r="r" b="b"/>
            <a:pathLst>
              <a:path w="8839200" h="4996180">
                <a:moveTo>
                  <a:pt x="0" y="4995672"/>
                </a:moveTo>
                <a:lnTo>
                  <a:pt x="8839200" y="4995672"/>
                </a:lnTo>
                <a:lnTo>
                  <a:pt x="8839200" y="0"/>
                </a:lnTo>
                <a:lnTo>
                  <a:pt x="0" y="0"/>
                </a:lnTo>
                <a:lnTo>
                  <a:pt x="0" y="4995672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2400" y="6697980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19"/>
                </a:moveTo>
                <a:lnTo>
                  <a:pt x="8839200" y="7619"/>
                </a:lnTo>
                <a:lnTo>
                  <a:pt x="8839200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2400" y="6705599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2400" y="0"/>
            <a:ext cx="8839200" cy="1393190"/>
          </a:xfrm>
          <a:custGeom>
            <a:avLst/>
            <a:gdLst/>
            <a:ahLst/>
            <a:cxnLst/>
            <a:rect l="l" t="t" r="r" b="b"/>
            <a:pathLst>
              <a:path w="8839200" h="1393190">
                <a:moveTo>
                  <a:pt x="0" y="1392936"/>
                </a:moveTo>
                <a:lnTo>
                  <a:pt x="8839200" y="1392936"/>
                </a:lnTo>
                <a:lnTo>
                  <a:pt x="8839200" y="0"/>
                </a:lnTo>
                <a:lnTo>
                  <a:pt x="0" y="0"/>
                </a:lnTo>
                <a:lnTo>
                  <a:pt x="0" y="13929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99160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0" y="6858000"/>
                </a:moveTo>
                <a:lnTo>
                  <a:pt x="152400" y="6858000"/>
                </a:lnTo>
                <a:lnTo>
                  <a:pt x="152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352" y="6388608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0" y="309371"/>
                </a:moveTo>
                <a:lnTo>
                  <a:pt x="8833104" y="309371"/>
                </a:lnTo>
                <a:lnTo>
                  <a:pt x="8833104" y="0"/>
                </a:lnTo>
                <a:lnTo>
                  <a:pt x="0" y="0"/>
                </a:lnTo>
                <a:lnTo>
                  <a:pt x="0" y="309371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52400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3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52400" y="1277111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9144">
            <a:solidFill>
              <a:srgbClr val="7A97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6197" y="791209"/>
            <a:ext cx="5991605" cy="1289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0491" y="1562734"/>
            <a:ext cx="8383016" cy="1656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dependent.ie/business/technology/adrian-weckler-privacy-is-not-dead-yet-as-europe-gives-the-us-an-ultimatum-on-spying-29790225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hyperlink" Target="http://www.youtube.com/watch?v=eobKSp5Ut8Q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514600"/>
            <a:ext cx="8839200" cy="3877310"/>
          </a:xfrm>
          <a:custGeom>
            <a:avLst/>
            <a:gdLst/>
            <a:ahLst/>
            <a:cxnLst/>
            <a:rect l="l" t="t" r="r" b="b"/>
            <a:pathLst>
              <a:path w="8839200" h="3877310">
                <a:moveTo>
                  <a:pt x="0" y="3877055"/>
                </a:moveTo>
                <a:lnTo>
                  <a:pt x="8839200" y="3877055"/>
                </a:lnTo>
                <a:lnTo>
                  <a:pt x="8839200" y="0"/>
                </a:lnTo>
                <a:lnTo>
                  <a:pt x="0" y="0"/>
                </a:lnTo>
                <a:lnTo>
                  <a:pt x="0" y="3877055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701028"/>
            <a:ext cx="8839200" cy="5080"/>
          </a:xfrm>
          <a:custGeom>
            <a:avLst/>
            <a:gdLst/>
            <a:ahLst/>
            <a:cxnLst/>
            <a:rect l="l" t="t" r="r" b="b"/>
            <a:pathLst>
              <a:path w="8839200" h="5079">
                <a:moveTo>
                  <a:pt x="0" y="4571"/>
                </a:moveTo>
                <a:lnTo>
                  <a:pt x="8839200" y="4571"/>
                </a:lnTo>
                <a:lnTo>
                  <a:pt x="8839200" y="0"/>
                </a:lnTo>
                <a:lnTo>
                  <a:pt x="0" y="0"/>
                </a:lnTo>
                <a:lnTo>
                  <a:pt x="0" y="4571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705599"/>
            <a:ext cx="8839200" cy="152400"/>
          </a:xfrm>
          <a:custGeom>
            <a:avLst/>
            <a:gdLst/>
            <a:ahLst/>
            <a:cxnLst/>
            <a:rect l="l" t="t" r="r" b="b"/>
            <a:pathLst>
              <a:path w="8839200" h="152400">
                <a:moveTo>
                  <a:pt x="0" y="152400"/>
                </a:moveTo>
                <a:lnTo>
                  <a:pt x="8839200" y="152400"/>
                </a:lnTo>
                <a:lnTo>
                  <a:pt x="8839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91600" y="2514600"/>
            <a:ext cx="152400" cy="4343400"/>
          </a:xfrm>
          <a:custGeom>
            <a:avLst/>
            <a:gdLst/>
            <a:ahLst/>
            <a:cxnLst/>
            <a:rect l="l" t="t" r="r" b="b"/>
            <a:pathLst>
              <a:path w="152400" h="4343400">
                <a:moveTo>
                  <a:pt x="0" y="4343397"/>
                </a:moveTo>
                <a:lnTo>
                  <a:pt x="152399" y="4343397"/>
                </a:lnTo>
                <a:lnTo>
                  <a:pt x="152399" y="0"/>
                </a:lnTo>
                <a:lnTo>
                  <a:pt x="0" y="0"/>
                </a:lnTo>
                <a:lnTo>
                  <a:pt x="0" y="43433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514600"/>
            <a:ext cx="152400" cy="4343400"/>
          </a:xfrm>
          <a:custGeom>
            <a:avLst/>
            <a:gdLst/>
            <a:ahLst/>
            <a:cxnLst/>
            <a:rect l="l" t="t" r="r" b="b"/>
            <a:pathLst>
              <a:path w="152400" h="4343400">
                <a:moveTo>
                  <a:pt x="0" y="4343399"/>
                </a:moveTo>
                <a:lnTo>
                  <a:pt x="152400" y="4343399"/>
                </a:lnTo>
                <a:lnTo>
                  <a:pt x="152400" y="0"/>
                </a:lnTo>
                <a:lnTo>
                  <a:pt x="0" y="0"/>
                </a:lnTo>
                <a:lnTo>
                  <a:pt x="0" y="4343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2514600"/>
          </a:xfrm>
          <a:custGeom>
            <a:avLst/>
            <a:gdLst/>
            <a:ahLst/>
            <a:cxnLst/>
            <a:rect l="l" t="t" r="r" b="b"/>
            <a:pathLst>
              <a:path w="9144000" h="2514600">
                <a:moveTo>
                  <a:pt x="0" y="2514600"/>
                </a:moveTo>
                <a:lnTo>
                  <a:pt x="9144000" y="2514600"/>
                </a:lnTo>
                <a:lnTo>
                  <a:pt x="9144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304" y="6391655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0" y="309372"/>
                </a:moveTo>
                <a:lnTo>
                  <a:pt x="8833104" y="309372"/>
                </a:lnTo>
                <a:lnTo>
                  <a:pt x="8833104" y="0"/>
                </a:lnTo>
                <a:lnTo>
                  <a:pt x="0" y="0"/>
                </a:lnTo>
                <a:lnTo>
                  <a:pt x="0" y="309372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447" y="2420111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192">
            <a:solidFill>
              <a:srgbClr val="7A97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152400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3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211531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2450" y="2210561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2"/>
                </a:lnTo>
                <a:lnTo>
                  <a:pt x="5551" y="258551"/>
                </a:lnTo>
                <a:lnTo>
                  <a:pt x="21367" y="302825"/>
                </a:lnTo>
                <a:lnTo>
                  <a:pt x="46186" y="341873"/>
                </a:lnTo>
                <a:lnTo>
                  <a:pt x="78750" y="374437"/>
                </a:lnTo>
                <a:lnTo>
                  <a:pt x="117798" y="399256"/>
                </a:lnTo>
                <a:lnTo>
                  <a:pt x="162072" y="415072"/>
                </a:lnTo>
                <a:lnTo>
                  <a:pt x="210312" y="420624"/>
                </a:lnTo>
                <a:lnTo>
                  <a:pt x="258551" y="415072"/>
                </a:lnTo>
                <a:lnTo>
                  <a:pt x="302825" y="399256"/>
                </a:lnTo>
                <a:lnTo>
                  <a:pt x="341873" y="374437"/>
                </a:lnTo>
                <a:lnTo>
                  <a:pt x="374437" y="341873"/>
                </a:lnTo>
                <a:lnTo>
                  <a:pt x="399256" y="302825"/>
                </a:lnTo>
                <a:lnTo>
                  <a:pt x="415072" y="258551"/>
                </a:lnTo>
                <a:lnTo>
                  <a:pt x="420624" y="210312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37303" y="2186432"/>
            <a:ext cx="471170" cy="469900"/>
          </a:xfrm>
          <a:custGeom>
            <a:avLst/>
            <a:gdLst/>
            <a:ahLst/>
            <a:cxnLst/>
            <a:rect l="l" t="t" r="r" b="b"/>
            <a:pathLst>
              <a:path w="471170" h="469900">
                <a:moveTo>
                  <a:pt x="258191" y="0"/>
                </a:moveTo>
                <a:lnTo>
                  <a:pt x="234187" y="0"/>
                </a:lnTo>
                <a:lnTo>
                  <a:pt x="210058" y="1270"/>
                </a:lnTo>
                <a:lnTo>
                  <a:pt x="164211" y="10160"/>
                </a:lnTo>
                <a:lnTo>
                  <a:pt x="122300" y="29210"/>
                </a:lnTo>
                <a:lnTo>
                  <a:pt x="84836" y="54610"/>
                </a:lnTo>
                <a:lnTo>
                  <a:pt x="52959" y="86360"/>
                </a:lnTo>
                <a:lnTo>
                  <a:pt x="27940" y="124460"/>
                </a:lnTo>
                <a:lnTo>
                  <a:pt x="10160" y="166370"/>
                </a:lnTo>
                <a:lnTo>
                  <a:pt x="1016" y="212089"/>
                </a:lnTo>
                <a:lnTo>
                  <a:pt x="0" y="236220"/>
                </a:lnTo>
                <a:lnTo>
                  <a:pt x="1397" y="260350"/>
                </a:lnTo>
                <a:lnTo>
                  <a:pt x="11049" y="306070"/>
                </a:lnTo>
                <a:lnTo>
                  <a:pt x="29083" y="347979"/>
                </a:lnTo>
                <a:lnTo>
                  <a:pt x="54610" y="386079"/>
                </a:lnTo>
                <a:lnTo>
                  <a:pt x="86613" y="417829"/>
                </a:lnTo>
                <a:lnTo>
                  <a:pt x="124333" y="443229"/>
                </a:lnTo>
                <a:lnTo>
                  <a:pt x="166750" y="459739"/>
                </a:lnTo>
                <a:lnTo>
                  <a:pt x="212725" y="469900"/>
                </a:lnTo>
                <a:lnTo>
                  <a:pt x="236728" y="469900"/>
                </a:lnTo>
                <a:lnTo>
                  <a:pt x="260858" y="468629"/>
                </a:lnTo>
                <a:lnTo>
                  <a:pt x="284099" y="464820"/>
                </a:lnTo>
                <a:lnTo>
                  <a:pt x="306705" y="459739"/>
                </a:lnTo>
                <a:lnTo>
                  <a:pt x="324696" y="453389"/>
                </a:lnTo>
                <a:lnTo>
                  <a:pt x="235838" y="453389"/>
                </a:lnTo>
                <a:lnTo>
                  <a:pt x="213487" y="452120"/>
                </a:lnTo>
                <a:lnTo>
                  <a:pt x="170942" y="444500"/>
                </a:lnTo>
                <a:lnTo>
                  <a:pt x="131572" y="427989"/>
                </a:lnTo>
                <a:lnTo>
                  <a:pt x="96647" y="403860"/>
                </a:lnTo>
                <a:lnTo>
                  <a:pt x="66929" y="374650"/>
                </a:lnTo>
                <a:lnTo>
                  <a:pt x="43434" y="339089"/>
                </a:lnTo>
                <a:lnTo>
                  <a:pt x="26670" y="300989"/>
                </a:lnTo>
                <a:lnTo>
                  <a:pt x="17907" y="257810"/>
                </a:lnTo>
                <a:lnTo>
                  <a:pt x="16823" y="233679"/>
                </a:lnTo>
                <a:lnTo>
                  <a:pt x="17780" y="213360"/>
                </a:lnTo>
                <a:lnTo>
                  <a:pt x="26416" y="170179"/>
                </a:lnTo>
                <a:lnTo>
                  <a:pt x="43053" y="130810"/>
                </a:lnTo>
                <a:lnTo>
                  <a:pt x="66421" y="96520"/>
                </a:lnTo>
                <a:lnTo>
                  <a:pt x="96138" y="66039"/>
                </a:lnTo>
                <a:lnTo>
                  <a:pt x="130937" y="43179"/>
                </a:lnTo>
                <a:lnTo>
                  <a:pt x="170053" y="26670"/>
                </a:lnTo>
                <a:lnTo>
                  <a:pt x="212598" y="17779"/>
                </a:lnTo>
                <a:lnTo>
                  <a:pt x="235076" y="16510"/>
                </a:lnTo>
                <a:lnTo>
                  <a:pt x="322495" y="16510"/>
                </a:lnTo>
                <a:lnTo>
                  <a:pt x="304292" y="10160"/>
                </a:lnTo>
                <a:lnTo>
                  <a:pt x="281686" y="3810"/>
                </a:lnTo>
                <a:lnTo>
                  <a:pt x="258191" y="0"/>
                </a:lnTo>
                <a:close/>
              </a:path>
              <a:path w="471170" h="469900">
                <a:moveTo>
                  <a:pt x="322495" y="16510"/>
                </a:moveTo>
                <a:lnTo>
                  <a:pt x="235076" y="16510"/>
                </a:lnTo>
                <a:lnTo>
                  <a:pt x="257429" y="17779"/>
                </a:lnTo>
                <a:lnTo>
                  <a:pt x="279146" y="20320"/>
                </a:lnTo>
                <a:lnTo>
                  <a:pt x="320294" y="33020"/>
                </a:lnTo>
                <a:lnTo>
                  <a:pt x="357378" y="53339"/>
                </a:lnTo>
                <a:lnTo>
                  <a:pt x="389890" y="80010"/>
                </a:lnTo>
                <a:lnTo>
                  <a:pt x="416560" y="113029"/>
                </a:lnTo>
                <a:lnTo>
                  <a:pt x="436880" y="149860"/>
                </a:lnTo>
                <a:lnTo>
                  <a:pt x="449580" y="190500"/>
                </a:lnTo>
                <a:lnTo>
                  <a:pt x="454088" y="233679"/>
                </a:lnTo>
                <a:lnTo>
                  <a:pt x="454092" y="236220"/>
                </a:lnTo>
                <a:lnTo>
                  <a:pt x="453136" y="256539"/>
                </a:lnTo>
                <a:lnTo>
                  <a:pt x="444500" y="299720"/>
                </a:lnTo>
                <a:lnTo>
                  <a:pt x="427990" y="339089"/>
                </a:lnTo>
                <a:lnTo>
                  <a:pt x="404495" y="373379"/>
                </a:lnTo>
                <a:lnTo>
                  <a:pt x="374904" y="403860"/>
                </a:lnTo>
                <a:lnTo>
                  <a:pt x="340106" y="426720"/>
                </a:lnTo>
                <a:lnTo>
                  <a:pt x="300863" y="443229"/>
                </a:lnTo>
                <a:lnTo>
                  <a:pt x="258318" y="452120"/>
                </a:lnTo>
                <a:lnTo>
                  <a:pt x="235838" y="453389"/>
                </a:lnTo>
                <a:lnTo>
                  <a:pt x="324696" y="453389"/>
                </a:lnTo>
                <a:lnTo>
                  <a:pt x="368173" y="429260"/>
                </a:lnTo>
                <a:lnTo>
                  <a:pt x="402844" y="400050"/>
                </a:lnTo>
                <a:lnTo>
                  <a:pt x="431292" y="365760"/>
                </a:lnTo>
                <a:lnTo>
                  <a:pt x="452882" y="325120"/>
                </a:lnTo>
                <a:lnTo>
                  <a:pt x="466344" y="280670"/>
                </a:lnTo>
                <a:lnTo>
                  <a:pt x="470916" y="233679"/>
                </a:lnTo>
                <a:lnTo>
                  <a:pt x="469519" y="209550"/>
                </a:lnTo>
                <a:lnTo>
                  <a:pt x="459994" y="163829"/>
                </a:lnTo>
                <a:lnTo>
                  <a:pt x="441960" y="121920"/>
                </a:lnTo>
                <a:lnTo>
                  <a:pt x="416433" y="83820"/>
                </a:lnTo>
                <a:lnTo>
                  <a:pt x="384301" y="52070"/>
                </a:lnTo>
                <a:lnTo>
                  <a:pt x="346710" y="27939"/>
                </a:lnTo>
                <a:lnTo>
                  <a:pt x="326136" y="17779"/>
                </a:lnTo>
                <a:lnTo>
                  <a:pt x="322495" y="16510"/>
                </a:lnTo>
                <a:close/>
              </a:path>
              <a:path w="471170" h="469900">
                <a:moveTo>
                  <a:pt x="235838" y="33020"/>
                </a:moveTo>
                <a:lnTo>
                  <a:pt x="195199" y="36829"/>
                </a:lnTo>
                <a:lnTo>
                  <a:pt x="157225" y="48260"/>
                </a:lnTo>
                <a:lnTo>
                  <a:pt x="122936" y="67310"/>
                </a:lnTo>
                <a:lnTo>
                  <a:pt x="92963" y="91439"/>
                </a:lnTo>
                <a:lnTo>
                  <a:pt x="68199" y="121920"/>
                </a:lnTo>
                <a:lnTo>
                  <a:pt x="49530" y="156210"/>
                </a:lnTo>
                <a:lnTo>
                  <a:pt x="37719" y="194310"/>
                </a:lnTo>
                <a:lnTo>
                  <a:pt x="33587" y="233679"/>
                </a:lnTo>
                <a:lnTo>
                  <a:pt x="33583" y="236220"/>
                </a:lnTo>
                <a:lnTo>
                  <a:pt x="34417" y="255270"/>
                </a:lnTo>
                <a:lnTo>
                  <a:pt x="42418" y="294639"/>
                </a:lnTo>
                <a:lnTo>
                  <a:pt x="57785" y="331470"/>
                </a:lnTo>
                <a:lnTo>
                  <a:pt x="79375" y="363220"/>
                </a:lnTo>
                <a:lnTo>
                  <a:pt x="106680" y="391160"/>
                </a:lnTo>
                <a:lnTo>
                  <a:pt x="138937" y="412750"/>
                </a:lnTo>
                <a:lnTo>
                  <a:pt x="175006" y="427989"/>
                </a:lnTo>
                <a:lnTo>
                  <a:pt x="214375" y="435610"/>
                </a:lnTo>
                <a:lnTo>
                  <a:pt x="235076" y="436879"/>
                </a:lnTo>
                <a:lnTo>
                  <a:pt x="255650" y="435610"/>
                </a:lnTo>
                <a:lnTo>
                  <a:pt x="275717" y="433070"/>
                </a:lnTo>
                <a:lnTo>
                  <a:pt x="295148" y="427989"/>
                </a:lnTo>
                <a:lnTo>
                  <a:pt x="313690" y="421639"/>
                </a:lnTo>
                <a:lnTo>
                  <a:pt x="316211" y="420370"/>
                </a:lnTo>
                <a:lnTo>
                  <a:pt x="234187" y="420370"/>
                </a:lnTo>
                <a:lnTo>
                  <a:pt x="215137" y="419100"/>
                </a:lnTo>
                <a:lnTo>
                  <a:pt x="162306" y="405129"/>
                </a:lnTo>
                <a:lnTo>
                  <a:pt x="116840" y="377189"/>
                </a:lnTo>
                <a:lnTo>
                  <a:pt x="81153" y="337820"/>
                </a:lnTo>
                <a:lnTo>
                  <a:pt x="58166" y="288289"/>
                </a:lnTo>
                <a:lnTo>
                  <a:pt x="50292" y="233679"/>
                </a:lnTo>
                <a:lnTo>
                  <a:pt x="51308" y="214629"/>
                </a:lnTo>
                <a:lnTo>
                  <a:pt x="65278" y="161289"/>
                </a:lnTo>
                <a:lnTo>
                  <a:pt x="93345" y="116839"/>
                </a:lnTo>
                <a:lnTo>
                  <a:pt x="132969" y="81279"/>
                </a:lnTo>
                <a:lnTo>
                  <a:pt x="181737" y="57150"/>
                </a:lnTo>
                <a:lnTo>
                  <a:pt x="236728" y="49529"/>
                </a:lnTo>
                <a:lnTo>
                  <a:pt x="314451" y="49529"/>
                </a:lnTo>
                <a:lnTo>
                  <a:pt x="295910" y="41910"/>
                </a:lnTo>
                <a:lnTo>
                  <a:pt x="276606" y="36829"/>
                </a:lnTo>
                <a:lnTo>
                  <a:pt x="256540" y="34289"/>
                </a:lnTo>
                <a:lnTo>
                  <a:pt x="235838" y="33020"/>
                </a:lnTo>
                <a:close/>
              </a:path>
              <a:path w="471170" h="469900">
                <a:moveTo>
                  <a:pt x="314451" y="49529"/>
                </a:moveTo>
                <a:lnTo>
                  <a:pt x="236728" y="49529"/>
                </a:lnTo>
                <a:lnTo>
                  <a:pt x="255778" y="50800"/>
                </a:lnTo>
                <a:lnTo>
                  <a:pt x="273938" y="53339"/>
                </a:lnTo>
                <a:lnTo>
                  <a:pt x="324866" y="72389"/>
                </a:lnTo>
                <a:lnTo>
                  <a:pt x="367284" y="105410"/>
                </a:lnTo>
                <a:lnTo>
                  <a:pt x="398907" y="147320"/>
                </a:lnTo>
                <a:lnTo>
                  <a:pt x="417068" y="199389"/>
                </a:lnTo>
                <a:lnTo>
                  <a:pt x="420624" y="236220"/>
                </a:lnTo>
                <a:lnTo>
                  <a:pt x="419608" y="255270"/>
                </a:lnTo>
                <a:lnTo>
                  <a:pt x="405638" y="308610"/>
                </a:lnTo>
                <a:lnTo>
                  <a:pt x="377571" y="354329"/>
                </a:lnTo>
                <a:lnTo>
                  <a:pt x="338074" y="389889"/>
                </a:lnTo>
                <a:lnTo>
                  <a:pt x="289433" y="412750"/>
                </a:lnTo>
                <a:lnTo>
                  <a:pt x="234187" y="420370"/>
                </a:lnTo>
                <a:lnTo>
                  <a:pt x="316211" y="420370"/>
                </a:lnTo>
                <a:lnTo>
                  <a:pt x="363600" y="391160"/>
                </a:lnTo>
                <a:lnTo>
                  <a:pt x="391033" y="363220"/>
                </a:lnTo>
                <a:lnTo>
                  <a:pt x="412876" y="331470"/>
                </a:lnTo>
                <a:lnTo>
                  <a:pt x="428244" y="295910"/>
                </a:lnTo>
                <a:lnTo>
                  <a:pt x="436372" y="256539"/>
                </a:lnTo>
                <a:lnTo>
                  <a:pt x="437332" y="233679"/>
                </a:lnTo>
                <a:lnTo>
                  <a:pt x="436499" y="214629"/>
                </a:lnTo>
                <a:lnTo>
                  <a:pt x="428498" y="175260"/>
                </a:lnTo>
                <a:lnTo>
                  <a:pt x="413258" y="139700"/>
                </a:lnTo>
                <a:lnTo>
                  <a:pt x="391541" y="106679"/>
                </a:lnTo>
                <a:lnTo>
                  <a:pt x="364236" y="80010"/>
                </a:lnTo>
                <a:lnTo>
                  <a:pt x="332105" y="57150"/>
                </a:lnTo>
                <a:lnTo>
                  <a:pt x="314451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13585" y="3261995"/>
            <a:ext cx="5080000" cy="78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" algn="ctr">
              <a:lnSpc>
                <a:spcPct val="100000"/>
              </a:lnSpc>
            </a:pPr>
            <a:r>
              <a:rPr lang="pt-BR" sz="1600" b="1" spc="-165" dirty="0" smtClean="0">
                <a:solidFill>
                  <a:srgbClr val="636B85"/>
                </a:solidFill>
                <a:latin typeface="Georgia"/>
                <a:cs typeface="Georgia"/>
              </a:rPr>
              <a:t>DATA PROTECTION</a:t>
            </a:r>
          </a:p>
          <a:p>
            <a:pPr marL="3810" algn="ctr">
              <a:lnSpc>
                <a:spcPct val="100000"/>
              </a:lnSpc>
            </a:pPr>
            <a:endParaRPr sz="160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lang="en-US" sz="1600" b="1" spc="-5" dirty="0" smtClean="0">
                <a:solidFill>
                  <a:srgbClr val="636B85"/>
                </a:solidFill>
                <a:latin typeface="Georgia"/>
                <a:cs typeface="Georgia"/>
              </a:rPr>
              <a:t>SOCIAL AND ETHICAL ISSUES PART </a:t>
            </a:r>
            <a:r>
              <a:rPr sz="1600" b="1" spc="-5" dirty="0" smtClean="0">
                <a:solidFill>
                  <a:srgbClr val="636B85"/>
                </a:solidFill>
                <a:latin typeface="Georgia"/>
                <a:cs typeface="Georgia"/>
              </a:rPr>
              <a:t>I</a:t>
            </a:r>
            <a:endParaRPr sz="1600" dirty="0">
              <a:latin typeface="Georgia"/>
              <a:cs typeface="Georg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2605" marR="5080" indent="-1780539">
              <a:lnSpc>
                <a:spcPct val="100000"/>
              </a:lnSpc>
            </a:pPr>
            <a:r>
              <a:rPr dirty="0">
                <a:solidFill>
                  <a:srgbClr val="D16248"/>
                </a:solidFill>
              </a:rPr>
              <a:t>Information </a:t>
            </a:r>
            <a:r>
              <a:rPr spc="-10" dirty="0">
                <a:solidFill>
                  <a:srgbClr val="D16248"/>
                </a:solidFill>
              </a:rPr>
              <a:t>Systems</a:t>
            </a:r>
            <a:r>
              <a:rPr spc="-110" dirty="0">
                <a:solidFill>
                  <a:srgbClr val="D16248"/>
                </a:solidFill>
              </a:rPr>
              <a:t> </a:t>
            </a:r>
            <a:r>
              <a:rPr dirty="0">
                <a:solidFill>
                  <a:srgbClr val="D16248"/>
                </a:solidFill>
              </a:rPr>
              <a:t>and  </a:t>
            </a:r>
            <a:r>
              <a:rPr spc="-5" dirty="0">
                <a:solidFill>
                  <a:srgbClr val="D16248"/>
                </a:solidFill>
              </a:rPr>
              <a:t>Databases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67200" y="95554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62450" y="105079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2"/>
                </a:lnTo>
                <a:lnTo>
                  <a:pt x="5551" y="258551"/>
                </a:lnTo>
                <a:lnTo>
                  <a:pt x="21367" y="302825"/>
                </a:lnTo>
                <a:lnTo>
                  <a:pt x="46186" y="341873"/>
                </a:lnTo>
                <a:lnTo>
                  <a:pt x="78750" y="374437"/>
                </a:lnTo>
                <a:lnTo>
                  <a:pt x="117798" y="399256"/>
                </a:lnTo>
                <a:lnTo>
                  <a:pt x="162072" y="415072"/>
                </a:lnTo>
                <a:lnTo>
                  <a:pt x="210312" y="420624"/>
                </a:lnTo>
                <a:lnTo>
                  <a:pt x="258551" y="415072"/>
                </a:lnTo>
                <a:lnTo>
                  <a:pt x="302825" y="399256"/>
                </a:lnTo>
                <a:lnTo>
                  <a:pt x="341873" y="374437"/>
                </a:lnTo>
                <a:lnTo>
                  <a:pt x="374437" y="341873"/>
                </a:lnTo>
                <a:lnTo>
                  <a:pt x="399256" y="302825"/>
                </a:lnTo>
                <a:lnTo>
                  <a:pt x="415072" y="258551"/>
                </a:lnTo>
                <a:lnTo>
                  <a:pt x="420624" y="210312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37303" y="1026667"/>
            <a:ext cx="471170" cy="469900"/>
          </a:xfrm>
          <a:custGeom>
            <a:avLst/>
            <a:gdLst/>
            <a:ahLst/>
            <a:cxnLst/>
            <a:rect l="l" t="t" r="r" b="b"/>
            <a:pathLst>
              <a:path w="471170" h="469900">
                <a:moveTo>
                  <a:pt x="258191" y="0"/>
                </a:moveTo>
                <a:lnTo>
                  <a:pt x="234187" y="0"/>
                </a:lnTo>
                <a:lnTo>
                  <a:pt x="210058" y="1270"/>
                </a:lnTo>
                <a:lnTo>
                  <a:pt x="164211" y="10160"/>
                </a:lnTo>
                <a:lnTo>
                  <a:pt x="122300" y="29210"/>
                </a:lnTo>
                <a:lnTo>
                  <a:pt x="84836" y="54610"/>
                </a:lnTo>
                <a:lnTo>
                  <a:pt x="52959" y="86360"/>
                </a:lnTo>
                <a:lnTo>
                  <a:pt x="27940" y="124460"/>
                </a:lnTo>
                <a:lnTo>
                  <a:pt x="10160" y="166370"/>
                </a:lnTo>
                <a:lnTo>
                  <a:pt x="1016" y="212089"/>
                </a:lnTo>
                <a:lnTo>
                  <a:pt x="0" y="236220"/>
                </a:lnTo>
                <a:lnTo>
                  <a:pt x="1397" y="260350"/>
                </a:lnTo>
                <a:lnTo>
                  <a:pt x="11049" y="306070"/>
                </a:lnTo>
                <a:lnTo>
                  <a:pt x="29083" y="347979"/>
                </a:lnTo>
                <a:lnTo>
                  <a:pt x="54610" y="386079"/>
                </a:lnTo>
                <a:lnTo>
                  <a:pt x="86613" y="417829"/>
                </a:lnTo>
                <a:lnTo>
                  <a:pt x="124333" y="443229"/>
                </a:lnTo>
                <a:lnTo>
                  <a:pt x="166750" y="461010"/>
                </a:lnTo>
                <a:lnTo>
                  <a:pt x="212725" y="469900"/>
                </a:lnTo>
                <a:lnTo>
                  <a:pt x="236728" y="469900"/>
                </a:lnTo>
                <a:lnTo>
                  <a:pt x="260858" y="468629"/>
                </a:lnTo>
                <a:lnTo>
                  <a:pt x="284099" y="466089"/>
                </a:lnTo>
                <a:lnTo>
                  <a:pt x="306705" y="459739"/>
                </a:lnTo>
                <a:lnTo>
                  <a:pt x="324696" y="453389"/>
                </a:lnTo>
                <a:lnTo>
                  <a:pt x="213487" y="453389"/>
                </a:lnTo>
                <a:lnTo>
                  <a:pt x="191770" y="449579"/>
                </a:lnTo>
                <a:lnTo>
                  <a:pt x="150749" y="436879"/>
                </a:lnTo>
                <a:lnTo>
                  <a:pt x="113537" y="416560"/>
                </a:lnTo>
                <a:lnTo>
                  <a:pt x="81153" y="389889"/>
                </a:lnTo>
                <a:lnTo>
                  <a:pt x="54356" y="358139"/>
                </a:lnTo>
                <a:lnTo>
                  <a:pt x="34162" y="321310"/>
                </a:lnTo>
                <a:lnTo>
                  <a:pt x="21336" y="279400"/>
                </a:lnTo>
                <a:lnTo>
                  <a:pt x="16827" y="236220"/>
                </a:lnTo>
                <a:lnTo>
                  <a:pt x="16823" y="233679"/>
                </a:lnTo>
                <a:lnTo>
                  <a:pt x="17780" y="213360"/>
                </a:lnTo>
                <a:lnTo>
                  <a:pt x="26416" y="170179"/>
                </a:lnTo>
                <a:lnTo>
                  <a:pt x="43053" y="130810"/>
                </a:lnTo>
                <a:lnTo>
                  <a:pt x="66421" y="96520"/>
                </a:lnTo>
                <a:lnTo>
                  <a:pt x="96138" y="66039"/>
                </a:lnTo>
                <a:lnTo>
                  <a:pt x="130937" y="43179"/>
                </a:lnTo>
                <a:lnTo>
                  <a:pt x="170053" y="26670"/>
                </a:lnTo>
                <a:lnTo>
                  <a:pt x="212598" y="17779"/>
                </a:lnTo>
                <a:lnTo>
                  <a:pt x="235076" y="16510"/>
                </a:lnTo>
                <a:lnTo>
                  <a:pt x="322495" y="16510"/>
                </a:lnTo>
                <a:lnTo>
                  <a:pt x="304292" y="10160"/>
                </a:lnTo>
                <a:lnTo>
                  <a:pt x="281686" y="3810"/>
                </a:lnTo>
                <a:lnTo>
                  <a:pt x="258191" y="0"/>
                </a:lnTo>
                <a:close/>
              </a:path>
              <a:path w="471170" h="469900">
                <a:moveTo>
                  <a:pt x="322495" y="16510"/>
                </a:moveTo>
                <a:lnTo>
                  <a:pt x="235076" y="16510"/>
                </a:lnTo>
                <a:lnTo>
                  <a:pt x="257429" y="17779"/>
                </a:lnTo>
                <a:lnTo>
                  <a:pt x="279146" y="20320"/>
                </a:lnTo>
                <a:lnTo>
                  <a:pt x="320294" y="33020"/>
                </a:lnTo>
                <a:lnTo>
                  <a:pt x="357378" y="53339"/>
                </a:lnTo>
                <a:lnTo>
                  <a:pt x="389890" y="80010"/>
                </a:lnTo>
                <a:lnTo>
                  <a:pt x="416560" y="113029"/>
                </a:lnTo>
                <a:lnTo>
                  <a:pt x="436880" y="149860"/>
                </a:lnTo>
                <a:lnTo>
                  <a:pt x="449580" y="190500"/>
                </a:lnTo>
                <a:lnTo>
                  <a:pt x="454088" y="233679"/>
                </a:lnTo>
                <a:lnTo>
                  <a:pt x="454092" y="236220"/>
                </a:lnTo>
                <a:lnTo>
                  <a:pt x="453136" y="256539"/>
                </a:lnTo>
                <a:lnTo>
                  <a:pt x="444500" y="299720"/>
                </a:lnTo>
                <a:lnTo>
                  <a:pt x="427990" y="339089"/>
                </a:lnTo>
                <a:lnTo>
                  <a:pt x="404495" y="373379"/>
                </a:lnTo>
                <a:lnTo>
                  <a:pt x="374904" y="403860"/>
                </a:lnTo>
                <a:lnTo>
                  <a:pt x="340106" y="426720"/>
                </a:lnTo>
                <a:lnTo>
                  <a:pt x="300863" y="444500"/>
                </a:lnTo>
                <a:lnTo>
                  <a:pt x="258318" y="452120"/>
                </a:lnTo>
                <a:lnTo>
                  <a:pt x="235838" y="453389"/>
                </a:lnTo>
                <a:lnTo>
                  <a:pt x="324696" y="453389"/>
                </a:lnTo>
                <a:lnTo>
                  <a:pt x="368173" y="429260"/>
                </a:lnTo>
                <a:lnTo>
                  <a:pt x="402844" y="400050"/>
                </a:lnTo>
                <a:lnTo>
                  <a:pt x="431292" y="365760"/>
                </a:lnTo>
                <a:lnTo>
                  <a:pt x="452882" y="325120"/>
                </a:lnTo>
                <a:lnTo>
                  <a:pt x="466344" y="281939"/>
                </a:lnTo>
                <a:lnTo>
                  <a:pt x="470916" y="233679"/>
                </a:lnTo>
                <a:lnTo>
                  <a:pt x="469519" y="209550"/>
                </a:lnTo>
                <a:lnTo>
                  <a:pt x="459994" y="163829"/>
                </a:lnTo>
                <a:lnTo>
                  <a:pt x="441960" y="121920"/>
                </a:lnTo>
                <a:lnTo>
                  <a:pt x="416433" y="85089"/>
                </a:lnTo>
                <a:lnTo>
                  <a:pt x="384301" y="52070"/>
                </a:lnTo>
                <a:lnTo>
                  <a:pt x="346710" y="27939"/>
                </a:lnTo>
                <a:lnTo>
                  <a:pt x="326136" y="17779"/>
                </a:lnTo>
                <a:lnTo>
                  <a:pt x="322495" y="16510"/>
                </a:lnTo>
                <a:close/>
              </a:path>
              <a:path w="471170" h="469900">
                <a:moveTo>
                  <a:pt x="235838" y="33020"/>
                </a:moveTo>
                <a:lnTo>
                  <a:pt x="195199" y="36829"/>
                </a:lnTo>
                <a:lnTo>
                  <a:pt x="157225" y="49529"/>
                </a:lnTo>
                <a:lnTo>
                  <a:pt x="122936" y="67310"/>
                </a:lnTo>
                <a:lnTo>
                  <a:pt x="92963" y="92710"/>
                </a:lnTo>
                <a:lnTo>
                  <a:pt x="68199" y="121920"/>
                </a:lnTo>
                <a:lnTo>
                  <a:pt x="49530" y="156210"/>
                </a:lnTo>
                <a:lnTo>
                  <a:pt x="37719" y="194310"/>
                </a:lnTo>
                <a:lnTo>
                  <a:pt x="33591" y="233679"/>
                </a:lnTo>
                <a:lnTo>
                  <a:pt x="33583" y="236220"/>
                </a:lnTo>
                <a:lnTo>
                  <a:pt x="34417" y="255270"/>
                </a:lnTo>
                <a:lnTo>
                  <a:pt x="42418" y="294639"/>
                </a:lnTo>
                <a:lnTo>
                  <a:pt x="57785" y="331470"/>
                </a:lnTo>
                <a:lnTo>
                  <a:pt x="79375" y="363220"/>
                </a:lnTo>
                <a:lnTo>
                  <a:pt x="106680" y="391160"/>
                </a:lnTo>
                <a:lnTo>
                  <a:pt x="138937" y="412750"/>
                </a:lnTo>
                <a:lnTo>
                  <a:pt x="175006" y="427989"/>
                </a:lnTo>
                <a:lnTo>
                  <a:pt x="214375" y="435610"/>
                </a:lnTo>
                <a:lnTo>
                  <a:pt x="235076" y="436879"/>
                </a:lnTo>
                <a:lnTo>
                  <a:pt x="255650" y="435610"/>
                </a:lnTo>
                <a:lnTo>
                  <a:pt x="275717" y="433070"/>
                </a:lnTo>
                <a:lnTo>
                  <a:pt x="295148" y="427989"/>
                </a:lnTo>
                <a:lnTo>
                  <a:pt x="313690" y="421639"/>
                </a:lnTo>
                <a:lnTo>
                  <a:pt x="316211" y="420370"/>
                </a:lnTo>
                <a:lnTo>
                  <a:pt x="234187" y="420370"/>
                </a:lnTo>
                <a:lnTo>
                  <a:pt x="215137" y="419100"/>
                </a:lnTo>
                <a:lnTo>
                  <a:pt x="162306" y="405129"/>
                </a:lnTo>
                <a:lnTo>
                  <a:pt x="116840" y="377189"/>
                </a:lnTo>
                <a:lnTo>
                  <a:pt x="81153" y="337820"/>
                </a:lnTo>
                <a:lnTo>
                  <a:pt x="58166" y="289560"/>
                </a:lnTo>
                <a:lnTo>
                  <a:pt x="50292" y="233679"/>
                </a:lnTo>
                <a:lnTo>
                  <a:pt x="51308" y="214629"/>
                </a:lnTo>
                <a:lnTo>
                  <a:pt x="65278" y="162560"/>
                </a:lnTo>
                <a:lnTo>
                  <a:pt x="93345" y="116839"/>
                </a:lnTo>
                <a:lnTo>
                  <a:pt x="132969" y="81279"/>
                </a:lnTo>
                <a:lnTo>
                  <a:pt x="181737" y="57150"/>
                </a:lnTo>
                <a:lnTo>
                  <a:pt x="236728" y="49529"/>
                </a:lnTo>
                <a:lnTo>
                  <a:pt x="314451" y="49529"/>
                </a:lnTo>
                <a:lnTo>
                  <a:pt x="295910" y="41910"/>
                </a:lnTo>
                <a:lnTo>
                  <a:pt x="276606" y="36829"/>
                </a:lnTo>
                <a:lnTo>
                  <a:pt x="256540" y="34289"/>
                </a:lnTo>
                <a:lnTo>
                  <a:pt x="235838" y="33020"/>
                </a:lnTo>
                <a:close/>
              </a:path>
              <a:path w="471170" h="469900">
                <a:moveTo>
                  <a:pt x="314451" y="49529"/>
                </a:moveTo>
                <a:lnTo>
                  <a:pt x="236728" y="49529"/>
                </a:lnTo>
                <a:lnTo>
                  <a:pt x="255778" y="50800"/>
                </a:lnTo>
                <a:lnTo>
                  <a:pt x="273938" y="53339"/>
                </a:lnTo>
                <a:lnTo>
                  <a:pt x="324866" y="72389"/>
                </a:lnTo>
                <a:lnTo>
                  <a:pt x="367284" y="105410"/>
                </a:lnTo>
                <a:lnTo>
                  <a:pt x="398907" y="148589"/>
                </a:lnTo>
                <a:lnTo>
                  <a:pt x="417068" y="199389"/>
                </a:lnTo>
                <a:lnTo>
                  <a:pt x="420624" y="236220"/>
                </a:lnTo>
                <a:lnTo>
                  <a:pt x="419608" y="255270"/>
                </a:lnTo>
                <a:lnTo>
                  <a:pt x="405638" y="308610"/>
                </a:lnTo>
                <a:lnTo>
                  <a:pt x="377571" y="354329"/>
                </a:lnTo>
                <a:lnTo>
                  <a:pt x="338074" y="389889"/>
                </a:lnTo>
                <a:lnTo>
                  <a:pt x="289433" y="412750"/>
                </a:lnTo>
                <a:lnTo>
                  <a:pt x="234187" y="420370"/>
                </a:lnTo>
                <a:lnTo>
                  <a:pt x="316211" y="420370"/>
                </a:lnTo>
                <a:lnTo>
                  <a:pt x="363600" y="391160"/>
                </a:lnTo>
                <a:lnTo>
                  <a:pt x="391033" y="364489"/>
                </a:lnTo>
                <a:lnTo>
                  <a:pt x="412876" y="331470"/>
                </a:lnTo>
                <a:lnTo>
                  <a:pt x="428244" y="295910"/>
                </a:lnTo>
                <a:lnTo>
                  <a:pt x="436372" y="256539"/>
                </a:lnTo>
                <a:lnTo>
                  <a:pt x="437332" y="233679"/>
                </a:lnTo>
                <a:lnTo>
                  <a:pt x="436499" y="214629"/>
                </a:lnTo>
                <a:lnTo>
                  <a:pt x="428498" y="175260"/>
                </a:lnTo>
                <a:lnTo>
                  <a:pt x="413258" y="139700"/>
                </a:lnTo>
                <a:lnTo>
                  <a:pt x="391541" y="106679"/>
                </a:lnTo>
                <a:lnTo>
                  <a:pt x="364236" y="80010"/>
                </a:lnTo>
                <a:lnTo>
                  <a:pt x="332105" y="57150"/>
                </a:lnTo>
                <a:lnTo>
                  <a:pt x="314451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24961" y="435737"/>
            <a:ext cx="2888488" cy="319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0491" y="1517141"/>
            <a:ext cx="8056880" cy="4476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ts val="2625"/>
              </a:lnSpc>
            </a:pPr>
            <a:r>
              <a:rPr sz="2300" dirty="0">
                <a:latin typeface="Book Antiqua"/>
                <a:cs typeface="Book Antiqua"/>
              </a:rPr>
              <a:t>We refer to organisations or individuals who control</a:t>
            </a:r>
            <a:r>
              <a:rPr sz="2300" spc="-125" dirty="0">
                <a:latin typeface="Book Antiqua"/>
                <a:cs typeface="Book Antiqua"/>
              </a:rPr>
              <a:t> </a:t>
            </a:r>
            <a:r>
              <a:rPr sz="2300" spc="-5" dirty="0">
                <a:latin typeface="Book Antiqua"/>
                <a:cs typeface="Book Antiqua"/>
              </a:rPr>
              <a:t>the</a:t>
            </a:r>
            <a:endParaRPr sz="2300">
              <a:latin typeface="Book Antiqua"/>
              <a:cs typeface="Book Antiqua"/>
            </a:endParaRPr>
          </a:p>
          <a:p>
            <a:pPr marL="121920">
              <a:lnSpc>
                <a:spcPts val="2625"/>
              </a:lnSpc>
            </a:pPr>
            <a:r>
              <a:rPr sz="2300" dirty="0">
                <a:latin typeface="Book Antiqua"/>
                <a:cs typeface="Book Antiqua"/>
              </a:rPr>
              <a:t>contents and </a:t>
            </a:r>
            <a:r>
              <a:rPr sz="2300" spc="-5" dirty="0">
                <a:latin typeface="Book Antiqua"/>
                <a:cs typeface="Book Antiqua"/>
              </a:rPr>
              <a:t>use </a:t>
            </a:r>
            <a:r>
              <a:rPr sz="2300" dirty="0">
                <a:latin typeface="Book Antiqua"/>
                <a:cs typeface="Book Antiqua"/>
              </a:rPr>
              <a:t>of your </a:t>
            </a:r>
            <a:r>
              <a:rPr sz="2300" spc="-5" dirty="0">
                <a:latin typeface="Book Antiqua"/>
                <a:cs typeface="Book Antiqua"/>
              </a:rPr>
              <a:t>personal </a:t>
            </a:r>
            <a:r>
              <a:rPr sz="2300" dirty="0">
                <a:latin typeface="Book Antiqua"/>
                <a:cs typeface="Book Antiqua"/>
              </a:rPr>
              <a:t>details as </a:t>
            </a:r>
            <a:r>
              <a:rPr sz="2300" spc="-5" dirty="0">
                <a:latin typeface="Book Antiqua"/>
                <a:cs typeface="Book Antiqua"/>
              </a:rPr>
              <a:t>'data</a:t>
            </a:r>
            <a:r>
              <a:rPr sz="2300" spc="-100" dirty="0">
                <a:latin typeface="Book Antiqua"/>
                <a:cs typeface="Book Antiqua"/>
              </a:rPr>
              <a:t> </a:t>
            </a:r>
            <a:r>
              <a:rPr sz="2300" dirty="0">
                <a:latin typeface="Book Antiqua"/>
                <a:cs typeface="Book Antiqua"/>
              </a:rPr>
              <a:t>controllers'.</a:t>
            </a:r>
            <a:endParaRPr sz="23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121920" marR="2214880">
              <a:lnSpc>
                <a:spcPct val="110100"/>
              </a:lnSpc>
            </a:pPr>
            <a:r>
              <a:rPr sz="2300" dirty="0">
                <a:latin typeface="Book Antiqua"/>
                <a:cs typeface="Book Antiqua"/>
              </a:rPr>
              <a:t>Data Controllers are subject </a:t>
            </a:r>
            <a:r>
              <a:rPr sz="2300" spc="-5" dirty="0">
                <a:latin typeface="Book Antiqua"/>
                <a:cs typeface="Book Antiqua"/>
              </a:rPr>
              <a:t>to </a:t>
            </a:r>
            <a:r>
              <a:rPr sz="2300" dirty="0">
                <a:latin typeface="Book Antiqua"/>
                <a:cs typeface="Book Antiqua"/>
              </a:rPr>
              <a:t>8</a:t>
            </a:r>
            <a:r>
              <a:rPr sz="2300" spc="-114" dirty="0">
                <a:latin typeface="Book Antiqua"/>
                <a:cs typeface="Book Antiqua"/>
              </a:rPr>
              <a:t> </a:t>
            </a:r>
            <a:r>
              <a:rPr sz="2300" dirty="0">
                <a:latin typeface="Book Antiqua"/>
                <a:cs typeface="Book Antiqua"/>
              </a:rPr>
              <a:t>obligations.  </a:t>
            </a:r>
            <a:r>
              <a:rPr sz="2300" spc="-5" dirty="0">
                <a:latin typeface="Book Antiqua"/>
                <a:cs typeface="Book Antiqua"/>
              </a:rPr>
              <a:t>Obligated to </a:t>
            </a:r>
            <a:r>
              <a:rPr sz="2300" dirty="0">
                <a:latin typeface="Book Antiqua"/>
                <a:cs typeface="Book Antiqua"/>
              </a:rPr>
              <a:t>ensure that data</a:t>
            </a:r>
            <a:r>
              <a:rPr sz="2300" spc="-100" dirty="0">
                <a:latin typeface="Book Antiqua"/>
                <a:cs typeface="Book Antiqua"/>
              </a:rPr>
              <a:t> </a:t>
            </a:r>
            <a:r>
              <a:rPr sz="2300" dirty="0">
                <a:latin typeface="Book Antiqua"/>
                <a:cs typeface="Book Antiqua"/>
              </a:rPr>
              <a:t>is:</a:t>
            </a:r>
            <a:endParaRPr sz="23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275"/>
              </a:spcBef>
              <a:buClr>
                <a:srgbClr val="D16248"/>
              </a:buClr>
              <a:buSzPct val="84782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300" spc="-5" dirty="0">
                <a:latin typeface="Book Antiqua"/>
                <a:cs typeface="Book Antiqua"/>
              </a:rPr>
              <a:t>Obtained </a:t>
            </a:r>
            <a:r>
              <a:rPr sz="2300" dirty="0">
                <a:latin typeface="Book Antiqua"/>
                <a:cs typeface="Book Antiqua"/>
              </a:rPr>
              <a:t>and </a:t>
            </a:r>
            <a:r>
              <a:rPr sz="2300" spc="-5" dirty="0">
                <a:latin typeface="Book Antiqua"/>
                <a:cs typeface="Book Antiqua"/>
              </a:rPr>
              <a:t>processed</a:t>
            </a:r>
            <a:r>
              <a:rPr sz="2300" spc="-70" dirty="0">
                <a:latin typeface="Book Antiqua"/>
                <a:cs typeface="Book Antiqua"/>
              </a:rPr>
              <a:t> </a:t>
            </a:r>
            <a:r>
              <a:rPr sz="2300" dirty="0">
                <a:latin typeface="Book Antiqua"/>
                <a:cs typeface="Book Antiqua"/>
              </a:rPr>
              <a:t>fairly</a:t>
            </a:r>
            <a:endParaRPr sz="23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275"/>
              </a:spcBef>
              <a:buClr>
                <a:srgbClr val="D16248"/>
              </a:buClr>
              <a:buSzPct val="84782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300" spc="-5" dirty="0">
                <a:latin typeface="Book Antiqua"/>
                <a:cs typeface="Book Antiqua"/>
              </a:rPr>
              <a:t>Kept </a:t>
            </a:r>
            <a:r>
              <a:rPr sz="2300" dirty="0">
                <a:latin typeface="Book Antiqua"/>
                <a:cs typeface="Book Antiqua"/>
              </a:rPr>
              <a:t>only for one or more specified lawful</a:t>
            </a:r>
            <a:r>
              <a:rPr sz="2300" spc="-120" dirty="0">
                <a:latin typeface="Book Antiqua"/>
                <a:cs typeface="Book Antiqua"/>
              </a:rPr>
              <a:t> </a:t>
            </a:r>
            <a:r>
              <a:rPr sz="2300" dirty="0">
                <a:latin typeface="Book Antiqua"/>
                <a:cs typeface="Book Antiqua"/>
              </a:rPr>
              <a:t>purposes</a:t>
            </a:r>
            <a:endParaRPr sz="23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275"/>
              </a:spcBef>
              <a:buClr>
                <a:srgbClr val="D16248"/>
              </a:buClr>
              <a:buSzPct val="84782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300" spc="-5" dirty="0">
                <a:latin typeface="Book Antiqua"/>
                <a:cs typeface="Book Antiqua"/>
              </a:rPr>
              <a:t>Kept </a:t>
            </a:r>
            <a:r>
              <a:rPr sz="2300" dirty="0">
                <a:latin typeface="Book Antiqua"/>
                <a:cs typeface="Book Antiqua"/>
              </a:rPr>
              <a:t>safe and</a:t>
            </a:r>
            <a:r>
              <a:rPr sz="2300" spc="-105" dirty="0">
                <a:latin typeface="Book Antiqua"/>
                <a:cs typeface="Book Antiqua"/>
              </a:rPr>
              <a:t> </a:t>
            </a:r>
            <a:r>
              <a:rPr sz="2300" dirty="0">
                <a:latin typeface="Book Antiqua"/>
                <a:cs typeface="Book Antiqua"/>
              </a:rPr>
              <a:t>secure</a:t>
            </a:r>
            <a:endParaRPr sz="23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275"/>
              </a:spcBef>
              <a:buClr>
                <a:srgbClr val="D16248"/>
              </a:buClr>
              <a:buSzPct val="84782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300" spc="-5" dirty="0">
                <a:latin typeface="Book Antiqua"/>
                <a:cs typeface="Book Antiqua"/>
              </a:rPr>
              <a:t>Kept</a:t>
            </a:r>
            <a:r>
              <a:rPr sz="2300" spc="-75" dirty="0">
                <a:latin typeface="Book Antiqua"/>
                <a:cs typeface="Book Antiqua"/>
              </a:rPr>
              <a:t> </a:t>
            </a:r>
            <a:r>
              <a:rPr sz="2300" dirty="0">
                <a:latin typeface="Book Antiqua"/>
                <a:cs typeface="Book Antiqua"/>
              </a:rPr>
              <a:t>accurate</a:t>
            </a:r>
            <a:endParaRPr sz="23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275"/>
              </a:spcBef>
              <a:buClr>
                <a:srgbClr val="D16248"/>
              </a:buClr>
              <a:buSzPct val="84782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300" dirty="0">
                <a:latin typeface="Book Antiqua"/>
                <a:cs typeface="Book Antiqua"/>
              </a:rPr>
              <a:t>Adequate, relevant and not</a:t>
            </a:r>
            <a:r>
              <a:rPr sz="2300" spc="-90" dirty="0">
                <a:latin typeface="Book Antiqua"/>
                <a:cs typeface="Book Antiqua"/>
              </a:rPr>
              <a:t> </a:t>
            </a:r>
            <a:r>
              <a:rPr sz="2300" spc="-5" dirty="0">
                <a:latin typeface="Book Antiqua"/>
                <a:cs typeface="Book Antiqua"/>
              </a:rPr>
              <a:t>excessive</a:t>
            </a:r>
            <a:endParaRPr sz="23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275"/>
              </a:spcBef>
              <a:buClr>
                <a:srgbClr val="D16248"/>
              </a:buClr>
              <a:buSzPct val="84782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300" dirty="0">
                <a:latin typeface="Book Antiqua"/>
                <a:cs typeface="Book Antiqua"/>
              </a:rPr>
              <a:t>Retained for no longer </a:t>
            </a:r>
            <a:r>
              <a:rPr sz="2300" spc="-5" dirty="0">
                <a:latin typeface="Book Antiqua"/>
                <a:cs typeface="Book Antiqua"/>
              </a:rPr>
              <a:t>than </a:t>
            </a:r>
            <a:r>
              <a:rPr sz="2300" dirty="0">
                <a:latin typeface="Book Antiqua"/>
                <a:cs typeface="Book Antiqua"/>
              </a:rPr>
              <a:t>is</a:t>
            </a:r>
            <a:r>
              <a:rPr sz="2300" spc="-120" dirty="0">
                <a:latin typeface="Book Antiqua"/>
                <a:cs typeface="Book Antiqua"/>
              </a:rPr>
              <a:t> </a:t>
            </a:r>
            <a:r>
              <a:rPr sz="2300" dirty="0">
                <a:latin typeface="Book Antiqua"/>
                <a:cs typeface="Book Antiqua"/>
              </a:rPr>
              <a:t>necessary</a:t>
            </a:r>
            <a:endParaRPr sz="23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275"/>
              </a:spcBef>
              <a:buClr>
                <a:srgbClr val="D16248"/>
              </a:buClr>
              <a:buSzPct val="84782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300" dirty="0">
                <a:latin typeface="Book Antiqua"/>
                <a:cs typeface="Book Antiqua"/>
              </a:rPr>
              <a:t>Not disclosed </a:t>
            </a:r>
            <a:r>
              <a:rPr sz="2300" spc="-5" dirty="0">
                <a:latin typeface="Book Antiqua"/>
                <a:cs typeface="Book Antiqua"/>
              </a:rPr>
              <a:t>to </a:t>
            </a:r>
            <a:r>
              <a:rPr sz="2300" dirty="0">
                <a:latin typeface="Book Antiqua"/>
                <a:cs typeface="Book Antiqua"/>
              </a:rPr>
              <a:t>third </a:t>
            </a:r>
            <a:r>
              <a:rPr sz="2300" spc="-5" dirty="0">
                <a:latin typeface="Book Antiqua"/>
                <a:cs typeface="Book Antiqua"/>
              </a:rPr>
              <a:t>parties </a:t>
            </a:r>
            <a:r>
              <a:rPr sz="2300" dirty="0">
                <a:latin typeface="Book Antiqua"/>
                <a:cs typeface="Book Antiqua"/>
              </a:rPr>
              <a:t>except where</a:t>
            </a:r>
            <a:r>
              <a:rPr sz="2300" spc="-100" dirty="0">
                <a:latin typeface="Book Antiqua"/>
                <a:cs typeface="Book Antiqua"/>
              </a:rPr>
              <a:t> </a:t>
            </a:r>
            <a:r>
              <a:rPr sz="2300" dirty="0">
                <a:latin typeface="Book Antiqua"/>
                <a:cs typeface="Book Antiqua"/>
              </a:rPr>
              <a:t>appropriate</a:t>
            </a:r>
            <a:endParaRPr sz="23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7570" y="518033"/>
            <a:ext cx="2306320" cy="10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0491" y="1549019"/>
            <a:ext cx="8321040" cy="414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5" dirty="0">
                <a:latin typeface="Book Antiqua"/>
                <a:cs typeface="Book Antiqua"/>
              </a:rPr>
              <a:t>Legislation </a:t>
            </a:r>
            <a:r>
              <a:rPr sz="2700" dirty="0">
                <a:latin typeface="Book Antiqua"/>
                <a:cs typeface="Book Antiqua"/>
              </a:rPr>
              <a:t>confers certain</a:t>
            </a:r>
            <a:r>
              <a:rPr sz="2700" spc="-50" dirty="0">
                <a:latin typeface="Book Antiqua"/>
                <a:cs typeface="Book Antiqua"/>
              </a:rPr>
              <a:t> </a:t>
            </a:r>
            <a:r>
              <a:rPr sz="2700" spc="-5" dirty="0">
                <a:latin typeface="Book Antiqua"/>
                <a:cs typeface="Book Antiqua"/>
              </a:rPr>
              <a:t>rights</a:t>
            </a:r>
            <a:endParaRPr sz="27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645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Book Antiqua"/>
                <a:cs typeface="Book Antiqua"/>
              </a:rPr>
              <a:t>The right </a:t>
            </a:r>
            <a:r>
              <a:rPr sz="2700" spc="-5" dirty="0">
                <a:latin typeface="Book Antiqua"/>
                <a:cs typeface="Book Antiqua"/>
              </a:rPr>
              <a:t>to know that personal </a:t>
            </a:r>
            <a:r>
              <a:rPr sz="2700" dirty="0">
                <a:latin typeface="Book Antiqua"/>
                <a:cs typeface="Book Antiqua"/>
              </a:rPr>
              <a:t>data is </a:t>
            </a:r>
            <a:r>
              <a:rPr sz="2700" spc="-5" dirty="0">
                <a:latin typeface="Book Antiqua"/>
                <a:cs typeface="Book Antiqua"/>
              </a:rPr>
              <a:t>being</a:t>
            </a:r>
            <a:r>
              <a:rPr sz="2700" spc="-60" dirty="0">
                <a:latin typeface="Book Antiqua"/>
                <a:cs typeface="Book Antiqua"/>
              </a:rPr>
              <a:t> </a:t>
            </a:r>
            <a:r>
              <a:rPr sz="2700" dirty="0">
                <a:latin typeface="Book Antiqua"/>
                <a:cs typeface="Book Antiqua"/>
              </a:rPr>
              <a:t>held</a:t>
            </a:r>
            <a:endParaRPr sz="27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645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Book Antiqua"/>
                <a:cs typeface="Book Antiqua"/>
              </a:rPr>
              <a:t>The </a:t>
            </a:r>
            <a:r>
              <a:rPr sz="2700" spc="-5" dirty="0">
                <a:latin typeface="Book Antiqua"/>
                <a:cs typeface="Book Antiqua"/>
              </a:rPr>
              <a:t>right </a:t>
            </a:r>
            <a:r>
              <a:rPr sz="2700" dirty="0">
                <a:latin typeface="Book Antiqua"/>
                <a:cs typeface="Book Antiqua"/>
              </a:rPr>
              <a:t>of access </a:t>
            </a:r>
            <a:r>
              <a:rPr sz="2700" spc="-5" dirty="0">
                <a:latin typeface="Book Antiqua"/>
                <a:cs typeface="Book Antiqua"/>
              </a:rPr>
              <a:t>to </a:t>
            </a:r>
            <a:r>
              <a:rPr sz="2700" dirty="0">
                <a:latin typeface="Book Antiqua"/>
                <a:cs typeface="Book Antiqua"/>
              </a:rPr>
              <a:t>all </a:t>
            </a:r>
            <a:r>
              <a:rPr sz="2700" spc="-5" dirty="0">
                <a:latin typeface="Book Antiqua"/>
                <a:cs typeface="Book Antiqua"/>
              </a:rPr>
              <a:t>the</a:t>
            </a:r>
            <a:r>
              <a:rPr sz="2700" spc="-70" dirty="0">
                <a:latin typeface="Book Antiqua"/>
                <a:cs typeface="Book Antiqua"/>
              </a:rPr>
              <a:t> </a:t>
            </a:r>
            <a:r>
              <a:rPr sz="2700" spc="-5" dirty="0">
                <a:latin typeface="Book Antiqua"/>
                <a:cs typeface="Book Antiqua"/>
              </a:rPr>
              <a:t>data</a:t>
            </a:r>
            <a:endParaRPr sz="27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Book Antiqua"/>
                <a:cs typeface="Book Antiqua"/>
              </a:rPr>
              <a:t>The right </a:t>
            </a:r>
            <a:r>
              <a:rPr sz="2700" spc="-5" dirty="0">
                <a:latin typeface="Book Antiqua"/>
                <a:cs typeface="Book Antiqua"/>
              </a:rPr>
              <a:t>to have </a:t>
            </a:r>
            <a:r>
              <a:rPr sz="2700" dirty="0">
                <a:latin typeface="Book Antiqua"/>
                <a:cs typeface="Book Antiqua"/>
              </a:rPr>
              <a:t>data </a:t>
            </a:r>
            <a:r>
              <a:rPr sz="2700" spc="-5" dirty="0">
                <a:latin typeface="Book Antiqua"/>
                <a:cs typeface="Book Antiqua"/>
              </a:rPr>
              <a:t>corrected, </a:t>
            </a:r>
            <a:r>
              <a:rPr sz="2700" dirty="0">
                <a:latin typeface="Book Antiqua"/>
                <a:cs typeface="Book Antiqua"/>
              </a:rPr>
              <a:t>if </a:t>
            </a:r>
            <a:r>
              <a:rPr sz="2700" spc="-10" dirty="0">
                <a:latin typeface="Book Antiqua"/>
                <a:cs typeface="Book Antiqua"/>
              </a:rPr>
              <a:t>it </a:t>
            </a:r>
            <a:r>
              <a:rPr sz="2700" dirty="0">
                <a:latin typeface="Book Antiqua"/>
                <a:cs typeface="Book Antiqua"/>
              </a:rPr>
              <a:t>is</a:t>
            </a:r>
            <a:r>
              <a:rPr sz="2700" spc="-85" dirty="0">
                <a:latin typeface="Book Antiqua"/>
                <a:cs typeface="Book Antiqua"/>
              </a:rPr>
              <a:t> </a:t>
            </a:r>
            <a:r>
              <a:rPr sz="2700" dirty="0">
                <a:latin typeface="Book Antiqua"/>
                <a:cs typeface="Book Antiqua"/>
              </a:rPr>
              <a:t>inaccurate</a:t>
            </a:r>
            <a:endParaRPr sz="27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645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Book Antiqua"/>
                <a:cs typeface="Book Antiqua"/>
              </a:rPr>
              <a:t>The right </a:t>
            </a:r>
            <a:r>
              <a:rPr sz="2700" spc="-5" dirty="0">
                <a:latin typeface="Book Antiqua"/>
                <a:cs typeface="Book Antiqua"/>
              </a:rPr>
              <a:t>to have </a:t>
            </a:r>
            <a:r>
              <a:rPr sz="2700" dirty="0">
                <a:latin typeface="Book Antiqua"/>
                <a:cs typeface="Book Antiqua"/>
              </a:rPr>
              <a:t>data erased, if </a:t>
            </a:r>
            <a:r>
              <a:rPr sz="2700" spc="-5" dirty="0">
                <a:latin typeface="Book Antiqua"/>
                <a:cs typeface="Book Antiqua"/>
              </a:rPr>
              <a:t>there </a:t>
            </a:r>
            <a:r>
              <a:rPr sz="2700" spc="-10" dirty="0">
                <a:latin typeface="Book Antiqua"/>
                <a:cs typeface="Book Antiqua"/>
              </a:rPr>
              <a:t>is </a:t>
            </a:r>
            <a:r>
              <a:rPr sz="2700" spc="-5" dirty="0">
                <a:latin typeface="Book Antiqua"/>
                <a:cs typeface="Book Antiqua"/>
              </a:rPr>
              <a:t>not</a:t>
            </a:r>
            <a:r>
              <a:rPr sz="2700" spc="-105" dirty="0">
                <a:latin typeface="Book Antiqua"/>
                <a:cs typeface="Book Antiqua"/>
              </a:rPr>
              <a:t> </a:t>
            </a:r>
            <a:r>
              <a:rPr sz="2700" dirty="0">
                <a:latin typeface="Book Antiqua"/>
                <a:cs typeface="Book Antiqua"/>
              </a:rPr>
              <a:t>a</a:t>
            </a:r>
            <a:endParaRPr sz="2700">
              <a:latin typeface="Book Antiqua"/>
              <a:cs typeface="Book Antiqua"/>
            </a:endParaRPr>
          </a:p>
          <a:p>
            <a:pPr marL="287020">
              <a:lnSpc>
                <a:spcPct val="100000"/>
              </a:lnSpc>
            </a:pPr>
            <a:r>
              <a:rPr sz="2700" spc="-5" dirty="0">
                <a:latin typeface="Book Antiqua"/>
                <a:cs typeface="Book Antiqua"/>
              </a:rPr>
              <a:t>legitimate reason </a:t>
            </a:r>
            <a:r>
              <a:rPr sz="2700" dirty="0">
                <a:latin typeface="Book Antiqua"/>
                <a:cs typeface="Book Antiqua"/>
              </a:rPr>
              <a:t>for </a:t>
            </a:r>
            <a:r>
              <a:rPr sz="2700" spc="-5" dirty="0">
                <a:latin typeface="Book Antiqua"/>
                <a:cs typeface="Book Antiqua"/>
              </a:rPr>
              <a:t>retaining </a:t>
            </a:r>
            <a:r>
              <a:rPr sz="2700" dirty="0">
                <a:latin typeface="Book Antiqua"/>
                <a:cs typeface="Book Antiqua"/>
              </a:rPr>
              <a:t>it, or if it is out of</a:t>
            </a:r>
            <a:r>
              <a:rPr sz="2700" spc="-55" dirty="0">
                <a:latin typeface="Book Antiqua"/>
                <a:cs typeface="Book Antiqua"/>
              </a:rPr>
              <a:t> </a:t>
            </a:r>
            <a:r>
              <a:rPr sz="2700" spc="-5" dirty="0">
                <a:latin typeface="Book Antiqua"/>
                <a:cs typeface="Book Antiqua"/>
              </a:rPr>
              <a:t>date</a:t>
            </a:r>
            <a:endParaRPr sz="2700">
              <a:latin typeface="Book Antiqua"/>
              <a:cs typeface="Book Antiqua"/>
            </a:endParaRPr>
          </a:p>
          <a:p>
            <a:pPr marL="287020" marR="940435" indent="-27432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Book Antiqua"/>
                <a:cs typeface="Book Antiqua"/>
              </a:rPr>
              <a:t>The right </a:t>
            </a:r>
            <a:r>
              <a:rPr sz="2700" spc="-5" dirty="0">
                <a:latin typeface="Book Antiqua"/>
                <a:cs typeface="Book Antiqua"/>
              </a:rPr>
              <a:t>to seek compensation </a:t>
            </a:r>
            <a:r>
              <a:rPr sz="2700" dirty="0">
                <a:latin typeface="Book Antiqua"/>
                <a:cs typeface="Book Antiqua"/>
              </a:rPr>
              <a:t>for damage or  </a:t>
            </a:r>
            <a:r>
              <a:rPr sz="2700" spc="-5" dirty="0">
                <a:latin typeface="Book Antiqua"/>
                <a:cs typeface="Book Antiqua"/>
              </a:rPr>
              <a:t>distress </a:t>
            </a:r>
            <a:r>
              <a:rPr sz="2700" dirty="0">
                <a:latin typeface="Book Antiqua"/>
                <a:cs typeface="Book Antiqua"/>
              </a:rPr>
              <a:t>caused </a:t>
            </a:r>
            <a:r>
              <a:rPr sz="2700" spc="-5" dirty="0">
                <a:latin typeface="Book Antiqua"/>
                <a:cs typeface="Book Antiqua"/>
              </a:rPr>
              <a:t>by inaccurate </a:t>
            </a:r>
            <a:r>
              <a:rPr sz="2700" dirty="0">
                <a:latin typeface="Book Antiqua"/>
                <a:cs typeface="Book Antiqua"/>
              </a:rPr>
              <a:t>data or</a:t>
            </a:r>
            <a:r>
              <a:rPr sz="2700" spc="-80" dirty="0">
                <a:latin typeface="Book Antiqua"/>
                <a:cs typeface="Book Antiqua"/>
              </a:rPr>
              <a:t> </a:t>
            </a:r>
            <a:r>
              <a:rPr sz="2700" dirty="0">
                <a:latin typeface="Book Antiqua"/>
                <a:cs typeface="Book Antiqua"/>
              </a:rPr>
              <a:t>improper  </a:t>
            </a:r>
            <a:r>
              <a:rPr sz="2700" spc="-5" dirty="0">
                <a:latin typeface="Book Antiqua"/>
                <a:cs typeface="Book Antiqua"/>
              </a:rPr>
              <a:t>disclosure</a:t>
            </a:r>
            <a:endParaRPr sz="27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67200" y="95554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62450" y="105079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2"/>
                </a:lnTo>
                <a:lnTo>
                  <a:pt x="5551" y="258551"/>
                </a:lnTo>
                <a:lnTo>
                  <a:pt x="21367" y="302825"/>
                </a:lnTo>
                <a:lnTo>
                  <a:pt x="46186" y="341873"/>
                </a:lnTo>
                <a:lnTo>
                  <a:pt x="78750" y="374437"/>
                </a:lnTo>
                <a:lnTo>
                  <a:pt x="117798" y="399256"/>
                </a:lnTo>
                <a:lnTo>
                  <a:pt x="162072" y="415072"/>
                </a:lnTo>
                <a:lnTo>
                  <a:pt x="210312" y="420624"/>
                </a:lnTo>
                <a:lnTo>
                  <a:pt x="258551" y="415072"/>
                </a:lnTo>
                <a:lnTo>
                  <a:pt x="302825" y="399256"/>
                </a:lnTo>
                <a:lnTo>
                  <a:pt x="341873" y="374437"/>
                </a:lnTo>
                <a:lnTo>
                  <a:pt x="374437" y="341873"/>
                </a:lnTo>
                <a:lnTo>
                  <a:pt x="399256" y="302825"/>
                </a:lnTo>
                <a:lnTo>
                  <a:pt x="415072" y="258551"/>
                </a:lnTo>
                <a:lnTo>
                  <a:pt x="420624" y="210312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37303" y="1026667"/>
            <a:ext cx="471170" cy="469900"/>
          </a:xfrm>
          <a:custGeom>
            <a:avLst/>
            <a:gdLst/>
            <a:ahLst/>
            <a:cxnLst/>
            <a:rect l="l" t="t" r="r" b="b"/>
            <a:pathLst>
              <a:path w="471170" h="469900">
                <a:moveTo>
                  <a:pt x="258191" y="0"/>
                </a:moveTo>
                <a:lnTo>
                  <a:pt x="234187" y="0"/>
                </a:lnTo>
                <a:lnTo>
                  <a:pt x="210058" y="1270"/>
                </a:lnTo>
                <a:lnTo>
                  <a:pt x="164211" y="10160"/>
                </a:lnTo>
                <a:lnTo>
                  <a:pt x="122300" y="29210"/>
                </a:lnTo>
                <a:lnTo>
                  <a:pt x="84836" y="54610"/>
                </a:lnTo>
                <a:lnTo>
                  <a:pt x="52959" y="86360"/>
                </a:lnTo>
                <a:lnTo>
                  <a:pt x="27940" y="124460"/>
                </a:lnTo>
                <a:lnTo>
                  <a:pt x="10160" y="166370"/>
                </a:lnTo>
                <a:lnTo>
                  <a:pt x="1016" y="212089"/>
                </a:lnTo>
                <a:lnTo>
                  <a:pt x="0" y="236220"/>
                </a:lnTo>
                <a:lnTo>
                  <a:pt x="1397" y="260350"/>
                </a:lnTo>
                <a:lnTo>
                  <a:pt x="11049" y="306070"/>
                </a:lnTo>
                <a:lnTo>
                  <a:pt x="29083" y="347979"/>
                </a:lnTo>
                <a:lnTo>
                  <a:pt x="54610" y="386079"/>
                </a:lnTo>
                <a:lnTo>
                  <a:pt x="86613" y="417829"/>
                </a:lnTo>
                <a:lnTo>
                  <a:pt x="124333" y="443229"/>
                </a:lnTo>
                <a:lnTo>
                  <a:pt x="166750" y="461010"/>
                </a:lnTo>
                <a:lnTo>
                  <a:pt x="212725" y="469900"/>
                </a:lnTo>
                <a:lnTo>
                  <a:pt x="236728" y="469900"/>
                </a:lnTo>
                <a:lnTo>
                  <a:pt x="260858" y="468629"/>
                </a:lnTo>
                <a:lnTo>
                  <a:pt x="284099" y="466089"/>
                </a:lnTo>
                <a:lnTo>
                  <a:pt x="306705" y="459739"/>
                </a:lnTo>
                <a:lnTo>
                  <a:pt x="324696" y="453389"/>
                </a:lnTo>
                <a:lnTo>
                  <a:pt x="213487" y="453389"/>
                </a:lnTo>
                <a:lnTo>
                  <a:pt x="191770" y="449579"/>
                </a:lnTo>
                <a:lnTo>
                  <a:pt x="150749" y="436879"/>
                </a:lnTo>
                <a:lnTo>
                  <a:pt x="113537" y="416560"/>
                </a:lnTo>
                <a:lnTo>
                  <a:pt x="81153" y="389889"/>
                </a:lnTo>
                <a:lnTo>
                  <a:pt x="54356" y="358139"/>
                </a:lnTo>
                <a:lnTo>
                  <a:pt x="34162" y="321310"/>
                </a:lnTo>
                <a:lnTo>
                  <a:pt x="21336" y="279400"/>
                </a:lnTo>
                <a:lnTo>
                  <a:pt x="16827" y="236220"/>
                </a:lnTo>
                <a:lnTo>
                  <a:pt x="16823" y="233679"/>
                </a:lnTo>
                <a:lnTo>
                  <a:pt x="17780" y="213360"/>
                </a:lnTo>
                <a:lnTo>
                  <a:pt x="26416" y="170179"/>
                </a:lnTo>
                <a:lnTo>
                  <a:pt x="43053" y="130810"/>
                </a:lnTo>
                <a:lnTo>
                  <a:pt x="66421" y="96520"/>
                </a:lnTo>
                <a:lnTo>
                  <a:pt x="96138" y="66039"/>
                </a:lnTo>
                <a:lnTo>
                  <a:pt x="130937" y="43179"/>
                </a:lnTo>
                <a:lnTo>
                  <a:pt x="170053" y="26670"/>
                </a:lnTo>
                <a:lnTo>
                  <a:pt x="212598" y="17779"/>
                </a:lnTo>
                <a:lnTo>
                  <a:pt x="235076" y="16510"/>
                </a:lnTo>
                <a:lnTo>
                  <a:pt x="322495" y="16510"/>
                </a:lnTo>
                <a:lnTo>
                  <a:pt x="304292" y="10160"/>
                </a:lnTo>
                <a:lnTo>
                  <a:pt x="281686" y="3810"/>
                </a:lnTo>
                <a:lnTo>
                  <a:pt x="258191" y="0"/>
                </a:lnTo>
                <a:close/>
              </a:path>
              <a:path w="471170" h="469900">
                <a:moveTo>
                  <a:pt x="322495" y="16510"/>
                </a:moveTo>
                <a:lnTo>
                  <a:pt x="235076" y="16510"/>
                </a:lnTo>
                <a:lnTo>
                  <a:pt x="257429" y="17779"/>
                </a:lnTo>
                <a:lnTo>
                  <a:pt x="279146" y="20320"/>
                </a:lnTo>
                <a:lnTo>
                  <a:pt x="320294" y="33020"/>
                </a:lnTo>
                <a:lnTo>
                  <a:pt x="357378" y="53339"/>
                </a:lnTo>
                <a:lnTo>
                  <a:pt x="389890" y="80010"/>
                </a:lnTo>
                <a:lnTo>
                  <a:pt x="416560" y="113029"/>
                </a:lnTo>
                <a:lnTo>
                  <a:pt x="436880" y="149860"/>
                </a:lnTo>
                <a:lnTo>
                  <a:pt x="449580" y="190500"/>
                </a:lnTo>
                <a:lnTo>
                  <a:pt x="454088" y="233679"/>
                </a:lnTo>
                <a:lnTo>
                  <a:pt x="454092" y="236220"/>
                </a:lnTo>
                <a:lnTo>
                  <a:pt x="453136" y="256539"/>
                </a:lnTo>
                <a:lnTo>
                  <a:pt x="444500" y="299720"/>
                </a:lnTo>
                <a:lnTo>
                  <a:pt x="427990" y="339089"/>
                </a:lnTo>
                <a:lnTo>
                  <a:pt x="404495" y="373379"/>
                </a:lnTo>
                <a:lnTo>
                  <a:pt x="374904" y="403860"/>
                </a:lnTo>
                <a:lnTo>
                  <a:pt x="340106" y="426720"/>
                </a:lnTo>
                <a:lnTo>
                  <a:pt x="300863" y="444500"/>
                </a:lnTo>
                <a:lnTo>
                  <a:pt x="258318" y="452120"/>
                </a:lnTo>
                <a:lnTo>
                  <a:pt x="235838" y="453389"/>
                </a:lnTo>
                <a:lnTo>
                  <a:pt x="324696" y="453389"/>
                </a:lnTo>
                <a:lnTo>
                  <a:pt x="368173" y="429260"/>
                </a:lnTo>
                <a:lnTo>
                  <a:pt x="402844" y="400050"/>
                </a:lnTo>
                <a:lnTo>
                  <a:pt x="431292" y="365760"/>
                </a:lnTo>
                <a:lnTo>
                  <a:pt x="452882" y="325120"/>
                </a:lnTo>
                <a:lnTo>
                  <a:pt x="466344" y="281939"/>
                </a:lnTo>
                <a:lnTo>
                  <a:pt x="470916" y="233679"/>
                </a:lnTo>
                <a:lnTo>
                  <a:pt x="469519" y="209550"/>
                </a:lnTo>
                <a:lnTo>
                  <a:pt x="459994" y="163829"/>
                </a:lnTo>
                <a:lnTo>
                  <a:pt x="441960" y="121920"/>
                </a:lnTo>
                <a:lnTo>
                  <a:pt x="416433" y="85089"/>
                </a:lnTo>
                <a:lnTo>
                  <a:pt x="384301" y="52070"/>
                </a:lnTo>
                <a:lnTo>
                  <a:pt x="346710" y="27939"/>
                </a:lnTo>
                <a:lnTo>
                  <a:pt x="326136" y="17779"/>
                </a:lnTo>
                <a:lnTo>
                  <a:pt x="322495" y="16510"/>
                </a:lnTo>
                <a:close/>
              </a:path>
              <a:path w="471170" h="469900">
                <a:moveTo>
                  <a:pt x="235838" y="33020"/>
                </a:moveTo>
                <a:lnTo>
                  <a:pt x="195199" y="36829"/>
                </a:lnTo>
                <a:lnTo>
                  <a:pt x="157225" y="49529"/>
                </a:lnTo>
                <a:lnTo>
                  <a:pt x="122936" y="67310"/>
                </a:lnTo>
                <a:lnTo>
                  <a:pt x="92963" y="92710"/>
                </a:lnTo>
                <a:lnTo>
                  <a:pt x="68199" y="121920"/>
                </a:lnTo>
                <a:lnTo>
                  <a:pt x="49530" y="156210"/>
                </a:lnTo>
                <a:lnTo>
                  <a:pt x="37719" y="194310"/>
                </a:lnTo>
                <a:lnTo>
                  <a:pt x="33591" y="233679"/>
                </a:lnTo>
                <a:lnTo>
                  <a:pt x="33583" y="236220"/>
                </a:lnTo>
                <a:lnTo>
                  <a:pt x="34417" y="255270"/>
                </a:lnTo>
                <a:lnTo>
                  <a:pt x="42418" y="294639"/>
                </a:lnTo>
                <a:lnTo>
                  <a:pt x="57785" y="331470"/>
                </a:lnTo>
                <a:lnTo>
                  <a:pt x="79375" y="363220"/>
                </a:lnTo>
                <a:lnTo>
                  <a:pt x="106680" y="391160"/>
                </a:lnTo>
                <a:lnTo>
                  <a:pt x="138937" y="412750"/>
                </a:lnTo>
                <a:lnTo>
                  <a:pt x="175006" y="427989"/>
                </a:lnTo>
                <a:lnTo>
                  <a:pt x="214375" y="435610"/>
                </a:lnTo>
                <a:lnTo>
                  <a:pt x="235076" y="436879"/>
                </a:lnTo>
                <a:lnTo>
                  <a:pt x="255650" y="435610"/>
                </a:lnTo>
                <a:lnTo>
                  <a:pt x="275717" y="433070"/>
                </a:lnTo>
                <a:lnTo>
                  <a:pt x="295148" y="427989"/>
                </a:lnTo>
                <a:lnTo>
                  <a:pt x="313690" y="421639"/>
                </a:lnTo>
                <a:lnTo>
                  <a:pt x="316211" y="420370"/>
                </a:lnTo>
                <a:lnTo>
                  <a:pt x="234187" y="420370"/>
                </a:lnTo>
                <a:lnTo>
                  <a:pt x="215137" y="419100"/>
                </a:lnTo>
                <a:lnTo>
                  <a:pt x="162306" y="405129"/>
                </a:lnTo>
                <a:lnTo>
                  <a:pt x="116840" y="377189"/>
                </a:lnTo>
                <a:lnTo>
                  <a:pt x="81153" y="337820"/>
                </a:lnTo>
                <a:lnTo>
                  <a:pt x="58166" y="289560"/>
                </a:lnTo>
                <a:lnTo>
                  <a:pt x="50292" y="233679"/>
                </a:lnTo>
                <a:lnTo>
                  <a:pt x="51308" y="214629"/>
                </a:lnTo>
                <a:lnTo>
                  <a:pt x="65278" y="162560"/>
                </a:lnTo>
                <a:lnTo>
                  <a:pt x="93345" y="116839"/>
                </a:lnTo>
                <a:lnTo>
                  <a:pt x="132969" y="81279"/>
                </a:lnTo>
                <a:lnTo>
                  <a:pt x="181737" y="57150"/>
                </a:lnTo>
                <a:lnTo>
                  <a:pt x="236728" y="49529"/>
                </a:lnTo>
                <a:lnTo>
                  <a:pt x="314451" y="49529"/>
                </a:lnTo>
                <a:lnTo>
                  <a:pt x="295910" y="41910"/>
                </a:lnTo>
                <a:lnTo>
                  <a:pt x="276606" y="36829"/>
                </a:lnTo>
                <a:lnTo>
                  <a:pt x="256540" y="34289"/>
                </a:lnTo>
                <a:lnTo>
                  <a:pt x="235838" y="33020"/>
                </a:lnTo>
                <a:close/>
              </a:path>
              <a:path w="471170" h="469900">
                <a:moveTo>
                  <a:pt x="314451" y="49529"/>
                </a:moveTo>
                <a:lnTo>
                  <a:pt x="236728" y="49529"/>
                </a:lnTo>
                <a:lnTo>
                  <a:pt x="255778" y="50800"/>
                </a:lnTo>
                <a:lnTo>
                  <a:pt x="273938" y="53339"/>
                </a:lnTo>
                <a:lnTo>
                  <a:pt x="324866" y="72389"/>
                </a:lnTo>
                <a:lnTo>
                  <a:pt x="367284" y="105410"/>
                </a:lnTo>
                <a:lnTo>
                  <a:pt x="398907" y="148589"/>
                </a:lnTo>
                <a:lnTo>
                  <a:pt x="417068" y="199389"/>
                </a:lnTo>
                <a:lnTo>
                  <a:pt x="420624" y="236220"/>
                </a:lnTo>
                <a:lnTo>
                  <a:pt x="419608" y="255270"/>
                </a:lnTo>
                <a:lnTo>
                  <a:pt x="405638" y="308610"/>
                </a:lnTo>
                <a:lnTo>
                  <a:pt x="377571" y="354329"/>
                </a:lnTo>
                <a:lnTo>
                  <a:pt x="338074" y="389889"/>
                </a:lnTo>
                <a:lnTo>
                  <a:pt x="289433" y="412750"/>
                </a:lnTo>
                <a:lnTo>
                  <a:pt x="234187" y="420370"/>
                </a:lnTo>
                <a:lnTo>
                  <a:pt x="316211" y="420370"/>
                </a:lnTo>
                <a:lnTo>
                  <a:pt x="363600" y="391160"/>
                </a:lnTo>
                <a:lnTo>
                  <a:pt x="391033" y="364489"/>
                </a:lnTo>
                <a:lnTo>
                  <a:pt x="412876" y="331470"/>
                </a:lnTo>
                <a:lnTo>
                  <a:pt x="428244" y="295910"/>
                </a:lnTo>
                <a:lnTo>
                  <a:pt x="436372" y="256539"/>
                </a:lnTo>
                <a:lnTo>
                  <a:pt x="437332" y="233679"/>
                </a:lnTo>
                <a:lnTo>
                  <a:pt x="436499" y="214629"/>
                </a:lnTo>
                <a:lnTo>
                  <a:pt x="428498" y="175260"/>
                </a:lnTo>
                <a:lnTo>
                  <a:pt x="413258" y="139700"/>
                </a:lnTo>
                <a:lnTo>
                  <a:pt x="391541" y="106679"/>
                </a:lnTo>
                <a:lnTo>
                  <a:pt x="364236" y="80010"/>
                </a:lnTo>
                <a:lnTo>
                  <a:pt x="332105" y="57150"/>
                </a:lnTo>
                <a:lnTo>
                  <a:pt x="314451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7445" y="536701"/>
            <a:ext cx="2761996" cy="305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0491" y="1554099"/>
            <a:ext cx="8004809" cy="442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00" indent="-274320">
              <a:lnSpc>
                <a:spcPts val="292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Book Antiqua"/>
                <a:cs typeface="Book Antiqua"/>
              </a:rPr>
              <a:t>If </a:t>
            </a:r>
            <a:r>
              <a:rPr sz="2700" spc="-5" dirty="0">
                <a:latin typeface="Book Antiqua"/>
                <a:cs typeface="Book Antiqua"/>
              </a:rPr>
              <a:t>you hold </a:t>
            </a:r>
            <a:r>
              <a:rPr sz="2700" dirty="0">
                <a:latin typeface="Book Antiqua"/>
                <a:cs typeface="Book Antiqua"/>
              </a:rPr>
              <a:t>or </a:t>
            </a:r>
            <a:r>
              <a:rPr sz="2700" spc="-5" dirty="0">
                <a:latin typeface="Book Antiqua"/>
                <a:cs typeface="Book Antiqua"/>
              </a:rPr>
              <a:t>process personal </a:t>
            </a:r>
            <a:r>
              <a:rPr sz="2700" dirty="0">
                <a:latin typeface="Book Antiqua"/>
                <a:cs typeface="Book Antiqua"/>
              </a:rPr>
              <a:t>data, </a:t>
            </a:r>
            <a:r>
              <a:rPr sz="2700" spc="-5" dirty="0">
                <a:latin typeface="Book Antiqua"/>
                <a:cs typeface="Book Antiqua"/>
              </a:rPr>
              <a:t>but </a:t>
            </a:r>
            <a:r>
              <a:rPr sz="2700" dirty="0">
                <a:latin typeface="Book Antiqua"/>
                <a:cs typeface="Book Antiqua"/>
              </a:rPr>
              <a:t>do </a:t>
            </a:r>
            <a:r>
              <a:rPr sz="2700" spc="-5" dirty="0">
                <a:latin typeface="Book Antiqua"/>
                <a:cs typeface="Book Antiqua"/>
              </a:rPr>
              <a:t>not  </a:t>
            </a:r>
            <a:r>
              <a:rPr sz="2700" dirty="0">
                <a:latin typeface="Book Antiqua"/>
                <a:cs typeface="Book Antiqua"/>
              </a:rPr>
              <a:t>exercise </a:t>
            </a:r>
            <a:r>
              <a:rPr sz="2700" spc="-5" dirty="0">
                <a:latin typeface="Book Antiqua"/>
                <a:cs typeface="Book Antiqua"/>
              </a:rPr>
              <a:t>responsibility </a:t>
            </a:r>
            <a:r>
              <a:rPr sz="2700" dirty="0">
                <a:latin typeface="Book Antiqua"/>
                <a:cs typeface="Book Antiqua"/>
              </a:rPr>
              <a:t>for or control over </a:t>
            </a:r>
            <a:r>
              <a:rPr sz="2700" spc="-5" dirty="0">
                <a:latin typeface="Book Antiqua"/>
                <a:cs typeface="Book Antiqua"/>
              </a:rPr>
              <a:t>the  personal </a:t>
            </a:r>
            <a:r>
              <a:rPr sz="2700" dirty="0">
                <a:latin typeface="Book Antiqua"/>
                <a:cs typeface="Book Antiqua"/>
              </a:rPr>
              <a:t>data, </a:t>
            </a:r>
            <a:r>
              <a:rPr sz="2700" spc="-5" dirty="0">
                <a:latin typeface="Book Antiqua"/>
                <a:cs typeface="Book Antiqua"/>
              </a:rPr>
              <a:t>then you </a:t>
            </a:r>
            <a:r>
              <a:rPr sz="2700" dirty="0">
                <a:latin typeface="Book Antiqua"/>
                <a:cs typeface="Book Antiqua"/>
              </a:rPr>
              <a:t>are a </a:t>
            </a:r>
            <a:r>
              <a:rPr sz="2700" spc="-5" dirty="0">
                <a:latin typeface="Book Antiqua"/>
                <a:cs typeface="Book Antiqua"/>
              </a:rPr>
              <a:t>"data</a:t>
            </a:r>
            <a:r>
              <a:rPr sz="2700" spc="-85" dirty="0">
                <a:latin typeface="Book Antiqua"/>
                <a:cs typeface="Book Antiqua"/>
              </a:rPr>
              <a:t> </a:t>
            </a:r>
            <a:r>
              <a:rPr sz="2700" spc="-5" dirty="0">
                <a:latin typeface="Book Antiqua"/>
                <a:cs typeface="Book Antiqua"/>
              </a:rPr>
              <a:t>processor</a:t>
            </a:r>
            <a:endParaRPr sz="27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16248"/>
              </a:buClr>
              <a:buFont typeface="Wingdings 2"/>
              <a:buChar char=""/>
            </a:pPr>
            <a:endParaRPr sz="3650">
              <a:latin typeface="Times New Roman"/>
              <a:cs typeface="Times New Roman"/>
            </a:endParaRPr>
          </a:p>
          <a:p>
            <a:pPr marL="287020" marR="793115" indent="-274320">
              <a:lnSpc>
                <a:spcPts val="292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Book Antiqua"/>
                <a:cs typeface="Book Antiqua"/>
              </a:rPr>
              <a:t>Data </a:t>
            </a:r>
            <a:r>
              <a:rPr sz="2700" spc="-5" dirty="0">
                <a:latin typeface="Book Antiqua"/>
                <a:cs typeface="Book Antiqua"/>
              </a:rPr>
              <a:t>processors have </a:t>
            </a:r>
            <a:r>
              <a:rPr sz="2700" dirty="0">
                <a:latin typeface="Book Antiqua"/>
                <a:cs typeface="Book Antiqua"/>
              </a:rPr>
              <a:t>a very </a:t>
            </a:r>
            <a:r>
              <a:rPr sz="2700" spc="-5" dirty="0">
                <a:latin typeface="Book Antiqua"/>
                <a:cs typeface="Book Antiqua"/>
              </a:rPr>
              <a:t>limited </a:t>
            </a:r>
            <a:r>
              <a:rPr sz="2700" dirty="0">
                <a:latin typeface="Book Antiqua"/>
                <a:cs typeface="Book Antiqua"/>
              </a:rPr>
              <a:t>set of  </a:t>
            </a:r>
            <a:r>
              <a:rPr sz="2700" spc="-5" dirty="0">
                <a:latin typeface="Book Antiqua"/>
                <a:cs typeface="Book Antiqua"/>
              </a:rPr>
              <a:t>responsibilities under the </a:t>
            </a:r>
            <a:r>
              <a:rPr sz="2700" dirty="0">
                <a:latin typeface="Book Antiqua"/>
                <a:cs typeface="Book Antiqua"/>
              </a:rPr>
              <a:t>Data </a:t>
            </a:r>
            <a:r>
              <a:rPr sz="2700" spc="-5" dirty="0">
                <a:latin typeface="Book Antiqua"/>
                <a:cs typeface="Book Antiqua"/>
              </a:rPr>
              <a:t>Protection</a:t>
            </a:r>
            <a:r>
              <a:rPr sz="2700" spc="-10" dirty="0">
                <a:latin typeface="Book Antiqua"/>
                <a:cs typeface="Book Antiqua"/>
              </a:rPr>
              <a:t> </a:t>
            </a:r>
            <a:r>
              <a:rPr sz="2700" dirty="0">
                <a:latin typeface="Book Antiqua"/>
                <a:cs typeface="Book Antiqua"/>
              </a:rPr>
              <a:t>Act</a:t>
            </a:r>
            <a:endParaRPr sz="27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16248"/>
              </a:buClr>
              <a:buFont typeface="Wingdings 2"/>
              <a:buChar char=""/>
            </a:pPr>
            <a:endParaRPr sz="36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9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Book Antiqua"/>
                <a:cs typeface="Book Antiqua"/>
              </a:rPr>
              <a:t>Examples include </a:t>
            </a:r>
            <a:r>
              <a:rPr sz="2700" spc="-5" dirty="0">
                <a:latin typeface="Book Antiqua"/>
                <a:cs typeface="Book Antiqua"/>
              </a:rPr>
              <a:t>payroll companies, accountants  </a:t>
            </a:r>
            <a:r>
              <a:rPr sz="2700" dirty="0">
                <a:latin typeface="Book Antiqua"/>
                <a:cs typeface="Book Antiqua"/>
              </a:rPr>
              <a:t>and </a:t>
            </a:r>
            <a:r>
              <a:rPr sz="2700" spc="-5" dirty="0">
                <a:latin typeface="Book Antiqua"/>
                <a:cs typeface="Book Antiqua"/>
              </a:rPr>
              <a:t>market research companies, </a:t>
            </a:r>
            <a:r>
              <a:rPr sz="2700" dirty="0">
                <a:latin typeface="Book Antiqua"/>
                <a:cs typeface="Book Antiqua"/>
              </a:rPr>
              <a:t>all of </a:t>
            </a:r>
            <a:r>
              <a:rPr sz="2700" spc="-5" dirty="0">
                <a:latin typeface="Book Antiqua"/>
                <a:cs typeface="Book Antiqua"/>
              </a:rPr>
              <a:t>which could  </a:t>
            </a:r>
            <a:r>
              <a:rPr sz="2700" dirty="0">
                <a:latin typeface="Book Antiqua"/>
                <a:cs typeface="Book Antiqua"/>
              </a:rPr>
              <a:t>hold or </a:t>
            </a:r>
            <a:r>
              <a:rPr sz="2700" spc="-5" dirty="0">
                <a:latin typeface="Book Antiqua"/>
                <a:cs typeface="Book Antiqua"/>
              </a:rPr>
              <a:t>process personal information </a:t>
            </a:r>
            <a:r>
              <a:rPr sz="2700" dirty="0">
                <a:latin typeface="Book Antiqua"/>
                <a:cs typeface="Book Antiqua"/>
              </a:rPr>
              <a:t>on </a:t>
            </a:r>
            <a:r>
              <a:rPr sz="2700" spc="-5" dirty="0">
                <a:latin typeface="Book Antiqua"/>
                <a:cs typeface="Book Antiqua"/>
              </a:rPr>
              <a:t>behalf </a:t>
            </a:r>
            <a:r>
              <a:rPr sz="2700" dirty="0">
                <a:latin typeface="Book Antiqua"/>
                <a:cs typeface="Book Antiqua"/>
              </a:rPr>
              <a:t>of  someone</a:t>
            </a:r>
            <a:r>
              <a:rPr sz="2700" spc="-100" dirty="0">
                <a:latin typeface="Book Antiqua"/>
                <a:cs typeface="Book Antiqua"/>
              </a:rPr>
              <a:t> </a:t>
            </a:r>
            <a:r>
              <a:rPr sz="2700" dirty="0">
                <a:latin typeface="Book Antiqua"/>
                <a:cs typeface="Book Antiqua"/>
              </a:rPr>
              <a:t>else.</a:t>
            </a:r>
            <a:endParaRPr sz="27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304" y="6391655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0" y="309372"/>
                </a:moveTo>
                <a:lnTo>
                  <a:pt x="8833104" y="309372"/>
                </a:lnTo>
                <a:lnTo>
                  <a:pt x="8833104" y="0"/>
                </a:lnTo>
                <a:lnTo>
                  <a:pt x="0" y="0"/>
                </a:lnTo>
                <a:lnTo>
                  <a:pt x="0" y="309372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58495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3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1533144"/>
            <a:ext cx="8458200" cy="3791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971" y="518033"/>
            <a:ext cx="7146505" cy="10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0491" y="1549019"/>
            <a:ext cx="8306434" cy="3152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 marR="840740">
              <a:lnSpc>
                <a:spcPct val="100000"/>
              </a:lnSpc>
            </a:pPr>
            <a:r>
              <a:rPr sz="2700" dirty="0">
                <a:latin typeface="Book Antiqua"/>
                <a:cs typeface="Book Antiqua"/>
              </a:rPr>
              <a:t>You </a:t>
            </a:r>
            <a:r>
              <a:rPr sz="2700" spc="-5" dirty="0">
                <a:latin typeface="Book Antiqua"/>
                <a:cs typeface="Book Antiqua"/>
              </a:rPr>
              <a:t>have </a:t>
            </a:r>
            <a:r>
              <a:rPr sz="2700" spc="-10" dirty="0">
                <a:latin typeface="Book Antiqua"/>
                <a:cs typeface="Book Antiqua"/>
              </a:rPr>
              <a:t>the </a:t>
            </a:r>
            <a:r>
              <a:rPr sz="2700" dirty="0">
                <a:latin typeface="Book Antiqua"/>
                <a:cs typeface="Book Antiqua"/>
              </a:rPr>
              <a:t>right </a:t>
            </a:r>
            <a:r>
              <a:rPr sz="2700" spc="-5" dirty="0">
                <a:latin typeface="Book Antiqua"/>
                <a:cs typeface="Book Antiqua"/>
              </a:rPr>
              <a:t>to </a:t>
            </a:r>
            <a:r>
              <a:rPr sz="2700" dirty="0">
                <a:latin typeface="Book Antiqua"/>
                <a:cs typeface="Book Antiqua"/>
              </a:rPr>
              <a:t>data </a:t>
            </a:r>
            <a:r>
              <a:rPr sz="2700" spc="-5" dirty="0">
                <a:latin typeface="Book Antiqua"/>
                <a:cs typeface="Book Antiqua"/>
              </a:rPr>
              <a:t>protection </a:t>
            </a:r>
            <a:r>
              <a:rPr sz="2700" dirty="0">
                <a:latin typeface="Book Antiqua"/>
                <a:cs typeface="Book Antiqua"/>
              </a:rPr>
              <a:t>when </a:t>
            </a:r>
            <a:r>
              <a:rPr sz="2700" spc="-5" dirty="0">
                <a:latin typeface="Book Antiqua"/>
                <a:cs typeface="Book Antiqua"/>
              </a:rPr>
              <a:t>your  details</a:t>
            </a:r>
            <a:r>
              <a:rPr sz="2700" spc="-70" dirty="0">
                <a:latin typeface="Book Antiqua"/>
                <a:cs typeface="Book Antiqua"/>
              </a:rPr>
              <a:t> </a:t>
            </a:r>
            <a:r>
              <a:rPr sz="2700" dirty="0">
                <a:latin typeface="Book Antiqua"/>
                <a:cs typeface="Book Antiqua"/>
              </a:rPr>
              <a:t>are:</a:t>
            </a:r>
            <a:endParaRPr sz="27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645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Book Antiqua"/>
                <a:cs typeface="Book Antiqua"/>
              </a:rPr>
              <a:t>held on a</a:t>
            </a:r>
            <a:r>
              <a:rPr sz="2700" spc="-95" dirty="0">
                <a:latin typeface="Book Antiqua"/>
                <a:cs typeface="Book Antiqua"/>
              </a:rPr>
              <a:t> </a:t>
            </a:r>
            <a:r>
              <a:rPr sz="2700" dirty="0">
                <a:latin typeface="Book Antiqua"/>
                <a:cs typeface="Book Antiqua"/>
              </a:rPr>
              <a:t>computer;</a:t>
            </a:r>
            <a:endParaRPr sz="2700">
              <a:latin typeface="Book Antiqua"/>
              <a:cs typeface="Book Antiqua"/>
            </a:endParaRPr>
          </a:p>
          <a:p>
            <a:pPr marL="287020" marR="784860" indent="-27432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Book Antiqua"/>
                <a:cs typeface="Book Antiqua"/>
              </a:rPr>
              <a:t>held on </a:t>
            </a:r>
            <a:r>
              <a:rPr sz="2700" spc="-5" dirty="0">
                <a:latin typeface="Book Antiqua"/>
                <a:cs typeface="Book Antiqua"/>
              </a:rPr>
              <a:t>paper </a:t>
            </a:r>
            <a:r>
              <a:rPr sz="2700" dirty="0">
                <a:latin typeface="Book Antiqua"/>
                <a:cs typeface="Book Antiqua"/>
              </a:rPr>
              <a:t>or other manual form as </a:t>
            </a:r>
            <a:r>
              <a:rPr sz="2700" spc="-5" dirty="0">
                <a:latin typeface="Book Antiqua"/>
                <a:cs typeface="Book Antiqua"/>
              </a:rPr>
              <a:t>part </a:t>
            </a:r>
            <a:r>
              <a:rPr sz="2700" dirty="0">
                <a:latin typeface="Book Antiqua"/>
                <a:cs typeface="Book Antiqua"/>
              </a:rPr>
              <a:t>of</a:t>
            </a:r>
            <a:r>
              <a:rPr sz="2700" spc="-125" dirty="0">
                <a:latin typeface="Book Antiqua"/>
                <a:cs typeface="Book Antiqua"/>
              </a:rPr>
              <a:t> </a:t>
            </a:r>
            <a:r>
              <a:rPr sz="2700" dirty="0">
                <a:latin typeface="Book Antiqua"/>
                <a:cs typeface="Book Antiqua"/>
              </a:rPr>
              <a:t>a  </a:t>
            </a:r>
            <a:r>
              <a:rPr sz="2700" spc="-5" dirty="0">
                <a:latin typeface="Book Antiqua"/>
                <a:cs typeface="Book Antiqua"/>
              </a:rPr>
              <a:t>filing</a:t>
            </a:r>
            <a:r>
              <a:rPr sz="2700" spc="-75" dirty="0">
                <a:latin typeface="Book Antiqua"/>
                <a:cs typeface="Book Antiqua"/>
              </a:rPr>
              <a:t> </a:t>
            </a:r>
            <a:r>
              <a:rPr sz="2700" spc="-5" dirty="0">
                <a:latin typeface="Book Antiqua"/>
                <a:cs typeface="Book Antiqua"/>
              </a:rPr>
              <a:t>system;</a:t>
            </a:r>
            <a:endParaRPr sz="27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645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Book Antiqua"/>
                <a:cs typeface="Book Antiqua"/>
              </a:rPr>
              <a:t>made </a:t>
            </a:r>
            <a:r>
              <a:rPr sz="2700" spc="-5" dirty="0">
                <a:latin typeface="Book Antiqua"/>
                <a:cs typeface="Book Antiqua"/>
              </a:rPr>
              <a:t>up </a:t>
            </a:r>
            <a:r>
              <a:rPr sz="2700" dirty="0">
                <a:latin typeface="Book Antiqua"/>
                <a:cs typeface="Book Antiqua"/>
              </a:rPr>
              <a:t>of </a:t>
            </a:r>
            <a:r>
              <a:rPr sz="2700" spc="-5" dirty="0">
                <a:latin typeface="Book Antiqua"/>
                <a:cs typeface="Book Antiqua"/>
              </a:rPr>
              <a:t>photographs </a:t>
            </a:r>
            <a:r>
              <a:rPr sz="2700" dirty="0">
                <a:latin typeface="Book Antiqua"/>
                <a:cs typeface="Book Antiqua"/>
              </a:rPr>
              <a:t>or </a:t>
            </a:r>
            <a:r>
              <a:rPr sz="2700" spc="-5" dirty="0">
                <a:latin typeface="Book Antiqua"/>
                <a:cs typeface="Book Antiqua"/>
              </a:rPr>
              <a:t>video </a:t>
            </a:r>
            <a:r>
              <a:rPr sz="2700" dirty="0">
                <a:latin typeface="Book Antiqua"/>
                <a:cs typeface="Book Antiqua"/>
              </a:rPr>
              <a:t>recordings of</a:t>
            </a:r>
            <a:r>
              <a:rPr sz="2700" spc="-70" dirty="0">
                <a:latin typeface="Book Antiqua"/>
                <a:cs typeface="Book Antiqua"/>
              </a:rPr>
              <a:t> </a:t>
            </a:r>
            <a:r>
              <a:rPr sz="2700" spc="-5" dirty="0">
                <a:latin typeface="Book Antiqua"/>
                <a:cs typeface="Book Antiqua"/>
              </a:rPr>
              <a:t>your</a:t>
            </a:r>
            <a:endParaRPr sz="2700">
              <a:latin typeface="Book Antiqua"/>
              <a:cs typeface="Book Antiqua"/>
            </a:endParaRPr>
          </a:p>
          <a:p>
            <a:pPr marL="287020">
              <a:lnSpc>
                <a:spcPct val="100000"/>
              </a:lnSpc>
            </a:pPr>
            <a:r>
              <a:rPr sz="2700" dirty="0">
                <a:latin typeface="Book Antiqua"/>
                <a:cs typeface="Book Antiqua"/>
              </a:rPr>
              <a:t>image or </a:t>
            </a:r>
            <a:r>
              <a:rPr sz="2700" spc="-5" dirty="0">
                <a:latin typeface="Book Antiqua"/>
                <a:cs typeface="Book Antiqua"/>
              </a:rPr>
              <a:t>recordings </a:t>
            </a:r>
            <a:r>
              <a:rPr sz="2700" dirty="0">
                <a:latin typeface="Book Antiqua"/>
                <a:cs typeface="Book Antiqua"/>
              </a:rPr>
              <a:t>of </a:t>
            </a:r>
            <a:r>
              <a:rPr sz="2700" spc="-5" dirty="0">
                <a:latin typeface="Book Antiqua"/>
                <a:cs typeface="Book Antiqua"/>
              </a:rPr>
              <a:t>your</a:t>
            </a:r>
            <a:r>
              <a:rPr sz="2700" spc="-90" dirty="0">
                <a:latin typeface="Book Antiqua"/>
                <a:cs typeface="Book Antiqua"/>
              </a:rPr>
              <a:t> </a:t>
            </a:r>
            <a:r>
              <a:rPr sz="2700" dirty="0">
                <a:latin typeface="Book Antiqua"/>
                <a:cs typeface="Book Antiqua"/>
              </a:rPr>
              <a:t>voice.</a:t>
            </a:r>
            <a:endParaRPr sz="27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9433" y="425450"/>
            <a:ext cx="601853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b="1" dirty="0">
                <a:solidFill>
                  <a:srgbClr val="7A9799"/>
                </a:solidFill>
                <a:latin typeface="Georgia"/>
                <a:cs typeface="Georgia"/>
              </a:rPr>
              <a:t>Data </a:t>
            </a:r>
            <a:r>
              <a:rPr sz="3300" b="1" spc="-5" dirty="0">
                <a:solidFill>
                  <a:srgbClr val="7A9799"/>
                </a:solidFill>
                <a:latin typeface="Georgia"/>
                <a:cs typeface="Georgia"/>
              </a:rPr>
              <a:t>Breach </a:t>
            </a:r>
            <a:r>
              <a:rPr sz="3300" b="1" dirty="0">
                <a:solidFill>
                  <a:srgbClr val="7A9799"/>
                </a:solidFill>
                <a:latin typeface="Georgia"/>
                <a:cs typeface="Georgia"/>
              </a:rPr>
              <a:t>at</a:t>
            </a:r>
            <a:r>
              <a:rPr sz="3300" b="1" spc="-100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3300" b="1" dirty="0">
                <a:solidFill>
                  <a:srgbClr val="7A9799"/>
                </a:solidFill>
                <a:latin typeface="Georgia"/>
                <a:cs typeface="Georgia"/>
              </a:rPr>
              <a:t>Loyaltybuild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564604"/>
            <a:ext cx="8325484" cy="464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80100"/>
              </a:lnSpc>
              <a:buClr>
                <a:srgbClr val="D16248"/>
              </a:buClr>
              <a:buSzPct val="8421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1900" spc="-5" dirty="0">
                <a:latin typeface="Georgia"/>
                <a:cs typeface="Georgia"/>
              </a:rPr>
              <a:t>A data breach occurred at </a:t>
            </a:r>
            <a:r>
              <a:rPr sz="1900" spc="-10" dirty="0">
                <a:latin typeface="Georgia"/>
                <a:cs typeface="Georgia"/>
              </a:rPr>
              <a:t>Loyaltybuild </a:t>
            </a:r>
            <a:r>
              <a:rPr sz="1900" spc="-5" dirty="0">
                <a:latin typeface="Georgia"/>
                <a:cs typeface="Georgia"/>
              </a:rPr>
              <a:t>in </a:t>
            </a:r>
            <a:r>
              <a:rPr sz="1900" spc="-10" dirty="0">
                <a:latin typeface="Georgia"/>
                <a:cs typeface="Georgia"/>
              </a:rPr>
              <a:t>October resulting </a:t>
            </a:r>
            <a:r>
              <a:rPr sz="1900" spc="-5" dirty="0">
                <a:latin typeface="Georgia"/>
                <a:cs typeface="Georgia"/>
              </a:rPr>
              <a:t>in the breach </a:t>
            </a:r>
            <a:r>
              <a:rPr sz="1900" spc="-10" dirty="0">
                <a:latin typeface="Georgia"/>
                <a:cs typeface="Georgia"/>
              </a:rPr>
              <a:t>of  </a:t>
            </a:r>
            <a:r>
              <a:rPr sz="1900" spc="-5" dirty="0">
                <a:latin typeface="Georgia"/>
                <a:cs typeface="Georgia"/>
              </a:rPr>
              <a:t>personal data of </a:t>
            </a:r>
            <a:r>
              <a:rPr sz="1900" spc="-10" dirty="0">
                <a:latin typeface="Georgia"/>
                <a:cs typeface="Georgia"/>
              </a:rPr>
              <a:t>some </a:t>
            </a:r>
            <a:r>
              <a:rPr sz="1900" spc="-5" dirty="0">
                <a:latin typeface="Georgia"/>
                <a:cs typeface="Georgia"/>
              </a:rPr>
              <a:t>1.5 </a:t>
            </a:r>
            <a:r>
              <a:rPr sz="1900" spc="-10" dirty="0">
                <a:latin typeface="Georgia"/>
                <a:cs typeface="Georgia"/>
              </a:rPr>
              <a:t>million </a:t>
            </a:r>
            <a:r>
              <a:rPr sz="1900" spc="-5" dirty="0">
                <a:latin typeface="Georgia"/>
                <a:cs typeface="Georgia"/>
              </a:rPr>
              <a:t>individuals (including 376,000  individuals </a:t>
            </a:r>
            <a:r>
              <a:rPr sz="1900" spc="-10" dirty="0">
                <a:latin typeface="Georgia"/>
                <a:cs typeface="Georgia"/>
              </a:rPr>
              <a:t>whose full credit </a:t>
            </a:r>
            <a:r>
              <a:rPr sz="1900" spc="-5" dirty="0">
                <a:latin typeface="Georgia"/>
                <a:cs typeface="Georgia"/>
              </a:rPr>
              <a:t>card data </a:t>
            </a:r>
            <a:r>
              <a:rPr sz="1900" spc="-10" dirty="0">
                <a:latin typeface="Georgia"/>
                <a:cs typeface="Georgia"/>
              </a:rPr>
              <a:t>was</a:t>
            </a:r>
            <a:r>
              <a:rPr sz="1900" spc="11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compromised).</a:t>
            </a:r>
            <a:endParaRPr sz="1900">
              <a:latin typeface="Georgia"/>
              <a:cs typeface="Georgia"/>
            </a:endParaRPr>
          </a:p>
          <a:p>
            <a:pPr marL="287020" marR="425450" indent="-274320">
              <a:lnSpc>
                <a:spcPct val="80000"/>
              </a:lnSpc>
              <a:spcBef>
                <a:spcPts val="455"/>
              </a:spcBef>
              <a:buClr>
                <a:srgbClr val="D16248"/>
              </a:buClr>
              <a:buSzPct val="8421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1900" spc="-5" dirty="0">
                <a:latin typeface="Georgia"/>
                <a:cs typeface="Georgia"/>
              </a:rPr>
              <a:t>The initial indications are that these breaches </a:t>
            </a:r>
            <a:r>
              <a:rPr sz="1900" spc="-10" dirty="0">
                <a:latin typeface="Georgia"/>
                <a:cs typeface="Georgia"/>
              </a:rPr>
              <a:t>were </a:t>
            </a:r>
            <a:r>
              <a:rPr sz="1900" spc="-5" dirty="0">
                <a:latin typeface="Georgia"/>
                <a:cs typeface="Georgia"/>
              </a:rPr>
              <a:t>an </a:t>
            </a:r>
            <a:r>
              <a:rPr sz="1900" spc="-10" dirty="0">
                <a:latin typeface="Georgia"/>
                <a:cs typeface="Georgia"/>
              </a:rPr>
              <a:t>external </a:t>
            </a:r>
            <a:r>
              <a:rPr sz="1900" spc="-5" dirty="0">
                <a:latin typeface="Georgia"/>
                <a:cs typeface="Georgia"/>
              </a:rPr>
              <a:t>criminal  act.</a:t>
            </a:r>
            <a:endParaRPr sz="1900">
              <a:latin typeface="Georgia"/>
              <a:cs typeface="Georgia"/>
            </a:endParaRPr>
          </a:p>
          <a:p>
            <a:pPr marL="287020" indent="-274320">
              <a:lnSpc>
                <a:spcPts val="2055"/>
              </a:lnSpc>
              <a:buClr>
                <a:srgbClr val="D16248"/>
              </a:buClr>
              <a:buSzPct val="8421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1900" spc="-10" dirty="0">
                <a:latin typeface="Georgia"/>
                <a:cs typeface="Georgia"/>
              </a:rPr>
              <a:t>Affected </a:t>
            </a:r>
            <a:r>
              <a:rPr sz="1900" spc="-5" dirty="0">
                <a:latin typeface="Georgia"/>
                <a:cs typeface="Georgia"/>
              </a:rPr>
              <a:t>70,000 Supervalue </a:t>
            </a:r>
            <a:r>
              <a:rPr sz="1900" spc="-10" dirty="0">
                <a:latin typeface="Georgia"/>
                <a:cs typeface="Georgia"/>
              </a:rPr>
              <a:t>customers, 8000 </a:t>
            </a:r>
            <a:r>
              <a:rPr sz="1900" spc="-5" dirty="0">
                <a:latin typeface="Georgia"/>
                <a:cs typeface="Georgia"/>
              </a:rPr>
              <a:t>AXA </a:t>
            </a:r>
            <a:r>
              <a:rPr sz="1900" spc="-10" dirty="0">
                <a:latin typeface="Georgia"/>
                <a:cs typeface="Georgia"/>
              </a:rPr>
              <a:t>Leisure</a:t>
            </a:r>
            <a:r>
              <a:rPr sz="1900" spc="135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Break</a:t>
            </a:r>
            <a:endParaRPr sz="1900">
              <a:latin typeface="Georgia"/>
              <a:cs typeface="Georgia"/>
            </a:endParaRPr>
          </a:p>
          <a:p>
            <a:pPr marL="287020">
              <a:lnSpc>
                <a:spcPts val="2055"/>
              </a:lnSpc>
            </a:pPr>
            <a:r>
              <a:rPr sz="1900" spc="-10" dirty="0">
                <a:latin typeface="Georgia"/>
                <a:cs typeface="Georgia"/>
              </a:rPr>
              <a:t>customers </a:t>
            </a:r>
            <a:r>
              <a:rPr sz="1900" spc="-5" dirty="0">
                <a:latin typeface="Georgia"/>
                <a:cs typeface="Georgia"/>
              </a:rPr>
              <a:t>and </a:t>
            </a:r>
            <a:r>
              <a:rPr sz="1900" spc="-10" dirty="0">
                <a:latin typeface="Georgia"/>
                <a:cs typeface="Georgia"/>
              </a:rPr>
              <a:t>6700 </a:t>
            </a:r>
            <a:r>
              <a:rPr sz="1900" spc="-5" dirty="0">
                <a:latin typeface="Georgia"/>
                <a:cs typeface="Georgia"/>
              </a:rPr>
              <a:t>Electric Ireland</a:t>
            </a:r>
            <a:r>
              <a:rPr sz="1900" spc="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customers</a:t>
            </a:r>
            <a:endParaRPr sz="1900">
              <a:latin typeface="Georgia"/>
              <a:cs typeface="Georgia"/>
            </a:endParaRPr>
          </a:p>
          <a:p>
            <a:pPr marL="287020" marR="80645" indent="-274320">
              <a:lnSpc>
                <a:spcPct val="80000"/>
              </a:lnSpc>
              <a:spcBef>
                <a:spcPts val="455"/>
              </a:spcBef>
              <a:buClr>
                <a:srgbClr val="D16248"/>
              </a:buClr>
              <a:buSzPct val="8421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1900" spc="-5" dirty="0">
                <a:latin typeface="Georgia"/>
                <a:cs typeface="Georgia"/>
              </a:rPr>
              <a:t>In </a:t>
            </a:r>
            <a:r>
              <a:rPr sz="1900" spc="-10" dirty="0">
                <a:latin typeface="Georgia"/>
                <a:cs typeface="Georgia"/>
              </a:rPr>
              <a:t>November </a:t>
            </a:r>
            <a:r>
              <a:rPr sz="1900" spc="-5" dirty="0">
                <a:latin typeface="Georgia"/>
                <a:cs typeface="Georgia"/>
              </a:rPr>
              <a:t>the </a:t>
            </a:r>
            <a:r>
              <a:rPr sz="1900" spc="-10" dirty="0">
                <a:latin typeface="Georgia"/>
                <a:cs typeface="Georgia"/>
              </a:rPr>
              <a:t>ODPC </a:t>
            </a:r>
            <a:r>
              <a:rPr sz="1900" spc="-5" dirty="0">
                <a:latin typeface="Georgia"/>
                <a:cs typeface="Georgia"/>
              </a:rPr>
              <a:t>received a </a:t>
            </a:r>
            <a:r>
              <a:rPr sz="1900" spc="-10" dirty="0">
                <a:latin typeface="Georgia"/>
                <a:cs typeface="Georgia"/>
              </a:rPr>
              <a:t>full client company list from  Loyaltybuild </a:t>
            </a:r>
            <a:r>
              <a:rPr sz="1900" spc="-5" dirty="0">
                <a:latin typeface="Georgia"/>
                <a:cs typeface="Georgia"/>
              </a:rPr>
              <a:t>in </a:t>
            </a:r>
            <a:r>
              <a:rPr sz="1900" spc="-10" dirty="0">
                <a:latin typeface="Georgia"/>
                <a:cs typeface="Georgia"/>
              </a:rPr>
              <a:t>respect </a:t>
            </a:r>
            <a:r>
              <a:rPr sz="1900" spc="-5" dirty="0">
                <a:latin typeface="Georgia"/>
                <a:cs typeface="Georgia"/>
              </a:rPr>
              <a:t>of those </a:t>
            </a:r>
            <a:r>
              <a:rPr sz="1900" spc="-10" dirty="0">
                <a:latin typeface="Georgia"/>
                <a:cs typeface="Georgia"/>
              </a:rPr>
              <a:t>client companies whose customer </a:t>
            </a:r>
            <a:r>
              <a:rPr sz="1900" spc="-5" dirty="0">
                <a:latin typeface="Georgia"/>
                <a:cs typeface="Georgia"/>
              </a:rPr>
              <a:t>data </a:t>
            </a:r>
            <a:r>
              <a:rPr sz="1900" spc="-10" dirty="0">
                <a:latin typeface="Georgia"/>
                <a:cs typeface="Georgia"/>
              </a:rPr>
              <a:t>was  exposed </a:t>
            </a:r>
            <a:r>
              <a:rPr sz="1900" spc="-5" dirty="0">
                <a:latin typeface="Georgia"/>
                <a:cs typeface="Georgia"/>
              </a:rPr>
              <a:t>during the data </a:t>
            </a:r>
            <a:r>
              <a:rPr sz="1900" spc="-10" dirty="0">
                <a:latin typeface="Georgia"/>
                <a:cs typeface="Georgia"/>
              </a:rPr>
              <a:t>breach. </a:t>
            </a:r>
            <a:r>
              <a:rPr sz="1900" spc="-5" dirty="0">
                <a:latin typeface="Georgia"/>
                <a:cs typeface="Georgia"/>
              </a:rPr>
              <a:t>The </a:t>
            </a:r>
            <a:r>
              <a:rPr sz="1900" spc="-10" dirty="0">
                <a:latin typeface="Georgia"/>
                <a:cs typeface="Georgia"/>
              </a:rPr>
              <a:t>ODPC immediately </a:t>
            </a:r>
            <a:r>
              <a:rPr sz="1900" spc="-5" dirty="0">
                <a:latin typeface="Georgia"/>
                <a:cs typeface="Georgia"/>
              </a:rPr>
              <a:t>instructed  </a:t>
            </a:r>
            <a:r>
              <a:rPr sz="1900" spc="-10" dirty="0">
                <a:latin typeface="Georgia"/>
                <a:cs typeface="Georgia"/>
              </a:rPr>
              <a:t>Loyaltybuild </a:t>
            </a:r>
            <a:r>
              <a:rPr sz="1900" spc="-5" dirty="0">
                <a:latin typeface="Georgia"/>
                <a:cs typeface="Georgia"/>
              </a:rPr>
              <a:t>to notify these </a:t>
            </a:r>
            <a:r>
              <a:rPr sz="1900" spc="-10" dirty="0">
                <a:latin typeface="Georgia"/>
                <a:cs typeface="Georgia"/>
              </a:rPr>
              <a:t>client companies </a:t>
            </a:r>
            <a:r>
              <a:rPr sz="1900" spc="-5" dirty="0">
                <a:latin typeface="Georgia"/>
                <a:cs typeface="Georgia"/>
              </a:rPr>
              <a:t>of the breach of </a:t>
            </a:r>
            <a:r>
              <a:rPr sz="1900" spc="-10" dirty="0">
                <a:latin typeface="Georgia"/>
                <a:cs typeface="Georgia"/>
              </a:rPr>
              <a:t>their  </a:t>
            </a:r>
            <a:r>
              <a:rPr sz="1900" spc="-5" dirty="0">
                <a:latin typeface="Georgia"/>
                <a:cs typeface="Georgia"/>
              </a:rPr>
              <a:t>customer’s data and received confirmation from </a:t>
            </a:r>
            <a:r>
              <a:rPr sz="1900" spc="-10" dirty="0">
                <a:latin typeface="Georgia"/>
                <a:cs typeface="Georgia"/>
              </a:rPr>
              <a:t>Loyaltybuild </a:t>
            </a:r>
            <a:r>
              <a:rPr sz="1900" spc="-5" dirty="0">
                <a:latin typeface="Georgia"/>
                <a:cs typeface="Georgia"/>
              </a:rPr>
              <a:t>that this </a:t>
            </a:r>
            <a:r>
              <a:rPr sz="1900" spc="-10" dirty="0">
                <a:latin typeface="Georgia"/>
                <a:cs typeface="Georgia"/>
              </a:rPr>
              <a:t>has  </a:t>
            </a:r>
            <a:r>
              <a:rPr sz="1900" spc="-5" dirty="0">
                <a:latin typeface="Georgia"/>
                <a:cs typeface="Georgia"/>
              </a:rPr>
              <a:t>taken</a:t>
            </a:r>
            <a:r>
              <a:rPr sz="1900" spc="-95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place.</a:t>
            </a:r>
            <a:endParaRPr sz="1900">
              <a:latin typeface="Georgia"/>
              <a:cs typeface="Georgia"/>
            </a:endParaRPr>
          </a:p>
          <a:p>
            <a:pPr marL="287020" marR="263525" indent="-274320">
              <a:lnSpc>
                <a:spcPct val="80000"/>
              </a:lnSpc>
              <a:spcBef>
                <a:spcPts val="455"/>
              </a:spcBef>
              <a:buClr>
                <a:srgbClr val="D16248"/>
              </a:buClr>
              <a:buSzPct val="8421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1900" spc="-5" dirty="0">
                <a:latin typeface="Georgia"/>
                <a:cs typeface="Georgia"/>
              </a:rPr>
              <a:t>The </a:t>
            </a:r>
            <a:r>
              <a:rPr sz="1900" spc="-10" dirty="0">
                <a:latin typeface="Georgia"/>
                <a:cs typeface="Georgia"/>
              </a:rPr>
              <a:t>ODPC </a:t>
            </a:r>
            <a:r>
              <a:rPr sz="1900" spc="-5" dirty="0">
                <a:latin typeface="Georgia"/>
                <a:cs typeface="Georgia"/>
              </a:rPr>
              <a:t>investigation is </a:t>
            </a:r>
            <a:r>
              <a:rPr sz="1900" spc="-10" dirty="0">
                <a:latin typeface="Georgia"/>
                <a:cs typeface="Georgia"/>
              </a:rPr>
              <a:t>continuing with </a:t>
            </a:r>
            <a:r>
              <a:rPr sz="1900" spc="-5" dirty="0">
                <a:latin typeface="Georgia"/>
                <a:cs typeface="Georgia"/>
              </a:rPr>
              <a:t>the </a:t>
            </a:r>
            <a:r>
              <a:rPr sz="1900" spc="-10" dirty="0">
                <a:latin typeface="Georgia"/>
                <a:cs typeface="Georgia"/>
              </a:rPr>
              <a:t>focus now </a:t>
            </a:r>
            <a:r>
              <a:rPr sz="1900" spc="-5" dirty="0">
                <a:latin typeface="Georgia"/>
                <a:cs typeface="Georgia"/>
              </a:rPr>
              <a:t>on security  practices and </a:t>
            </a:r>
            <a:r>
              <a:rPr sz="1900" spc="-10" dirty="0">
                <a:latin typeface="Georgia"/>
                <a:cs typeface="Georgia"/>
              </a:rPr>
              <a:t>procedures employed by </a:t>
            </a:r>
            <a:r>
              <a:rPr sz="1900" spc="-5" dirty="0">
                <a:latin typeface="Georgia"/>
                <a:cs typeface="Georgia"/>
              </a:rPr>
              <a:t>the </a:t>
            </a:r>
            <a:r>
              <a:rPr sz="1900" spc="-10" dirty="0">
                <a:latin typeface="Georgia"/>
                <a:cs typeface="Georgia"/>
              </a:rPr>
              <a:t>company. </a:t>
            </a:r>
            <a:r>
              <a:rPr sz="1900" spc="-5" dirty="0">
                <a:latin typeface="Georgia"/>
                <a:cs typeface="Georgia"/>
              </a:rPr>
              <a:t>Part of this </a:t>
            </a:r>
            <a:r>
              <a:rPr sz="1900" spc="-10" dirty="0">
                <a:latin typeface="Georgia"/>
                <a:cs typeface="Georgia"/>
              </a:rPr>
              <a:t>phase of  </a:t>
            </a:r>
            <a:r>
              <a:rPr sz="1900" spc="-5" dirty="0">
                <a:latin typeface="Georgia"/>
                <a:cs typeface="Georgia"/>
              </a:rPr>
              <a:t>the </a:t>
            </a:r>
            <a:r>
              <a:rPr sz="1900" spc="-10" dirty="0">
                <a:latin typeface="Georgia"/>
                <a:cs typeface="Georgia"/>
              </a:rPr>
              <a:t>investigation will </a:t>
            </a:r>
            <a:r>
              <a:rPr sz="1900" spc="-5" dirty="0">
                <a:latin typeface="Georgia"/>
                <a:cs typeface="Georgia"/>
              </a:rPr>
              <a:t>also </a:t>
            </a:r>
            <a:r>
              <a:rPr sz="1900" spc="-10" dirty="0">
                <a:latin typeface="Georgia"/>
                <a:cs typeface="Georgia"/>
              </a:rPr>
              <a:t>involve </a:t>
            </a:r>
            <a:r>
              <a:rPr sz="1900" spc="-5" dirty="0">
                <a:latin typeface="Georgia"/>
                <a:cs typeface="Georgia"/>
              </a:rPr>
              <a:t>the carrying out of a </a:t>
            </a:r>
            <a:r>
              <a:rPr sz="1900" spc="-10" dirty="0">
                <a:latin typeface="Georgia"/>
                <a:cs typeface="Georgia"/>
              </a:rPr>
              <a:t>follow up  inspection.  </a:t>
            </a:r>
            <a:r>
              <a:rPr sz="1900" spc="-5" dirty="0">
                <a:latin typeface="Georgia"/>
                <a:cs typeface="Georgia"/>
              </a:rPr>
              <a:t>The </a:t>
            </a:r>
            <a:r>
              <a:rPr sz="1900" spc="-10" dirty="0">
                <a:latin typeface="Georgia"/>
                <a:cs typeface="Georgia"/>
              </a:rPr>
              <a:t>company has ceased </a:t>
            </a:r>
            <a:r>
              <a:rPr sz="1900" spc="-5" dirty="0">
                <a:latin typeface="Georgia"/>
                <a:cs typeface="Georgia"/>
              </a:rPr>
              <a:t>its </a:t>
            </a:r>
            <a:r>
              <a:rPr sz="1900" spc="-10" dirty="0">
                <a:latin typeface="Georgia"/>
                <a:cs typeface="Georgia"/>
              </a:rPr>
              <a:t>processing </a:t>
            </a:r>
            <a:r>
              <a:rPr sz="1900" spc="-5" dirty="0">
                <a:latin typeface="Georgia"/>
                <a:cs typeface="Georgia"/>
              </a:rPr>
              <a:t>of personal data</a:t>
            </a:r>
            <a:r>
              <a:rPr sz="1900" spc="325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until</a:t>
            </a:r>
            <a:endParaRPr sz="1900">
              <a:latin typeface="Georgia"/>
              <a:cs typeface="Georgia"/>
            </a:endParaRPr>
          </a:p>
          <a:p>
            <a:pPr marL="287020" marR="28575">
              <a:lnSpc>
                <a:spcPct val="80000"/>
              </a:lnSpc>
            </a:pPr>
            <a:r>
              <a:rPr sz="1900" spc="-10" dirty="0">
                <a:latin typeface="Georgia"/>
                <a:cs typeface="Georgia"/>
              </a:rPr>
              <a:t>such </a:t>
            </a:r>
            <a:r>
              <a:rPr sz="1900" spc="-5" dirty="0">
                <a:latin typeface="Georgia"/>
                <a:cs typeface="Georgia"/>
              </a:rPr>
              <a:t>time as it can satisfy this </a:t>
            </a:r>
            <a:r>
              <a:rPr sz="1900" spc="-10" dirty="0">
                <a:latin typeface="Georgia"/>
                <a:cs typeface="Georgia"/>
              </a:rPr>
              <a:t>Office </a:t>
            </a:r>
            <a:r>
              <a:rPr sz="1900" spc="-5" dirty="0">
                <a:latin typeface="Georgia"/>
                <a:cs typeface="Georgia"/>
              </a:rPr>
              <a:t>that adequate </a:t>
            </a:r>
            <a:r>
              <a:rPr sz="1900" spc="-10" dirty="0">
                <a:latin typeface="Georgia"/>
                <a:cs typeface="Georgia"/>
              </a:rPr>
              <a:t>security </a:t>
            </a:r>
            <a:r>
              <a:rPr sz="1900" spc="-5" dirty="0">
                <a:latin typeface="Georgia"/>
                <a:cs typeface="Georgia"/>
              </a:rPr>
              <a:t>measures are in  </a:t>
            </a:r>
            <a:r>
              <a:rPr sz="1900" spc="-10" dirty="0">
                <a:latin typeface="Georgia"/>
                <a:cs typeface="Georgia"/>
              </a:rPr>
              <a:t>place.</a:t>
            </a:r>
            <a:endParaRPr sz="1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833485" cy="304800"/>
          </a:xfrm>
          <a:custGeom>
            <a:avLst/>
            <a:gdLst/>
            <a:ahLst/>
            <a:cxnLst/>
            <a:rect l="l" t="t" r="r" b="b"/>
            <a:pathLst>
              <a:path w="8833485" h="304800">
                <a:moveTo>
                  <a:pt x="0" y="304800"/>
                </a:moveTo>
                <a:lnTo>
                  <a:pt x="8833104" y="304800"/>
                </a:lnTo>
                <a:lnTo>
                  <a:pt x="8833104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09600"/>
            <a:ext cx="2743200" cy="5779135"/>
          </a:xfrm>
          <a:custGeom>
            <a:avLst/>
            <a:gdLst/>
            <a:ahLst/>
            <a:cxnLst/>
            <a:rect l="l" t="t" r="r" b="b"/>
            <a:pathLst>
              <a:path w="2743200" h="5779135">
                <a:moveTo>
                  <a:pt x="0" y="5779008"/>
                </a:moveTo>
                <a:lnTo>
                  <a:pt x="2743200" y="5779008"/>
                </a:lnTo>
                <a:lnTo>
                  <a:pt x="2743200" y="0"/>
                </a:lnTo>
                <a:lnTo>
                  <a:pt x="0" y="0"/>
                </a:lnTo>
                <a:lnTo>
                  <a:pt x="0" y="5779008"/>
                </a:lnTo>
                <a:close/>
              </a:path>
            </a:pathLst>
          </a:custGeom>
          <a:solidFill>
            <a:srgbClr val="D16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3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53340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192">
            <a:solidFill>
              <a:srgbClr val="7A97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400" y="228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90650" y="323850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5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2"/>
                </a:lnTo>
                <a:lnTo>
                  <a:pt x="5551" y="258551"/>
                </a:lnTo>
                <a:lnTo>
                  <a:pt x="21367" y="302825"/>
                </a:lnTo>
                <a:lnTo>
                  <a:pt x="46186" y="341873"/>
                </a:lnTo>
                <a:lnTo>
                  <a:pt x="78750" y="374437"/>
                </a:lnTo>
                <a:lnTo>
                  <a:pt x="117798" y="399256"/>
                </a:lnTo>
                <a:lnTo>
                  <a:pt x="162072" y="415072"/>
                </a:lnTo>
                <a:lnTo>
                  <a:pt x="210312" y="420624"/>
                </a:lnTo>
                <a:lnTo>
                  <a:pt x="258551" y="415072"/>
                </a:lnTo>
                <a:lnTo>
                  <a:pt x="302825" y="399256"/>
                </a:lnTo>
                <a:lnTo>
                  <a:pt x="341873" y="374437"/>
                </a:lnTo>
                <a:lnTo>
                  <a:pt x="374437" y="341873"/>
                </a:lnTo>
                <a:lnTo>
                  <a:pt x="399256" y="302825"/>
                </a:lnTo>
                <a:lnTo>
                  <a:pt x="415072" y="258551"/>
                </a:lnTo>
                <a:lnTo>
                  <a:pt x="420624" y="210312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5503" y="299720"/>
            <a:ext cx="471170" cy="469900"/>
          </a:xfrm>
          <a:custGeom>
            <a:avLst/>
            <a:gdLst/>
            <a:ahLst/>
            <a:cxnLst/>
            <a:rect l="l" t="t" r="r" b="b"/>
            <a:pathLst>
              <a:path w="471169" h="469900">
                <a:moveTo>
                  <a:pt x="258190" y="0"/>
                </a:moveTo>
                <a:lnTo>
                  <a:pt x="234187" y="0"/>
                </a:lnTo>
                <a:lnTo>
                  <a:pt x="210058" y="1270"/>
                </a:lnTo>
                <a:lnTo>
                  <a:pt x="164211" y="10159"/>
                </a:lnTo>
                <a:lnTo>
                  <a:pt x="122301" y="29209"/>
                </a:lnTo>
                <a:lnTo>
                  <a:pt x="84836" y="54609"/>
                </a:lnTo>
                <a:lnTo>
                  <a:pt x="52959" y="86360"/>
                </a:lnTo>
                <a:lnTo>
                  <a:pt x="27940" y="124460"/>
                </a:lnTo>
                <a:lnTo>
                  <a:pt x="10159" y="166370"/>
                </a:lnTo>
                <a:lnTo>
                  <a:pt x="1015" y="212089"/>
                </a:lnTo>
                <a:lnTo>
                  <a:pt x="0" y="236220"/>
                </a:lnTo>
                <a:lnTo>
                  <a:pt x="1396" y="260350"/>
                </a:lnTo>
                <a:lnTo>
                  <a:pt x="11049" y="306070"/>
                </a:lnTo>
                <a:lnTo>
                  <a:pt x="29083" y="347979"/>
                </a:lnTo>
                <a:lnTo>
                  <a:pt x="54609" y="386079"/>
                </a:lnTo>
                <a:lnTo>
                  <a:pt x="86614" y="417829"/>
                </a:lnTo>
                <a:lnTo>
                  <a:pt x="124333" y="443229"/>
                </a:lnTo>
                <a:lnTo>
                  <a:pt x="166751" y="459739"/>
                </a:lnTo>
                <a:lnTo>
                  <a:pt x="212725" y="469900"/>
                </a:lnTo>
                <a:lnTo>
                  <a:pt x="236728" y="469900"/>
                </a:lnTo>
                <a:lnTo>
                  <a:pt x="260858" y="468629"/>
                </a:lnTo>
                <a:lnTo>
                  <a:pt x="284098" y="464820"/>
                </a:lnTo>
                <a:lnTo>
                  <a:pt x="306704" y="459739"/>
                </a:lnTo>
                <a:lnTo>
                  <a:pt x="324696" y="453389"/>
                </a:lnTo>
                <a:lnTo>
                  <a:pt x="235839" y="453389"/>
                </a:lnTo>
                <a:lnTo>
                  <a:pt x="213487" y="452120"/>
                </a:lnTo>
                <a:lnTo>
                  <a:pt x="170942" y="444500"/>
                </a:lnTo>
                <a:lnTo>
                  <a:pt x="131572" y="427989"/>
                </a:lnTo>
                <a:lnTo>
                  <a:pt x="96647" y="403860"/>
                </a:lnTo>
                <a:lnTo>
                  <a:pt x="66929" y="374650"/>
                </a:lnTo>
                <a:lnTo>
                  <a:pt x="43434" y="339089"/>
                </a:lnTo>
                <a:lnTo>
                  <a:pt x="26670" y="300989"/>
                </a:lnTo>
                <a:lnTo>
                  <a:pt x="17907" y="257810"/>
                </a:lnTo>
                <a:lnTo>
                  <a:pt x="16823" y="233679"/>
                </a:lnTo>
                <a:lnTo>
                  <a:pt x="17780" y="213360"/>
                </a:lnTo>
                <a:lnTo>
                  <a:pt x="26415" y="170179"/>
                </a:lnTo>
                <a:lnTo>
                  <a:pt x="43053" y="130810"/>
                </a:lnTo>
                <a:lnTo>
                  <a:pt x="66421" y="96520"/>
                </a:lnTo>
                <a:lnTo>
                  <a:pt x="96139" y="66039"/>
                </a:lnTo>
                <a:lnTo>
                  <a:pt x="130937" y="43179"/>
                </a:lnTo>
                <a:lnTo>
                  <a:pt x="170053" y="26670"/>
                </a:lnTo>
                <a:lnTo>
                  <a:pt x="212598" y="17779"/>
                </a:lnTo>
                <a:lnTo>
                  <a:pt x="235077" y="16509"/>
                </a:lnTo>
                <a:lnTo>
                  <a:pt x="322495" y="16509"/>
                </a:lnTo>
                <a:lnTo>
                  <a:pt x="304291" y="10159"/>
                </a:lnTo>
                <a:lnTo>
                  <a:pt x="281685" y="3809"/>
                </a:lnTo>
                <a:lnTo>
                  <a:pt x="258190" y="0"/>
                </a:lnTo>
                <a:close/>
              </a:path>
              <a:path w="471169" h="469900">
                <a:moveTo>
                  <a:pt x="322495" y="16509"/>
                </a:moveTo>
                <a:lnTo>
                  <a:pt x="235077" y="16509"/>
                </a:lnTo>
                <a:lnTo>
                  <a:pt x="257429" y="17779"/>
                </a:lnTo>
                <a:lnTo>
                  <a:pt x="279146" y="20320"/>
                </a:lnTo>
                <a:lnTo>
                  <a:pt x="320294" y="33020"/>
                </a:lnTo>
                <a:lnTo>
                  <a:pt x="357378" y="53340"/>
                </a:lnTo>
                <a:lnTo>
                  <a:pt x="389890" y="80010"/>
                </a:lnTo>
                <a:lnTo>
                  <a:pt x="416559" y="113029"/>
                </a:lnTo>
                <a:lnTo>
                  <a:pt x="436879" y="149860"/>
                </a:lnTo>
                <a:lnTo>
                  <a:pt x="449579" y="190500"/>
                </a:lnTo>
                <a:lnTo>
                  <a:pt x="454088" y="233679"/>
                </a:lnTo>
                <a:lnTo>
                  <a:pt x="454092" y="236220"/>
                </a:lnTo>
                <a:lnTo>
                  <a:pt x="453135" y="256539"/>
                </a:lnTo>
                <a:lnTo>
                  <a:pt x="444500" y="299720"/>
                </a:lnTo>
                <a:lnTo>
                  <a:pt x="427990" y="339089"/>
                </a:lnTo>
                <a:lnTo>
                  <a:pt x="404495" y="373379"/>
                </a:lnTo>
                <a:lnTo>
                  <a:pt x="374903" y="403860"/>
                </a:lnTo>
                <a:lnTo>
                  <a:pt x="340106" y="426720"/>
                </a:lnTo>
                <a:lnTo>
                  <a:pt x="300863" y="443229"/>
                </a:lnTo>
                <a:lnTo>
                  <a:pt x="258318" y="452120"/>
                </a:lnTo>
                <a:lnTo>
                  <a:pt x="235839" y="453389"/>
                </a:lnTo>
                <a:lnTo>
                  <a:pt x="324696" y="453389"/>
                </a:lnTo>
                <a:lnTo>
                  <a:pt x="368172" y="429260"/>
                </a:lnTo>
                <a:lnTo>
                  <a:pt x="402844" y="400050"/>
                </a:lnTo>
                <a:lnTo>
                  <a:pt x="431291" y="365760"/>
                </a:lnTo>
                <a:lnTo>
                  <a:pt x="452882" y="325120"/>
                </a:lnTo>
                <a:lnTo>
                  <a:pt x="466344" y="280670"/>
                </a:lnTo>
                <a:lnTo>
                  <a:pt x="470916" y="233679"/>
                </a:lnTo>
                <a:lnTo>
                  <a:pt x="469519" y="209550"/>
                </a:lnTo>
                <a:lnTo>
                  <a:pt x="459994" y="163829"/>
                </a:lnTo>
                <a:lnTo>
                  <a:pt x="441959" y="121920"/>
                </a:lnTo>
                <a:lnTo>
                  <a:pt x="416433" y="83820"/>
                </a:lnTo>
                <a:lnTo>
                  <a:pt x="384302" y="52070"/>
                </a:lnTo>
                <a:lnTo>
                  <a:pt x="346709" y="27940"/>
                </a:lnTo>
                <a:lnTo>
                  <a:pt x="326135" y="17779"/>
                </a:lnTo>
                <a:lnTo>
                  <a:pt x="322495" y="16509"/>
                </a:lnTo>
                <a:close/>
              </a:path>
              <a:path w="471169" h="469900">
                <a:moveTo>
                  <a:pt x="235839" y="33020"/>
                </a:moveTo>
                <a:lnTo>
                  <a:pt x="195199" y="36829"/>
                </a:lnTo>
                <a:lnTo>
                  <a:pt x="157226" y="48259"/>
                </a:lnTo>
                <a:lnTo>
                  <a:pt x="122936" y="67310"/>
                </a:lnTo>
                <a:lnTo>
                  <a:pt x="92964" y="91439"/>
                </a:lnTo>
                <a:lnTo>
                  <a:pt x="68199" y="121920"/>
                </a:lnTo>
                <a:lnTo>
                  <a:pt x="49530" y="156210"/>
                </a:lnTo>
                <a:lnTo>
                  <a:pt x="37718" y="194310"/>
                </a:lnTo>
                <a:lnTo>
                  <a:pt x="33587" y="233679"/>
                </a:lnTo>
                <a:lnTo>
                  <a:pt x="33583" y="236220"/>
                </a:lnTo>
                <a:lnTo>
                  <a:pt x="34417" y="255270"/>
                </a:lnTo>
                <a:lnTo>
                  <a:pt x="42418" y="294639"/>
                </a:lnTo>
                <a:lnTo>
                  <a:pt x="57784" y="331470"/>
                </a:lnTo>
                <a:lnTo>
                  <a:pt x="79375" y="363220"/>
                </a:lnTo>
                <a:lnTo>
                  <a:pt x="106680" y="391160"/>
                </a:lnTo>
                <a:lnTo>
                  <a:pt x="138937" y="412750"/>
                </a:lnTo>
                <a:lnTo>
                  <a:pt x="175006" y="427989"/>
                </a:lnTo>
                <a:lnTo>
                  <a:pt x="214376" y="435610"/>
                </a:lnTo>
                <a:lnTo>
                  <a:pt x="235077" y="436879"/>
                </a:lnTo>
                <a:lnTo>
                  <a:pt x="255651" y="435610"/>
                </a:lnTo>
                <a:lnTo>
                  <a:pt x="275716" y="433070"/>
                </a:lnTo>
                <a:lnTo>
                  <a:pt x="295147" y="427989"/>
                </a:lnTo>
                <a:lnTo>
                  <a:pt x="313690" y="421639"/>
                </a:lnTo>
                <a:lnTo>
                  <a:pt x="316211" y="420370"/>
                </a:lnTo>
                <a:lnTo>
                  <a:pt x="234187" y="420370"/>
                </a:lnTo>
                <a:lnTo>
                  <a:pt x="215137" y="419100"/>
                </a:lnTo>
                <a:lnTo>
                  <a:pt x="162306" y="405129"/>
                </a:lnTo>
                <a:lnTo>
                  <a:pt x="116712" y="377189"/>
                </a:lnTo>
                <a:lnTo>
                  <a:pt x="81153" y="337820"/>
                </a:lnTo>
                <a:lnTo>
                  <a:pt x="58165" y="288289"/>
                </a:lnTo>
                <a:lnTo>
                  <a:pt x="50292" y="233679"/>
                </a:lnTo>
                <a:lnTo>
                  <a:pt x="51308" y="214629"/>
                </a:lnTo>
                <a:lnTo>
                  <a:pt x="65278" y="161289"/>
                </a:lnTo>
                <a:lnTo>
                  <a:pt x="93345" y="116839"/>
                </a:lnTo>
                <a:lnTo>
                  <a:pt x="132969" y="81279"/>
                </a:lnTo>
                <a:lnTo>
                  <a:pt x="181737" y="57150"/>
                </a:lnTo>
                <a:lnTo>
                  <a:pt x="236728" y="49529"/>
                </a:lnTo>
                <a:lnTo>
                  <a:pt x="314452" y="49529"/>
                </a:lnTo>
                <a:lnTo>
                  <a:pt x="295909" y="41909"/>
                </a:lnTo>
                <a:lnTo>
                  <a:pt x="276606" y="36829"/>
                </a:lnTo>
                <a:lnTo>
                  <a:pt x="256540" y="34290"/>
                </a:lnTo>
                <a:lnTo>
                  <a:pt x="235839" y="33020"/>
                </a:lnTo>
                <a:close/>
              </a:path>
              <a:path w="471169" h="469900">
                <a:moveTo>
                  <a:pt x="314452" y="49529"/>
                </a:moveTo>
                <a:lnTo>
                  <a:pt x="236728" y="49529"/>
                </a:lnTo>
                <a:lnTo>
                  <a:pt x="255778" y="50800"/>
                </a:lnTo>
                <a:lnTo>
                  <a:pt x="273939" y="53340"/>
                </a:lnTo>
                <a:lnTo>
                  <a:pt x="324866" y="72389"/>
                </a:lnTo>
                <a:lnTo>
                  <a:pt x="367284" y="105410"/>
                </a:lnTo>
                <a:lnTo>
                  <a:pt x="398907" y="147320"/>
                </a:lnTo>
                <a:lnTo>
                  <a:pt x="417068" y="199389"/>
                </a:lnTo>
                <a:lnTo>
                  <a:pt x="420623" y="236220"/>
                </a:lnTo>
                <a:lnTo>
                  <a:pt x="419608" y="255270"/>
                </a:lnTo>
                <a:lnTo>
                  <a:pt x="405638" y="308610"/>
                </a:lnTo>
                <a:lnTo>
                  <a:pt x="377571" y="354329"/>
                </a:lnTo>
                <a:lnTo>
                  <a:pt x="338073" y="389889"/>
                </a:lnTo>
                <a:lnTo>
                  <a:pt x="289433" y="412750"/>
                </a:lnTo>
                <a:lnTo>
                  <a:pt x="234187" y="420370"/>
                </a:lnTo>
                <a:lnTo>
                  <a:pt x="316211" y="420370"/>
                </a:lnTo>
                <a:lnTo>
                  <a:pt x="363601" y="391160"/>
                </a:lnTo>
                <a:lnTo>
                  <a:pt x="391033" y="363220"/>
                </a:lnTo>
                <a:lnTo>
                  <a:pt x="412877" y="331470"/>
                </a:lnTo>
                <a:lnTo>
                  <a:pt x="428244" y="295910"/>
                </a:lnTo>
                <a:lnTo>
                  <a:pt x="436372" y="256539"/>
                </a:lnTo>
                <a:lnTo>
                  <a:pt x="437332" y="233679"/>
                </a:lnTo>
                <a:lnTo>
                  <a:pt x="436498" y="214629"/>
                </a:lnTo>
                <a:lnTo>
                  <a:pt x="428497" y="175260"/>
                </a:lnTo>
                <a:lnTo>
                  <a:pt x="413258" y="139700"/>
                </a:lnTo>
                <a:lnTo>
                  <a:pt x="391541" y="106679"/>
                </a:lnTo>
                <a:lnTo>
                  <a:pt x="364235" y="80010"/>
                </a:lnTo>
                <a:lnTo>
                  <a:pt x="332104" y="57150"/>
                </a:lnTo>
                <a:lnTo>
                  <a:pt x="314452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352" y="6388608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0" y="309371"/>
                </a:moveTo>
                <a:lnTo>
                  <a:pt x="8833104" y="309371"/>
                </a:lnTo>
                <a:lnTo>
                  <a:pt x="8833104" y="0"/>
                </a:lnTo>
                <a:lnTo>
                  <a:pt x="0" y="0"/>
                </a:lnTo>
                <a:lnTo>
                  <a:pt x="0" y="309371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03575" y="1709039"/>
            <a:ext cx="5512435" cy="3796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5" dirty="0">
                <a:latin typeface="Georgia"/>
                <a:cs typeface="Georgia"/>
              </a:rPr>
              <a:t>Data Protection </a:t>
            </a:r>
            <a:r>
              <a:rPr sz="2700" spc="-10" dirty="0">
                <a:latin typeface="Georgia"/>
                <a:cs typeface="Georgia"/>
              </a:rPr>
              <a:t>Case</a:t>
            </a:r>
            <a:r>
              <a:rPr sz="2700" spc="-5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Studies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dirty="0">
                <a:latin typeface="Georgia"/>
                <a:cs typeface="Georgia"/>
              </a:rPr>
              <a:t>What </a:t>
            </a:r>
            <a:r>
              <a:rPr sz="2700" spc="-5" dirty="0">
                <a:latin typeface="Georgia"/>
                <a:cs typeface="Georgia"/>
              </a:rPr>
              <a:t>data protection obligation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was</a:t>
            </a:r>
            <a:endParaRPr sz="2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700" dirty="0">
                <a:latin typeface="Georgia"/>
                <a:cs typeface="Georgia"/>
              </a:rPr>
              <a:t>not </a:t>
            </a:r>
            <a:r>
              <a:rPr sz="2700" spc="-5" dirty="0">
                <a:latin typeface="Georgia"/>
                <a:cs typeface="Georgia"/>
              </a:rPr>
              <a:t>upheld</a:t>
            </a:r>
            <a:r>
              <a:rPr sz="2700" spc="-10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?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700" dirty="0">
                <a:latin typeface="Georgia"/>
                <a:cs typeface="Georgia"/>
              </a:rPr>
              <a:t>How </a:t>
            </a:r>
            <a:r>
              <a:rPr sz="2700" spc="-5" dirty="0">
                <a:latin typeface="Georgia"/>
                <a:cs typeface="Georgia"/>
              </a:rPr>
              <a:t>did </a:t>
            </a:r>
            <a:r>
              <a:rPr sz="2700" dirty="0">
                <a:latin typeface="Georgia"/>
                <a:cs typeface="Georgia"/>
              </a:rPr>
              <a:t>it </a:t>
            </a:r>
            <a:r>
              <a:rPr sz="2700" spc="-10" dirty="0">
                <a:latin typeface="Georgia"/>
                <a:cs typeface="Georgia"/>
              </a:rPr>
              <a:t>come </a:t>
            </a:r>
            <a:r>
              <a:rPr sz="2700" spc="-5" dirty="0">
                <a:latin typeface="Georgia"/>
                <a:cs typeface="Georgia"/>
              </a:rPr>
              <a:t>to</a:t>
            </a:r>
            <a:r>
              <a:rPr sz="2700" spc="-1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light?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spc="-5" dirty="0">
                <a:latin typeface="Georgia"/>
                <a:cs typeface="Georgia"/>
              </a:rPr>
              <a:t>How was </a:t>
            </a:r>
            <a:r>
              <a:rPr sz="2700" dirty="0">
                <a:latin typeface="Georgia"/>
                <a:cs typeface="Georgia"/>
              </a:rPr>
              <a:t>it</a:t>
            </a:r>
            <a:r>
              <a:rPr sz="2700" spc="-7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resolved?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9495" y="2709672"/>
            <a:ext cx="1905000" cy="240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5492" y="530987"/>
            <a:ext cx="2830322" cy="1034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28082" y="533019"/>
            <a:ext cx="872236" cy="304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0491" y="1549019"/>
            <a:ext cx="8329930" cy="331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  <a:tab pos="4432300" algn="l"/>
              </a:tabLst>
            </a:pPr>
            <a:r>
              <a:rPr sz="2700" dirty="0">
                <a:latin typeface="Book Antiqua"/>
                <a:cs typeface="Book Antiqua"/>
              </a:rPr>
              <a:t>Under </a:t>
            </a:r>
            <a:r>
              <a:rPr sz="2700" b="1" dirty="0">
                <a:latin typeface="Book Antiqua"/>
                <a:cs typeface="Book Antiqua"/>
              </a:rPr>
              <a:t>Section 3 </a:t>
            </a:r>
            <a:r>
              <a:rPr sz="2700" dirty="0">
                <a:latin typeface="Book Antiqua"/>
                <a:cs typeface="Book Antiqua"/>
              </a:rPr>
              <a:t>of </a:t>
            </a:r>
            <a:r>
              <a:rPr sz="2700" spc="-5" dirty="0">
                <a:latin typeface="Book Antiqua"/>
                <a:cs typeface="Book Antiqua"/>
              </a:rPr>
              <a:t>the </a:t>
            </a:r>
            <a:r>
              <a:rPr sz="2700" dirty="0">
                <a:latin typeface="Book Antiqua"/>
                <a:cs typeface="Book Antiqua"/>
              </a:rPr>
              <a:t>Data Protection </a:t>
            </a:r>
            <a:r>
              <a:rPr sz="2700" spc="-5" dirty="0">
                <a:latin typeface="Book Antiqua"/>
                <a:cs typeface="Book Antiqua"/>
              </a:rPr>
              <a:t>Actions, you  have </a:t>
            </a:r>
            <a:r>
              <a:rPr sz="2700" dirty="0">
                <a:latin typeface="Book Antiqua"/>
                <a:cs typeface="Book Antiqua"/>
              </a:rPr>
              <a:t>a </a:t>
            </a:r>
            <a:r>
              <a:rPr sz="2700" spc="-5" dirty="0">
                <a:latin typeface="Book Antiqua"/>
                <a:cs typeface="Book Antiqua"/>
              </a:rPr>
              <a:t>right to </a:t>
            </a:r>
            <a:r>
              <a:rPr sz="2700" dirty="0">
                <a:latin typeface="Book Antiqua"/>
                <a:cs typeface="Book Antiqua"/>
              </a:rPr>
              <a:t>find out, free of </a:t>
            </a:r>
            <a:r>
              <a:rPr sz="2700" spc="-5" dirty="0">
                <a:latin typeface="Book Antiqua"/>
                <a:cs typeface="Book Antiqua"/>
              </a:rPr>
              <a:t>charge, </a:t>
            </a:r>
            <a:r>
              <a:rPr sz="2700" dirty="0">
                <a:latin typeface="Book Antiqua"/>
                <a:cs typeface="Book Antiqua"/>
              </a:rPr>
              <a:t>if a </a:t>
            </a:r>
            <a:r>
              <a:rPr sz="2700" spc="-5" dirty="0">
                <a:latin typeface="Book Antiqua"/>
                <a:cs typeface="Book Antiqua"/>
              </a:rPr>
              <a:t>person  (individual </a:t>
            </a:r>
            <a:r>
              <a:rPr sz="2700" dirty="0">
                <a:latin typeface="Book Antiqua"/>
                <a:cs typeface="Book Antiqua"/>
              </a:rPr>
              <a:t>or </a:t>
            </a:r>
            <a:r>
              <a:rPr sz="2700" spc="-5" dirty="0">
                <a:latin typeface="Book Antiqua"/>
                <a:cs typeface="Book Antiqua"/>
              </a:rPr>
              <a:t>organisation) holds information </a:t>
            </a:r>
            <a:r>
              <a:rPr sz="2700" dirty="0">
                <a:latin typeface="Book Antiqua"/>
                <a:cs typeface="Book Antiqua"/>
              </a:rPr>
              <a:t>about  </a:t>
            </a:r>
            <a:r>
              <a:rPr sz="2700" spc="-5" dirty="0">
                <a:latin typeface="Book Antiqua"/>
                <a:cs typeface="Book Antiqua"/>
              </a:rPr>
              <a:t>you. </a:t>
            </a:r>
            <a:r>
              <a:rPr sz="2700" dirty="0">
                <a:latin typeface="Book Antiqua"/>
                <a:cs typeface="Book Antiqua"/>
              </a:rPr>
              <a:t>You </a:t>
            </a:r>
            <a:r>
              <a:rPr sz="2700" spc="-5" dirty="0">
                <a:latin typeface="Book Antiqua"/>
                <a:cs typeface="Book Antiqua"/>
              </a:rPr>
              <a:t>have </a:t>
            </a:r>
            <a:r>
              <a:rPr sz="2700" dirty="0">
                <a:latin typeface="Book Antiqua"/>
                <a:cs typeface="Book Antiqua"/>
              </a:rPr>
              <a:t>a </a:t>
            </a:r>
            <a:r>
              <a:rPr sz="2700" spc="-5" dirty="0">
                <a:latin typeface="Book Antiqua"/>
                <a:cs typeface="Book Antiqua"/>
              </a:rPr>
              <a:t>right to </a:t>
            </a:r>
            <a:r>
              <a:rPr sz="2700" spc="-10" dirty="0">
                <a:latin typeface="Book Antiqua"/>
                <a:cs typeface="Book Antiqua"/>
              </a:rPr>
              <a:t>be </a:t>
            </a:r>
            <a:r>
              <a:rPr sz="2700" spc="-5" dirty="0">
                <a:latin typeface="Book Antiqua"/>
                <a:cs typeface="Book Antiqua"/>
              </a:rPr>
              <a:t>given </a:t>
            </a:r>
            <a:r>
              <a:rPr sz="2700" dirty="0">
                <a:latin typeface="Book Antiqua"/>
                <a:cs typeface="Book Antiqua"/>
              </a:rPr>
              <a:t>a </a:t>
            </a:r>
            <a:r>
              <a:rPr sz="2700" spc="-5" dirty="0">
                <a:latin typeface="Book Antiqua"/>
                <a:cs typeface="Book Antiqua"/>
              </a:rPr>
              <a:t>description </a:t>
            </a:r>
            <a:r>
              <a:rPr sz="2700" dirty="0">
                <a:latin typeface="Book Antiqua"/>
                <a:cs typeface="Book Antiqua"/>
              </a:rPr>
              <a:t>of </a:t>
            </a:r>
            <a:r>
              <a:rPr sz="2700" spc="-5" dirty="0">
                <a:latin typeface="Book Antiqua"/>
                <a:cs typeface="Book Antiqua"/>
              </a:rPr>
              <a:t>the  information </a:t>
            </a:r>
            <a:r>
              <a:rPr sz="2700" dirty="0">
                <a:latin typeface="Book Antiqua"/>
                <a:cs typeface="Book Antiqua"/>
              </a:rPr>
              <a:t>and </a:t>
            </a:r>
            <a:r>
              <a:rPr sz="2700" spc="-5" dirty="0">
                <a:latin typeface="Book Antiqua"/>
                <a:cs typeface="Book Antiqua"/>
              </a:rPr>
              <a:t>to </a:t>
            </a:r>
            <a:r>
              <a:rPr sz="2700" spc="-10" dirty="0">
                <a:latin typeface="Book Antiqua"/>
                <a:cs typeface="Book Antiqua"/>
              </a:rPr>
              <a:t>be </a:t>
            </a:r>
            <a:r>
              <a:rPr sz="2700" spc="-5" dirty="0">
                <a:latin typeface="Book Antiqua"/>
                <a:cs typeface="Book Antiqua"/>
              </a:rPr>
              <a:t>told the purpose(s) </a:t>
            </a:r>
            <a:r>
              <a:rPr sz="2700" dirty="0">
                <a:latin typeface="Book Antiqua"/>
                <a:cs typeface="Book Antiqua"/>
              </a:rPr>
              <a:t>for  </a:t>
            </a:r>
            <a:r>
              <a:rPr sz="2700" spc="-5" dirty="0">
                <a:latin typeface="Book Antiqua"/>
                <a:cs typeface="Book Antiqua"/>
              </a:rPr>
              <a:t>holding</a:t>
            </a:r>
            <a:r>
              <a:rPr sz="2700" spc="20" dirty="0">
                <a:latin typeface="Book Antiqua"/>
                <a:cs typeface="Book Antiqua"/>
              </a:rPr>
              <a:t> </a:t>
            </a:r>
            <a:r>
              <a:rPr sz="2700" spc="-5" dirty="0">
                <a:latin typeface="Book Antiqua"/>
                <a:cs typeface="Book Antiqua"/>
              </a:rPr>
              <a:t>your</a:t>
            </a:r>
            <a:r>
              <a:rPr sz="2700" spc="10" dirty="0">
                <a:latin typeface="Book Antiqua"/>
                <a:cs typeface="Book Antiqua"/>
              </a:rPr>
              <a:t> </a:t>
            </a:r>
            <a:r>
              <a:rPr sz="2700" dirty="0">
                <a:latin typeface="Book Antiqua"/>
                <a:cs typeface="Book Antiqua"/>
              </a:rPr>
              <a:t>information.	You must</a:t>
            </a:r>
            <a:r>
              <a:rPr sz="2700" spc="-75" dirty="0">
                <a:latin typeface="Book Antiqua"/>
                <a:cs typeface="Book Antiqua"/>
              </a:rPr>
              <a:t> </a:t>
            </a:r>
            <a:r>
              <a:rPr sz="2700" dirty="0">
                <a:latin typeface="Book Antiqua"/>
                <a:cs typeface="Book Antiqua"/>
              </a:rPr>
              <a:t>make</a:t>
            </a:r>
            <a:r>
              <a:rPr sz="2700" spc="-35" dirty="0">
                <a:latin typeface="Book Antiqua"/>
                <a:cs typeface="Book Antiqua"/>
              </a:rPr>
              <a:t> </a:t>
            </a:r>
            <a:r>
              <a:rPr sz="2700" spc="-10" dirty="0">
                <a:latin typeface="Book Antiqua"/>
                <a:cs typeface="Book Antiqua"/>
              </a:rPr>
              <a:t>the </a:t>
            </a:r>
            <a:r>
              <a:rPr sz="2700" spc="-5" dirty="0">
                <a:latin typeface="Book Antiqua"/>
                <a:cs typeface="Book Antiqua"/>
              </a:rPr>
              <a:t> </a:t>
            </a:r>
            <a:r>
              <a:rPr sz="2700" dirty="0">
                <a:latin typeface="Book Antiqua"/>
                <a:cs typeface="Book Antiqua"/>
              </a:rPr>
              <a:t>request in </a:t>
            </a:r>
            <a:r>
              <a:rPr sz="2700" spc="-5" dirty="0">
                <a:latin typeface="Book Antiqua"/>
                <a:cs typeface="Book Antiqua"/>
              </a:rPr>
              <a:t>writing. </a:t>
            </a:r>
            <a:r>
              <a:rPr sz="2700" dirty="0">
                <a:latin typeface="Book Antiqua"/>
                <a:cs typeface="Book Antiqua"/>
              </a:rPr>
              <a:t>The </a:t>
            </a:r>
            <a:r>
              <a:rPr sz="2700" spc="-5" dirty="0">
                <a:latin typeface="Book Antiqua"/>
                <a:cs typeface="Book Antiqua"/>
              </a:rPr>
              <a:t>person </a:t>
            </a:r>
            <a:r>
              <a:rPr sz="2700" dirty="0">
                <a:latin typeface="Book Antiqua"/>
                <a:cs typeface="Book Antiqua"/>
              </a:rPr>
              <a:t>must send </a:t>
            </a:r>
            <a:r>
              <a:rPr sz="2700" spc="-5" dirty="0">
                <a:latin typeface="Book Antiqua"/>
                <a:cs typeface="Book Antiqua"/>
              </a:rPr>
              <a:t>you the  information within </a:t>
            </a:r>
            <a:r>
              <a:rPr sz="2700" dirty="0">
                <a:latin typeface="Book Antiqua"/>
                <a:cs typeface="Book Antiqua"/>
              </a:rPr>
              <a:t>21</a:t>
            </a:r>
            <a:r>
              <a:rPr sz="2700" spc="-25" dirty="0">
                <a:latin typeface="Book Antiqua"/>
                <a:cs typeface="Book Antiqua"/>
              </a:rPr>
              <a:t> </a:t>
            </a:r>
            <a:r>
              <a:rPr sz="2700" dirty="0">
                <a:latin typeface="Book Antiqua"/>
                <a:cs typeface="Book Antiqua"/>
              </a:rPr>
              <a:t>days.</a:t>
            </a:r>
            <a:endParaRPr sz="27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5492" y="535558"/>
            <a:ext cx="3814826" cy="1029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0219" y="1558797"/>
            <a:ext cx="8104505" cy="412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2800" spc="-5" dirty="0">
                <a:latin typeface="Book Antiqua"/>
                <a:cs typeface="Book Antiqua"/>
              </a:rPr>
              <a:t>Under </a:t>
            </a:r>
            <a:r>
              <a:rPr sz="2800" b="1" spc="-5" dirty="0">
                <a:latin typeface="Book Antiqua"/>
                <a:cs typeface="Book Antiqua"/>
              </a:rPr>
              <a:t>Section 4 </a:t>
            </a:r>
            <a:r>
              <a:rPr sz="2800" spc="-5" dirty="0">
                <a:latin typeface="Book Antiqua"/>
                <a:cs typeface="Book Antiqua"/>
              </a:rPr>
              <a:t>of the Data Protection </a:t>
            </a:r>
            <a:r>
              <a:rPr sz="2800" spc="-10" dirty="0">
                <a:latin typeface="Book Antiqua"/>
                <a:cs typeface="Book Antiqua"/>
              </a:rPr>
              <a:t>Acts,</a:t>
            </a:r>
            <a:r>
              <a:rPr sz="2800" spc="30" dirty="0">
                <a:latin typeface="Book Antiqua"/>
                <a:cs typeface="Book Antiqua"/>
              </a:rPr>
              <a:t> </a:t>
            </a:r>
            <a:r>
              <a:rPr sz="2800" dirty="0">
                <a:latin typeface="Book Antiqua"/>
                <a:cs typeface="Book Antiqua"/>
              </a:rPr>
              <a:t>1988</a:t>
            </a:r>
            <a:endParaRPr sz="2800">
              <a:latin typeface="Book Antiqua"/>
              <a:cs typeface="Book Antiqua"/>
            </a:endParaRPr>
          </a:p>
          <a:p>
            <a:pPr marL="12700" marR="5080">
              <a:lnSpc>
                <a:spcPct val="80000"/>
              </a:lnSpc>
              <a:spcBef>
                <a:spcPts val="335"/>
              </a:spcBef>
            </a:pPr>
            <a:r>
              <a:rPr sz="2800" spc="-5" dirty="0">
                <a:latin typeface="Book Antiqua"/>
                <a:cs typeface="Book Antiqua"/>
              </a:rPr>
              <a:t>and 2003, </a:t>
            </a:r>
            <a:r>
              <a:rPr sz="2800" spc="-10" dirty="0">
                <a:latin typeface="Book Antiqua"/>
                <a:cs typeface="Book Antiqua"/>
              </a:rPr>
              <a:t>you </a:t>
            </a:r>
            <a:r>
              <a:rPr sz="2800" spc="-5" dirty="0">
                <a:latin typeface="Book Antiqua"/>
                <a:cs typeface="Book Antiqua"/>
              </a:rPr>
              <a:t>have a </a:t>
            </a:r>
            <a:r>
              <a:rPr sz="2800" b="1" spc="-5" dirty="0">
                <a:latin typeface="Book Antiqua"/>
                <a:cs typeface="Book Antiqua"/>
              </a:rPr>
              <a:t>right to obtain a </a:t>
            </a:r>
            <a:r>
              <a:rPr sz="2800" b="1" dirty="0">
                <a:latin typeface="Book Antiqua"/>
                <a:cs typeface="Book Antiqua"/>
              </a:rPr>
              <a:t>copy</a:t>
            </a:r>
            <a:r>
              <a:rPr sz="2800" dirty="0">
                <a:latin typeface="Book Antiqua"/>
                <a:cs typeface="Book Antiqua"/>
              </a:rPr>
              <a:t>, </a:t>
            </a:r>
            <a:r>
              <a:rPr sz="2800" spc="-5" dirty="0">
                <a:latin typeface="Book Antiqua"/>
                <a:cs typeface="Book Antiqua"/>
              </a:rPr>
              <a:t>clearly  explained, of any information relating to you kept  on computer or in a structured </a:t>
            </a:r>
            <a:r>
              <a:rPr sz="2800" dirty="0">
                <a:latin typeface="Book Antiqua"/>
                <a:cs typeface="Book Antiqua"/>
              </a:rPr>
              <a:t>manual </a:t>
            </a:r>
            <a:r>
              <a:rPr sz="2800" spc="-5" dirty="0">
                <a:latin typeface="Book Antiqua"/>
                <a:cs typeface="Book Antiqua"/>
              </a:rPr>
              <a:t>filing  system or intended for such a system by any entity  or organisation.You need to </a:t>
            </a:r>
            <a:r>
              <a:rPr sz="2800" spc="-10" dirty="0">
                <a:latin typeface="Book Antiqua"/>
                <a:cs typeface="Book Antiqua"/>
              </a:rPr>
              <a:t>write </a:t>
            </a:r>
            <a:r>
              <a:rPr sz="2800" spc="-5" dirty="0">
                <a:latin typeface="Book Antiqua"/>
                <a:cs typeface="Book Antiqua"/>
              </a:rPr>
              <a:t>to </a:t>
            </a:r>
            <a:r>
              <a:rPr sz="2800" spc="-10" dirty="0">
                <a:latin typeface="Book Antiqua"/>
                <a:cs typeface="Book Antiqua"/>
              </a:rPr>
              <a:t>the  </a:t>
            </a:r>
            <a:r>
              <a:rPr sz="2800" spc="-5" dirty="0">
                <a:latin typeface="Book Antiqua"/>
                <a:cs typeface="Book Antiqua"/>
              </a:rPr>
              <a:t>organisation concerned and ask </a:t>
            </a:r>
            <a:r>
              <a:rPr sz="2800" dirty="0">
                <a:latin typeface="Book Antiqua"/>
                <a:cs typeface="Book Antiqua"/>
              </a:rPr>
              <a:t>for </a:t>
            </a:r>
            <a:r>
              <a:rPr sz="2800" spc="-5" dirty="0">
                <a:latin typeface="Book Antiqua"/>
                <a:cs typeface="Book Antiqua"/>
              </a:rPr>
              <a:t>it </a:t>
            </a:r>
            <a:r>
              <a:rPr sz="2800" spc="-10" dirty="0">
                <a:latin typeface="Book Antiqua"/>
                <a:cs typeface="Book Antiqua"/>
              </a:rPr>
              <a:t>under the  </a:t>
            </a:r>
            <a:r>
              <a:rPr sz="2800" spc="-5" dirty="0">
                <a:latin typeface="Book Antiqua"/>
                <a:cs typeface="Book Antiqua"/>
              </a:rPr>
              <a:t>Data Protection </a:t>
            </a:r>
            <a:r>
              <a:rPr sz="2800" spc="-10" dirty="0">
                <a:latin typeface="Book Antiqua"/>
                <a:cs typeface="Book Antiqua"/>
              </a:rPr>
              <a:t>Acts. </a:t>
            </a:r>
            <a:r>
              <a:rPr sz="2800" spc="-5" dirty="0">
                <a:latin typeface="Book Antiqua"/>
                <a:cs typeface="Book Antiqua"/>
              </a:rPr>
              <a:t>You may be asked for  evidence </a:t>
            </a:r>
            <a:r>
              <a:rPr sz="2800" spc="-10" dirty="0">
                <a:latin typeface="Book Antiqua"/>
                <a:cs typeface="Book Antiqua"/>
              </a:rPr>
              <a:t>of </a:t>
            </a:r>
            <a:r>
              <a:rPr sz="2800" spc="-5" dirty="0">
                <a:latin typeface="Book Antiqua"/>
                <a:cs typeface="Book Antiqua"/>
              </a:rPr>
              <a:t>your identity. This is to make sure that  personal information is </a:t>
            </a:r>
            <a:r>
              <a:rPr sz="2800" spc="-10" dirty="0">
                <a:latin typeface="Book Antiqua"/>
                <a:cs typeface="Book Antiqua"/>
              </a:rPr>
              <a:t>not </a:t>
            </a:r>
            <a:r>
              <a:rPr sz="2800" spc="-5" dirty="0">
                <a:latin typeface="Book Antiqua"/>
                <a:cs typeface="Book Antiqua"/>
              </a:rPr>
              <a:t>given to </a:t>
            </a:r>
            <a:r>
              <a:rPr sz="2800" spc="-10" dirty="0">
                <a:latin typeface="Book Antiqua"/>
                <a:cs typeface="Book Antiqua"/>
              </a:rPr>
              <a:t>the </a:t>
            </a:r>
            <a:r>
              <a:rPr sz="2800" spc="-5" dirty="0">
                <a:latin typeface="Book Antiqua"/>
                <a:cs typeface="Book Antiqua"/>
              </a:rPr>
              <a:t>wrong  person. </a:t>
            </a:r>
            <a:r>
              <a:rPr sz="2800" spc="-10" dirty="0">
                <a:latin typeface="Book Antiqua"/>
                <a:cs typeface="Book Antiqua"/>
              </a:rPr>
              <a:t>You </a:t>
            </a:r>
            <a:r>
              <a:rPr sz="2800" spc="-5" dirty="0">
                <a:latin typeface="Book Antiqua"/>
                <a:cs typeface="Book Antiqua"/>
              </a:rPr>
              <a:t>may be </a:t>
            </a:r>
            <a:r>
              <a:rPr sz="2800" dirty="0">
                <a:latin typeface="Book Antiqua"/>
                <a:cs typeface="Book Antiqua"/>
              </a:rPr>
              <a:t>asked </a:t>
            </a:r>
            <a:r>
              <a:rPr sz="2800" spc="-5" dirty="0">
                <a:latin typeface="Book Antiqua"/>
                <a:cs typeface="Book Antiqua"/>
              </a:rPr>
              <a:t>to </a:t>
            </a:r>
            <a:r>
              <a:rPr sz="2800" spc="-10" dirty="0">
                <a:latin typeface="Book Antiqua"/>
                <a:cs typeface="Book Antiqua"/>
              </a:rPr>
              <a:t>pay </a:t>
            </a:r>
            <a:r>
              <a:rPr sz="2800" spc="-5" dirty="0">
                <a:latin typeface="Book Antiqua"/>
                <a:cs typeface="Book Antiqua"/>
              </a:rPr>
              <a:t>a </a:t>
            </a:r>
            <a:r>
              <a:rPr sz="2800" dirty="0">
                <a:latin typeface="Book Antiqua"/>
                <a:cs typeface="Book Antiqua"/>
              </a:rPr>
              <a:t>fee, </a:t>
            </a:r>
            <a:r>
              <a:rPr sz="2800" spc="-10" dirty="0">
                <a:latin typeface="Book Antiqua"/>
                <a:cs typeface="Book Antiqua"/>
              </a:rPr>
              <a:t>but </a:t>
            </a:r>
            <a:r>
              <a:rPr sz="2800" spc="-5" dirty="0">
                <a:latin typeface="Book Antiqua"/>
                <a:cs typeface="Book Antiqua"/>
              </a:rPr>
              <a:t>this  cannot exceed</a:t>
            </a:r>
            <a:r>
              <a:rPr sz="2800" spc="-70" dirty="0">
                <a:latin typeface="Book Antiqua"/>
                <a:cs typeface="Book Antiqua"/>
              </a:rPr>
              <a:t> </a:t>
            </a:r>
            <a:r>
              <a:rPr sz="2800" dirty="0">
                <a:latin typeface="Book Antiqua"/>
                <a:cs typeface="Book Antiqua"/>
              </a:rPr>
              <a:t>€6.35.</a:t>
            </a:r>
            <a:endParaRPr sz="28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67200" y="95554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62450" y="105079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2"/>
                </a:lnTo>
                <a:lnTo>
                  <a:pt x="5551" y="258551"/>
                </a:lnTo>
                <a:lnTo>
                  <a:pt x="21367" y="302825"/>
                </a:lnTo>
                <a:lnTo>
                  <a:pt x="46186" y="341873"/>
                </a:lnTo>
                <a:lnTo>
                  <a:pt x="78750" y="374437"/>
                </a:lnTo>
                <a:lnTo>
                  <a:pt x="117798" y="399256"/>
                </a:lnTo>
                <a:lnTo>
                  <a:pt x="162072" y="415072"/>
                </a:lnTo>
                <a:lnTo>
                  <a:pt x="210312" y="420624"/>
                </a:lnTo>
                <a:lnTo>
                  <a:pt x="258551" y="415072"/>
                </a:lnTo>
                <a:lnTo>
                  <a:pt x="302825" y="399256"/>
                </a:lnTo>
                <a:lnTo>
                  <a:pt x="341873" y="374437"/>
                </a:lnTo>
                <a:lnTo>
                  <a:pt x="374437" y="341873"/>
                </a:lnTo>
                <a:lnTo>
                  <a:pt x="399256" y="302825"/>
                </a:lnTo>
                <a:lnTo>
                  <a:pt x="415072" y="258551"/>
                </a:lnTo>
                <a:lnTo>
                  <a:pt x="420624" y="210312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37303" y="1026667"/>
            <a:ext cx="471170" cy="469900"/>
          </a:xfrm>
          <a:custGeom>
            <a:avLst/>
            <a:gdLst/>
            <a:ahLst/>
            <a:cxnLst/>
            <a:rect l="l" t="t" r="r" b="b"/>
            <a:pathLst>
              <a:path w="471170" h="469900">
                <a:moveTo>
                  <a:pt x="258191" y="0"/>
                </a:moveTo>
                <a:lnTo>
                  <a:pt x="234187" y="0"/>
                </a:lnTo>
                <a:lnTo>
                  <a:pt x="210058" y="1270"/>
                </a:lnTo>
                <a:lnTo>
                  <a:pt x="164211" y="10160"/>
                </a:lnTo>
                <a:lnTo>
                  <a:pt x="122300" y="29210"/>
                </a:lnTo>
                <a:lnTo>
                  <a:pt x="84836" y="54610"/>
                </a:lnTo>
                <a:lnTo>
                  <a:pt x="52959" y="86360"/>
                </a:lnTo>
                <a:lnTo>
                  <a:pt x="27940" y="124460"/>
                </a:lnTo>
                <a:lnTo>
                  <a:pt x="10160" y="166370"/>
                </a:lnTo>
                <a:lnTo>
                  <a:pt x="1016" y="212089"/>
                </a:lnTo>
                <a:lnTo>
                  <a:pt x="0" y="236220"/>
                </a:lnTo>
                <a:lnTo>
                  <a:pt x="1397" y="260350"/>
                </a:lnTo>
                <a:lnTo>
                  <a:pt x="11049" y="306070"/>
                </a:lnTo>
                <a:lnTo>
                  <a:pt x="29083" y="347979"/>
                </a:lnTo>
                <a:lnTo>
                  <a:pt x="54610" y="386079"/>
                </a:lnTo>
                <a:lnTo>
                  <a:pt x="86613" y="417829"/>
                </a:lnTo>
                <a:lnTo>
                  <a:pt x="124333" y="443229"/>
                </a:lnTo>
                <a:lnTo>
                  <a:pt x="166750" y="461010"/>
                </a:lnTo>
                <a:lnTo>
                  <a:pt x="212725" y="469900"/>
                </a:lnTo>
                <a:lnTo>
                  <a:pt x="236728" y="469900"/>
                </a:lnTo>
                <a:lnTo>
                  <a:pt x="260858" y="468629"/>
                </a:lnTo>
                <a:lnTo>
                  <a:pt x="284099" y="466089"/>
                </a:lnTo>
                <a:lnTo>
                  <a:pt x="306705" y="459739"/>
                </a:lnTo>
                <a:lnTo>
                  <a:pt x="324696" y="453389"/>
                </a:lnTo>
                <a:lnTo>
                  <a:pt x="213487" y="453389"/>
                </a:lnTo>
                <a:lnTo>
                  <a:pt x="191770" y="449579"/>
                </a:lnTo>
                <a:lnTo>
                  <a:pt x="150749" y="436879"/>
                </a:lnTo>
                <a:lnTo>
                  <a:pt x="113537" y="416560"/>
                </a:lnTo>
                <a:lnTo>
                  <a:pt x="81153" y="389889"/>
                </a:lnTo>
                <a:lnTo>
                  <a:pt x="54356" y="358139"/>
                </a:lnTo>
                <a:lnTo>
                  <a:pt x="34162" y="321310"/>
                </a:lnTo>
                <a:lnTo>
                  <a:pt x="21336" y="279400"/>
                </a:lnTo>
                <a:lnTo>
                  <a:pt x="16827" y="236220"/>
                </a:lnTo>
                <a:lnTo>
                  <a:pt x="16823" y="233679"/>
                </a:lnTo>
                <a:lnTo>
                  <a:pt x="17780" y="213360"/>
                </a:lnTo>
                <a:lnTo>
                  <a:pt x="26416" y="170179"/>
                </a:lnTo>
                <a:lnTo>
                  <a:pt x="43053" y="130810"/>
                </a:lnTo>
                <a:lnTo>
                  <a:pt x="66421" y="96520"/>
                </a:lnTo>
                <a:lnTo>
                  <a:pt x="96138" y="66039"/>
                </a:lnTo>
                <a:lnTo>
                  <a:pt x="130937" y="43179"/>
                </a:lnTo>
                <a:lnTo>
                  <a:pt x="170053" y="26670"/>
                </a:lnTo>
                <a:lnTo>
                  <a:pt x="212598" y="17779"/>
                </a:lnTo>
                <a:lnTo>
                  <a:pt x="235076" y="16510"/>
                </a:lnTo>
                <a:lnTo>
                  <a:pt x="322495" y="16510"/>
                </a:lnTo>
                <a:lnTo>
                  <a:pt x="304292" y="10160"/>
                </a:lnTo>
                <a:lnTo>
                  <a:pt x="281686" y="3810"/>
                </a:lnTo>
                <a:lnTo>
                  <a:pt x="258191" y="0"/>
                </a:lnTo>
                <a:close/>
              </a:path>
              <a:path w="471170" h="469900">
                <a:moveTo>
                  <a:pt x="322495" y="16510"/>
                </a:moveTo>
                <a:lnTo>
                  <a:pt x="235076" y="16510"/>
                </a:lnTo>
                <a:lnTo>
                  <a:pt x="257429" y="17779"/>
                </a:lnTo>
                <a:lnTo>
                  <a:pt x="279146" y="20320"/>
                </a:lnTo>
                <a:lnTo>
                  <a:pt x="320294" y="33020"/>
                </a:lnTo>
                <a:lnTo>
                  <a:pt x="357378" y="53339"/>
                </a:lnTo>
                <a:lnTo>
                  <a:pt x="389890" y="80010"/>
                </a:lnTo>
                <a:lnTo>
                  <a:pt x="416560" y="113029"/>
                </a:lnTo>
                <a:lnTo>
                  <a:pt x="436880" y="149860"/>
                </a:lnTo>
                <a:lnTo>
                  <a:pt x="449580" y="190500"/>
                </a:lnTo>
                <a:lnTo>
                  <a:pt x="454088" y="233679"/>
                </a:lnTo>
                <a:lnTo>
                  <a:pt x="454092" y="236220"/>
                </a:lnTo>
                <a:lnTo>
                  <a:pt x="453136" y="256539"/>
                </a:lnTo>
                <a:lnTo>
                  <a:pt x="444500" y="299720"/>
                </a:lnTo>
                <a:lnTo>
                  <a:pt x="427990" y="339089"/>
                </a:lnTo>
                <a:lnTo>
                  <a:pt x="404495" y="373379"/>
                </a:lnTo>
                <a:lnTo>
                  <a:pt x="374904" y="403860"/>
                </a:lnTo>
                <a:lnTo>
                  <a:pt x="340106" y="426720"/>
                </a:lnTo>
                <a:lnTo>
                  <a:pt x="300863" y="444500"/>
                </a:lnTo>
                <a:lnTo>
                  <a:pt x="258318" y="452120"/>
                </a:lnTo>
                <a:lnTo>
                  <a:pt x="235838" y="453389"/>
                </a:lnTo>
                <a:lnTo>
                  <a:pt x="324696" y="453389"/>
                </a:lnTo>
                <a:lnTo>
                  <a:pt x="368173" y="429260"/>
                </a:lnTo>
                <a:lnTo>
                  <a:pt x="402844" y="400050"/>
                </a:lnTo>
                <a:lnTo>
                  <a:pt x="431292" y="365760"/>
                </a:lnTo>
                <a:lnTo>
                  <a:pt x="452882" y="325120"/>
                </a:lnTo>
                <a:lnTo>
                  <a:pt x="466344" y="281939"/>
                </a:lnTo>
                <a:lnTo>
                  <a:pt x="470916" y="233679"/>
                </a:lnTo>
                <a:lnTo>
                  <a:pt x="469519" y="209550"/>
                </a:lnTo>
                <a:lnTo>
                  <a:pt x="459994" y="163829"/>
                </a:lnTo>
                <a:lnTo>
                  <a:pt x="441960" y="121920"/>
                </a:lnTo>
                <a:lnTo>
                  <a:pt x="416433" y="85089"/>
                </a:lnTo>
                <a:lnTo>
                  <a:pt x="384301" y="52070"/>
                </a:lnTo>
                <a:lnTo>
                  <a:pt x="346710" y="27939"/>
                </a:lnTo>
                <a:lnTo>
                  <a:pt x="326136" y="17779"/>
                </a:lnTo>
                <a:lnTo>
                  <a:pt x="322495" y="16510"/>
                </a:lnTo>
                <a:close/>
              </a:path>
              <a:path w="471170" h="469900">
                <a:moveTo>
                  <a:pt x="235838" y="33020"/>
                </a:moveTo>
                <a:lnTo>
                  <a:pt x="195199" y="36829"/>
                </a:lnTo>
                <a:lnTo>
                  <a:pt x="157225" y="49529"/>
                </a:lnTo>
                <a:lnTo>
                  <a:pt x="122936" y="67310"/>
                </a:lnTo>
                <a:lnTo>
                  <a:pt x="92963" y="92710"/>
                </a:lnTo>
                <a:lnTo>
                  <a:pt x="68199" y="121920"/>
                </a:lnTo>
                <a:lnTo>
                  <a:pt x="49530" y="156210"/>
                </a:lnTo>
                <a:lnTo>
                  <a:pt x="37719" y="194310"/>
                </a:lnTo>
                <a:lnTo>
                  <a:pt x="33591" y="233679"/>
                </a:lnTo>
                <a:lnTo>
                  <a:pt x="33583" y="236220"/>
                </a:lnTo>
                <a:lnTo>
                  <a:pt x="34417" y="255270"/>
                </a:lnTo>
                <a:lnTo>
                  <a:pt x="42418" y="294639"/>
                </a:lnTo>
                <a:lnTo>
                  <a:pt x="57785" y="331470"/>
                </a:lnTo>
                <a:lnTo>
                  <a:pt x="79375" y="363220"/>
                </a:lnTo>
                <a:lnTo>
                  <a:pt x="106680" y="391160"/>
                </a:lnTo>
                <a:lnTo>
                  <a:pt x="138937" y="412750"/>
                </a:lnTo>
                <a:lnTo>
                  <a:pt x="175006" y="427989"/>
                </a:lnTo>
                <a:lnTo>
                  <a:pt x="214375" y="435610"/>
                </a:lnTo>
                <a:lnTo>
                  <a:pt x="235076" y="436879"/>
                </a:lnTo>
                <a:lnTo>
                  <a:pt x="255650" y="435610"/>
                </a:lnTo>
                <a:lnTo>
                  <a:pt x="275717" y="433070"/>
                </a:lnTo>
                <a:lnTo>
                  <a:pt x="295148" y="427989"/>
                </a:lnTo>
                <a:lnTo>
                  <a:pt x="313690" y="421639"/>
                </a:lnTo>
                <a:lnTo>
                  <a:pt x="316211" y="420370"/>
                </a:lnTo>
                <a:lnTo>
                  <a:pt x="234187" y="420370"/>
                </a:lnTo>
                <a:lnTo>
                  <a:pt x="215137" y="419100"/>
                </a:lnTo>
                <a:lnTo>
                  <a:pt x="162306" y="405129"/>
                </a:lnTo>
                <a:lnTo>
                  <a:pt x="116840" y="377189"/>
                </a:lnTo>
                <a:lnTo>
                  <a:pt x="81153" y="337820"/>
                </a:lnTo>
                <a:lnTo>
                  <a:pt x="58166" y="289560"/>
                </a:lnTo>
                <a:lnTo>
                  <a:pt x="50292" y="233679"/>
                </a:lnTo>
                <a:lnTo>
                  <a:pt x="51308" y="214629"/>
                </a:lnTo>
                <a:lnTo>
                  <a:pt x="65278" y="162560"/>
                </a:lnTo>
                <a:lnTo>
                  <a:pt x="93345" y="116839"/>
                </a:lnTo>
                <a:lnTo>
                  <a:pt x="132969" y="81279"/>
                </a:lnTo>
                <a:lnTo>
                  <a:pt x="181737" y="57150"/>
                </a:lnTo>
                <a:lnTo>
                  <a:pt x="236728" y="49529"/>
                </a:lnTo>
                <a:lnTo>
                  <a:pt x="314451" y="49529"/>
                </a:lnTo>
                <a:lnTo>
                  <a:pt x="295910" y="41910"/>
                </a:lnTo>
                <a:lnTo>
                  <a:pt x="276606" y="36829"/>
                </a:lnTo>
                <a:lnTo>
                  <a:pt x="256540" y="34289"/>
                </a:lnTo>
                <a:lnTo>
                  <a:pt x="235838" y="33020"/>
                </a:lnTo>
                <a:close/>
              </a:path>
              <a:path w="471170" h="469900">
                <a:moveTo>
                  <a:pt x="314451" y="49529"/>
                </a:moveTo>
                <a:lnTo>
                  <a:pt x="236728" y="49529"/>
                </a:lnTo>
                <a:lnTo>
                  <a:pt x="255778" y="50800"/>
                </a:lnTo>
                <a:lnTo>
                  <a:pt x="273938" y="53339"/>
                </a:lnTo>
                <a:lnTo>
                  <a:pt x="324866" y="72389"/>
                </a:lnTo>
                <a:lnTo>
                  <a:pt x="367284" y="105410"/>
                </a:lnTo>
                <a:lnTo>
                  <a:pt x="398907" y="148589"/>
                </a:lnTo>
                <a:lnTo>
                  <a:pt x="417068" y="199389"/>
                </a:lnTo>
                <a:lnTo>
                  <a:pt x="420624" y="236220"/>
                </a:lnTo>
                <a:lnTo>
                  <a:pt x="419608" y="255270"/>
                </a:lnTo>
                <a:lnTo>
                  <a:pt x="405638" y="308610"/>
                </a:lnTo>
                <a:lnTo>
                  <a:pt x="377571" y="354329"/>
                </a:lnTo>
                <a:lnTo>
                  <a:pt x="338074" y="389889"/>
                </a:lnTo>
                <a:lnTo>
                  <a:pt x="289433" y="412750"/>
                </a:lnTo>
                <a:lnTo>
                  <a:pt x="234187" y="420370"/>
                </a:lnTo>
                <a:lnTo>
                  <a:pt x="316211" y="420370"/>
                </a:lnTo>
                <a:lnTo>
                  <a:pt x="363600" y="391160"/>
                </a:lnTo>
                <a:lnTo>
                  <a:pt x="391033" y="364489"/>
                </a:lnTo>
                <a:lnTo>
                  <a:pt x="412876" y="331470"/>
                </a:lnTo>
                <a:lnTo>
                  <a:pt x="428244" y="295910"/>
                </a:lnTo>
                <a:lnTo>
                  <a:pt x="436372" y="256539"/>
                </a:lnTo>
                <a:lnTo>
                  <a:pt x="437332" y="233679"/>
                </a:lnTo>
                <a:lnTo>
                  <a:pt x="436499" y="214629"/>
                </a:lnTo>
                <a:lnTo>
                  <a:pt x="428498" y="175260"/>
                </a:lnTo>
                <a:lnTo>
                  <a:pt x="413258" y="139700"/>
                </a:lnTo>
                <a:lnTo>
                  <a:pt x="391541" y="106679"/>
                </a:lnTo>
                <a:lnTo>
                  <a:pt x="364236" y="80010"/>
                </a:lnTo>
                <a:lnTo>
                  <a:pt x="332105" y="57150"/>
                </a:lnTo>
                <a:lnTo>
                  <a:pt x="314451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4905" y="532130"/>
            <a:ext cx="5308346" cy="305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437" y="1365503"/>
            <a:ext cx="8303895" cy="536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buClr>
                <a:srgbClr val="D16248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latin typeface="Book Antiqua"/>
                <a:cs typeface="Book Antiqua"/>
              </a:rPr>
              <a:t>People will </a:t>
            </a:r>
            <a:r>
              <a:rPr sz="2400" spc="-5" dirty="0">
                <a:latin typeface="Book Antiqua"/>
                <a:cs typeface="Book Antiqua"/>
              </a:rPr>
              <a:t>have </a:t>
            </a:r>
            <a:r>
              <a:rPr sz="2400" dirty="0">
                <a:latin typeface="Book Antiqua"/>
                <a:cs typeface="Book Antiqua"/>
              </a:rPr>
              <a:t>easier access </a:t>
            </a:r>
            <a:r>
              <a:rPr sz="2400" spc="-5" dirty="0">
                <a:latin typeface="Book Antiqua"/>
                <a:cs typeface="Book Antiqua"/>
              </a:rPr>
              <a:t>to their </a:t>
            </a:r>
            <a:r>
              <a:rPr sz="2400" dirty="0">
                <a:latin typeface="Book Antiqua"/>
                <a:cs typeface="Book Antiqua"/>
              </a:rPr>
              <a:t>own data and </a:t>
            </a:r>
            <a:r>
              <a:rPr sz="2400" spc="-5" dirty="0">
                <a:latin typeface="Book Antiqua"/>
                <a:cs typeface="Book Antiqua"/>
              </a:rPr>
              <a:t>be</a:t>
            </a:r>
            <a:r>
              <a:rPr sz="2400" spc="-75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able  </a:t>
            </a:r>
            <a:r>
              <a:rPr sz="2400" spc="-5" dirty="0">
                <a:latin typeface="Book Antiqua"/>
                <a:cs typeface="Book Antiqua"/>
              </a:rPr>
              <a:t>to transfer personal data </a:t>
            </a:r>
            <a:r>
              <a:rPr sz="2400" dirty="0">
                <a:latin typeface="Book Antiqua"/>
                <a:cs typeface="Book Antiqua"/>
              </a:rPr>
              <a:t>from </a:t>
            </a:r>
            <a:r>
              <a:rPr sz="2400" spc="-5" dirty="0">
                <a:latin typeface="Book Antiqua"/>
                <a:cs typeface="Book Antiqua"/>
              </a:rPr>
              <a:t>one </a:t>
            </a:r>
            <a:r>
              <a:rPr sz="2400" dirty="0">
                <a:latin typeface="Book Antiqua"/>
                <a:cs typeface="Book Antiqua"/>
              </a:rPr>
              <a:t>service </a:t>
            </a:r>
            <a:r>
              <a:rPr sz="2400" spc="-5" dirty="0">
                <a:latin typeface="Book Antiqua"/>
                <a:cs typeface="Book Antiqua"/>
              </a:rPr>
              <a:t>provider to  another </a:t>
            </a:r>
            <a:r>
              <a:rPr sz="2400" dirty="0">
                <a:latin typeface="Book Antiqua"/>
                <a:cs typeface="Book Antiqua"/>
              </a:rPr>
              <a:t>more</a:t>
            </a:r>
            <a:r>
              <a:rPr sz="2400" spc="-55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easily;</a:t>
            </a:r>
            <a:endParaRPr sz="2400">
              <a:latin typeface="Book Antiqua"/>
              <a:cs typeface="Book Antiqua"/>
            </a:endParaRPr>
          </a:p>
          <a:p>
            <a:pPr marL="287020" marR="44450" indent="-274320">
              <a:lnSpc>
                <a:spcPct val="100000"/>
              </a:lnSpc>
              <a:spcBef>
                <a:spcPts val="575"/>
              </a:spcBef>
              <a:buClr>
                <a:srgbClr val="D16248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latin typeface="Book Antiqua"/>
                <a:cs typeface="Book Antiqua"/>
              </a:rPr>
              <a:t>A </a:t>
            </a:r>
            <a:r>
              <a:rPr sz="2400" spc="-5" dirty="0">
                <a:latin typeface="Book Antiqua"/>
                <a:cs typeface="Book Antiqua"/>
              </a:rPr>
              <a:t>“right </a:t>
            </a:r>
            <a:r>
              <a:rPr sz="2400" dirty="0">
                <a:latin typeface="Book Antiqua"/>
                <a:cs typeface="Book Antiqua"/>
              </a:rPr>
              <a:t>to </a:t>
            </a:r>
            <a:r>
              <a:rPr sz="2400" spc="-5" dirty="0">
                <a:latin typeface="Book Antiqua"/>
                <a:cs typeface="Book Antiqua"/>
              </a:rPr>
              <a:t>be forgotten” </a:t>
            </a:r>
            <a:r>
              <a:rPr sz="2400" dirty="0">
                <a:latin typeface="Book Antiqua"/>
                <a:cs typeface="Book Antiqua"/>
              </a:rPr>
              <a:t>will </a:t>
            </a:r>
            <a:r>
              <a:rPr sz="2400" spc="-5" dirty="0">
                <a:latin typeface="Book Antiqua"/>
                <a:cs typeface="Book Antiqua"/>
              </a:rPr>
              <a:t>be introduced </a:t>
            </a:r>
            <a:r>
              <a:rPr sz="2400" dirty="0">
                <a:latin typeface="Book Antiqua"/>
                <a:cs typeface="Book Antiqua"/>
              </a:rPr>
              <a:t>to help </a:t>
            </a:r>
            <a:r>
              <a:rPr sz="2400" spc="-5" dirty="0">
                <a:latin typeface="Book Antiqua"/>
                <a:cs typeface="Book Antiqua"/>
              </a:rPr>
              <a:t>people  better manage data protection </a:t>
            </a:r>
            <a:r>
              <a:rPr sz="2400" dirty="0">
                <a:latin typeface="Book Antiqua"/>
                <a:cs typeface="Book Antiqua"/>
              </a:rPr>
              <a:t>risks </a:t>
            </a:r>
            <a:r>
              <a:rPr sz="2400" spc="-5" dirty="0">
                <a:latin typeface="Book Antiqua"/>
                <a:cs typeface="Book Antiqua"/>
              </a:rPr>
              <a:t>online. People </a:t>
            </a:r>
            <a:r>
              <a:rPr sz="2400" dirty="0">
                <a:latin typeface="Book Antiqua"/>
                <a:cs typeface="Book Antiqua"/>
              </a:rPr>
              <a:t>will also  </a:t>
            </a:r>
            <a:r>
              <a:rPr sz="2400" spc="-5" dirty="0">
                <a:latin typeface="Book Antiqua"/>
                <a:cs typeface="Book Antiqua"/>
              </a:rPr>
              <a:t>be </a:t>
            </a:r>
            <a:r>
              <a:rPr sz="2400" dirty="0">
                <a:latin typeface="Book Antiqua"/>
                <a:cs typeface="Book Antiqua"/>
              </a:rPr>
              <a:t>able </a:t>
            </a:r>
            <a:r>
              <a:rPr sz="2400" spc="-5" dirty="0">
                <a:latin typeface="Book Antiqua"/>
                <a:cs typeface="Book Antiqua"/>
              </a:rPr>
              <a:t>to </a:t>
            </a:r>
            <a:r>
              <a:rPr sz="2400" dirty="0">
                <a:latin typeface="Book Antiqua"/>
                <a:cs typeface="Book Antiqua"/>
              </a:rPr>
              <a:t>delete </a:t>
            </a:r>
            <a:r>
              <a:rPr sz="2400" spc="-5" dirty="0">
                <a:latin typeface="Book Antiqua"/>
                <a:cs typeface="Book Antiqua"/>
              </a:rPr>
              <a:t>their </a:t>
            </a:r>
            <a:r>
              <a:rPr sz="2400" dirty="0">
                <a:latin typeface="Book Antiqua"/>
                <a:cs typeface="Book Antiqua"/>
              </a:rPr>
              <a:t>data </a:t>
            </a:r>
            <a:r>
              <a:rPr sz="2400" spc="-5" dirty="0">
                <a:latin typeface="Book Antiqua"/>
                <a:cs typeface="Book Antiqua"/>
              </a:rPr>
              <a:t>if there </a:t>
            </a:r>
            <a:r>
              <a:rPr sz="2400" dirty="0">
                <a:latin typeface="Book Antiqua"/>
                <a:cs typeface="Book Antiqua"/>
              </a:rPr>
              <a:t>are </a:t>
            </a:r>
            <a:r>
              <a:rPr sz="2400" spc="-5" dirty="0">
                <a:latin typeface="Book Antiqua"/>
                <a:cs typeface="Book Antiqua"/>
              </a:rPr>
              <a:t>no legitimate  grounds </a:t>
            </a:r>
            <a:r>
              <a:rPr sz="2400" dirty="0">
                <a:latin typeface="Book Antiqua"/>
                <a:cs typeface="Book Antiqua"/>
              </a:rPr>
              <a:t>for a </a:t>
            </a:r>
            <a:r>
              <a:rPr sz="2400" spc="-5" dirty="0">
                <a:latin typeface="Book Antiqua"/>
                <a:cs typeface="Book Antiqua"/>
              </a:rPr>
              <a:t>business to </a:t>
            </a:r>
            <a:r>
              <a:rPr sz="2400" dirty="0">
                <a:latin typeface="Book Antiqua"/>
                <a:cs typeface="Book Antiqua"/>
              </a:rPr>
              <a:t>retain</a:t>
            </a:r>
            <a:r>
              <a:rPr sz="2400" spc="-30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it;.</a:t>
            </a:r>
            <a:endParaRPr sz="2400">
              <a:latin typeface="Book Antiqua"/>
              <a:cs typeface="Book Antiqua"/>
            </a:endParaRPr>
          </a:p>
          <a:p>
            <a:pPr marL="287020" marR="69850" indent="-274320">
              <a:lnSpc>
                <a:spcPct val="100000"/>
              </a:lnSpc>
              <a:spcBef>
                <a:spcPts val="575"/>
              </a:spcBef>
              <a:buClr>
                <a:srgbClr val="D16248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latin typeface="Book Antiqua"/>
                <a:cs typeface="Book Antiqua"/>
              </a:rPr>
              <a:t>EU rules will </a:t>
            </a:r>
            <a:r>
              <a:rPr sz="2400" spc="-5" dirty="0">
                <a:latin typeface="Book Antiqua"/>
                <a:cs typeface="Book Antiqua"/>
              </a:rPr>
              <a:t>be applied if personal data </a:t>
            </a:r>
            <a:r>
              <a:rPr sz="2400" dirty="0">
                <a:latin typeface="Book Antiqua"/>
                <a:cs typeface="Book Antiqua"/>
              </a:rPr>
              <a:t>is </a:t>
            </a:r>
            <a:r>
              <a:rPr sz="2400" spc="-5" dirty="0">
                <a:latin typeface="Book Antiqua"/>
                <a:cs typeface="Book Antiqua"/>
              </a:rPr>
              <a:t>handled </a:t>
            </a:r>
            <a:r>
              <a:rPr sz="2400" dirty="0">
                <a:latin typeface="Book Antiqua"/>
                <a:cs typeface="Book Antiqua"/>
              </a:rPr>
              <a:t>abroad  </a:t>
            </a:r>
            <a:r>
              <a:rPr sz="2400" spc="-5" dirty="0">
                <a:latin typeface="Book Antiqua"/>
                <a:cs typeface="Book Antiqua"/>
              </a:rPr>
              <a:t>by companies </a:t>
            </a:r>
            <a:r>
              <a:rPr sz="2400" dirty="0">
                <a:latin typeface="Book Antiqua"/>
                <a:cs typeface="Book Antiqua"/>
              </a:rPr>
              <a:t>active in </a:t>
            </a:r>
            <a:r>
              <a:rPr sz="2400" spc="-5" dirty="0">
                <a:latin typeface="Book Antiqua"/>
                <a:cs typeface="Book Antiqua"/>
              </a:rPr>
              <a:t>the </a:t>
            </a:r>
            <a:r>
              <a:rPr sz="2400" dirty="0">
                <a:latin typeface="Book Antiqua"/>
                <a:cs typeface="Book Antiqua"/>
              </a:rPr>
              <a:t>EU market and who offer </a:t>
            </a:r>
            <a:r>
              <a:rPr sz="2400" spc="-5" dirty="0">
                <a:latin typeface="Book Antiqua"/>
                <a:cs typeface="Book Antiqua"/>
              </a:rPr>
              <a:t>their  </a:t>
            </a:r>
            <a:r>
              <a:rPr sz="2400" dirty="0">
                <a:latin typeface="Book Antiqua"/>
                <a:cs typeface="Book Antiqua"/>
              </a:rPr>
              <a:t>services </a:t>
            </a:r>
            <a:r>
              <a:rPr sz="2400" spc="-5" dirty="0">
                <a:latin typeface="Book Antiqua"/>
                <a:cs typeface="Book Antiqua"/>
              </a:rPr>
              <a:t>to </a:t>
            </a:r>
            <a:r>
              <a:rPr sz="2400" dirty="0">
                <a:latin typeface="Book Antiqua"/>
                <a:cs typeface="Book Antiqua"/>
              </a:rPr>
              <a:t>EU </a:t>
            </a:r>
            <a:r>
              <a:rPr sz="2400" spc="-5" dirty="0">
                <a:latin typeface="Book Antiqua"/>
                <a:cs typeface="Book Antiqua"/>
              </a:rPr>
              <a:t>citizens </a:t>
            </a:r>
            <a:r>
              <a:rPr sz="2400" dirty="0">
                <a:latin typeface="Book Antiqua"/>
                <a:cs typeface="Book Antiqua"/>
              </a:rPr>
              <a:t>— </a:t>
            </a:r>
            <a:r>
              <a:rPr sz="2400" spc="-5" dirty="0">
                <a:latin typeface="Book Antiqua"/>
                <a:cs typeface="Book Antiqua"/>
              </a:rPr>
              <a:t>Google </a:t>
            </a:r>
            <a:r>
              <a:rPr sz="2400" dirty="0">
                <a:latin typeface="Book Antiqua"/>
                <a:cs typeface="Book Antiqua"/>
              </a:rPr>
              <a:t>and </a:t>
            </a:r>
            <a:r>
              <a:rPr sz="2400" spc="-5" dirty="0">
                <a:latin typeface="Book Antiqua"/>
                <a:cs typeface="Book Antiqua"/>
              </a:rPr>
              <a:t>Facebook, </a:t>
            </a:r>
            <a:r>
              <a:rPr sz="2400" dirty="0">
                <a:latin typeface="Book Antiqua"/>
                <a:cs typeface="Book Antiqua"/>
              </a:rPr>
              <a:t>for  example;</a:t>
            </a:r>
            <a:endParaRPr sz="2400">
              <a:latin typeface="Book Antiqua"/>
              <a:cs typeface="Book Antiqua"/>
            </a:endParaRPr>
          </a:p>
          <a:p>
            <a:pPr marL="287020" marR="50800" indent="-274320">
              <a:lnSpc>
                <a:spcPct val="100000"/>
              </a:lnSpc>
              <a:spcBef>
                <a:spcPts val="575"/>
              </a:spcBef>
              <a:buClr>
                <a:srgbClr val="D16248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spc="-5" dirty="0">
                <a:latin typeface="Book Antiqua"/>
                <a:cs typeface="Book Antiqua"/>
              </a:rPr>
              <a:t>Independent national </a:t>
            </a:r>
            <a:r>
              <a:rPr sz="2400" dirty="0">
                <a:latin typeface="Book Antiqua"/>
                <a:cs typeface="Book Antiqua"/>
              </a:rPr>
              <a:t>data </a:t>
            </a:r>
            <a:r>
              <a:rPr sz="2400" spc="-5" dirty="0">
                <a:latin typeface="Book Antiqua"/>
                <a:cs typeface="Book Antiqua"/>
              </a:rPr>
              <a:t>protection authorities </a:t>
            </a:r>
            <a:r>
              <a:rPr sz="2400" dirty="0">
                <a:latin typeface="Book Antiqua"/>
                <a:cs typeface="Book Antiqua"/>
              </a:rPr>
              <a:t>will be  </a:t>
            </a:r>
            <a:r>
              <a:rPr sz="2400" spc="-5" dirty="0">
                <a:latin typeface="Book Antiqua"/>
                <a:cs typeface="Book Antiqua"/>
              </a:rPr>
              <a:t>strengthened </a:t>
            </a:r>
            <a:r>
              <a:rPr sz="2400" dirty="0">
                <a:latin typeface="Book Antiqua"/>
                <a:cs typeface="Book Antiqua"/>
              </a:rPr>
              <a:t>and </a:t>
            </a:r>
            <a:r>
              <a:rPr sz="2400" spc="-5" dirty="0">
                <a:latin typeface="Book Antiqua"/>
                <a:cs typeface="Book Antiqua"/>
              </a:rPr>
              <a:t>given the power to fine </a:t>
            </a:r>
            <a:r>
              <a:rPr sz="2400" dirty="0">
                <a:latin typeface="Book Antiqua"/>
                <a:cs typeface="Book Antiqua"/>
              </a:rPr>
              <a:t>firms </a:t>
            </a:r>
            <a:r>
              <a:rPr sz="2400" spc="-5" dirty="0">
                <a:latin typeface="Book Antiqua"/>
                <a:cs typeface="Book Antiqua"/>
              </a:rPr>
              <a:t>that violate  </a:t>
            </a:r>
            <a:r>
              <a:rPr sz="2400" dirty="0">
                <a:latin typeface="Book Antiqua"/>
                <a:cs typeface="Book Antiqua"/>
              </a:rPr>
              <a:t>EU rules </a:t>
            </a:r>
            <a:r>
              <a:rPr sz="2400" spc="-5" dirty="0">
                <a:latin typeface="Book Antiqua"/>
                <a:cs typeface="Book Antiqua"/>
              </a:rPr>
              <a:t>up to </a:t>
            </a:r>
            <a:r>
              <a:rPr sz="2400" dirty="0">
                <a:latin typeface="Book Antiqua"/>
                <a:cs typeface="Book Antiqua"/>
              </a:rPr>
              <a:t>€1m or 2% of </a:t>
            </a:r>
            <a:r>
              <a:rPr sz="2400" spc="-5" dirty="0">
                <a:latin typeface="Book Antiqua"/>
                <a:cs typeface="Book Antiqua"/>
              </a:rPr>
              <a:t>their global annual</a:t>
            </a:r>
            <a:r>
              <a:rPr sz="2400" spc="-20" dirty="0">
                <a:latin typeface="Book Antiqua"/>
                <a:cs typeface="Book Antiqua"/>
              </a:rPr>
              <a:t> </a:t>
            </a:r>
            <a:r>
              <a:rPr sz="2400" spc="-5" dirty="0">
                <a:latin typeface="Book Antiqua"/>
                <a:cs typeface="Book Antiqua"/>
              </a:rPr>
              <a:t>turnover.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1197" y="534923"/>
            <a:ext cx="4667504" cy="103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0491" y="1558163"/>
            <a:ext cx="2905760" cy="338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CCB400"/>
              </a:buClr>
              <a:buSzPct val="85185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700" b="0" dirty="0">
                <a:latin typeface="Bookman Old Style"/>
                <a:cs typeface="Bookman Old Style"/>
              </a:rPr>
              <a:t>In the</a:t>
            </a:r>
            <a:r>
              <a:rPr sz="2700" b="0" spc="-100" dirty="0">
                <a:latin typeface="Bookman Old Style"/>
                <a:cs typeface="Bookman Old Style"/>
              </a:rPr>
              <a:t> </a:t>
            </a:r>
            <a:r>
              <a:rPr sz="2700" b="0" dirty="0">
                <a:latin typeface="Bookman Old Style"/>
                <a:cs typeface="Bookman Old Style"/>
              </a:rPr>
              <a:t>News….</a:t>
            </a:r>
            <a:endParaRPr sz="27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B400"/>
              </a:buClr>
              <a:buFont typeface="Wingdings"/>
              <a:buChar char="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CCB400"/>
              </a:buClr>
              <a:buSzPct val="85185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700" b="0" dirty="0">
                <a:latin typeface="Bookman Old Style"/>
                <a:cs typeface="Bookman Old Style"/>
              </a:rPr>
              <a:t>Data</a:t>
            </a:r>
            <a:r>
              <a:rPr sz="2700" b="0" spc="-95" dirty="0">
                <a:latin typeface="Bookman Old Style"/>
                <a:cs typeface="Bookman Old Style"/>
              </a:rPr>
              <a:t> </a:t>
            </a:r>
            <a:r>
              <a:rPr sz="2700" b="0" spc="-5" dirty="0">
                <a:latin typeface="Bookman Old Style"/>
                <a:cs typeface="Bookman Old Style"/>
              </a:rPr>
              <a:t>Protection</a:t>
            </a:r>
            <a:endParaRPr sz="27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B400"/>
              </a:buClr>
              <a:buFont typeface="Wingdings"/>
              <a:buChar char="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CCB400"/>
              </a:buClr>
              <a:buSzPct val="85185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700" b="0" spc="-5" dirty="0">
                <a:latin typeface="Bookman Old Style"/>
                <a:cs typeface="Bookman Old Style"/>
              </a:rPr>
              <a:t>Safe</a:t>
            </a:r>
            <a:r>
              <a:rPr sz="2700" b="0" spc="-65" dirty="0">
                <a:latin typeface="Bookman Old Style"/>
                <a:cs typeface="Bookman Old Style"/>
              </a:rPr>
              <a:t> </a:t>
            </a:r>
            <a:r>
              <a:rPr sz="2700" b="0" spc="-5" dirty="0">
                <a:latin typeface="Bookman Old Style"/>
                <a:cs typeface="Bookman Old Style"/>
              </a:rPr>
              <a:t>Harbour</a:t>
            </a:r>
            <a:endParaRPr sz="27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B400"/>
              </a:buClr>
              <a:buFont typeface="Wingdings"/>
              <a:buChar char="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CCB400"/>
              </a:buClr>
              <a:buSzPct val="85185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700" b="0" dirty="0">
                <a:latin typeface="Bookman Old Style"/>
                <a:cs typeface="Bookman Old Style"/>
              </a:rPr>
              <a:t>Cookies</a:t>
            </a:r>
            <a:endParaRPr sz="27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67200" y="95554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62450" y="105079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2"/>
                </a:lnTo>
                <a:lnTo>
                  <a:pt x="5551" y="258551"/>
                </a:lnTo>
                <a:lnTo>
                  <a:pt x="21367" y="302825"/>
                </a:lnTo>
                <a:lnTo>
                  <a:pt x="46186" y="341873"/>
                </a:lnTo>
                <a:lnTo>
                  <a:pt x="78750" y="374437"/>
                </a:lnTo>
                <a:lnTo>
                  <a:pt x="117798" y="399256"/>
                </a:lnTo>
                <a:lnTo>
                  <a:pt x="162072" y="415072"/>
                </a:lnTo>
                <a:lnTo>
                  <a:pt x="210312" y="420624"/>
                </a:lnTo>
                <a:lnTo>
                  <a:pt x="258551" y="415072"/>
                </a:lnTo>
                <a:lnTo>
                  <a:pt x="302825" y="399256"/>
                </a:lnTo>
                <a:lnTo>
                  <a:pt x="341873" y="374437"/>
                </a:lnTo>
                <a:lnTo>
                  <a:pt x="374437" y="341873"/>
                </a:lnTo>
                <a:lnTo>
                  <a:pt x="399256" y="302825"/>
                </a:lnTo>
                <a:lnTo>
                  <a:pt x="415072" y="258551"/>
                </a:lnTo>
                <a:lnTo>
                  <a:pt x="420624" y="210312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37303" y="1026667"/>
            <a:ext cx="471170" cy="469900"/>
          </a:xfrm>
          <a:custGeom>
            <a:avLst/>
            <a:gdLst/>
            <a:ahLst/>
            <a:cxnLst/>
            <a:rect l="l" t="t" r="r" b="b"/>
            <a:pathLst>
              <a:path w="471170" h="469900">
                <a:moveTo>
                  <a:pt x="258191" y="0"/>
                </a:moveTo>
                <a:lnTo>
                  <a:pt x="234187" y="0"/>
                </a:lnTo>
                <a:lnTo>
                  <a:pt x="210058" y="1270"/>
                </a:lnTo>
                <a:lnTo>
                  <a:pt x="164211" y="10160"/>
                </a:lnTo>
                <a:lnTo>
                  <a:pt x="122300" y="29210"/>
                </a:lnTo>
                <a:lnTo>
                  <a:pt x="84836" y="54610"/>
                </a:lnTo>
                <a:lnTo>
                  <a:pt x="52959" y="86360"/>
                </a:lnTo>
                <a:lnTo>
                  <a:pt x="27940" y="124460"/>
                </a:lnTo>
                <a:lnTo>
                  <a:pt x="10160" y="166370"/>
                </a:lnTo>
                <a:lnTo>
                  <a:pt x="1016" y="212089"/>
                </a:lnTo>
                <a:lnTo>
                  <a:pt x="0" y="236220"/>
                </a:lnTo>
                <a:lnTo>
                  <a:pt x="1397" y="260350"/>
                </a:lnTo>
                <a:lnTo>
                  <a:pt x="11049" y="306070"/>
                </a:lnTo>
                <a:lnTo>
                  <a:pt x="29083" y="347979"/>
                </a:lnTo>
                <a:lnTo>
                  <a:pt x="54610" y="386079"/>
                </a:lnTo>
                <a:lnTo>
                  <a:pt x="86613" y="417829"/>
                </a:lnTo>
                <a:lnTo>
                  <a:pt x="124333" y="443229"/>
                </a:lnTo>
                <a:lnTo>
                  <a:pt x="166750" y="461010"/>
                </a:lnTo>
                <a:lnTo>
                  <a:pt x="212725" y="469900"/>
                </a:lnTo>
                <a:lnTo>
                  <a:pt x="236728" y="469900"/>
                </a:lnTo>
                <a:lnTo>
                  <a:pt x="260858" y="468629"/>
                </a:lnTo>
                <a:lnTo>
                  <a:pt x="284099" y="466089"/>
                </a:lnTo>
                <a:lnTo>
                  <a:pt x="306705" y="459739"/>
                </a:lnTo>
                <a:lnTo>
                  <a:pt x="324696" y="453389"/>
                </a:lnTo>
                <a:lnTo>
                  <a:pt x="213487" y="453389"/>
                </a:lnTo>
                <a:lnTo>
                  <a:pt x="191770" y="449579"/>
                </a:lnTo>
                <a:lnTo>
                  <a:pt x="150749" y="436879"/>
                </a:lnTo>
                <a:lnTo>
                  <a:pt x="113537" y="416560"/>
                </a:lnTo>
                <a:lnTo>
                  <a:pt x="81153" y="389889"/>
                </a:lnTo>
                <a:lnTo>
                  <a:pt x="54356" y="358139"/>
                </a:lnTo>
                <a:lnTo>
                  <a:pt x="34162" y="321310"/>
                </a:lnTo>
                <a:lnTo>
                  <a:pt x="21336" y="279400"/>
                </a:lnTo>
                <a:lnTo>
                  <a:pt x="16827" y="236220"/>
                </a:lnTo>
                <a:lnTo>
                  <a:pt x="16823" y="233679"/>
                </a:lnTo>
                <a:lnTo>
                  <a:pt x="17780" y="213360"/>
                </a:lnTo>
                <a:lnTo>
                  <a:pt x="26416" y="170179"/>
                </a:lnTo>
                <a:lnTo>
                  <a:pt x="43053" y="130810"/>
                </a:lnTo>
                <a:lnTo>
                  <a:pt x="66421" y="96520"/>
                </a:lnTo>
                <a:lnTo>
                  <a:pt x="96138" y="66039"/>
                </a:lnTo>
                <a:lnTo>
                  <a:pt x="130937" y="43179"/>
                </a:lnTo>
                <a:lnTo>
                  <a:pt x="170053" y="26670"/>
                </a:lnTo>
                <a:lnTo>
                  <a:pt x="212598" y="17779"/>
                </a:lnTo>
                <a:lnTo>
                  <a:pt x="235076" y="16510"/>
                </a:lnTo>
                <a:lnTo>
                  <a:pt x="322495" y="16510"/>
                </a:lnTo>
                <a:lnTo>
                  <a:pt x="304292" y="10160"/>
                </a:lnTo>
                <a:lnTo>
                  <a:pt x="281686" y="3810"/>
                </a:lnTo>
                <a:lnTo>
                  <a:pt x="258191" y="0"/>
                </a:lnTo>
                <a:close/>
              </a:path>
              <a:path w="471170" h="469900">
                <a:moveTo>
                  <a:pt x="322495" y="16510"/>
                </a:moveTo>
                <a:lnTo>
                  <a:pt x="235076" y="16510"/>
                </a:lnTo>
                <a:lnTo>
                  <a:pt x="257429" y="17779"/>
                </a:lnTo>
                <a:lnTo>
                  <a:pt x="279146" y="20320"/>
                </a:lnTo>
                <a:lnTo>
                  <a:pt x="320294" y="33020"/>
                </a:lnTo>
                <a:lnTo>
                  <a:pt x="357378" y="53339"/>
                </a:lnTo>
                <a:lnTo>
                  <a:pt x="389890" y="80010"/>
                </a:lnTo>
                <a:lnTo>
                  <a:pt x="416560" y="113029"/>
                </a:lnTo>
                <a:lnTo>
                  <a:pt x="436880" y="149860"/>
                </a:lnTo>
                <a:lnTo>
                  <a:pt x="449580" y="190500"/>
                </a:lnTo>
                <a:lnTo>
                  <a:pt x="454088" y="233679"/>
                </a:lnTo>
                <a:lnTo>
                  <a:pt x="454092" y="236220"/>
                </a:lnTo>
                <a:lnTo>
                  <a:pt x="453136" y="256539"/>
                </a:lnTo>
                <a:lnTo>
                  <a:pt x="444500" y="299720"/>
                </a:lnTo>
                <a:lnTo>
                  <a:pt x="427990" y="339089"/>
                </a:lnTo>
                <a:lnTo>
                  <a:pt x="404495" y="373379"/>
                </a:lnTo>
                <a:lnTo>
                  <a:pt x="374904" y="403860"/>
                </a:lnTo>
                <a:lnTo>
                  <a:pt x="340106" y="426720"/>
                </a:lnTo>
                <a:lnTo>
                  <a:pt x="300863" y="444500"/>
                </a:lnTo>
                <a:lnTo>
                  <a:pt x="258318" y="452120"/>
                </a:lnTo>
                <a:lnTo>
                  <a:pt x="235838" y="453389"/>
                </a:lnTo>
                <a:lnTo>
                  <a:pt x="324696" y="453389"/>
                </a:lnTo>
                <a:lnTo>
                  <a:pt x="368173" y="429260"/>
                </a:lnTo>
                <a:lnTo>
                  <a:pt x="402844" y="400050"/>
                </a:lnTo>
                <a:lnTo>
                  <a:pt x="431292" y="365760"/>
                </a:lnTo>
                <a:lnTo>
                  <a:pt x="452882" y="325120"/>
                </a:lnTo>
                <a:lnTo>
                  <a:pt x="466344" y="281939"/>
                </a:lnTo>
                <a:lnTo>
                  <a:pt x="470916" y="233679"/>
                </a:lnTo>
                <a:lnTo>
                  <a:pt x="469519" y="209550"/>
                </a:lnTo>
                <a:lnTo>
                  <a:pt x="459994" y="163829"/>
                </a:lnTo>
                <a:lnTo>
                  <a:pt x="441960" y="121920"/>
                </a:lnTo>
                <a:lnTo>
                  <a:pt x="416433" y="85089"/>
                </a:lnTo>
                <a:lnTo>
                  <a:pt x="384301" y="52070"/>
                </a:lnTo>
                <a:lnTo>
                  <a:pt x="346710" y="27939"/>
                </a:lnTo>
                <a:lnTo>
                  <a:pt x="326136" y="17779"/>
                </a:lnTo>
                <a:lnTo>
                  <a:pt x="322495" y="16510"/>
                </a:lnTo>
                <a:close/>
              </a:path>
              <a:path w="471170" h="469900">
                <a:moveTo>
                  <a:pt x="235838" y="33020"/>
                </a:moveTo>
                <a:lnTo>
                  <a:pt x="195199" y="36829"/>
                </a:lnTo>
                <a:lnTo>
                  <a:pt x="157225" y="49529"/>
                </a:lnTo>
                <a:lnTo>
                  <a:pt x="122936" y="67310"/>
                </a:lnTo>
                <a:lnTo>
                  <a:pt x="92963" y="92710"/>
                </a:lnTo>
                <a:lnTo>
                  <a:pt x="68199" y="121920"/>
                </a:lnTo>
                <a:lnTo>
                  <a:pt x="49530" y="156210"/>
                </a:lnTo>
                <a:lnTo>
                  <a:pt x="37719" y="194310"/>
                </a:lnTo>
                <a:lnTo>
                  <a:pt x="33591" y="233679"/>
                </a:lnTo>
                <a:lnTo>
                  <a:pt x="33583" y="236220"/>
                </a:lnTo>
                <a:lnTo>
                  <a:pt x="34417" y="255270"/>
                </a:lnTo>
                <a:lnTo>
                  <a:pt x="42418" y="294639"/>
                </a:lnTo>
                <a:lnTo>
                  <a:pt x="57785" y="331470"/>
                </a:lnTo>
                <a:lnTo>
                  <a:pt x="79375" y="363220"/>
                </a:lnTo>
                <a:lnTo>
                  <a:pt x="106680" y="391160"/>
                </a:lnTo>
                <a:lnTo>
                  <a:pt x="138937" y="412750"/>
                </a:lnTo>
                <a:lnTo>
                  <a:pt x="175006" y="427989"/>
                </a:lnTo>
                <a:lnTo>
                  <a:pt x="214375" y="435610"/>
                </a:lnTo>
                <a:lnTo>
                  <a:pt x="235076" y="436879"/>
                </a:lnTo>
                <a:lnTo>
                  <a:pt x="255650" y="435610"/>
                </a:lnTo>
                <a:lnTo>
                  <a:pt x="275717" y="433070"/>
                </a:lnTo>
                <a:lnTo>
                  <a:pt x="295148" y="427989"/>
                </a:lnTo>
                <a:lnTo>
                  <a:pt x="313690" y="421639"/>
                </a:lnTo>
                <a:lnTo>
                  <a:pt x="316211" y="420370"/>
                </a:lnTo>
                <a:lnTo>
                  <a:pt x="234187" y="420370"/>
                </a:lnTo>
                <a:lnTo>
                  <a:pt x="215137" y="419100"/>
                </a:lnTo>
                <a:lnTo>
                  <a:pt x="162306" y="405129"/>
                </a:lnTo>
                <a:lnTo>
                  <a:pt x="116840" y="377189"/>
                </a:lnTo>
                <a:lnTo>
                  <a:pt x="81153" y="337820"/>
                </a:lnTo>
                <a:lnTo>
                  <a:pt x="58166" y="289560"/>
                </a:lnTo>
                <a:lnTo>
                  <a:pt x="50292" y="233679"/>
                </a:lnTo>
                <a:lnTo>
                  <a:pt x="51308" y="214629"/>
                </a:lnTo>
                <a:lnTo>
                  <a:pt x="65278" y="162560"/>
                </a:lnTo>
                <a:lnTo>
                  <a:pt x="93345" y="116839"/>
                </a:lnTo>
                <a:lnTo>
                  <a:pt x="132969" y="81279"/>
                </a:lnTo>
                <a:lnTo>
                  <a:pt x="181737" y="57150"/>
                </a:lnTo>
                <a:lnTo>
                  <a:pt x="236728" y="49529"/>
                </a:lnTo>
                <a:lnTo>
                  <a:pt x="314451" y="49529"/>
                </a:lnTo>
                <a:lnTo>
                  <a:pt x="295910" y="41910"/>
                </a:lnTo>
                <a:lnTo>
                  <a:pt x="276606" y="36829"/>
                </a:lnTo>
                <a:lnTo>
                  <a:pt x="256540" y="34289"/>
                </a:lnTo>
                <a:lnTo>
                  <a:pt x="235838" y="33020"/>
                </a:lnTo>
                <a:close/>
              </a:path>
              <a:path w="471170" h="469900">
                <a:moveTo>
                  <a:pt x="314451" y="49529"/>
                </a:moveTo>
                <a:lnTo>
                  <a:pt x="236728" y="49529"/>
                </a:lnTo>
                <a:lnTo>
                  <a:pt x="255778" y="50800"/>
                </a:lnTo>
                <a:lnTo>
                  <a:pt x="273938" y="53339"/>
                </a:lnTo>
                <a:lnTo>
                  <a:pt x="324866" y="72389"/>
                </a:lnTo>
                <a:lnTo>
                  <a:pt x="367284" y="105410"/>
                </a:lnTo>
                <a:lnTo>
                  <a:pt x="398907" y="148589"/>
                </a:lnTo>
                <a:lnTo>
                  <a:pt x="417068" y="199389"/>
                </a:lnTo>
                <a:lnTo>
                  <a:pt x="420624" y="236220"/>
                </a:lnTo>
                <a:lnTo>
                  <a:pt x="419608" y="255270"/>
                </a:lnTo>
                <a:lnTo>
                  <a:pt x="405638" y="308610"/>
                </a:lnTo>
                <a:lnTo>
                  <a:pt x="377571" y="354329"/>
                </a:lnTo>
                <a:lnTo>
                  <a:pt x="338074" y="389889"/>
                </a:lnTo>
                <a:lnTo>
                  <a:pt x="289433" y="412750"/>
                </a:lnTo>
                <a:lnTo>
                  <a:pt x="234187" y="420370"/>
                </a:lnTo>
                <a:lnTo>
                  <a:pt x="316211" y="420370"/>
                </a:lnTo>
                <a:lnTo>
                  <a:pt x="363600" y="391160"/>
                </a:lnTo>
                <a:lnTo>
                  <a:pt x="391033" y="364489"/>
                </a:lnTo>
                <a:lnTo>
                  <a:pt x="412876" y="331470"/>
                </a:lnTo>
                <a:lnTo>
                  <a:pt x="428244" y="295910"/>
                </a:lnTo>
                <a:lnTo>
                  <a:pt x="436372" y="256539"/>
                </a:lnTo>
                <a:lnTo>
                  <a:pt x="437332" y="233679"/>
                </a:lnTo>
                <a:lnTo>
                  <a:pt x="436499" y="214629"/>
                </a:lnTo>
                <a:lnTo>
                  <a:pt x="428498" y="175260"/>
                </a:lnTo>
                <a:lnTo>
                  <a:pt x="413258" y="139700"/>
                </a:lnTo>
                <a:lnTo>
                  <a:pt x="391541" y="106679"/>
                </a:lnTo>
                <a:lnTo>
                  <a:pt x="364236" y="80010"/>
                </a:lnTo>
                <a:lnTo>
                  <a:pt x="332105" y="57150"/>
                </a:lnTo>
                <a:lnTo>
                  <a:pt x="314451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00443" y="0"/>
            <a:ext cx="2540000" cy="232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6559" y="518033"/>
            <a:ext cx="762254" cy="319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5017" y="518033"/>
            <a:ext cx="1343152" cy="319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0491" y="1552066"/>
            <a:ext cx="8215630" cy="455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2058670" indent="-274320">
              <a:lnSpc>
                <a:spcPct val="100000"/>
              </a:lnSpc>
              <a:buClr>
                <a:srgbClr val="D16248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latin typeface="Book Antiqua"/>
                <a:cs typeface="Book Antiqua"/>
              </a:rPr>
              <a:t>The U.S. </a:t>
            </a:r>
            <a:r>
              <a:rPr sz="2400" spc="-5" dirty="0">
                <a:latin typeface="Book Antiqua"/>
                <a:cs typeface="Book Antiqua"/>
              </a:rPr>
              <a:t>Department </a:t>
            </a:r>
            <a:r>
              <a:rPr sz="2400" dirty="0">
                <a:latin typeface="Book Antiqua"/>
                <a:cs typeface="Book Antiqua"/>
              </a:rPr>
              <a:t>of Commerce (DOC)  drew </a:t>
            </a:r>
            <a:r>
              <a:rPr sz="2400" spc="-5" dirty="0">
                <a:latin typeface="Book Antiqua"/>
                <a:cs typeface="Book Antiqua"/>
              </a:rPr>
              <a:t>up the </a:t>
            </a:r>
            <a:r>
              <a:rPr sz="2400" dirty="0">
                <a:latin typeface="Book Antiqua"/>
                <a:cs typeface="Book Antiqua"/>
              </a:rPr>
              <a:t>Safe Harbor Privacy</a:t>
            </a:r>
            <a:r>
              <a:rPr sz="2400" spc="-30" dirty="0">
                <a:latin typeface="Book Antiqua"/>
                <a:cs typeface="Book Antiqua"/>
              </a:rPr>
              <a:t> </a:t>
            </a:r>
            <a:r>
              <a:rPr sz="2400" spc="-5" dirty="0">
                <a:latin typeface="Book Antiqua"/>
                <a:cs typeface="Book Antiqua"/>
              </a:rPr>
              <a:t>Principles</a:t>
            </a:r>
            <a:endParaRPr sz="2400">
              <a:latin typeface="Book Antiqua"/>
              <a:cs typeface="Book Antiqua"/>
            </a:endParaRPr>
          </a:p>
          <a:p>
            <a:pPr marL="287020" marR="99060">
              <a:lnSpc>
                <a:spcPct val="100000"/>
              </a:lnSpc>
            </a:pPr>
            <a:r>
              <a:rPr sz="2400" dirty="0">
                <a:latin typeface="Book Antiqua"/>
                <a:cs typeface="Book Antiqua"/>
              </a:rPr>
              <a:t>in </a:t>
            </a:r>
            <a:r>
              <a:rPr sz="2400" spc="-5" dirty="0">
                <a:latin typeface="Book Antiqua"/>
                <a:cs typeface="Book Antiqua"/>
              </a:rPr>
              <a:t>conjunction </a:t>
            </a:r>
            <a:r>
              <a:rPr sz="2400" dirty="0">
                <a:latin typeface="Book Antiqua"/>
                <a:cs typeface="Book Antiqua"/>
              </a:rPr>
              <a:t>with </a:t>
            </a:r>
            <a:r>
              <a:rPr sz="2400" spc="-5" dirty="0">
                <a:latin typeface="Book Antiqua"/>
                <a:cs typeface="Book Antiqua"/>
              </a:rPr>
              <a:t>the </a:t>
            </a:r>
            <a:r>
              <a:rPr sz="2400" dirty="0">
                <a:latin typeface="Book Antiqua"/>
                <a:cs typeface="Book Antiqua"/>
              </a:rPr>
              <a:t>EU. In July 2000, </a:t>
            </a:r>
            <a:r>
              <a:rPr sz="2400" spc="-5" dirty="0">
                <a:latin typeface="Book Antiqua"/>
                <a:cs typeface="Book Antiqua"/>
              </a:rPr>
              <a:t>the </a:t>
            </a:r>
            <a:r>
              <a:rPr sz="2400" dirty="0">
                <a:latin typeface="Book Antiqua"/>
                <a:cs typeface="Book Antiqua"/>
              </a:rPr>
              <a:t>EU </a:t>
            </a:r>
            <a:r>
              <a:rPr sz="2400" spc="-5" dirty="0">
                <a:latin typeface="Book Antiqua"/>
                <a:cs typeface="Book Antiqua"/>
              </a:rPr>
              <a:t>approved  those principles and the </a:t>
            </a:r>
            <a:r>
              <a:rPr sz="2400" dirty="0">
                <a:latin typeface="Book Antiqua"/>
                <a:cs typeface="Book Antiqua"/>
              </a:rPr>
              <a:t>Safe </a:t>
            </a:r>
            <a:r>
              <a:rPr sz="2400" spc="-5" dirty="0">
                <a:latin typeface="Book Antiqua"/>
                <a:cs typeface="Book Antiqua"/>
              </a:rPr>
              <a:t>Harbor program </a:t>
            </a:r>
            <a:r>
              <a:rPr sz="2400" dirty="0">
                <a:latin typeface="Book Antiqua"/>
                <a:cs typeface="Book Antiqua"/>
              </a:rPr>
              <a:t>went </a:t>
            </a:r>
            <a:r>
              <a:rPr sz="2400" spc="-5" dirty="0">
                <a:latin typeface="Book Antiqua"/>
                <a:cs typeface="Book Antiqua"/>
              </a:rPr>
              <a:t>into  </a:t>
            </a:r>
            <a:r>
              <a:rPr sz="2400" dirty="0">
                <a:latin typeface="Book Antiqua"/>
                <a:cs typeface="Book Antiqua"/>
              </a:rPr>
              <a:t>effect in </a:t>
            </a:r>
            <a:r>
              <a:rPr sz="2400" spc="-5" dirty="0">
                <a:latin typeface="Book Antiqua"/>
                <a:cs typeface="Book Antiqua"/>
              </a:rPr>
              <a:t>November</a:t>
            </a:r>
            <a:r>
              <a:rPr sz="2400" spc="-80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2000.</a:t>
            </a:r>
            <a:endParaRPr sz="2400">
              <a:latin typeface="Book Antiqua"/>
              <a:cs typeface="Book Antiqua"/>
            </a:endParaRPr>
          </a:p>
          <a:p>
            <a:pPr marL="287020" marR="5080" indent="-274320">
              <a:lnSpc>
                <a:spcPct val="100000"/>
              </a:lnSpc>
              <a:spcBef>
                <a:spcPts val="575"/>
              </a:spcBef>
              <a:buClr>
                <a:srgbClr val="D16248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spc="-5" dirty="0">
                <a:latin typeface="Book Antiqua"/>
                <a:cs typeface="Book Antiqua"/>
              </a:rPr>
              <a:t>Participation </a:t>
            </a:r>
            <a:r>
              <a:rPr sz="2400" dirty="0">
                <a:latin typeface="Book Antiqua"/>
                <a:cs typeface="Book Antiqua"/>
              </a:rPr>
              <a:t>in </a:t>
            </a:r>
            <a:r>
              <a:rPr sz="2400" spc="-5" dirty="0">
                <a:latin typeface="Book Antiqua"/>
                <a:cs typeface="Book Antiqua"/>
              </a:rPr>
              <a:t>the </a:t>
            </a:r>
            <a:r>
              <a:rPr sz="2400" dirty="0">
                <a:latin typeface="Book Antiqua"/>
                <a:cs typeface="Book Antiqua"/>
              </a:rPr>
              <a:t>Safe </a:t>
            </a:r>
            <a:r>
              <a:rPr sz="2400" spc="-5" dirty="0">
                <a:latin typeface="Book Antiqua"/>
                <a:cs typeface="Book Antiqua"/>
              </a:rPr>
              <a:t>Harbor </a:t>
            </a:r>
            <a:r>
              <a:rPr sz="2400" dirty="0">
                <a:latin typeface="Book Antiqua"/>
                <a:cs typeface="Book Antiqua"/>
              </a:rPr>
              <a:t>Program is </a:t>
            </a:r>
            <a:r>
              <a:rPr sz="2400" spc="-5" dirty="0">
                <a:latin typeface="Book Antiqua"/>
                <a:cs typeface="Book Antiqua"/>
              </a:rPr>
              <a:t>voluntary, </a:t>
            </a:r>
            <a:r>
              <a:rPr sz="2400" dirty="0">
                <a:latin typeface="Book Antiqua"/>
                <a:cs typeface="Book Antiqua"/>
              </a:rPr>
              <a:t>but  </a:t>
            </a:r>
            <a:r>
              <a:rPr sz="2400" spc="-5" dirty="0">
                <a:latin typeface="Book Antiqua"/>
                <a:cs typeface="Book Antiqua"/>
              </a:rPr>
              <a:t>the </a:t>
            </a:r>
            <a:r>
              <a:rPr sz="2400" dirty="0">
                <a:latin typeface="Book Antiqua"/>
                <a:cs typeface="Book Antiqua"/>
              </a:rPr>
              <a:t>DOC asserts </a:t>
            </a:r>
            <a:r>
              <a:rPr sz="2400" spc="-5" dirty="0">
                <a:latin typeface="Book Antiqua"/>
                <a:cs typeface="Book Antiqua"/>
              </a:rPr>
              <a:t>that </a:t>
            </a:r>
            <a:r>
              <a:rPr sz="2400" dirty="0">
                <a:latin typeface="Book Antiqua"/>
                <a:cs typeface="Book Antiqua"/>
              </a:rPr>
              <a:t>it eliminates </a:t>
            </a:r>
            <a:r>
              <a:rPr sz="2400" spc="-5" dirty="0">
                <a:latin typeface="Book Antiqua"/>
                <a:cs typeface="Book Antiqua"/>
              </a:rPr>
              <a:t>the </a:t>
            </a:r>
            <a:r>
              <a:rPr sz="2400" dirty="0">
                <a:latin typeface="Book Antiqua"/>
                <a:cs typeface="Book Antiqua"/>
              </a:rPr>
              <a:t>necessity of </a:t>
            </a:r>
            <a:r>
              <a:rPr sz="2400" spc="-5" dirty="0">
                <a:latin typeface="Book Antiqua"/>
                <a:cs typeface="Book Antiqua"/>
              </a:rPr>
              <a:t>prior  approval </a:t>
            </a:r>
            <a:r>
              <a:rPr sz="2400" dirty="0">
                <a:latin typeface="Book Antiqua"/>
                <a:cs typeface="Book Antiqua"/>
              </a:rPr>
              <a:t>in order for companies </a:t>
            </a:r>
            <a:r>
              <a:rPr sz="2400" spc="-5" dirty="0">
                <a:latin typeface="Book Antiqua"/>
                <a:cs typeface="Book Antiqua"/>
              </a:rPr>
              <a:t>to conduct electronic </a:t>
            </a:r>
            <a:r>
              <a:rPr sz="2400" dirty="0">
                <a:latin typeface="Book Antiqua"/>
                <a:cs typeface="Book Antiqua"/>
              </a:rPr>
              <a:t>data  </a:t>
            </a:r>
            <a:r>
              <a:rPr sz="2400" spc="-5" dirty="0">
                <a:latin typeface="Book Antiqua"/>
                <a:cs typeface="Book Antiqua"/>
              </a:rPr>
              <a:t>transfers.</a:t>
            </a:r>
            <a:endParaRPr sz="2400">
              <a:latin typeface="Book Antiqua"/>
              <a:cs typeface="Book Antiqua"/>
            </a:endParaRPr>
          </a:p>
          <a:p>
            <a:pPr marL="287020" marR="237490" indent="-274320">
              <a:lnSpc>
                <a:spcPct val="100000"/>
              </a:lnSpc>
              <a:spcBef>
                <a:spcPts val="575"/>
              </a:spcBef>
              <a:buClr>
                <a:srgbClr val="D16248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spc="-5" dirty="0">
                <a:latin typeface="Book Antiqua"/>
                <a:cs typeface="Book Antiqua"/>
              </a:rPr>
              <a:t>In exchange </a:t>
            </a:r>
            <a:r>
              <a:rPr sz="2400" dirty="0">
                <a:latin typeface="Book Antiqua"/>
                <a:cs typeface="Book Antiqua"/>
              </a:rPr>
              <a:t>for Safe </a:t>
            </a:r>
            <a:r>
              <a:rPr sz="2400" spc="-5" dirty="0">
                <a:latin typeface="Book Antiqua"/>
                <a:cs typeface="Book Antiqua"/>
              </a:rPr>
              <a:t>Harbor certification, </a:t>
            </a:r>
            <a:r>
              <a:rPr sz="2400" dirty="0">
                <a:latin typeface="Book Antiqua"/>
                <a:cs typeface="Book Antiqua"/>
              </a:rPr>
              <a:t>U.S. </a:t>
            </a:r>
            <a:r>
              <a:rPr sz="2400" spc="-5" dirty="0">
                <a:latin typeface="Book Antiqua"/>
                <a:cs typeface="Book Antiqua"/>
              </a:rPr>
              <a:t>companies  </a:t>
            </a:r>
            <a:r>
              <a:rPr sz="2400" dirty="0">
                <a:latin typeface="Book Antiqua"/>
                <a:cs typeface="Book Antiqua"/>
              </a:rPr>
              <a:t>are shielded from </a:t>
            </a:r>
            <a:r>
              <a:rPr sz="2400" spc="-5" dirty="0">
                <a:latin typeface="Book Antiqua"/>
                <a:cs typeface="Book Antiqua"/>
              </a:rPr>
              <a:t>prosecution under the </a:t>
            </a:r>
            <a:r>
              <a:rPr sz="2400" dirty="0">
                <a:latin typeface="Book Antiqua"/>
                <a:cs typeface="Book Antiqua"/>
              </a:rPr>
              <a:t>EU data-  </a:t>
            </a:r>
            <a:r>
              <a:rPr sz="2400" spc="-5" dirty="0">
                <a:latin typeface="Book Antiqua"/>
                <a:cs typeface="Book Antiqua"/>
              </a:rPr>
              <a:t>protection</a:t>
            </a:r>
            <a:r>
              <a:rPr sz="2400" spc="-65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laws.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67200" y="518033"/>
            <a:ext cx="2378582" cy="10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82723" y="518033"/>
            <a:ext cx="762254" cy="319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1182" y="518033"/>
            <a:ext cx="1343152" cy="319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0491" y="1498346"/>
            <a:ext cx="8341359" cy="431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ts val="2270"/>
              </a:lnSpc>
              <a:buClr>
                <a:srgbClr val="D16248"/>
              </a:buClr>
              <a:buSzPct val="85714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100" b="1" spc="-5" dirty="0">
                <a:latin typeface="Book Antiqua"/>
                <a:cs typeface="Book Antiqua"/>
              </a:rPr>
              <a:t>Notice </a:t>
            </a:r>
            <a:r>
              <a:rPr sz="2100" dirty="0">
                <a:latin typeface="Book Antiqua"/>
                <a:cs typeface="Book Antiqua"/>
              </a:rPr>
              <a:t>- </a:t>
            </a:r>
            <a:r>
              <a:rPr sz="2100" spc="-5" dirty="0">
                <a:latin typeface="Book Antiqua"/>
                <a:cs typeface="Book Antiqua"/>
              </a:rPr>
              <a:t>Individuals must be informed that their data is</a:t>
            </a:r>
            <a:r>
              <a:rPr sz="2100" spc="40" dirty="0">
                <a:latin typeface="Book Antiqua"/>
                <a:cs typeface="Book Antiqua"/>
              </a:rPr>
              <a:t> </a:t>
            </a:r>
            <a:r>
              <a:rPr sz="2100" spc="-5" dirty="0">
                <a:latin typeface="Book Antiqua"/>
                <a:cs typeface="Book Antiqua"/>
              </a:rPr>
              <a:t>being</a:t>
            </a:r>
            <a:endParaRPr sz="2100">
              <a:latin typeface="Book Antiqua"/>
              <a:cs typeface="Book Antiqua"/>
            </a:endParaRPr>
          </a:p>
          <a:p>
            <a:pPr marL="287020">
              <a:lnSpc>
                <a:spcPts val="2270"/>
              </a:lnSpc>
            </a:pPr>
            <a:r>
              <a:rPr sz="2100" dirty="0">
                <a:latin typeface="Book Antiqua"/>
                <a:cs typeface="Book Antiqua"/>
              </a:rPr>
              <a:t>collected and about how it will </a:t>
            </a:r>
            <a:r>
              <a:rPr sz="2100" spc="-5" dirty="0">
                <a:latin typeface="Book Antiqua"/>
                <a:cs typeface="Book Antiqua"/>
              </a:rPr>
              <a:t>be</a:t>
            </a:r>
            <a:r>
              <a:rPr sz="2100" spc="-114" dirty="0">
                <a:latin typeface="Book Antiqua"/>
                <a:cs typeface="Book Antiqua"/>
              </a:rPr>
              <a:t> </a:t>
            </a:r>
            <a:r>
              <a:rPr sz="2100" dirty="0">
                <a:latin typeface="Book Antiqua"/>
                <a:cs typeface="Book Antiqua"/>
              </a:rPr>
              <a:t>used.</a:t>
            </a:r>
            <a:endParaRPr sz="2100">
              <a:latin typeface="Book Antiqua"/>
              <a:cs typeface="Book Antiqua"/>
            </a:endParaRPr>
          </a:p>
          <a:p>
            <a:pPr marL="287020" marR="1111885" indent="-274320">
              <a:lnSpc>
                <a:spcPts val="2020"/>
              </a:lnSpc>
              <a:spcBef>
                <a:spcPts val="480"/>
              </a:spcBef>
              <a:buClr>
                <a:srgbClr val="D16248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100" b="1" spc="-5" dirty="0">
                <a:latin typeface="Book Antiqua"/>
                <a:cs typeface="Book Antiqua"/>
              </a:rPr>
              <a:t>Choice </a:t>
            </a:r>
            <a:r>
              <a:rPr sz="2100" dirty="0">
                <a:latin typeface="Book Antiqua"/>
                <a:cs typeface="Book Antiqua"/>
              </a:rPr>
              <a:t>- Individuals must have </a:t>
            </a:r>
            <a:r>
              <a:rPr sz="2100" spc="-5" dirty="0">
                <a:latin typeface="Book Antiqua"/>
                <a:cs typeface="Book Antiqua"/>
              </a:rPr>
              <a:t>the </a:t>
            </a:r>
            <a:r>
              <a:rPr sz="2100" dirty="0">
                <a:latin typeface="Book Antiqua"/>
                <a:cs typeface="Book Antiqua"/>
              </a:rPr>
              <a:t>ability </a:t>
            </a:r>
            <a:r>
              <a:rPr sz="2100" spc="-5" dirty="0">
                <a:latin typeface="Book Antiqua"/>
                <a:cs typeface="Book Antiqua"/>
              </a:rPr>
              <a:t>to </a:t>
            </a:r>
            <a:r>
              <a:rPr sz="2100" dirty="0">
                <a:latin typeface="Book Antiqua"/>
                <a:cs typeface="Book Antiqua"/>
              </a:rPr>
              <a:t>opt out of</a:t>
            </a:r>
            <a:r>
              <a:rPr sz="2100" spc="-105" dirty="0">
                <a:latin typeface="Book Antiqua"/>
                <a:cs typeface="Book Antiqua"/>
              </a:rPr>
              <a:t> </a:t>
            </a:r>
            <a:r>
              <a:rPr sz="2100" spc="-5" dirty="0">
                <a:latin typeface="Book Antiqua"/>
                <a:cs typeface="Book Antiqua"/>
              </a:rPr>
              <a:t>the  collection </a:t>
            </a:r>
            <a:r>
              <a:rPr sz="2100" dirty="0">
                <a:latin typeface="Book Antiqua"/>
                <a:cs typeface="Book Antiqua"/>
              </a:rPr>
              <a:t>and forward </a:t>
            </a:r>
            <a:r>
              <a:rPr sz="2100" spc="-5" dirty="0">
                <a:latin typeface="Book Antiqua"/>
                <a:cs typeface="Book Antiqua"/>
              </a:rPr>
              <a:t>transfer </a:t>
            </a:r>
            <a:r>
              <a:rPr sz="2100" dirty="0">
                <a:latin typeface="Book Antiqua"/>
                <a:cs typeface="Book Antiqua"/>
              </a:rPr>
              <a:t>of </a:t>
            </a:r>
            <a:r>
              <a:rPr sz="2100" spc="-5" dirty="0">
                <a:latin typeface="Book Antiqua"/>
                <a:cs typeface="Book Antiqua"/>
              </a:rPr>
              <a:t>the data to third</a:t>
            </a:r>
            <a:r>
              <a:rPr sz="2100" spc="-10" dirty="0">
                <a:latin typeface="Book Antiqua"/>
                <a:cs typeface="Book Antiqua"/>
              </a:rPr>
              <a:t> </a:t>
            </a:r>
            <a:r>
              <a:rPr sz="2100" dirty="0">
                <a:latin typeface="Book Antiqua"/>
                <a:cs typeface="Book Antiqua"/>
              </a:rPr>
              <a:t>parties.</a:t>
            </a:r>
            <a:endParaRPr sz="2100">
              <a:latin typeface="Book Antiqua"/>
              <a:cs typeface="Book Antiqua"/>
            </a:endParaRPr>
          </a:p>
          <a:p>
            <a:pPr marL="287020" marR="5080" indent="-274320">
              <a:lnSpc>
                <a:spcPts val="2020"/>
              </a:lnSpc>
              <a:spcBef>
                <a:spcPts val="500"/>
              </a:spcBef>
              <a:buClr>
                <a:srgbClr val="D16248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100" b="1" dirty="0">
                <a:latin typeface="Book Antiqua"/>
                <a:cs typeface="Book Antiqua"/>
              </a:rPr>
              <a:t>Onward Transfer </a:t>
            </a:r>
            <a:r>
              <a:rPr sz="2100" dirty="0">
                <a:latin typeface="Book Antiqua"/>
                <a:cs typeface="Book Antiqua"/>
              </a:rPr>
              <a:t>- Transfers of data </a:t>
            </a:r>
            <a:r>
              <a:rPr sz="2100" spc="-5" dirty="0">
                <a:latin typeface="Book Antiqua"/>
                <a:cs typeface="Book Antiqua"/>
              </a:rPr>
              <a:t>to third parties may </a:t>
            </a:r>
            <a:r>
              <a:rPr sz="2100" dirty="0">
                <a:latin typeface="Book Antiqua"/>
                <a:cs typeface="Book Antiqua"/>
              </a:rPr>
              <a:t>only occur  </a:t>
            </a:r>
            <a:r>
              <a:rPr sz="2100" spc="-5" dirty="0">
                <a:latin typeface="Book Antiqua"/>
                <a:cs typeface="Book Antiqua"/>
              </a:rPr>
              <a:t>to </a:t>
            </a:r>
            <a:r>
              <a:rPr sz="2100" dirty="0">
                <a:latin typeface="Book Antiqua"/>
                <a:cs typeface="Book Antiqua"/>
              </a:rPr>
              <a:t>other organizations </a:t>
            </a:r>
            <a:r>
              <a:rPr sz="2100" spc="-5" dirty="0">
                <a:latin typeface="Book Antiqua"/>
                <a:cs typeface="Book Antiqua"/>
              </a:rPr>
              <a:t>that </a:t>
            </a:r>
            <a:r>
              <a:rPr sz="2100" dirty="0">
                <a:latin typeface="Book Antiqua"/>
                <a:cs typeface="Book Antiqua"/>
              </a:rPr>
              <a:t>follow adequate </a:t>
            </a:r>
            <a:r>
              <a:rPr sz="2100" spc="-5" dirty="0">
                <a:latin typeface="Book Antiqua"/>
                <a:cs typeface="Book Antiqua"/>
              </a:rPr>
              <a:t>data protection  principles.</a:t>
            </a:r>
            <a:endParaRPr sz="2100">
              <a:latin typeface="Book Antiqua"/>
              <a:cs typeface="Book Antiqua"/>
            </a:endParaRPr>
          </a:p>
          <a:p>
            <a:pPr marL="287020" marR="831215" indent="-274320">
              <a:lnSpc>
                <a:spcPct val="80000"/>
              </a:lnSpc>
              <a:spcBef>
                <a:spcPts val="520"/>
              </a:spcBef>
              <a:buClr>
                <a:srgbClr val="D16248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100" b="1" dirty="0">
                <a:latin typeface="Book Antiqua"/>
                <a:cs typeface="Book Antiqua"/>
              </a:rPr>
              <a:t>Security </a:t>
            </a:r>
            <a:r>
              <a:rPr sz="2100" dirty="0">
                <a:latin typeface="Book Antiqua"/>
                <a:cs typeface="Book Antiqua"/>
              </a:rPr>
              <a:t>- Reasonable efforts </a:t>
            </a:r>
            <a:r>
              <a:rPr sz="2100" spc="-5" dirty="0">
                <a:latin typeface="Book Antiqua"/>
                <a:cs typeface="Book Antiqua"/>
              </a:rPr>
              <a:t>must be made to prevent </a:t>
            </a:r>
            <a:r>
              <a:rPr sz="2100" dirty="0">
                <a:latin typeface="Book Antiqua"/>
                <a:cs typeface="Book Antiqua"/>
              </a:rPr>
              <a:t>loss</a:t>
            </a:r>
            <a:r>
              <a:rPr sz="2100" spc="-120" dirty="0">
                <a:latin typeface="Book Antiqua"/>
                <a:cs typeface="Book Antiqua"/>
              </a:rPr>
              <a:t> </a:t>
            </a:r>
            <a:r>
              <a:rPr sz="2100" dirty="0">
                <a:latin typeface="Book Antiqua"/>
                <a:cs typeface="Book Antiqua"/>
              </a:rPr>
              <a:t>of  collected</a:t>
            </a:r>
            <a:r>
              <a:rPr sz="2100" spc="-100" dirty="0">
                <a:latin typeface="Book Antiqua"/>
                <a:cs typeface="Book Antiqua"/>
              </a:rPr>
              <a:t> </a:t>
            </a:r>
            <a:r>
              <a:rPr sz="2100" dirty="0">
                <a:latin typeface="Book Antiqua"/>
                <a:cs typeface="Book Antiqua"/>
              </a:rPr>
              <a:t>information.</a:t>
            </a:r>
            <a:endParaRPr sz="2100">
              <a:latin typeface="Book Antiqua"/>
              <a:cs typeface="Book Antiqua"/>
            </a:endParaRPr>
          </a:p>
          <a:p>
            <a:pPr marL="287020" indent="-274320">
              <a:lnSpc>
                <a:spcPts val="2270"/>
              </a:lnSpc>
              <a:buClr>
                <a:srgbClr val="D16248"/>
              </a:buClr>
              <a:buSzPct val="85714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100" b="1" dirty="0">
                <a:latin typeface="Book Antiqua"/>
                <a:cs typeface="Book Antiqua"/>
              </a:rPr>
              <a:t>Data </a:t>
            </a:r>
            <a:r>
              <a:rPr sz="2100" b="1" spc="-5" dirty="0">
                <a:latin typeface="Book Antiqua"/>
                <a:cs typeface="Book Antiqua"/>
              </a:rPr>
              <a:t>Integrity </a:t>
            </a:r>
            <a:r>
              <a:rPr sz="2100" dirty="0">
                <a:latin typeface="Book Antiqua"/>
                <a:cs typeface="Book Antiqua"/>
              </a:rPr>
              <a:t>- Data must </a:t>
            </a:r>
            <a:r>
              <a:rPr sz="2100" spc="-5" dirty="0">
                <a:latin typeface="Book Antiqua"/>
                <a:cs typeface="Book Antiqua"/>
              </a:rPr>
              <a:t>be </a:t>
            </a:r>
            <a:r>
              <a:rPr sz="2100" dirty="0">
                <a:latin typeface="Book Antiqua"/>
                <a:cs typeface="Book Antiqua"/>
              </a:rPr>
              <a:t>relevant </a:t>
            </a:r>
            <a:r>
              <a:rPr sz="2100" spc="-5" dirty="0">
                <a:latin typeface="Book Antiqua"/>
                <a:cs typeface="Book Antiqua"/>
              </a:rPr>
              <a:t>and reliable </a:t>
            </a:r>
            <a:r>
              <a:rPr sz="2100" dirty="0">
                <a:latin typeface="Book Antiqua"/>
                <a:cs typeface="Book Antiqua"/>
              </a:rPr>
              <a:t>for </a:t>
            </a:r>
            <a:r>
              <a:rPr sz="2100" spc="-5" dirty="0">
                <a:latin typeface="Book Antiqua"/>
                <a:cs typeface="Book Antiqua"/>
              </a:rPr>
              <a:t>the</a:t>
            </a:r>
            <a:r>
              <a:rPr sz="2100" spc="-25" dirty="0">
                <a:latin typeface="Book Antiqua"/>
                <a:cs typeface="Book Antiqua"/>
              </a:rPr>
              <a:t> </a:t>
            </a:r>
            <a:r>
              <a:rPr sz="2100" spc="-5" dirty="0">
                <a:latin typeface="Book Antiqua"/>
                <a:cs typeface="Book Antiqua"/>
              </a:rPr>
              <a:t>purpose</a:t>
            </a:r>
            <a:endParaRPr sz="2100">
              <a:latin typeface="Book Antiqua"/>
              <a:cs typeface="Book Antiqua"/>
            </a:endParaRPr>
          </a:p>
          <a:p>
            <a:pPr marL="287020">
              <a:lnSpc>
                <a:spcPts val="2270"/>
              </a:lnSpc>
            </a:pPr>
            <a:r>
              <a:rPr sz="2100" dirty="0">
                <a:latin typeface="Book Antiqua"/>
                <a:cs typeface="Book Antiqua"/>
              </a:rPr>
              <a:t>it was collected</a:t>
            </a:r>
            <a:r>
              <a:rPr sz="2100" spc="-120" dirty="0">
                <a:latin typeface="Book Antiqua"/>
                <a:cs typeface="Book Antiqua"/>
              </a:rPr>
              <a:t> </a:t>
            </a:r>
            <a:r>
              <a:rPr sz="2100" dirty="0">
                <a:latin typeface="Book Antiqua"/>
                <a:cs typeface="Book Antiqua"/>
              </a:rPr>
              <a:t>for.</a:t>
            </a:r>
            <a:endParaRPr sz="2100">
              <a:latin typeface="Book Antiqua"/>
              <a:cs typeface="Book Antiqua"/>
            </a:endParaRPr>
          </a:p>
          <a:p>
            <a:pPr marL="287020" marR="189865" indent="-274320">
              <a:lnSpc>
                <a:spcPct val="80000"/>
              </a:lnSpc>
              <a:spcBef>
                <a:spcPts val="500"/>
              </a:spcBef>
              <a:buClr>
                <a:srgbClr val="D16248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100" b="1" dirty="0">
                <a:latin typeface="Book Antiqua"/>
                <a:cs typeface="Book Antiqua"/>
              </a:rPr>
              <a:t>Access </a:t>
            </a:r>
            <a:r>
              <a:rPr sz="2100" dirty="0">
                <a:latin typeface="Book Antiqua"/>
                <a:cs typeface="Book Antiqua"/>
              </a:rPr>
              <a:t>- Individuals must </a:t>
            </a:r>
            <a:r>
              <a:rPr sz="2100" spc="-5" dirty="0">
                <a:latin typeface="Book Antiqua"/>
                <a:cs typeface="Book Antiqua"/>
              </a:rPr>
              <a:t>be </a:t>
            </a:r>
            <a:r>
              <a:rPr sz="2100" dirty="0">
                <a:latin typeface="Book Antiqua"/>
                <a:cs typeface="Book Antiqua"/>
              </a:rPr>
              <a:t>able </a:t>
            </a:r>
            <a:r>
              <a:rPr sz="2100" spc="-5" dirty="0">
                <a:latin typeface="Book Antiqua"/>
                <a:cs typeface="Book Antiqua"/>
              </a:rPr>
              <a:t>to </a:t>
            </a:r>
            <a:r>
              <a:rPr sz="2100" dirty="0">
                <a:latin typeface="Book Antiqua"/>
                <a:cs typeface="Book Antiqua"/>
              </a:rPr>
              <a:t>access information held</a:t>
            </a:r>
            <a:r>
              <a:rPr sz="2100" spc="-85" dirty="0">
                <a:latin typeface="Book Antiqua"/>
                <a:cs typeface="Book Antiqua"/>
              </a:rPr>
              <a:t> </a:t>
            </a:r>
            <a:r>
              <a:rPr sz="2100" dirty="0">
                <a:latin typeface="Book Antiqua"/>
                <a:cs typeface="Book Antiqua"/>
              </a:rPr>
              <a:t>about  </a:t>
            </a:r>
            <a:r>
              <a:rPr sz="2100" spc="-5" dirty="0">
                <a:latin typeface="Book Antiqua"/>
                <a:cs typeface="Book Antiqua"/>
              </a:rPr>
              <a:t>them, </a:t>
            </a:r>
            <a:r>
              <a:rPr sz="2100" dirty="0">
                <a:latin typeface="Book Antiqua"/>
                <a:cs typeface="Book Antiqua"/>
              </a:rPr>
              <a:t>and correct or delete it if it is</a:t>
            </a:r>
            <a:r>
              <a:rPr sz="2100" spc="-65" dirty="0">
                <a:latin typeface="Book Antiqua"/>
                <a:cs typeface="Book Antiqua"/>
              </a:rPr>
              <a:t> </a:t>
            </a:r>
            <a:r>
              <a:rPr sz="2100" spc="-5" dirty="0">
                <a:latin typeface="Book Antiqua"/>
                <a:cs typeface="Book Antiqua"/>
              </a:rPr>
              <a:t>inaccurate.</a:t>
            </a:r>
            <a:endParaRPr sz="2100">
              <a:latin typeface="Book Antiqua"/>
              <a:cs typeface="Book Antiqua"/>
            </a:endParaRPr>
          </a:p>
          <a:p>
            <a:pPr marL="287020" indent="-274320">
              <a:lnSpc>
                <a:spcPts val="2270"/>
              </a:lnSpc>
              <a:buClr>
                <a:srgbClr val="D16248"/>
              </a:buClr>
              <a:buSzPct val="85714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100" b="1" spc="-5" dirty="0">
                <a:latin typeface="Book Antiqua"/>
                <a:cs typeface="Book Antiqua"/>
              </a:rPr>
              <a:t>Enforcement </a:t>
            </a:r>
            <a:r>
              <a:rPr sz="2100" dirty="0">
                <a:latin typeface="Book Antiqua"/>
                <a:cs typeface="Book Antiqua"/>
              </a:rPr>
              <a:t>- There must </a:t>
            </a:r>
            <a:r>
              <a:rPr sz="2100" spc="-5" dirty="0">
                <a:latin typeface="Book Antiqua"/>
                <a:cs typeface="Book Antiqua"/>
              </a:rPr>
              <a:t>be effective </a:t>
            </a:r>
            <a:r>
              <a:rPr sz="2100" dirty="0">
                <a:latin typeface="Book Antiqua"/>
                <a:cs typeface="Book Antiqua"/>
              </a:rPr>
              <a:t>means of enforcing</a:t>
            </a:r>
            <a:r>
              <a:rPr sz="2100" spc="-55" dirty="0">
                <a:latin typeface="Book Antiqua"/>
                <a:cs typeface="Book Antiqua"/>
              </a:rPr>
              <a:t> </a:t>
            </a:r>
            <a:r>
              <a:rPr sz="2100" spc="-5" dirty="0">
                <a:latin typeface="Book Antiqua"/>
                <a:cs typeface="Book Antiqua"/>
              </a:rPr>
              <a:t>these</a:t>
            </a:r>
            <a:endParaRPr sz="2100">
              <a:latin typeface="Book Antiqua"/>
              <a:cs typeface="Book Antiqua"/>
            </a:endParaRPr>
          </a:p>
          <a:p>
            <a:pPr marL="287020">
              <a:lnSpc>
                <a:spcPts val="2270"/>
              </a:lnSpc>
            </a:pPr>
            <a:r>
              <a:rPr sz="2100" dirty="0">
                <a:latin typeface="Book Antiqua"/>
                <a:cs typeface="Book Antiqua"/>
              </a:rPr>
              <a:t>rules.</a:t>
            </a:r>
            <a:endParaRPr sz="21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9389" y="425450"/>
            <a:ext cx="365823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dirty="0">
                <a:solidFill>
                  <a:srgbClr val="7A9799"/>
                </a:solidFill>
              </a:rPr>
              <a:t>Privacy is </a:t>
            </a:r>
            <a:r>
              <a:rPr sz="3300" spc="-5" dirty="0">
                <a:solidFill>
                  <a:srgbClr val="7A9799"/>
                </a:solidFill>
              </a:rPr>
              <a:t>Not</a:t>
            </a:r>
            <a:r>
              <a:rPr sz="3300" spc="-120" dirty="0">
                <a:solidFill>
                  <a:srgbClr val="7A9799"/>
                </a:solidFill>
              </a:rPr>
              <a:t> </a:t>
            </a:r>
            <a:r>
              <a:rPr sz="3300" dirty="0">
                <a:solidFill>
                  <a:srgbClr val="7A9799"/>
                </a:solidFill>
              </a:rPr>
              <a:t>Dead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80491" y="1563558"/>
            <a:ext cx="8201025" cy="404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94615" indent="-274320" algn="just">
              <a:lnSpc>
                <a:spcPct val="80100"/>
              </a:lnSpc>
              <a:buClr>
                <a:srgbClr val="D16248"/>
              </a:buClr>
              <a:buSzPct val="83333"/>
              <a:buFont typeface="Wingdings 2"/>
              <a:buChar char=""/>
              <a:tabLst>
                <a:tab pos="287020" algn="l"/>
              </a:tabLst>
            </a:pPr>
            <a:r>
              <a:rPr sz="2100" u="heavy" spc="-5" dirty="0">
                <a:solidFill>
                  <a:srgbClr val="00A2D5"/>
                </a:solidFill>
                <a:latin typeface="Georgia"/>
                <a:cs typeface="Georgia"/>
                <a:hlinkClick r:id="rId2"/>
              </a:rPr>
              <a:t>http://www.independent.ie/business/technology/adrian-weckler-  privacy-is-not-dead-yet-as-europe-gives-the-us-an-ultimatum-on-  spying-29790225.html</a:t>
            </a:r>
            <a:endParaRPr sz="2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87630">
              <a:lnSpc>
                <a:spcPct val="80000"/>
              </a:lnSpc>
            </a:pPr>
            <a:r>
              <a:rPr sz="2100" spc="-5" dirty="0">
                <a:latin typeface="Georgia"/>
                <a:cs typeface="Georgia"/>
              </a:rPr>
              <a:t>“The personal data of EU citizens </a:t>
            </a:r>
            <a:r>
              <a:rPr sz="2100" dirty="0">
                <a:latin typeface="Georgia"/>
                <a:cs typeface="Georgia"/>
              </a:rPr>
              <a:t>sent </a:t>
            </a:r>
            <a:r>
              <a:rPr sz="2100" spc="-5" dirty="0">
                <a:latin typeface="Georgia"/>
                <a:cs typeface="Georgia"/>
              </a:rPr>
              <a:t>to the US under Safe </a:t>
            </a:r>
            <a:r>
              <a:rPr sz="2100" dirty="0">
                <a:latin typeface="Georgia"/>
                <a:cs typeface="Georgia"/>
              </a:rPr>
              <a:t>Harbour  may </a:t>
            </a:r>
            <a:r>
              <a:rPr sz="2100" spc="-5" dirty="0">
                <a:latin typeface="Georgia"/>
                <a:cs typeface="Georgia"/>
              </a:rPr>
              <a:t>be accessed and further processed by US authorities </a:t>
            </a:r>
            <a:r>
              <a:rPr sz="2100" dirty="0">
                <a:latin typeface="Georgia"/>
                <a:cs typeface="Georgia"/>
              </a:rPr>
              <a:t>in a </a:t>
            </a:r>
            <a:r>
              <a:rPr sz="2100" spc="-5" dirty="0">
                <a:latin typeface="Georgia"/>
                <a:cs typeface="Georgia"/>
              </a:rPr>
              <a:t>way  incompatible with the grounds on which the data was </a:t>
            </a:r>
            <a:r>
              <a:rPr sz="2100" spc="-10" dirty="0">
                <a:latin typeface="Georgia"/>
                <a:cs typeface="Georgia"/>
              </a:rPr>
              <a:t>originally  collected," </a:t>
            </a:r>
            <a:r>
              <a:rPr sz="2100" spc="-5" dirty="0">
                <a:latin typeface="Georgia"/>
                <a:cs typeface="Georgia"/>
              </a:rPr>
              <a:t>said </a:t>
            </a:r>
            <a:r>
              <a:rPr sz="2100" dirty="0">
                <a:latin typeface="Georgia"/>
                <a:cs typeface="Georgia"/>
              </a:rPr>
              <a:t>a </a:t>
            </a:r>
            <a:r>
              <a:rPr sz="2100" spc="-5" dirty="0">
                <a:latin typeface="Georgia"/>
                <a:cs typeface="Georgia"/>
              </a:rPr>
              <a:t>Commission document on the matter, </a:t>
            </a:r>
            <a:r>
              <a:rPr sz="2100" dirty="0">
                <a:latin typeface="Georgia"/>
                <a:cs typeface="Georgia"/>
              </a:rPr>
              <a:t>revealed </a:t>
            </a:r>
            <a:r>
              <a:rPr sz="2100" spc="-5" dirty="0">
                <a:latin typeface="Georgia"/>
                <a:cs typeface="Georgia"/>
              </a:rPr>
              <a:t>first  by 'The Financial Times' </a:t>
            </a:r>
            <a:r>
              <a:rPr sz="2100" dirty="0">
                <a:latin typeface="Georgia"/>
                <a:cs typeface="Georgia"/>
              </a:rPr>
              <a:t>earlier </a:t>
            </a:r>
            <a:r>
              <a:rPr sz="2100" spc="-5" dirty="0">
                <a:latin typeface="Georgia"/>
                <a:cs typeface="Georgia"/>
              </a:rPr>
              <a:t>this week. </a:t>
            </a:r>
            <a:r>
              <a:rPr sz="2100" dirty="0">
                <a:latin typeface="Georgia"/>
                <a:cs typeface="Georgia"/>
              </a:rPr>
              <a:t>"The </a:t>
            </a:r>
            <a:r>
              <a:rPr sz="2100" spc="-5" dirty="0">
                <a:latin typeface="Georgia"/>
                <a:cs typeface="Georgia"/>
              </a:rPr>
              <a:t>Commission has the  authority to suspend or revoke the Safe </a:t>
            </a:r>
            <a:r>
              <a:rPr sz="2100" dirty="0">
                <a:latin typeface="Georgia"/>
                <a:cs typeface="Georgia"/>
              </a:rPr>
              <a:t>Harbour </a:t>
            </a:r>
            <a:r>
              <a:rPr sz="2100" spc="-5" dirty="0">
                <a:latin typeface="Georgia"/>
                <a:cs typeface="Georgia"/>
              </a:rPr>
              <a:t>decision </a:t>
            </a:r>
            <a:r>
              <a:rPr sz="2100" dirty="0">
                <a:latin typeface="Georgia"/>
                <a:cs typeface="Georgia"/>
              </a:rPr>
              <a:t>if </a:t>
            </a:r>
            <a:r>
              <a:rPr sz="2100" spc="-5" dirty="0">
                <a:latin typeface="Georgia"/>
                <a:cs typeface="Georgia"/>
              </a:rPr>
              <a:t>the  scheme </a:t>
            </a:r>
            <a:r>
              <a:rPr sz="2100" dirty="0">
                <a:latin typeface="Georgia"/>
                <a:cs typeface="Georgia"/>
              </a:rPr>
              <a:t>no </a:t>
            </a:r>
            <a:r>
              <a:rPr sz="2100" spc="-5" dirty="0">
                <a:latin typeface="Georgia"/>
                <a:cs typeface="Georgia"/>
              </a:rPr>
              <a:t>longer provides </a:t>
            </a:r>
            <a:r>
              <a:rPr sz="2100" dirty="0">
                <a:latin typeface="Georgia"/>
                <a:cs typeface="Georgia"/>
              </a:rPr>
              <a:t>an </a:t>
            </a:r>
            <a:r>
              <a:rPr sz="2100" spc="-5" dirty="0">
                <a:latin typeface="Georgia"/>
                <a:cs typeface="Georgia"/>
              </a:rPr>
              <a:t>adequate level of</a:t>
            </a:r>
            <a:r>
              <a:rPr sz="2100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protection."</a:t>
            </a:r>
            <a:endParaRPr sz="2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0000"/>
              </a:lnSpc>
              <a:spcBef>
                <a:spcPts val="5"/>
              </a:spcBef>
            </a:pPr>
            <a:r>
              <a:rPr sz="2100" dirty="0">
                <a:latin typeface="Georgia"/>
                <a:cs typeface="Georgia"/>
              </a:rPr>
              <a:t>“What </a:t>
            </a:r>
            <a:r>
              <a:rPr sz="2100" spc="-5" dirty="0">
                <a:latin typeface="Georgia"/>
                <a:cs typeface="Georgia"/>
              </a:rPr>
              <a:t>this would effectively </a:t>
            </a:r>
            <a:r>
              <a:rPr sz="2100" dirty="0">
                <a:latin typeface="Georgia"/>
                <a:cs typeface="Georgia"/>
              </a:rPr>
              <a:t>mean is </a:t>
            </a:r>
            <a:r>
              <a:rPr sz="2100" spc="-5" dirty="0">
                <a:latin typeface="Georgia"/>
                <a:cs typeface="Georgia"/>
              </a:rPr>
              <a:t>that Facebook, Google and other  organisations would </a:t>
            </a:r>
            <a:r>
              <a:rPr sz="2100" dirty="0">
                <a:latin typeface="Georgia"/>
                <a:cs typeface="Georgia"/>
              </a:rPr>
              <a:t>have </a:t>
            </a:r>
            <a:r>
              <a:rPr sz="2100" spc="-5" dirty="0">
                <a:latin typeface="Georgia"/>
                <a:cs typeface="Georgia"/>
              </a:rPr>
              <a:t>to </a:t>
            </a:r>
            <a:r>
              <a:rPr sz="2100" dirty="0">
                <a:latin typeface="Georgia"/>
                <a:cs typeface="Georgia"/>
              </a:rPr>
              <a:t>set up </a:t>
            </a:r>
            <a:r>
              <a:rPr sz="2100" spc="-5" dirty="0">
                <a:latin typeface="Georgia"/>
                <a:cs typeface="Georgia"/>
              </a:rPr>
              <a:t>completely </a:t>
            </a:r>
            <a:r>
              <a:rPr sz="2100" dirty="0">
                <a:latin typeface="Georgia"/>
                <a:cs typeface="Georgia"/>
              </a:rPr>
              <a:t>new </a:t>
            </a:r>
            <a:r>
              <a:rPr sz="2100" spc="-5" dirty="0">
                <a:latin typeface="Georgia"/>
                <a:cs typeface="Georgia"/>
              </a:rPr>
              <a:t>companies within  the EU and without the ability to send personal data to the</a:t>
            </a:r>
            <a:r>
              <a:rPr sz="2100" spc="185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US.”</a:t>
            </a:r>
            <a:endParaRPr sz="21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36542" y="518033"/>
            <a:ext cx="1466596" cy="319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491" y="1562734"/>
            <a:ext cx="7810500" cy="165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solidFill>
                  <a:srgbClr val="000000"/>
                </a:solidFill>
              </a:rPr>
              <a:t>Since </a:t>
            </a:r>
            <a:r>
              <a:rPr sz="2700" spc="-10" dirty="0">
                <a:solidFill>
                  <a:srgbClr val="000000"/>
                </a:solidFill>
              </a:rPr>
              <a:t>July </a:t>
            </a:r>
            <a:r>
              <a:rPr sz="2700" dirty="0">
                <a:solidFill>
                  <a:srgbClr val="000000"/>
                </a:solidFill>
              </a:rPr>
              <a:t>2011 all </a:t>
            </a:r>
            <a:r>
              <a:rPr sz="2700" spc="-5" dirty="0">
                <a:solidFill>
                  <a:srgbClr val="000000"/>
                </a:solidFill>
              </a:rPr>
              <a:t>websites </a:t>
            </a:r>
            <a:r>
              <a:rPr sz="2700" dirty="0">
                <a:solidFill>
                  <a:srgbClr val="000000"/>
                </a:solidFill>
              </a:rPr>
              <a:t>must </a:t>
            </a:r>
            <a:r>
              <a:rPr sz="2700" spc="-5" dirty="0">
                <a:solidFill>
                  <a:srgbClr val="000000"/>
                </a:solidFill>
              </a:rPr>
              <a:t>provide  information </a:t>
            </a:r>
            <a:r>
              <a:rPr sz="2700" dirty="0">
                <a:solidFill>
                  <a:srgbClr val="000000"/>
                </a:solidFill>
              </a:rPr>
              <a:t>and </a:t>
            </a:r>
            <a:r>
              <a:rPr sz="2700" spc="-5" dirty="0">
                <a:solidFill>
                  <a:srgbClr val="000000"/>
                </a:solidFill>
              </a:rPr>
              <a:t>capture consent for dropping or  accessing cookies </a:t>
            </a:r>
            <a:r>
              <a:rPr sz="2700" dirty="0">
                <a:solidFill>
                  <a:srgbClr val="000000"/>
                </a:solidFill>
              </a:rPr>
              <a:t>or </a:t>
            </a:r>
            <a:r>
              <a:rPr sz="2700" spc="-5" dirty="0">
                <a:solidFill>
                  <a:srgbClr val="000000"/>
                </a:solidFill>
              </a:rPr>
              <a:t>other information </a:t>
            </a:r>
            <a:r>
              <a:rPr sz="2700" dirty="0">
                <a:solidFill>
                  <a:srgbClr val="000000"/>
                </a:solidFill>
              </a:rPr>
              <a:t>on a user’s  </a:t>
            </a:r>
            <a:r>
              <a:rPr sz="2700" spc="-5" dirty="0">
                <a:solidFill>
                  <a:srgbClr val="000000"/>
                </a:solidFill>
              </a:rPr>
              <a:t>computer equipment when </a:t>
            </a:r>
            <a:r>
              <a:rPr sz="2700" dirty="0">
                <a:solidFill>
                  <a:srgbClr val="000000"/>
                </a:solidFill>
              </a:rPr>
              <a:t>a </a:t>
            </a:r>
            <a:r>
              <a:rPr sz="2700" spc="-5" dirty="0">
                <a:solidFill>
                  <a:srgbClr val="000000"/>
                </a:solidFill>
              </a:rPr>
              <a:t>user </a:t>
            </a:r>
            <a:r>
              <a:rPr sz="2700" dirty="0">
                <a:solidFill>
                  <a:srgbClr val="000000"/>
                </a:solidFill>
              </a:rPr>
              <a:t>visits </a:t>
            </a:r>
            <a:r>
              <a:rPr sz="2700" spc="-5" dirty="0">
                <a:solidFill>
                  <a:srgbClr val="000000"/>
                </a:solidFill>
              </a:rPr>
              <a:t>their</a:t>
            </a:r>
            <a:r>
              <a:rPr sz="2700" spc="-140" dirty="0">
                <a:solidFill>
                  <a:srgbClr val="000000"/>
                </a:solidFill>
              </a:rPr>
              <a:t> </a:t>
            </a:r>
            <a:r>
              <a:rPr sz="2700" spc="-5" dirty="0">
                <a:solidFill>
                  <a:srgbClr val="000000"/>
                </a:solidFill>
              </a:rPr>
              <a:t>site.</a:t>
            </a:r>
            <a:endParaRPr sz="2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8741" y="518033"/>
            <a:ext cx="2710815" cy="10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5298" y="518033"/>
            <a:ext cx="1466596" cy="319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59276" y="713358"/>
            <a:ext cx="182880" cy="33020"/>
          </a:xfrm>
          <a:custGeom>
            <a:avLst/>
            <a:gdLst/>
            <a:ahLst/>
            <a:cxnLst/>
            <a:rect l="l" t="t" r="r" b="b"/>
            <a:pathLst>
              <a:path w="182879" h="33020">
                <a:moveTo>
                  <a:pt x="10160" y="0"/>
                </a:moveTo>
                <a:lnTo>
                  <a:pt x="8018" y="7000"/>
                </a:lnTo>
                <a:lnTo>
                  <a:pt x="5603" y="14287"/>
                </a:lnTo>
                <a:lnTo>
                  <a:pt x="2926" y="21859"/>
                </a:lnTo>
                <a:lnTo>
                  <a:pt x="0" y="29717"/>
                </a:lnTo>
                <a:lnTo>
                  <a:pt x="2666" y="32512"/>
                </a:lnTo>
                <a:lnTo>
                  <a:pt x="20147" y="31698"/>
                </a:lnTo>
                <a:lnTo>
                  <a:pt x="41544" y="31146"/>
                </a:lnTo>
                <a:lnTo>
                  <a:pt x="66871" y="30833"/>
                </a:lnTo>
                <a:lnTo>
                  <a:pt x="172674" y="30833"/>
                </a:lnTo>
                <a:lnTo>
                  <a:pt x="174194" y="25318"/>
                </a:lnTo>
                <a:lnTo>
                  <a:pt x="176545" y="18018"/>
                </a:lnTo>
                <a:lnTo>
                  <a:pt x="179302" y="10598"/>
                </a:lnTo>
                <a:lnTo>
                  <a:pt x="182499" y="3048"/>
                </a:lnTo>
                <a:lnTo>
                  <a:pt x="181408" y="1303"/>
                </a:lnTo>
                <a:lnTo>
                  <a:pt x="62720" y="1303"/>
                </a:lnTo>
                <a:lnTo>
                  <a:pt x="43608" y="1031"/>
                </a:lnTo>
                <a:lnTo>
                  <a:pt x="26092" y="593"/>
                </a:lnTo>
                <a:lnTo>
                  <a:pt x="10160" y="0"/>
                </a:lnTo>
                <a:close/>
              </a:path>
              <a:path w="182879" h="33020">
                <a:moveTo>
                  <a:pt x="172674" y="30833"/>
                </a:moveTo>
                <a:lnTo>
                  <a:pt x="118901" y="30833"/>
                </a:lnTo>
                <a:lnTo>
                  <a:pt x="139176" y="31146"/>
                </a:lnTo>
                <a:lnTo>
                  <a:pt x="156950" y="31698"/>
                </a:lnTo>
                <a:lnTo>
                  <a:pt x="172212" y="32512"/>
                </a:lnTo>
                <a:lnTo>
                  <a:pt x="172674" y="30833"/>
                </a:lnTo>
                <a:close/>
              </a:path>
              <a:path w="182879" h="33020">
                <a:moveTo>
                  <a:pt x="180594" y="0"/>
                </a:moveTo>
                <a:lnTo>
                  <a:pt x="159519" y="593"/>
                </a:lnTo>
                <a:lnTo>
                  <a:pt x="110942" y="1303"/>
                </a:lnTo>
                <a:lnTo>
                  <a:pt x="181408" y="1303"/>
                </a:lnTo>
                <a:lnTo>
                  <a:pt x="180594" y="0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9276" y="713358"/>
            <a:ext cx="182880" cy="33020"/>
          </a:xfrm>
          <a:custGeom>
            <a:avLst/>
            <a:gdLst/>
            <a:ahLst/>
            <a:cxnLst/>
            <a:rect l="l" t="t" r="r" b="b"/>
            <a:pathLst>
              <a:path w="182879" h="33020">
                <a:moveTo>
                  <a:pt x="10160" y="0"/>
                </a:moveTo>
                <a:lnTo>
                  <a:pt x="26092" y="593"/>
                </a:lnTo>
                <a:lnTo>
                  <a:pt x="43608" y="1031"/>
                </a:lnTo>
                <a:lnTo>
                  <a:pt x="62720" y="1303"/>
                </a:lnTo>
                <a:lnTo>
                  <a:pt x="83438" y="1396"/>
                </a:lnTo>
                <a:lnTo>
                  <a:pt x="110942" y="1303"/>
                </a:lnTo>
                <a:lnTo>
                  <a:pt x="136302" y="1031"/>
                </a:lnTo>
                <a:lnTo>
                  <a:pt x="159519" y="593"/>
                </a:lnTo>
                <a:lnTo>
                  <a:pt x="180594" y="0"/>
                </a:lnTo>
                <a:lnTo>
                  <a:pt x="182499" y="3048"/>
                </a:lnTo>
                <a:lnTo>
                  <a:pt x="179302" y="10598"/>
                </a:lnTo>
                <a:lnTo>
                  <a:pt x="176545" y="18018"/>
                </a:lnTo>
                <a:lnTo>
                  <a:pt x="174194" y="25318"/>
                </a:lnTo>
                <a:lnTo>
                  <a:pt x="172212" y="32512"/>
                </a:lnTo>
                <a:lnTo>
                  <a:pt x="156950" y="31698"/>
                </a:lnTo>
                <a:lnTo>
                  <a:pt x="139176" y="31146"/>
                </a:lnTo>
                <a:lnTo>
                  <a:pt x="118901" y="30833"/>
                </a:lnTo>
                <a:lnTo>
                  <a:pt x="96138" y="30733"/>
                </a:lnTo>
                <a:lnTo>
                  <a:pt x="66871" y="30833"/>
                </a:lnTo>
                <a:lnTo>
                  <a:pt x="41544" y="31146"/>
                </a:lnTo>
                <a:lnTo>
                  <a:pt x="20147" y="31698"/>
                </a:lnTo>
                <a:lnTo>
                  <a:pt x="2666" y="32512"/>
                </a:lnTo>
                <a:lnTo>
                  <a:pt x="0" y="29717"/>
                </a:lnTo>
                <a:lnTo>
                  <a:pt x="2926" y="21859"/>
                </a:lnTo>
                <a:lnTo>
                  <a:pt x="5603" y="14287"/>
                </a:lnTo>
                <a:lnTo>
                  <a:pt x="8018" y="7000"/>
                </a:lnTo>
                <a:lnTo>
                  <a:pt x="10160" y="0"/>
                </a:lnTo>
                <a:close/>
              </a:path>
            </a:pathLst>
          </a:custGeom>
          <a:ln w="9144">
            <a:solidFill>
              <a:srgbClr val="8B7A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0491" y="1549019"/>
            <a:ext cx="7152005" cy="331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Book Antiqua"/>
                <a:cs typeface="Book Antiqua"/>
              </a:rPr>
              <a:t>Cookies are </a:t>
            </a:r>
            <a:r>
              <a:rPr sz="2700" spc="-5" dirty="0">
                <a:latin typeface="Book Antiqua"/>
                <a:cs typeface="Book Antiqua"/>
              </a:rPr>
              <a:t>not</a:t>
            </a:r>
            <a:r>
              <a:rPr sz="2700" spc="-100" dirty="0">
                <a:latin typeface="Book Antiqua"/>
                <a:cs typeface="Book Antiqua"/>
              </a:rPr>
              <a:t> </a:t>
            </a:r>
            <a:r>
              <a:rPr sz="2700" spc="-5" dirty="0">
                <a:latin typeface="Book Antiqua"/>
                <a:cs typeface="Book Antiqua"/>
              </a:rPr>
              <a:t>programs</a:t>
            </a:r>
            <a:endParaRPr sz="27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645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Book Antiqua"/>
                <a:cs typeface="Book Antiqua"/>
              </a:rPr>
              <a:t>Small </a:t>
            </a:r>
            <a:r>
              <a:rPr sz="2700" spc="-5" dirty="0">
                <a:latin typeface="Book Antiqua"/>
                <a:cs typeface="Book Antiqua"/>
              </a:rPr>
              <a:t>text files </a:t>
            </a:r>
            <a:r>
              <a:rPr sz="2700" dirty="0">
                <a:latin typeface="Book Antiqua"/>
                <a:cs typeface="Book Antiqua"/>
              </a:rPr>
              <a:t>stored on the user’s</a:t>
            </a:r>
            <a:r>
              <a:rPr sz="2700" spc="-105" dirty="0">
                <a:latin typeface="Book Antiqua"/>
                <a:cs typeface="Book Antiqua"/>
              </a:rPr>
              <a:t> </a:t>
            </a:r>
            <a:r>
              <a:rPr sz="2700" dirty="0">
                <a:latin typeface="Book Antiqua"/>
                <a:cs typeface="Book Antiqua"/>
              </a:rPr>
              <a:t>pc</a:t>
            </a:r>
            <a:endParaRPr sz="27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645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Book Antiqua"/>
                <a:cs typeface="Book Antiqua"/>
              </a:rPr>
              <a:t>Typically </a:t>
            </a:r>
            <a:r>
              <a:rPr sz="2700" dirty="0">
                <a:latin typeface="Book Antiqua"/>
                <a:cs typeface="Book Antiqua"/>
              </a:rPr>
              <a:t>contain a </a:t>
            </a:r>
            <a:r>
              <a:rPr sz="2700" spc="-5" dirty="0">
                <a:latin typeface="Book Antiqua"/>
                <a:cs typeface="Book Antiqua"/>
              </a:rPr>
              <a:t>site </a:t>
            </a:r>
            <a:r>
              <a:rPr sz="2700" dirty="0">
                <a:latin typeface="Book Antiqua"/>
                <a:cs typeface="Book Antiqua"/>
              </a:rPr>
              <a:t>name and </a:t>
            </a:r>
            <a:r>
              <a:rPr sz="2700" spc="-5" dirty="0">
                <a:latin typeface="Book Antiqua"/>
                <a:cs typeface="Book Antiqua"/>
              </a:rPr>
              <a:t>unique</a:t>
            </a:r>
            <a:r>
              <a:rPr sz="2700" spc="-60" dirty="0">
                <a:latin typeface="Book Antiqua"/>
                <a:cs typeface="Book Antiqua"/>
              </a:rPr>
              <a:t> </a:t>
            </a:r>
            <a:r>
              <a:rPr sz="2700" dirty="0">
                <a:latin typeface="Book Antiqua"/>
                <a:cs typeface="Book Antiqua"/>
              </a:rPr>
              <a:t>id</a:t>
            </a:r>
            <a:endParaRPr sz="27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Book Antiqua"/>
                <a:cs typeface="Book Antiqua"/>
              </a:rPr>
              <a:t>Enable </a:t>
            </a:r>
            <a:r>
              <a:rPr sz="2700" dirty="0">
                <a:latin typeface="Book Antiqua"/>
                <a:cs typeface="Book Antiqua"/>
              </a:rPr>
              <a:t>web </a:t>
            </a:r>
            <a:r>
              <a:rPr sz="2700" spc="-5" dirty="0">
                <a:latin typeface="Book Antiqua"/>
                <a:cs typeface="Book Antiqua"/>
              </a:rPr>
              <a:t>sites to identify the</a:t>
            </a:r>
            <a:r>
              <a:rPr sz="2700" spc="-55" dirty="0">
                <a:latin typeface="Book Antiqua"/>
                <a:cs typeface="Book Antiqua"/>
              </a:rPr>
              <a:t> </a:t>
            </a:r>
            <a:r>
              <a:rPr sz="2700" spc="-5" dirty="0">
                <a:latin typeface="Book Antiqua"/>
                <a:cs typeface="Book Antiqua"/>
              </a:rPr>
              <a:t>user</a:t>
            </a:r>
            <a:endParaRPr sz="27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645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Book Antiqua"/>
                <a:cs typeface="Book Antiqua"/>
              </a:rPr>
              <a:t>Allow sites to build up </a:t>
            </a:r>
            <a:r>
              <a:rPr sz="2700" dirty="0">
                <a:latin typeface="Book Antiqua"/>
                <a:cs typeface="Book Antiqua"/>
              </a:rPr>
              <a:t>up a </a:t>
            </a:r>
            <a:r>
              <a:rPr sz="2700" spc="-5" dirty="0">
                <a:latin typeface="Book Antiqua"/>
                <a:cs typeface="Book Antiqua"/>
              </a:rPr>
              <a:t>profile </a:t>
            </a:r>
            <a:r>
              <a:rPr sz="2700" dirty="0">
                <a:latin typeface="Book Antiqua"/>
                <a:cs typeface="Book Antiqua"/>
              </a:rPr>
              <a:t>of</a:t>
            </a:r>
            <a:r>
              <a:rPr sz="2700" spc="-20" dirty="0">
                <a:latin typeface="Book Antiqua"/>
                <a:cs typeface="Book Antiqua"/>
              </a:rPr>
              <a:t> </a:t>
            </a:r>
            <a:r>
              <a:rPr sz="2700" dirty="0">
                <a:latin typeface="Book Antiqua"/>
                <a:cs typeface="Book Antiqua"/>
              </a:rPr>
              <a:t>user</a:t>
            </a:r>
            <a:endParaRPr sz="2700">
              <a:latin typeface="Book Antiqua"/>
              <a:cs typeface="Book Antiqua"/>
            </a:endParaRPr>
          </a:p>
          <a:p>
            <a:pPr marL="287020">
              <a:lnSpc>
                <a:spcPct val="100000"/>
              </a:lnSpc>
            </a:pPr>
            <a:r>
              <a:rPr sz="2700" spc="-5" dirty="0">
                <a:latin typeface="Book Antiqua"/>
                <a:cs typeface="Book Antiqua"/>
              </a:rPr>
              <a:t>behaviour</a:t>
            </a:r>
            <a:endParaRPr sz="27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650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Book Antiqua"/>
                <a:cs typeface="Book Antiqua"/>
              </a:rPr>
              <a:t>Do </a:t>
            </a:r>
            <a:r>
              <a:rPr sz="2700" spc="-5" dirty="0">
                <a:latin typeface="Book Antiqua"/>
                <a:cs typeface="Book Antiqua"/>
              </a:rPr>
              <a:t>not </a:t>
            </a:r>
            <a:r>
              <a:rPr sz="2700" dirty="0">
                <a:latin typeface="Book Antiqua"/>
                <a:cs typeface="Book Antiqua"/>
              </a:rPr>
              <a:t>contain </a:t>
            </a:r>
            <a:r>
              <a:rPr sz="2700" spc="-5" dirty="0">
                <a:latin typeface="Book Antiqua"/>
                <a:cs typeface="Book Antiqua"/>
              </a:rPr>
              <a:t>personal details </a:t>
            </a:r>
            <a:r>
              <a:rPr sz="2700" dirty="0">
                <a:latin typeface="Book Antiqua"/>
                <a:cs typeface="Book Antiqua"/>
              </a:rPr>
              <a:t>or</a:t>
            </a:r>
            <a:r>
              <a:rPr sz="2700" spc="-55" dirty="0">
                <a:latin typeface="Book Antiqua"/>
                <a:cs typeface="Book Antiqua"/>
              </a:rPr>
              <a:t> </a:t>
            </a:r>
            <a:r>
              <a:rPr sz="2700" spc="-5" dirty="0">
                <a:latin typeface="Book Antiqua"/>
                <a:cs typeface="Book Antiqua"/>
              </a:rPr>
              <a:t>passwords</a:t>
            </a:r>
            <a:endParaRPr sz="27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9885" y="518033"/>
            <a:ext cx="1613535" cy="10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0491" y="1564385"/>
            <a:ext cx="8340725" cy="3547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Georgia"/>
                <a:cs typeface="Georgia"/>
              </a:rPr>
              <a:t>BID</a:t>
            </a:r>
            <a:endParaRPr sz="2000">
              <a:latin typeface="Georgia"/>
              <a:cs typeface="Georgia"/>
            </a:endParaRPr>
          </a:p>
          <a:p>
            <a:pPr marL="287020" marR="5080" indent="-27432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Georgia"/>
                <a:cs typeface="Georgia"/>
              </a:rPr>
              <a:t>VYey5TaycNFeQCKUbfLOehzX6I9A43fTjwnYXI3zL3Q3WfYxURcPwwJO  xvO5c2XbpR7U6mIfvOkOACgiZ5g0</a:t>
            </a:r>
            <a:endParaRPr sz="2000">
              <a:latin typeface="Georgia"/>
              <a:cs typeface="Georgia"/>
            </a:endParaRPr>
          </a:p>
          <a:p>
            <a:pPr marL="12700" marR="6529705">
              <a:lnSpc>
                <a:spcPts val="2880"/>
              </a:lnSpc>
              <a:spcBef>
                <a:spcPts val="175"/>
              </a:spcBef>
            </a:pPr>
            <a:r>
              <a:rPr sz="2000" spc="-5" dirty="0">
                <a:latin typeface="Georgia"/>
                <a:cs typeface="Georgia"/>
              </a:rPr>
              <a:t>ti</a:t>
            </a:r>
            <a:r>
              <a:rPr sz="2000" spc="5" dirty="0">
                <a:latin typeface="Georgia"/>
                <a:cs typeface="Georgia"/>
              </a:rPr>
              <a:t>c</a:t>
            </a:r>
            <a:r>
              <a:rPr sz="2000" spc="-10" dirty="0">
                <a:latin typeface="Georgia"/>
                <a:cs typeface="Georgia"/>
              </a:rPr>
              <a:t>k</a:t>
            </a:r>
            <a:r>
              <a:rPr sz="2000" spc="-5" dirty="0">
                <a:latin typeface="Georgia"/>
                <a:cs typeface="Georgia"/>
              </a:rPr>
              <a:t>e</a:t>
            </a:r>
            <a:r>
              <a:rPr sz="2000" spc="5" dirty="0">
                <a:latin typeface="Georgia"/>
                <a:cs typeface="Georgia"/>
              </a:rPr>
              <a:t>t</a:t>
            </a:r>
            <a:r>
              <a:rPr sz="2000" dirty="0">
                <a:latin typeface="Georgia"/>
                <a:cs typeface="Georgia"/>
              </a:rPr>
              <a:t>master.i</a:t>
            </a:r>
            <a:r>
              <a:rPr sz="2000" spc="5" dirty="0">
                <a:latin typeface="Georgia"/>
                <a:cs typeface="Georgia"/>
              </a:rPr>
              <a:t>e</a:t>
            </a:r>
            <a:r>
              <a:rPr sz="2000" dirty="0">
                <a:latin typeface="Georgia"/>
                <a:cs typeface="Georgia"/>
              </a:rPr>
              <a:t>/  </a:t>
            </a:r>
            <a:r>
              <a:rPr sz="2000" spc="-5" dirty="0">
                <a:latin typeface="Georgia"/>
                <a:cs typeface="Georgia"/>
              </a:rPr>
              <a:t>1024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Georgia"/>
                <a:cs typeface="Georgia"/>
              </a:rPr>
              <a:t>314833816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Georgia"/>
                <a:cs typeface="Georgia"/>
              </a:rPr>
              <a:t>32108254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Georgia"/>
                <a:cs typeface="Georgia"/>
              </a:rPr>
              <a:t>1601253568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Georgia"/>
                <a:cs typeface="Georgia"/>
              </a:rPr>
              <a:t>30184417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Georgia"/>
                <a:cs typeface="Georgia"/>
              </a:rPr>
              <a:t>*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8532" y="710565"/>
            <a:ext cx="4082288" cy="85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2767" y="229108"/>
            <a:ext cx="7725549" cy="299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0491" y="1562734"/>
            <a:ext cx="8209915" cy="3303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tabLst>
                <a:tab pos="1242695" algn="l"/>
              </a:tabLst>
            </a:pPr>
            <a:r>
              <a:rPr sz="2700" dirty="0">
                <a:latin typeface="Georgia"/>
                <a:cs typeface="Georgia"/>
              </a:rPr>
              <a:t>The </a:t>
            </a:r>
            <a:r>
              <a:rPr sz="2700" spc="-5" dirty="0">
                <a:latin typeface="Georgia"/>
                <a:cs typeface="Georgia"/>
              </a:rPr>
              <a:t>Data Protection Commissioner has written to  some 80 websites seeking information on </a:t>
            </a:r>
            <a:r>
              <a:rPr sz="2700" dirty="0">
                <a:latin typeface="Georgia"/>
                <a:cs typeface="Georgia"/>
              </a:rPr>
              <a:t>the </a:t>
            </a:r>
            <a:r>
              <a:rPr sz="2700" spc="-5" dirty="0">
                <a:latin typeface="Georgia"/>
                <a:cs typeface="Georgia"/>
              </a:rPr>
              <a:t>steps  that they have taken to </a:t>
            </a:r>
            <a:r>
              <a:rPr sz="2700" dirty="0">
                <a:latin typeface="Georgia"/>
                <a:cs typeface="Georgia"/>
              </a:rPr>
              <a:t>meet </a:t>
            </a:r>
            <a:r>
              <a:rPr sz="2700" spc="-5" dirty="0">
                <a:latin typeface="Georgia"/>
                <a:cs typeface="Georgia"/>
              </a:rPr>
              <a:t>the so </a:t>
            </a:r>
            <a:r>
              <a:rPr sz="2700" spc="-10" dirty="0">
                <a:latin typeface="Georgia"/>
                <a:cs typeface="Georgia"/>
              </a:rPr>
              <a:t>called </a:t>
            </a:r>
            <a:r>
              <a:rPr sz="2700" dirty="0">
                <a:latin typeface="Georgia"/>
                <a:cs typeface="Georgia"/>
              </a:rPr>
              <a:t>"cookie"  </a:t>
            </a:r>
            <a:r>
              <a:rPr sz="2700" spc="-5" dirty="0">
                <a:latin typeface="Georgia"/>
                <a:cs typeface="Georgia"/>
              </a:rPr>
              <a:t>obligations placed </a:t>
            </a:r>
            <a:r>
              <a:rPr sz="2700" spc="-10" dirty="0">
                <a:latin typeface="Georgia"/>
                <a:cs typeface="Georgia"/>
              </a:rPr>
              <a:t>upon </a:t>
            </a:r>
            <a:r>
              <a:rPr sz="2700" spc="-5" dirty="0">
                <a:latin typeface="Georgia"/>
                <a:cs typeface="Georgia"/>
              </a:rPr>
              <a:t>them with effect from </a:t>
            </a:r>
            <a:r>
              <a:rPr sz="2700" dirty="0">
                <a:latin typeface="Georgia"/>
                <a:cs typeface="Georgia"/>
              </a:rPr>
              <a:t>1 </a:t>
            </a:r>
            <a:r>
              <a:rPr sz="2700" spc="-10" dirty="0">
                <a:latin typeface="Georgia"/>
                <a:cs typeface="Georgia"/>
              </a:rPr>
              <a:t>July  </a:t>
            </a:r>
            <a:r>
              <a:rPr sz="2700" dirty="0">
                <a:latin typeface="Georgia"/>
                <a:cs typeface="Georgia"/>
              </a:rPr>
              <a:t>2011.	</a:t>
            </a:r>
            <a:r>
              <a:rPr sz="2700" spc="-5" dirty="0">
                <a:latin typeface="Georgia"/>
                <a:cs typeface="Georgia"/>
              </a:rPr>
              <a:t>Since that date all websites</a:t>
            </a:r>
            <a:r>
              <a:rPr sz="2700" spc="-4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must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provide  </a:t>
            </a:r>
            <a:r>
              <a:rPr sz="2700" spc="-5" dirty="0">
                <a:latin typeface="Georgia"/>
                <a:cs typeface="Georgia"/>
              </a:rPr>
              <a:t>information </a:t>
            </a:r>
            <a:r>
              <a:rPr sz="2700" dirty="0">
                <a:latin typeface="Georgia"/>
                <a:cs typeface="Georgia"/>
              </a:rPr>
              <a:t>and </a:t>
            </a:r>
            <a:r>
              <a:rPr sz="2700" spc="-5" dirty="0">
                <a:latin typeface="Georgia"/>
                <a:cs typeface="Georgia"/>
              </a:rPr>
              <a:t>capture consent for dropping or  accessing cookies </a:t>
            </a:r>
            <a:r>
              <a:rPr sz="2700" dirty="0">
                <a:latin typeface="Georgia"/>
                <a:cs typeface="Georgia"/>
              </a:rPr>
              <a:t>or </a:t>
            </a:r>
            <a:r>
              <a:rPr sz="2700" spc="-5" dirty="0">
                <a:latin typeface="Georgia"/>
                <a:cs typeface="Georgia"/>
              </a:rPr>
              <a:t>other information </a:t>
            </a:r>
            <a:r>
              <a:rPr sz="2700" dirty="0">
                <a:latin typeface="Georgia"/>
                <a:cs typeface="Georgia"/>
              </a:rPr>
              <a:t>on a user’s  </a:t>
            </a:r>
            <a:r>
              <a:rPr sz="2700" spc="-5" dirty="0">
                <a:latin typeface="Georgia"/>
                <a:cs typeface="Georgia"/>
              </a:rPr>
              <a:t>computer equipment when </a:t>
            </a:r>
            <a:r>
              <a:rPr sz="2700" dirty="0">
                <a:latin typeface="Georgia"/>
                <a:cs typeface="Georgia"/>
              </a:rPr>
              <a:t>a </a:t>
            </a:r>
            <a:r>
              <a:rPr sz="2700" spc="-5" dirty="0">
                <a:latin typeface="Georgia"/>
                <a:cs typeface="Georgia"/>
              </a:rPr>
              <a:t>user </a:t>
            </a:r>
            <a:r>
              <a:rPr sz="2700" dirty="0">
                <a:latin typeface="Georgia"/>
                <a:cs typeface="Georgia"/>
              </a:rPr>
              <a:t>visits </a:t>
            </a:r>
            <a:r>
              <a:rPr sz="2700" spc="-5" dirty="0">
                <a:latin typeface="Georgia"/>
                <a:cs typeface="Georgia"/>
              </a:rPr>
              <a:t>their</a:t>
            </a:r>
            <a:r>
              <a:rPr sz="2700" spc="-14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site.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447" y="141731"/>
            <a:ext cx="8833485" cy="2139950"/>
          </a:xfrm>
          <a:custGeom>
            <a:avLst/>
            <a:gdLst/>
            <a:ahLst/>
            <a:cxnLst/>
            <a:rect l="l" t="t" r="r" b="b"/>
            <a:pathLst>
              <a:path w="8833485" h="2139950">
                <a:moveTo>
                  <a:pt x="0" y="2139696"/>
                </a:moveTo>
                <a:lnTo>
                  <a:pt x="8833104" y="2139696"/>
                </a:lnTo>
                <a:lnTo>
                  <a:pt x="8833104" y="0"/>
                </a:lnTo>
                <a:lnTo>
                  <a:pt x="0" y="0"/>
                </a:lnTo>
                <a:lnTo>
                  <a:pt x="0" y="2139696"/>
                </a:lnTo>
                <a:close/>
              </a:path>
            </a:pathLst>
          </a:custGeom>
          <a:solidFill>
            <a:srgbClr val="D16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6304" y="6391655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0" y="309372"/>
                </a:moveTo>
                <a:lnTo>
                  <a:pt x="8833104" y="309372"/>
                </a:lnTo>
                <a:lnTo>
                  <a:pt x="8833104" y="0"/>
                </a:lnTo>
                <a:lnTo>
                  <a:pt x="0" y="0"/>
                </a:lnTo>
                <a:lnTo>
                  <a:pt x="0" y="309372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3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243840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192">
            <a:solidFill>
              <a:srgbClr val="7A97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67200" y="211531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62450" y="2210561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2"/>
                </a:lnTo>
                <a:lnTo>
                  <a:pt x="5551" y="258551"/>
                </a:lnTo>
                <a:lnTo>
                  <a:pt x="21367" y="302825"/>
                </a:lnTo>
                <a:lnTo>
                  <a:pt x="46186" y="341873"/>
                </a:lnTo>
                <a:lnTo>
                  <a:pt x="78750" y="374437"/>
                </a:lnTo>
                <a:lnTo>
                  <a:pt x="117798" y="399256"/>
                </a:lnTo>
                <a:lnTo>
                  <a:pt x="162072" y="415072"/>
                </a:lnTo>
                <a:lnTo>
                  <a:pt x="210312" y="420624"/>
                </a:lnTo>
                <a:lnTo>
                  <a:pt x="258551" y="415072"/>
                </a:lnTo>
                <a:lnTo>
                  <a:pt x="302825" y="399256"/>
                </a:lnTo>
                <a:lnTo>
                  <a:pt x="341873" y="374437"/>
                </a:lnTo>
                <a:lnTo>
                  <a:pt x="374437" y="341873"/>
                </a:lnTo>
                <a:lnTo>
                  <a:pt x="399256" y="302825"/>
                </a:lnTo>
                <a:lnTo>
                  <a:pt x="415072" y="258551"/>
                </a:lnTo>
                <a:lnTo>
                  <a:pt x="420624" y="210312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37303" y="2186432"/>
            <a:ext cx="471170" cy="469900"/>
          </a:xfrm>
          <a:custGeom>
            <a:avLst/>
            <a:gdLst/>
            <a:ahLst/>
            <a:cxnLst/>
            <a:rect l="l" t="t" r="r" b="b"/>
            <a:pathLst>
              <a:path w="471170" h="469900">
                <a:moveTo>
                  <a:pt x="258191" y="0"/>
                </a:moveTo>
                <a:lnTo>
                  <a:pt x="234187" y="0"/>
                </a:lnTo>
                <a:lnTo>
                  <a:pt x="210058" y="1270"/>
                </a:lnTo>
                <a:lnTo>
                  <a:pt x="164211" y="10160"/>
                </a:lnTo>
                <a:lnTo>
                  <a:pt x="122300" y="29210"/>
                </a:lnTo>
                <a:lnTo>
                  <a:pt x="84836" y="54610"/>
                </a:lnTo>
                <a:lnTo>
                  <a:pt x="52959" y="86360"/>
                </a:lnTo>
                <a:lnTo>
                  <a:pt x="27940" y="124460"/>
                </a:lnTo>
                <a:lnTo>
                  <a:pt x="10160" y="166370"/>
                </a:lnTo>
                <a:lnTo>
                  <a:pt x="1016" y="212089"/>
                </a:lnTo>
                <a:lnTo>
                  <a:pt x="0" y="236220"/>
                </a:lnTo>
                <a:lnTo>
                  <a:pt x="1397" y="260350"/>
                </a:lnTo>
                <a:lnTo>
                  <a:pt x="11049" y="306070"/>
                </a:lnTo>
                <a:lnTo>
                  <a:pt x="29083" y="347979"/>
                </a:lnTo>
                <a:lnTo>
                  <a:pt x="54610" y="386079"/>
                </a:lnTo>
                <a:lnTo>
                  <a:pt x="86613" y="417829"/>
                </a:lnTo>
                <a:lnTo>
                  <a:pt x="124333" y="443229"/>
                </a:lnTo>
                <a:lnTo>
                  <a:pt x="166750" y="459739"/>
                </a:lnTo>
                <a:lnTo>
                  <a:pt x="212725" y="469900"/>
                </a:lnTo>
                <a:lnTo>
                  <a:pt x="236728" y="469900"/>
                </a:lnTo>
                <a:lnTo>
                  <a:pt x="260858" y="468629"/>
                </a:lnTo>
                <a:lnTo>
                  <a:pt x="284099" y="464820"/>
                </a:lnTo>
                <a:lnTo>
                  <a:pt x="306705" y="459739"/>
                </a:lnTo>
                <a:lnTo>
                  <a:pt x="324696" y="453389"/>
                </a:lnTo>
                <a:lnTo>
                  <a:pt x="235838" y="453389"/>
                </a:lnTo>
                <a:lnTo>
                  <a:pt x="213487" y="452120"/>
                </a:lnTo>
                <a:lnTo>
                  <a:pt x="170942" y="444500"/>
                </a:lnTo>
                <a:lnTo>
                  <a:pt x="131572" y="427989"/>
                </a:lnTo>
                <a:lnTo>
                  <a:pt x="96647" y="403860"/>
                </a:lnTo>
                <a:lnTo>
                  <a:pt x="66929" y="374650"/>
                </a:lnTo>
                <a:lnTo>
                  <a:pt x="43434" y="339089"/>
                </a:lnTo>
                <a:lnTo>
                  <a:pt x="26670" y="300989"/>
                </a:lnTo>
                <a:lnTo>
                  <a:pt x="17907" y="257810"/>
                </a:lnTo>
                <a:lnTo>
                  <a:pt x="16823" y="233679"/>
                </a:lnTo>
                <a:lnTo>
                  <a:pt x="17780" y="213360"/>
                </a:lnTo>
                <a:lnTo>
                  <a:pt x="26416" y="170179"/>
                </a:lnTo>
                <a:lnTo>
                  <a:pt x="43053" y="130810"/>
                </a:lnTo>
                <a:lnTo>
                  <a:pt x="66421" y="96520"/>
                </a:lnTo>
                <a:lnTo>
                  <a:pt x="96138" y="66039"/>
                </a:lnTo>
                <a:lnTo>
                  <a:pt x="130937" y="43179"/>
                </a:lnTo>
                <a:lnTo>
                  <a:pt x="170053" y="26670"/>
                </a:lnTo>
                <a:lnTo>
                  <a:pt x="212598" y="17779"/>
                </a:lnTo>
                <a:lnTo>
                  <a:pt x="235076" y="16510"/>
                </a:lnTo>
                <a:lnTo>
                  <a:pt x="322495" y="16510"/>
                </a:lnTo>
                <a:lnTo>
                  <a:pt x="304292" y="10160"/>
                </a:lnTo>
                <a:lnTo>
                  <a:pt x="281686" y="3810"/>
                </a:lnTo>
                <a:lnTo>
                  <a:pt x="258191" y="0"/>
                </a:lnTo>
                <a:close/>
              </a:path>
              <a:path w="471170" h="469900">
                <a:moveTo>
                  <a:pt x="322495" y="16510"/>
                </a:moveTo>
                <a:lnTo>
                  <a:pt x="235076" y="16510"/>
                </a:lnTo>
                <a:lnTo>
                  <a:pt x="257429" y="17779"/>
                </a:lnTo>
                <a:lnTo>
                  <a:pt x="279146" y="20320"/>
                </a:lnTo>
                <a:lnTo>
                  <a:pt x="320294" y="33020"/>
                </a:lnTo>
                <a:lnTo>
                  <a:pt x="357378" y="53339"/>
                </a:lnTo>
                <a:lnTo>
                  <a:pt x="389890" y="80010"/>
                </a:lnTo>
                <a:lnTo>
                  <a:pt x="416560" y="113029"/>
                </a:lnTo>
                <a:lnTo>
                  <a:pt x="436880" y="149860"/>
                </a:lnTo>
                <a:lnTo>
                  <a:pt x="449580" y="190500"/>
                </a:lnTo>
                <a:lnTo>
                  <a:pt x="454088" y="233679"/>
                </a:lnTo>
                <a:lnTo>
                  <a:pt x="454092" y="236220"/>
                </a:lnTo>
                <a:lnTo>
                  <a:pt x="453136" y="256539"/>
                </a:lnTo>
                <a:lnTo>
                  <a:pt x="444500" y="299720"/>
                </a:lnTo>
                <a:lnTo>
                  <a:pt x="427990" y="339089"/>
                </a:lnTo>
                <a:lnTo>
                  <a:pt x="404495" y="373379"/>
                </a:lnTo>
                <a:lnTo>
                  <a:pt x="374904" y="403860"/>
                </a:lnTo>
                <a:lnTo>
                  <a:pt x="340106" y="426720"/>
                </a:lnTo>
                <a:lnTo>
                  <a:pt x="300863" y="443229"/>
                </a:lnTo>
                <a:lnTo>
                  <a:pt x="258318" y="452120"/>
                </a:lnTo>
                <a:lnTo>
                  <a:pt x="235838" y="453389"/>
                </a:lnTo>
                <a:lnTo>
                  <a:pt x="324696" y="453389"/>
                </a:lnTo>
                <a:lnTo>
                  <a:pt x="368173" y="429260"/>
                </a:lnTo>
                <a:lnTo>
                  <a:pt x="402844" y="400050"/>
                </a:lnTo>
                <a:lnTo>
                  <a:pt x="431292" y="365760"/>
                </a:lnTo>
                <a:lnTo>
                  <a:pt x="452882" y="325120"/>
                </a:lnTo>
                <a:lnTo>
                  <a:pt x="466344" y="280670"/>
                </a:lnTo>
                <a:lnTo>
                  <a:pt x="470916" y="233679"/>
                </a:lnTo>
                <a:lnTo>
                  <a:pt x="469519" y="209550"/>
                </a:lnTo>
                <a:lnTo>
                  <a:pt x="459994" y="163829"/>
                </a:lnTo>
                <a:lnTo>
                  <a:pt x="441960" y="121920"/>
                </a:lnTo>
                <a:lnTo>
                  <a:pt x="416433" y="83820"/>
                </a:lnTo>
                <a:lnTo>
                  <a:pt x="384301" y="52070"/>
                </a:lnTo>
                <a:lnTo>
                  <a:pt x="346710" y="27939"/>
                </a:lnTo>
                <a:lnTo>
                  <a:pt x="326136" y="17779"/>
                </a:lnTo>
                <a:lnTo>
                  <a:pt x="322495" y="16510"/>
                </a:lnTo>
                <a:close/>
              </a:path>
              <a:path w="471170" h="469900">
                <a:moveTo>
                  <a:pt x="235838" y="33020"/>
                </a:moveTo>
                <a:lnTo>
                  <a:pt x="195199" y="36829"/>
                </a:lnTo>
                <a:lnTo>
                  <a:pt x="157225" y="48260"/>
                </a:lnTo>
                <a:lnTo>
                  <a:pt x="122936" y="67310"/>
                </a:lnTo>
                <a:lnTo>
                  <a:pt x="92963" y="91439"/>
                </a:lnTo>
                <a:lnTo>
                  <a:pt x="68199" y="121920"/>
                </a:lnTo>
                <a:lnTo>
                  <a:pt x="49530" y="156210"/>
                </a:lnTo>
                <a:lnTo>
                  <a:pt x="37719" y="194310"/>
                </a:lnTo>
                <a:lnTo>
                  <a:pt x="33587" y="233679"/>
                </a:lnTo>
                <a:lnTo>
                  <a:pt x="33583" y="236220"/>
                </a:lnTo>
                <a:lnTo>
                  <a:pt x="34417" y="255270"/>
                </a:lnTo>
                <a:lnTo>
                  <a:pt x="42418" y="294639"/>
                </a:lnTo>
                <a:lnTo>
                  <a:pt x="57785" y="331470"/>
                </a:lnTo>
                <a:lnTo>
                  <a:pt x="79375" y="363220"/>
                </a:lnTo>
                <a:lnTo>
                  <a:pt x="106680" y="391160"/>
                </a:lnTo>
                <a:lnTo>
                  <a:pt x="138937" y="412750"/>
                </a:lnTo>
                <a:lnTo>
                  <a:pt x="175006" y="427989"/>
                </a:lnTo>
                <a:lnTo>
                  <a:pt x="214375" y="435610"/>
                </a:lnTo>
                <a:lnTo>
                  <a:pt x="235076" y="436879"/>
                </a:lnTo>
                <a:lnTo>
                  <a:pt x="255650" y="435610"/>
                </a:lnTo>
                <a:lnTo>
                  <a:pt x="275717" y="433070"/>
                </a:lnTo>
                <a:lnTo>
                  <a:pt x="295148" y="427989"/>
                </a:lnTo>
                <a:lnTo>
                  <a:pt x="313690" y="421639"/>
                </a:lnTo>
                <a:lnTo>
                  <a:pt x="316211" y="420370"/>
                </a:lnTo>
                <a:lnTo>
                  <a:pt x="234187" y="420370"/>
                </a:lnTo>
                <a:lnTo>
                  <a:pt x="215137" y="419100"/>
                </a:lnTo>
                <a:lnTo>
                  <a:pt x="162306" y="405129"/>
                </a:lnTo>
                <a:lnTo>
                  <a:pt x="116840" y="377189"/>
                </a:lnTo>
                <a:lnTo>
                  <a:pt x="81153" y="337820"/>
                </a:lnTo>
                <a:lnTo>
                  <a:pt x="58166" y="288289"/>
                </a:lnTo>
                <a:lnTo>
                  <a:pt x="50292" y="233679"/>
                </a:lnTo>
                <a:lnTo>
                  <a:pt x="51308" y="214629"/>
                </a:lnTo>
                <a:lnTo>
                  <a:pt x="65278" y="161289"/>
                </a:lnTo>
                <a:lnTo>
                  <a:pt x="93345" y="116839"/>
                </a:lnTo>
                <a:lnTo>
                  <a:pt x="132969" y="81279"/>
                </a:lnTo>
                <a:lnTo>
                  <a:pt x="181737" y="57150"/>
                </a:lnTo>
                <a:lnTo>
                  <a:pt x="236728" y="49529"/>
                </a:lnTo>
                <a:lnTo>
                  <a:pt x="314451" y="49529"/>
                </a:lnTo>
                <a:lnTo>
                  <a:pt x="295910" y="41910"/>
                </a:lnTo>
                <a:lnTo>
                  <a:pt x="276606" y="36829"/>
                </a:lnTo>
                <a:lnTo>
                  <a:pt x="256540" y="34289"/>
                </a:lnTo>
                <a:lnTo>
                  <a:pt x="235838" y="33020"/>
                </a:lnTo>
                <a:close/>
              </a:path>
              <a:path w="471170" h="469900">
                <a:moveTo>
                  <a:pt x="314451" y="49529"/>
                </a:moveTo>
                <a:lnTo>
                  <a:pt x="236728" y="49529"/>
                </a:lnTo>
                <a:lnTo>
                  <a:pt x="255778" y="50800"/>
                </a:lnTo>
                <a:lnTo>
                  <a:pt x="273938" y="53339"/>
                </a:lnTo>
                <a:lnTo>
                  <a:pt x="324866" y="72389"/>
                </a:lnTo>
                <a:lnTo>
                  <a:pt x="367284" y="105410"/>
                </a:lnTo>
                <a:lnTo>
                  <a:pt x="398907" y="147320"/>
                </a:lnTo>
                <a:lnTo>
                  <a:pt x="417068" y="199389"/>
                </a:lnTo>
                <a:lnTo>
                  <a:pt x="420624" y="236220"/>
                </a:lnTo>
                <a:lnTo>
                  <a:pt x="419608" y="255270"/>
                </a:lnTo>
                <a:lnTo>
                  <a:pt x="405638" y="308610"/>
                </a:lnTo>
                <a:lnTo>
                  <a:pt x="377571" y="354329"/>
                </a:lnTo>
                <a:lnTo>
                  <a:pt x="338074" y="389889"/>
                </a:lnTo>
                <a:lnTo>
                  <a:pt x="289433" y="412750"/>
                </a:lnTo>
                <a:lnTo>
                  <a:pt x="234187" y="420370"/>
                </a:lnTo>
                <a:lnTo>
                  <a:pt x="316211" y="420370"/>
                </a:lnTo>
                <a:lnTo>
                  <a:pt x="363600" y="391160"/>
                </a:lnTo>
                <a:lnTo>
                  <a:pt x="391033" y="363220"/>
                </a:lnTo>
                <a:lnTo>
                  <a:pt x="412876" y="331470"/>
                </a:lnTo>
                <a:lnTo>
                  <a:pt x="428244" y="295910"/>
                </a:lnTo>
                <a:lnTo>
                  <a:pt x="436372" y="256539"/>
                </a:lnTo>
                <a:lnTo>
                  <a:pt x="437332" y="233679"/>
                </a:lnTo>
                <a:lnTo>
                  <a:pt x="436499" y="214629"/>
                </a:lnTo>
                <a:lnTo>
                  <a:pt x="428498" y="175260"/>
                </a:lnTo>
                <a:lnTo>
                  <a:pt x="413258" y="139700"/>
                </a:lnTo>
                <a:lnTo>
                  <a:pt x="391541" y="106679"/>
                </a:lnTo>
                <a:lnTo>
                  <a:pt x="364236" y="80010"/>
                </a:lnTo>
                <a:lnTo>
                  <a:pt x="332105" y="57150"/>
                </a:lnTo>
                <a:lnTo>
                  <a:pt x="314451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91484" y="2924555"/>
            <a:ext cx="3870960" cy="2520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59760" y="2782951"/>
            <a:ext cx="386143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I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S </a:t>
            </a:r>
            <a:r>
              <a:rPr sz="1600" b="1" spc="10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T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H</a:t>
            </a:r>
            <a:r>
              <a:rPr sz="1600" b="1" spc="-17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E </a:t>
            </a:r>
            <a:r>
              <a:rPr sz="1600" b="1" spc="10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L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A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W </a:t>
            </a:r>
            <a:r>
              <a:rPr sz="1600" b="1" spc="9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O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N </a:t>
            </a:r>
            <a:r>
              <a:rPr sz="1600" b="1" spc="9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Y</a:t>
            </a:r>
            <a:r>
              <a:rPr sz="1600" b="1" spc="-17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O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U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R </a:t>
            </a:r>
            <a:r>
              <a:rPr sz="1600" b="1" spc="10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S</a:t>
            </a:r>
            <a:r>
              <a:rPr sz="1600" b="1" spc="-17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I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D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E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?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1713" rIns="0" bIns="0" rtlCol="0">
            <a:spAutoFit/>
          </a:bodyPr>
          <a:lstStyle/>
          <a:p>
            <a:pPr marL="890269">
              <a:lnSpc>
                <a:spcPct val="100000"/>
              </a:lnSpc>
            </a:pPr>
            <a:r>
              <a:rPr sz="3000" dirty="0"/>
              <a:t>The Law and </a:t>
            </a:r>
            <a:r>
              <a:rPr sz="3000" spc="-5" dirty="0"/>
              <a:t>the Cloud</a:t>
            </a:r>
            <a:r>
              <a:rPr sz="3000" spc="-105" dirty="0"/>
              <a:t> </a:t>
            </a:r>
            <a:r>
              <a:rPr sz="3000" spc="-5" dirty="0"/>
              <a:t>...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0664" y="518033"/>
            <a:ext cx="6111875" cy="10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0491" y="1562734"/>
            <a:ext cx="8178165" cy="305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If </a:t>
            </a:r>
            <a:r>
              <a:rPr sz="2700" spc="-5" dirty="0">
                <a:latin typeface="Georgia"/>
                <a:cs typeface="Georgia"/>
              </a:rPr>
              <a:t>you use </a:t>
            </a:r>
            <a:r>
              <a:rPr sz="2700" dirty="0">
                <a:latin typeface="Georgia"/>
                <a:cs typeface="Georgia"/>
              </a:rPr>
              <a:t>a </a:t>
            </a:r>
            <a:r>
              <a:rPr sz="2700" spc="-5" dirty="0">
                <a:latin typeface="Georgia"/>
                <a:cs typeface="Georgia"/>
              </a:rPr>
              <a:t>cloud infrastructure sourced from </a:t>
            </a:r>
            <a:r>
              <a:rPr sz="2700" dirty="0">
                <a:latin typeface="Georgia"/>
                <a:cs typeface="Georgia"/>
              </a:rPr>
              <a:t>a  </a:t>
            </a:r>
            <a:r>
              <a:rPr sz="2700" spc="-5" dirty="0">
                <a:latin typeface="Georgia"/>
                <a:cs typeface="Georgia"/>
              </a:rPr>
              <a:t>cloud services provider, you </a:t>
            </a:r>
            <a:r>
              <a:rPr sz="2700" dirty="0">
                <a:latin typeface="Georgia"/>
                <a:cs typeface="Georgia"/>
              </a:rPr>
              <a:t>must impose </a:t>
            </a:r>
            <a:r>
              <a:rPr sz="2700" spc="-5" dirty="0">
                <a:latin typeface="Georgia"/>
                <a:cs typeface="Georgia"/>
              </a:rPr>
              <a:t>all legal</a:t>
            </a:r>
            <a:r>
              <a:rPr sz="2700" spc="-16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or  regulatory </a:t>
            </a:r>
            <a:r>
              <a:rPr sz="2700" dirty="0">
                <a:latin typeface="Georgia"/>
                <a:cs typeface="Georgia"/>
              </a:rPr>
              <a:t>requirements </a:t>
            </a:r>
            <a:r>
              <a:rPr sz="2700" spc="-5" dirty="0">
                <a:latin typeface="Georgia"/>
                <a:cs typeface="Georgia"/>
              </a:rPr>
              <a:t>that </a:t>
            </a:r>
            <a:r>
              <a:rPr sz="2700" dirty="0">
                <a:latin typeface="Georgia"/>
                <a:cs typeface="Georgia"/>
              </a:rPr>
              <a:t>apply </a:t>
            </a:r>
            <a:r>
              <a:rPr sz="2700" spc="-5" dirty="0">
                <a:latin typeface="Georgia"/>
                <a:cs typeface="Georgia"/>
              </a:rPr>
              <a:t>to your  enterprise on your supplier </a:t>
            </a:r>
            <a:r>
              <a:rPr sz="2700" dirty="0">
                <a:latin typeface="Georgia"/>
                <a:cs typeface="Georgia"/>
              </a:rPr>
              <a:t>as </a:t>
            </a:r>
            <a:r>
              <a:rPr sz="2700" spc="-5" dirty="0">
                <a:latin typeface="Georgia"/>
                <a:cs typeface="Georgia"/>
              </a:rPr>
              <a:t>well. </a:t>
            </a:r>
            <a:r>
              <a:rPr sz="2700" dirty="0">
                <a:latin typeface="Georgia"/>
                <a:cs typeface="Georgia"/>
              </a:rPr>
              <a:t>This is </a:t>
            </a:r>
            <a:r>
              <a:rPr sz="2700" spc="-5" dirty="0">
                <a:latin typeface="Georgia"/>
                <a:cs typeface="Georgia"/>
              </a:rPr>
              <a:t>your  </a:t>
            </a:r>
            <a:r>
              <a:rPr sz="2700" dirty="0">
                <a:latin typeface="Georgia"/>
                <a:cs typeface="Georgia"/>
              </a:rPr>
              <a:t>responsibility, not </a:t>
            </a:r>
            <a:r>
              <a:rPr sz="2700" spc="-5" dirty="0">
                <a:latin typeface="Georgia"/>
                <a:cs typeface="Georgia"/>
              </a:rPr>
              <a:t>the</a:t>
            </a:r>
            <a:r>
              <a:rPr sz="2700" spc="-1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provider’s.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Wingdings 2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u="heavy" spc="-5" dirty="0">
                <a:solidFill>
                  <a:srgbClr val="00A2D5"/>
                </a:solidFill>
                <a:latin typeface="Georgia"/>
                <a:cs typeface="Georgia"/>
                <a:hlinkClick r:id="rId3"/>
              </a:rPr>
              <a:t>http://www.youtube.com/watch?v=eobKSp5Ut8Q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6673" y="518033"/>
            <a:ext cx="4457954" cy="1047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0491" y="1547998"/>
            <a:ext cx="8162290" cy="4500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ts val="3410"/>
              </a:lnSpc>
              <a:buClr>
                <a:srgbClr val="D16248"/>
              </a:buClr>
              <a:buSzPct val="84848"/>
              <a:buFont typeface="Wingdings 2"/>
              <a:buChar char=""/>
              <a:tabLst>
                <a:tab pos="287020" algn="l"/>
              </a:tabLst>
            </a:pPr>
            <a:r>
              <a:rPr sz="3300" dirty="0">
                <a:latin typeface="Book Antiqua"/>
                <a:cs typeface="Book Antiqua"/>
              </a:rPr>
              <a:t>Who is controller? </a:t>
            </a:r>
            <a:r>
              <a:rPr sz="3300" dirty="0">
                <a:latin typeface="Georgia"/>
                <a:cs typeface="Georgia"/>
              </a:rPr>
              <a:t>Data </a:t>
            </a:r>
            <a:r>
              <a:rPr sz="3300" spc="-5" dirty="0">
                <a:latin typeface="Georgia"/>
                <a:cs typeface="Georgia"/>
              </a:rPr>
              <a:t>controller</a:t>
            </a:r>
            <a:r>
              <a:rPr sz="3300" spc="-105" dirty="0">
                <a:latin typeface="Georgia"/>
                <a:cs typeface="Georgia"/>
              </a:rPr>
              <a:t> </a:t>
            </a:r>
            <a:r>
              <a:rPr sz="3300" dirty="0">
                <a:latin typeface="Georgia"/>
                <a:cs typeface="Georgia"/>
              </a:rPr>
              <a:t>must</a:t>
            </a:r>
            <a:endParaRPr sz="3300">
              <a:latin typeface="Georgia"/>
              <a:cs typeface="Georgia"/>
            </a:endParaRPr>
          </a:p>
          <a:p>
            <a:pPr marL="287020" marR="5080">
              <a:lnSpc>
                <a:spcPct val="89000"/>
              </a:lnSpc>
              <a:spcBef>
                <a:spcPts val="285"/>
              </a:spcBef>
            </a:pPr>
            <a:r>
              <a:rPr sz="3300" spc="-5" dirty="0">
                <a:latin typeface="Georgia"/>
                <a:cs typeface="Georgia"/>
              </a:rPr>
              <a:t>choose appropriate data processors, </a:t>
            </a:r>
            <a:r>
              <a:rPr sz="3300" dirty="0">
                <a:latin typeface="Georgia"/>
                <a:cs typeface="Georgia"/>
              </a:rPr>
              <a:t>and  must </a:t>
            </a:r>
            <a:r>
              <a:rPr sz="3300" spc="-5" dirty="0">
                <a:latin typeface="Georgia"/>
                <a:cs typeface="Georgia"/>
              </a:rPr>
              <a:t>seek adequate contractual protection  from them.</a:t>
            </a:r>
            <a:r>
              <a:rPr sz="3300" spc="-5" dirty="0">
                <a:latin typeface="Book Antiqua"/>
                <a:cs typeface="Book Antiqua"/>
              </a:rPr>
              <a:t>Cloud providers </a:t>
            </a:r>
            <a:r>
              <a:rPr sz="3300" dirty="0">
                <a:latin typeface="Book Antiqua"/>
                <a:cs typeface="Book Antiqua"/>
              </a:rPr>
              <a:t>are </a:t>
            </a:r>
            <a:r>
              <a:rPr sz="3300" spc="-5" dirty="0">
                <a:latin typeface="Book Antiqua"/>
                <a:cs typeface="Book Antiqua"/>
              </a:rPr>
              <a:t>the </a:t>
            </a:r>
            <a:r>
              <a:rPr sz="3300" dirty="0">
                <a:latin typeface="Book Antiqua"/>
                <a:cs typeface="Book Antiqua"/>
              </a:rPr>
              <a:t>data  </a:t>
            </a:r>
            <a:r>
              <a:rPr sz="3300" spc="-5" dirty="0">
                <a:latin typeface="Book Antiqua"/>
                <a:cs typeface="Book Antiqua"/>
              </a:rPr>
              <a:t>processor.</a:t>
            </a:r>
            <a:endParaRPr sz="33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4848"/>
              <a:buFont typeface="Wingdings 2"/>
              <a:buChar char=""/>
              <a:tabLst>
                <a:tab pos="287020" algn="l"/>
              </a:tabLst>
            </a:pPr>
            <a:r>
              <a:rPr sz="3300" dirty="0">
                <a:latin typeface="Book Antiqua"/>
                <a:cs typeface="Book Antiqua"/>
              </a:rPr>
              <a:t>Which </a:t>
            </a:r>
            <a:r>
              <a:rPr sz="3300" spc="-5" dirty="0">
                <a:latin typeface="Book Antiqua"/>
                <a:cs typeface="Book Antiqua"/>
              </a:rPr>
              <a:t>law is</a:t>
            </a:r>
            <a:r>
              <a:rPr sz="3300" spc="-30" dirty="0">
                <a:latin typeface="Book Antiqua"/>
                <a:cs typeface="Book Antiqua"/>
              </a:rPr>
              <a:t> </a:t>
            </a:r>
            <a:r>
              <a:rPr sz="3300" spc="-5" dirty="0">
                <a:latin typeface="Book Antiqua"/>
                <a:cs typeface="Book Antiqua"/>
              </a:rPr>
              <a:t>applicable?</a:t>
            </a:r>
            <a:endParaRPr sz="33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16248"/>
              </a:buClr>
              <a:buFont typeface="Wingdings 2"/>
              <a:buChar char=""/>
            </a:pPr>
            <a:endParaRPr sz="41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4848"/>
              <a:buFont typeface="Wingdings 2"/>
              <a:buChar char=""/>
              <a:tabLst>
                <a:tab pos="287020" algn="l"/>
              </a:tabLst>
            </a:pPr>
            <a:r>
              <a:rPr sz="3300" dirty="0">
                <a:latin typeface="Book Antiqua"/>
                <a:cs typeface="Book Antiqua"/>
              </a:rPr>
              <a:t>Are </a:t>
            </a:r>
            <a:r>
              <a:rPr sz="3300" spc="-5" dirty="0">
                <a:latin typeface="Book Antiqua"/>
                <a:cs typeface="Book Antiqua"/>
              </a:rPr>
              <a:t>you </a:t>
            </a:r>
            <a:r>
              <a:rPr sz="3300" dirty="0">
                <a:latin typeface="Book Antiqua"/>
                <a:cs typeface="Book Antiqua"/>
              </a:rPr>
              <a:t>transferring data </a:t>
            </a:r>
            <a:r>
              <a:rPr sz="3300" spc="-5" dirty="0">
                <a:latin typeface="Book Antiqua"/>
                <a:cs typeface="Book Antiqua"/>
              </a:rPr>
              <a:t>outside </a:t>
            </a:r>
            <a:r>
              <a:rPr sz="3300" dirty="0">
                <a:latin typeface="Book Antiqua"/>
                <a:cs typeface="Book Antiqua"/>
              </a:rPr>
              <a:t>of</a:t>
            </a:r>
            <a:r>
              <a:rPr sz="3300" spc="-130" dirty="0">
                <a:latin typeface="Book Antiqua"/>
                <a:cs typeface="Book Antiqua"/>
              </a:rPr>
              <a:t> </a:t>
            </a:r>
            <a:r>
              <a:rPr sz="3300" dirty="0">
                <a:latin typeface="Book Antiqua"/>
                <a:cs typeface="Book Antiqua"/>
              </a:rPr>
              <a:t>EU?</a:t>
            </a:r>
            <a:endParaRPr sz="33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447" y="141731"/>
            <a:ext cx="8833485" cy="2139950"/>
          </a:xfrm>
          <a:custGeom>
            <a:avLst/>
            <a:gdLst/>
            <a:ahLst/>
            <a:cxnLst/>
            <a:rect l="l" t="t" r="r" b="b"/>
            <a:pathLst>
              <a:path w="8833485" h="2139950">
                <a:moveTo>
                  <a:pt x="0" y="2139696"/>
                </a:moveTo>
                <a:lnTo>
                  <a:pt x="8833104" y="2139696"/>
                </a:lnTo>
                <a:lnTo>
                  <a:pt x="8833104" y="0"/>
                </a:lnTo>
                <a:lnTo>
                  <a:pt x="0" y="0"/>
                </a:lnTo>
                <a:lnTo>
                  <a:pt x="0" y="2139696"/>
                </a:lnTo>
                <a:close/>
              </a:path>
            </a:pathLst>
          </a:custGeom>
          <a:solidFill>
            <a:srgbClr val="D16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6304" y="6391655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0" y="309372"/>
                </a:moveTo>
                <a:lnTo>
                  <a:pt x="8833104" y="309372"/>
                </a:lnTo>
                <a:lnTo>
                  <a:pt x="8833104" y="0"/>
                </a:lnTo>
                <a:lnTo>
                  <a:pt x="0" y="0"/>
                </a:lnTo>
                <a:lnTo>
                  <a:pt x="0" y="309372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3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243840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192">
            <a:solidFill>
              <a:srgbClr val="7A97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67200" y="211531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62450" y="2210561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2"/>
                </a:lnTo>
                <a:lnTo>
                  <a:pt x="5551" y="258551"/>
                </a:lnTo>
                <a:lnTo>
                  <a:pt x="21367" y="302825"/>
                </a:lnTo>
                <a:lnTo>
                  <a:pt x="46186" y="341873"/>
                </a:lnTo>
                <a:lnTo>
                  <a:pt x="78750" y="374437"/>
                </a:lnTo>
                <a:lnTo>
                  <a:pt x="117798" y="399256"/>
                </a:lnTo>
                <a:lnTo>
                  <a:pt x="162072" y="415072"/>
                </a:lnTo>
                <a:lnTo>
                  <a:pt x="210312" y="420624"/>
                </a:lnTo>
                <a:lnTo>
                  <a:pt x="258551" y="415072"/>
                </a:lnTo>
                <a:lnTo>
                  <a:pt x="302825" y="399256"/>
                </a:lnTo>
                <a:lnTo>
                  <a:pt x="341873" y="374437"/>
                </a:lnTo>
                <a:lnTo>
                  <a:pt x="374437" y="341873"/>
                </a:lnTo>
                <a:lnTo>
                  <a:pt x="399256" y="302825"/>
                </a:lnTo>
                <a:lnTo>
                  <a:pt x="415072" y="258551"/>
                </a:lnTo>
                <a:lnTo>
                  <a:pt x="420624" y="210312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37303" y="2186432"/>
            <a:ext cx="471170" cy="469900"/>
          </a:xfrm>
          <a:custGeom>
            <a:avLst/>
            <a:gdLst/>
            <a:ahLst/>
            <a:cxnLst/>
            <a:rect l="l" t="t" r="r" b="b"/>
            <a:pathLst>
              <a:path w="471170" h="469900">
                <a:moveTo>
                  <a:pt x="258191" y="0"/>
                </a:moveTo>
                <a:lnTo>
                  <a:pt x="234187" y="0"/>
                </a:lnTo>
                <a:lnTo>
                  <a:pt x="210058" y="1270"/>
                </a:lnTo>
                <a:lnTo>
                  <a:pt x="164211" y="10160"/>
                </a:lnTo>
                <a:lnTo>
                  <a:pt x="122300" y="29210"/>
                </a:lnTo>
                <a:lnTo>
                  <a:pt x="84836" y="54610"/>
                </a:lnTo>
                <a:lnTo>
                  <a:pt x="52959" y="86360"/>
                </a:lnTo>
                <a:lnTo>
                  <a:pt x="27940" y="124460"/>
                </a:lnTo>
                <a:lnTo>
                  <a:pt x="10160" y="166370"/>
                </a:lnTo>
                <a:lnTo>
                  <a:pt x="1016" y="212089"/>
                </a:lnTo>
                <a:lnTo>
                  <a:pt x="0" y="236220"/>
                </a:lnTo>
                <a:lnTo>
                  <a:pt x="1397" y="260350"/>
                </a:lnTo>
                <a:lnTo>
                  <a:pt x="11049" y="306070"/>
                </a:lnTo>
                <a:lnTo>
                  <a:pt x="29083" y="347979"/>
                </a:lnTo>
                <a:lnTo>
                  <a:pt x="54610" y="386079"/>
                </a:lnTo>
                <a:lnTo>
                  <a:pt x="86613" y="417829"/>
                </a:lnTo>
                <a:lnTo>
                  <a:pt x="124333" y="443229"/>
                </a:lnTo>
                <a:lnTo>
                  <a:pt x="166750" y="459739"/>
                </a:lnTo>
                <a:lnTo>
                  <a:pt x="212725" y="469900"/>
                </a:lnTo>
                <a:lnTo>
                  <a:pt x="236728" y="469900"/>
                </a:lnTo>
                <a:lnTo>
                  <a:pt x="260858" y="468629"/>
                </a:lnTo>
                <a:lnTo>
                  <a:pt x="284099" y="464820"/>
                </a:lnTo>
                <a:lnTo>
                  <a:pt x="306705" y="459739"/>
                </a:lnTo>
                <a:lnTo>
                  <a:pt x="324696" y="453389"/>
                </a:lnTo>
                <a:lnTo>
                  <a:pt x="235838" y="453389"/>
                </a:lnTo>
                <a:lnTo>
                  <a:pt x="213487" y="452120"/>
                </a:lnTo>
                <a:lnTo>
                  <a:pt x="170942" y="444500"/>
                </a:lnTo>
                <a:lnTo>
                  <a:pt x="131572" y="427989"/>
                </a:lnTo>
                <a:lnTo>
                  <a:pt x="96647" y="403860"/>
                </a:lnTo>
                <a:lnTo>
                  <a:pt x="66929" y="374650"/>
                </a:lnTo>
                <a:lnTo>
                  <a:pt x="43434" y="339089"/>
                </a:lnTo>
                <a:lnTo>
                  <a:pt x="26670" y="300989"/>
                </a:lnTo>
                <a:lnTo>
                  <a:pt x="17907" y="257810"/>
                </a:lnTo>
                <a:lnTo>
                  <a:pt x="16823" y="233679"/>
                </a:lnTo>
                <a:lnTo>
                  <a:pt x="17780" y="213360"/>
                </a:lnTo>
                <a:lnTo>
                  <a:pt x="26416" y="170179"/>
                </a:lnTo>
                <a:lnTo>
                  <a:pt x="43053" y="130810"/>
                </a:lnTo>
                <a:lnTo>
                  <a:pt x="66421" y="96520"/>
                </a:lnTo>
                <a:lnTo>
                  <a:pt x="96138" y="66039"/>
                </a:lnTo>
                <a:lnTo>
                  <a:pt x="130937" y="43179"/>
                </a:lnTo>
                <a:lnTo>
                  <a:pt x="170053" y="26670"/>
                </a:lnTo>
                <a:lnTo>
                  <a:pt x="212598" y="17779"/>
                </a:lnTo>
                <a:lnTo>
                  <a:pt x="235076" y="16510"/>
                </a:lnTo>
                <a:lnTo>
                  <a:pt x="322495" y="16510"/>
                </a:lnTo>
                <a:lnTo>
                  <a:pt x="304292" y="10160"/>
                </a:lnTo>
                <a:lnTo>
                  <a:pt x="281686" y="3810"/>
                </a:lnTo>
                <a:lnTo>
                  <a:pt x="258191" y="0"/>
                </a:lnTo>
                <a:close/>
              </a:path>
              <a:path w="471170" h="469900">
                <a:moveTo>
                  <a:pt x="322495" y="16510"/>
                </a:moveTo>
                <a:lnTo>
                  <a:pt x="235076" y="16510"/>
                </a:lnTo>
                <a:lnTo>
                  <a:pt x="257429" y="17779"/>
                </a:lnTo>
                <a:lnTo>
                  <a:pt x="279146" y="20320"/>
                </a:lnTo>
                <a:lnTo>
                  <a:pt x="320294" y="33020"/>
                </a:lnTo>
                <a:lnTo>
                  <a:pt x="357378" y="53339"/>
                </a:lnTo>
                <a:lnTo>
                  <a:pt x="389890" y="80010"/>
                </a:lnTo>
                <a:lnTo>
                  <a:pt x="416560" y="113029"/>
                </a:lnTo>
                <a:lnTo>
                  <a:pt x="436880" y="149860"/>
                </a:lnTo>
                <a:lnTo>
                  <a:pt x="449580" y="190500"/>
                </a:lnTo>
                <a:lnTo>
                  <a:pt x="454088" y="233679"/>
                </a:lnTo>
                <a:lnTo>
                  <a:pt x="454092" y="236220"/>
                </a:lnTo>
                <a:lnTo>
                  <a:pt x="453136" y="256539"/>
                </a:lnTo>
                <a:lnTo>
                  <a:pt x="444500" y="299720"/>
                </a:lnTo>
                <a:lnTo>
                  <a:pt x="427990" y="339089"/>
                </a:lnTo>
                <a:lnTo>
                  <a:pt x="404495" y="373379"/>
                </a:lnTo>
                <a:lnTo>
                  <a:pt x="374904" y="403860"/>
                </a:lnTo>
                <a:lnTo>
                  <a:pt x="340106" y="426720"/>
                </a:lnTo>
                <a:lnTo>
                  <a:pt x="300863" y="443229"/>
                </a:lnTo>
                <a:lnTo>
                  <a:pt x="258318" y="452120"/>
                </a:lnTo>
                <a:lnTo>
                  <a:pt x="235838" y="453389"/>
                </a:lnTo>
                <a:lnTo>
                  <a:pt x="324696" y="453389"/>
                </a:lnTo>
                <a:lnTo>
                  <a:pt x="368173" y="429260"/>
                </a:lnTo>
                <a:lnTo>
                  <a:pt x="402844" y="400050"/>
                </a:lnTo>
                <a:lnTo>
                  <a:pt x="431292" y="365760"/>
                </a:lnTo>
                <a:lnTo>
                  <a:pt x="452882" y="325120"/>
                </a:lnTo>
                <a:lnTo>
                  <a:pt x="466344" y="280670"/>
                </a:lnTo>
                <a:lnTo>
                  <a:pt x="470916" y="233679"/>
                </a:lnTo>
                <a:lnTo>
                  <a:pt x="469519" y="209550"/>
                </a:lnTo>
                <a:lnTo>
                  <a:pt x="459994" y="163829"/>
                </a:lnTo>
                <a:lnTo>
                  <a:pt x="441960" y="121920"/>
                </a:lnTo>
                <a:lnTo>
                  <a:pt x="416433" y="83820"/>
                </a:lnTo>
                <a:lnTo>
                  <a:pt x="384301" y="52070"/>
                </a:lnTo>
                <a:lnTo>
                  <a:pt x="346710" y="27939"/>
                </a:lnTo>
                <a:lnTo>
                  <a:pt x="326136" y="17779"/>
                </a:lnTo>
                <a:lnTo>
                  <a:pt x="322495" y="16510"/>
                </a:lnTo>
                <a:close/>
              </a:path>
              <a:path w="471170" h="469900">
                <a:moveTo>
                  <a:pt x="235838" y="33020"/>
                </a:moveTo>
                <a:lnTo>
                  <a:pt x="195199" y="36829"/>
                </a:lnTo>
                <a:lnTo>
                  <a:pt x="157225" y="48260"/>
                </a:lnTo>
                <a:lnTo>
                  <a:pt x="122936" y="67310"/>
                </a:lnTo>
                <a:lnTo>
                  <a:pt x="92963" y="91439"/>
                </a:lnTo>
                <a:lnTo>
                  <a:pt x="68199" y="121920"/>
                </a:lnTo>
                <a:lnTo>
                  <a:pt x="49530" y="156210"/>
                </a:lnTo>
                <a:lnTo>
                  <a:pt x="37719" y="194310"/>
                </a:lnTo>
                <a:lnTo>
                  <a:pt x="33587" y="233679"/>
                </a:lnTo>
                <a:lnTo>
                  <a:pt x="33583" y="236220"/>
                </a:lnTo>
                <a:lnTo>
                  <a:pt x="34417" y="255270"/>
                </a:lnTo>
                <a:lnTo>
                  <a:pt x="42418" y="294639"/>
                </a:lnTo>
                <a:lnTo>
                  <a:pt x="57785" y="331470"/>
                </a:lnTo>
                <a:lnTo>
                  <a:pt x="79375" y="363220"/>
                </a:lnTo>
                <a:lnTo>
                  <a:pt x="106680" y="391160"/>
                </a:lnTo>
                <a:lnTo>
                  <a:pt x="138937" y="412750"/>
                </a:lnTo>
                <a:lnTo>
                  <a:pt x="175006" y="427989"/>
                </a:lnTo>
                <a:lnTo>
                  <a:pt x="214375" y="435610"/>
                </a:lnTo>
                <a:lnTo>
                  <a:pt x="235076" y="436879"/>
                </a:lnTo>
                <a:lnTo>
                  <a:pt x="255650" y="435610"/>
                </a:lnTo>
                <a:lnTo>
                  <a:pt x="275717" y="433070"/>
                </a:lnTo>
                <a:lnTo>
                  <a:pt x="295148" y="427989"/>
                </a:lnTo>
                <a:lnTo>
                  <a:pt x="313690" y="421639"/>
                </a:lnTo>
                <a:lnTo>
                  <a:pt x="316211" y="420370"/>
                </a:lnTo>
                <a:lnTo>
                  <a:pt x="234187" y="420370"/>
                </a:lnTo>
                <a:lnTo>
                  <a:pt x="215137" y="419100"/>
                </a:lnTo>
                <a:lnTo>
                  <a:pt x="162306" y="405129"/>
                </a:lnTo>
                <a:lnTo>
                  <a:pt x="116840" y="377189"/>
                </a:lnTo>
                <a:lnTo>
                  <a:pt x="81153" y="337820"/>
                </a:lnTo>
                <a:lnTo>
                  <a:pt x="58166" y="288289"/>
                </a:lnTo>
                <a:lnTo>
                  <a:pt x="50292" y="233679"/>
                </a:lnTo>
                <a:lnTo>
                  <a:pt x="51308" y="214629"/>
                </a:lnTo>
                <a:lnTo>
                  <a:pt x="65278" y="161289"/>
                </a:lnTo>
                <a:lnTo>
                  <a:pt x="93345" y="116839"/>
                </a:lnTo>
                <a:lnTo>
                  <a:pt x="132969" y="81279"/>
                </a:lnTo>
                <a:lnTo>
                  <a:pt x="181737" y="57150"/>
                </a:lnTo>
                <a:lnTo>
                  <a:pt x="236728" y="49529"/>
                </a:lnTo>
                <a:lnTo>
                  <a:pt x="314451" y="49529"/>
                </a:lnTo>
                <a:lnTo>
                  <a:pt x="295910" y="41910"/>
                </a:lnTo>
                <a:lnTo>
                  <a:pt x="276606" y="36829"/>
                </a:lnTo>
                <a:lnTo>
                  <a:pt x="256540" y="34289"/>
                </a:lnTo>
                <a:lnTo>
                  <a:pt x="235838" y="33020"/>
                </a:lnTo>
                <a:close/>
              </a:path>
              <a:path w="471170" h="469900">
                <a:moveTo>
                  <a:pt x="314451" y="49529"/>
                </a:moveTo>
                <a:lnTo>
                  <a:pt x="236728" y="49529"/>
                </a:lnTo>
                <a:lnTo>
                  <a:pt x="255778" y="50800"/>
                </a:lnTo>
                <a:lnTo>
                  <a:pt x="273938" y="53339"/>
                </a:lnTo>
                <a:lnTo>
                  <a:pt x="324866" y="72389"/>
                </a:lnTo>
                <a:lnTo>
                  <a:pt x="367284" y="105410"/>
                </a:lnTo>
                <a:lnTo>
                  <a:pt x="398907" y="147320"/>
                </a:lnTo>
                <a:lnTo>
                  <a:pt x="417068" y="199389"/>
                </a:lnTo>
                <a:lnTo>
                  <a:pt x="420624" y="236220"/>
                </a:lnTo>
                <a:lnTo>
                  <a:pt x="419608" y="255270"/>
                </a:lnTo>
                <a:lnTo>
                  <a:pt x="405638" y="308610"/>
                </a:lnTo>
                <a:lnTo>
                  <a:pt x="377571" y="354329"/>
                </a:lnTo>
                <a:lnTo>
                  <a:pt x="338074" y="389889"/>
                </a:lnTo>
                <a:lnTo>
                  <a:pt x="289433" y="412750"/>
                </a:lnTo>
                <a:lnTo>
                  <a:pt x="234187" y="420370"/>
                </a:lnTo>
                <a:lnTo>
                  <a:pt x="316211" y="420370"/>
                </a:lnTo>
                <a:lnTo>
                  <a:pt x="363600" y="391160"/>
                </a:lnTo>
                <a:lnTo>
                  <a:pt x="391033" y="363220"/>
                </a:lnTo>
                <a:lnTo>
                  <a:pt x="412876" y="331470"/>
                </a:lnTo>
                <a:lnTo>
                  <a:pt x="428244" y="295910"/>
                </a:lnTo>
                <a:lnTo>
                  <a:pt x="436372" y="256539"/>
                </a:lnTo>
                <a:lnTo>
                  <a:pt x="437332" y="233679"/>
                </a:lnTo>
                <a:lnTo>
                  <a:pt x="436499" y="214629"/>
                </a:lnTo>
                <a:lnTo>
                  <a:pt x="428498" y="175260"/>
                </a:lnTo>
                <a:lnTo>
                  <a:pt x="413258" y="139700"/>
                </a:lnTo>
                <a:lnTo>
                  <a:pt x="391541" y="106679"/>
                </a:lnTo>
                <a:lnTo>
                  <a:pt x="364236" y="80010"/>
                </a:lnTo>
                <a:lnTo>
                  <a:pt x="332105" y="57150"/>
                </a:lnTo>
                <a:lnTo>
                  <a:pt x="314451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91484" y="2924555"/>
            <a:ext cx="3870960" cy="2520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47441" y="2782951"/>
            <a:ext cx="288925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I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S </a:t>
            </a:r>
            <a:r>
              <a:rPr sz="1600" b="1" spc="10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Y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O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U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R </a:t>
            </a:r>
            <a:r>
              <a:rPr sz="1600" b="1" spc="10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D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A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T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A </a:t>
            </a:r>
            <a:r>
              <a:rPr sz="1600" b="1" spc="10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S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A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F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E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?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1713" rIns="0" bIns="0" rtlCol="0">
            <a:spAutoFit/>
          </a:bodyPr>
          <a:lstStyle/>
          <a:p>
            <a:pPr marL="1707514">
              <a:lnSpc>
                <a:spcPct val="100000"/>
              </a:lnSpc>
            </a:pPr>
            <a:r>
              <a:rPr sz="3000" spc="-5" dirty="0"/>
              <a:t>Data</a:t>
            </a:r>
            <a:r>
              <a:rPr sz="3000" spc="-95" dirty="0"/>
              <a:t> </a:t>
            </a:r>
            <a:r>
              <a:rPr sz="3000" spc="-5" dirty="0"/>
              <a:t>Protection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447" y="141731"/>
            <a:ext cx="8833485" cy="2139950"/>
          </a:xfrm>
          <a:custGeom>
            <a:avLst/>
            <a:gdLst/>
            <a:ahLst/>
            <a:cxnLst/>
            <a:rect l="l" t="t" r="r" b="b"/>
            <a:pathLst>
              <a:path w="8833485" h="2139950">
                <a:moveTo>
                  <a:pt x="0" y="2139696"/>
                </a:moveTo>
                <a:lnTo>
                  <a:pt x="8833104" y="2139696"/>
                </a:lnTo>
                <a:lnTo>
                  <a:pt x="8833104" y="0"/>
                </a:lnTo>
                <a:lnTo>
                  <a:pt x="0" y="0"/>
                </a:lnTo>
                <a:lnTo>
                  <a:pt x="0" y="2139696"/>
                </a:lnTo>
                <a:close/>
              </a:path>
            </a:pathLst>
          </a:custGeom>
          <a:solidFill>
            <a:srgbClr val="D16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6304" y="6391655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0" y="309372"/>
                </a:moveTo>
                <a:lnTo>
                  <a:pt x="8833104" y="309372"/>
                </a:lnTo>
                <a:lnTo>
                  <a:pt x="8833104" y="0"/>
                </a:lnTo>
                <a:lnTo>
                  <a:pt x="0" y="0"/>
                </a:lnTo>
                <a:lnTo>
                  <a:pt x="0" y="309372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3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2438400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192">
            <a:solidFill>
              <a:srgbClr val="7A97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67200" y="211531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62450" y="2210561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2"/>
                </a:lnTo>
                <a:lnTo>
                  <a:pt x="5551" y="258551"/>
                </a:lnTo>
                <a:lnTo>
                  <a:pt x="21367" y="302825"/>
                </a:lnTo>
                <a:lnTo>
                  <a:pt x="46186" y="341873"/>
                </a:lnTo>
                <a:lnTo>
                  <a:pt x="78750" y="374437"/>
                </a:lnTo>
                <a:lnTo>
                  <a:pt x="117798" y="399256"/>
                </a:lnTo>
                <a:lnTo>
                  <a:pt x="162072" y="415072"/>
                </a:lnTo>
                <a:lnTo>
                  <a:pt x="210312" y="420624"/>
                </a:lnTo>
                <a:lnTo>
                  <a:pt x="258551" y="415072"/>
                </a:lnTo>
                <a:lnTo>
                  <a:pt x="302825" y="399256"/>
                </a:lnTo>
                <a:lnTo>
                  <a:pt x="341873" y="374437"/>
                </a:lnTo>
                <a:lnTo>
                  <a:pt x="374437" y="341873"/>
                </a:lnTo>
                <a:lnTo>
                  <a:pt x="399256" y="302825"/>
                </a:lnTo>
                <a:lnTo>
                  <a:pt x="415072" y="258551"/>
                </a:lnTo>
                <a:lnTo>
                  <a:pt x="420624" y="210312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37303" y="2186432"/>
            <a:ext cx="471170" cy="469900"/>
          </a:xfrm>
          <a:custGeom>
            <a:avLst/>
            <a:gdLst/>
            <a:ahLst/>
            <a:cxnLst/>
            <a:rect l="l" t="t" r="r" b="b"/>
            <a:pathLst>
              <a:path w="471170" h="469900">
                <a:moveTo>
                  <a:pt x="258191" y="0"/>
                </a:moveTo>
                <a:lnTo>
                  <a:pt x="234187" y="0"/>
                </a:lnTo>
                <a:lnTo>
                  <a:pt x="210058" y="1270"/>
                </a:lnTo>
                <a:lnTo>
                  <a:pt x="164211" y="10160"/>
                </a:lnTo>
                <a:lnTo>
                  <a:pt x="122300" y="29210"/>
                </a:lnTo>
                <a:lnTo>
                  <a:pt x="84836" y="54610"/>
                </a:lnTo>
                <a:lnTo>
                  <a:pt x="52959" y="86360"/>
                </a:lnTo>
                <a:lnTo>
                  <a:pt x="27940" y="124460"/>
                </a:lnTo>
                <a:lnTo>
                  <a:pt x="10160" y="166370"/>
                </a:lnTo>
                <a:lnTo>
                  <a:pt x="1016" y="212089"/>
                </a:lnTo>
                <a:lnTo>
                  <a:pt x="0" y="236220"/>
                </a:lnTo>
                <a:lnTo>
                  <a:pt x="1397" y="260350"/>
                </a:lnTo>
                <a:lnTo>
                  <a:pt x="11049" y="306070"/>
                </a:lnTo>
                <a:lnTo>
                  <a:pt x="29083" y="347979"/>
                </a:lnTo>
                <a:lnTo>
                  <a:pt x="54610" y="386079"/>
                </a:lnTo>
                <a:lnTo>
                  <a:pt x="86613" y="417829"/>
                </a:lnTo>
                <a:lnTo>
                  <a:pt x="124333" y="443229"/>
                </a:lnTo>
                <a:lnTo>
                  <a:pt x="166750" y="459739"/>
                </a:lnTo>
                <a:lnTo>
                  <a:pt x="212725" y="469900"/>
                </a:lnTo>
                <a:lnTo>
                  <a:pt x="236728" y="469900"/>
                </a:lnTo>
                <a:lnTo>
                  <a:pt x="260858" y="468629"/>
                </a:lnTo>
                <a:lnTo>
                  <a:pt x="284099" y="464820"/>
                </a:lnTo>
                <a:lnTo>
                  <a:pt x="306705" y="459739"/>
                </a:lnTo>
                <a:lnTo>
                  <a:pt x="324696" y="453389"/>
                </a:lnTo>
                <a:lnTo>
                  <a:pt x="235838" y="453389"/>
                </a:lnTo>
                <a:lnTo>
                  <a:pt x="213487" y="452120"/>
                </a:lnTo>
                <a:lnTo>
                  <a:pt x="170942" y="444500"/>
                </a:lnTo>
                <a:lnTo>
                  <a:pt x="131572" y="427989"/>
                </a:lnTo>
                <a:lnTo>
                  <a:pt x="96647" y="403860"/>
                </a:lnTo>
                <a:lnTo>
                  <a:pt x="66929" y="374650"/>
                </a:lnTo>
                <a:lnTo>
                  <a:pt x="43434" y="339089"/>
                </a:lnTo>
                <a:lnTo>
                  <a:pt x="26670" y="300989"/>
                </a:lnTo>
                <a:lnTo>
                  <a:pt x="17907" y="257810"/>
                </a:lnTo>
                <a:lnTo>
                  <a:pt x="16823" y="233679"/>
                </a:lnTo>
                <a:lnTo>
                  <a:pt x="17780" y="213360"/>
                </a:lnTo>
                <a:lnTo>
                  <a:pt x="26416" y="170179"/>
                </a:lnTo>
                <a:lnTo>
                  <a:pt x="43053" y="130810"/>
                </a:lnTo>
                <a:lnTo>
                  <a:pt x="66421" y="96520"/>
                </a:lnTo>
                <a:lnTo>
                  <a:pt x="96138" y="66039"/>
                </a:lnTo>
                <a:lnTo>
                  <a:pt x="130937" y="43179"/>
                </a:lnTo>
                <a:lnTo>
                  <a:pt x="170053" y="26670"/>
                </a:lnTo>
                <a:lnTo>
                  <a:pt x="212598" y="17779"/>
                </a:lnTo>
                <a:lnTo>
                  <a:pt x="235076" y="16510"/>
                </a:lnTo>
                <a:lnTo>
                  <a:pt x="322495" y="16510"/>
                </a:lnTo>
                <a:lnTo>
                  <a:pt x="304292" y="10160"/>
                </a:lnTo>
                <a:lnTo>
                  <a:pt x="281686" y="3810"/>
                </a:lnTo>
                <a:lnTo>
                  <a:pt x="258191" y="0"/>
                </a:lnTo>
                <a:close/>
              </a:path>
              <a:path w="471170" h="469900">
                <a:moveTo>
                  <a:pt x="322495" y="16510"/>
                </a:moveTo>
                <a:lnTo>
                  <a:pt x="235076" y="16510"/>
                </a:lnTo>
                <a:lnTo>
                  <a:pt x="257429" y="17779"/>
                </a:lnTo>
                <a:lnTo>
                  <a:pt x="279146" y="20320"/>
                </a:lnTo>
                <a:lnTo>
                  <a:pt x="320294" y="33020"/>
                </a:lnTo>
                <a:lnTo>
                  <a:pt x="357378" y="53339"/>
                </a:lnTo>
                <a:lnTo>
                  <a:pt x="389890" y="80010"/>
                </a:lnTo>
                <a:lnTo>
                  <a:pt x="416560" y="113029"/>
                </a:lnTo>
                <a:lnTo>
                  <a:pt x="436880" y="149860"/>
                </a:lnTo>
                <a:lnTo>
                  <a:pt x="449580" y="190500"/>
                </a:lnTo>
                <a:lnTo>
                  <a:pt x="454088" y="233679"/>
                </a:lnTo>
                <a:lnTo>
                  <a:pt x="454092" y="236220"/>
                </a:lnTo>
                <a:lnTo>
                  <a:pt x="453136" y="256539"/>
                </a:lnTo>
                <a:lnTo>
                  <a:pt x="444500" y="299720"/>
                </a:lnTo>
                <a:lnTo>
                  <a:pt x="427990" y="339089"/>
                </a:lnTo>
                <a:lnTo>
                  <a:pt x="404495" y="373379"/>
                </a:lnTo>
                <a:lnTo>
                  <a:pt x="374904" y="403860"/>
                </a:lnTo>
                <a:lnTo>
                  <a:pt x="340106" y="426720"/>
                </a:lnTo>
                <a:lnTo>
                  <a:pt x="300863" y="443229"/>
                </a:lnTo>
                <a:lnTo>
                  <a:pt x="258318" y="452120"/>
                </a:lnTo>
                <a:lnTo>
                  <a:pt x="235838" y="453389"/>
                </a:lnTo>
                <a:lnTo>
                  <a:pt x="324696" y="453389"/>
                </a:lnTo>
                <a:lnTo>
                  <a:pt x="368173" y="429260"/>
                </a:lnTo>
                <a:lnTo>
                  <a:pt x="402844" y="400050"/>
                </a:lnTo>
                <a:lnTo>
                  <a:pt x="431292" y="365760"/>
                </a:lnTo>
                <a:lnTo>
                  <a:pt x="452882" y="325120"/>
                </a:lnTo>
                <a:lnTo>
                  <a:pt x="466344" y="280670"/>
                </a:lnTo>
                <a:lnTo>
                  <a:pt x="470916" y="233679"/>
                </a:lnTo>
                <a:lnTo>
                  <a:pt x="469519" y="209550"/>
                </a:lnTo>
                <a:lnTo>
                  <a:pt x="459994" y="163829"/>
                </a:lnTo>
                <a:lnTo>
                  <a:pt x="441960" y="121920"/>
                </a:lnTo>
                <a:lnTo>
                  <a:pt x="416433" y="83820"/>
                </a:lnTo>
                <a:lnTo>
                  <a:pt x="384301" y="52070"/>
                </a:lnTo>
                <a:lnTo>
                  <a:pt x="346710" y="27939"/>
                </a:lnTo>
                <a:lnTo>
                  <a:pt x="326136" y="17779"/>
                </a:lnTo>
                <a:lnTo>
                  <a:pt x="322495" y="16510"/>
                </a:lnTo>
                <a:close/>
              </a:path>
              <a:path w="471170" h="469900">
                <a:moveTo>
                  <a:pt x="235838" y="33020"/>
                </a:moveTo>
                <a:lnTo>
                  <a:pt x="195199" y="36829"/>
                </a:lnTo>
                <a:lnTo>
                  <a:pt x="157225" y="48260"/>
                </a:lnTo>
                <a:lnTo>
                  <a:pt x="122936" y="67310"/>
                </a:lnTo>
                <a:lnTo>
                  <a:pt x="92963" y="91439"/>
                </a:lnTo>
                <a:lnTo>
                  <a:pt x="68199" y="121920"/>
                </a:lnTo>
                <a:lnTo>
                  <a:pt x="49530" y="156210"/>
                </a:lnTo>
                <a:lnTo>
                  <a:pt x="37719" y="194310"/>
                </a:lnTo>
                <a:lnTo>
                  <a:pt x="33587" y="233679"/>
                </a:lnTo>
                <a:lnTo>
                  <a:pt x="33583" y="236220"/>
                </a:lnTo>
                <a:lnTo>
                  <a:pt x="34417" y="255270"/>
                </a:lnTo>
                <a:lnTo>
                  <a:pt x="42418" y="294639"/>
                </a:lnTo>
                <a:lnTo>
                  <a:pt x="57785" y="331470"/>
                </a:lnTo>
                <a:lnTo>
                  <a:pt x="79375" y="363220"/>
                </a:lnTo>
                <a:lnTo>
                  <a:pt x="106680" y="391160"/>
                </a:lnTo>
                <a:lnTo>
                  <a:pt x="138937" y="412750"/>
                </a:lnTo>
                <a:lnTo>
                  <a:pt x="175006" y="427989"/>
                </a:lnTo>
                <a:lnTo>
                  <a:pt x="214375" y="435610"/>
                </a:lnTo>
                <a:lnTo>
                  <a:pt x="235076" y="436879"/>
                </a:lnTo>
                <a:lnTo>
                  <a:pt x="255650" y="435610"/>
                </a:lnTo>
                <a:lnTo>
                  <a:pt x="275717" y="433070"/>
                </a:lnTo>
                <a:lnTo>
                  <a:pt x="295148" y="427989"/>
                </a:lnTo>
                <a:lnTo>
                  <a:pt x="313690" y="421639"/>
                </a:lnTo>
                <a:lnTo>
                  <a:pt x="316211" y="420370"/>
                </a:lnTo>
                <a:lnTo>
                  <a:pt x="234187" y="420370"/>
                </a:lnTo>
                <a:lnTo>
                  <a:pt x="215137" y="419100"/>
                </a:lnTo>
                <a:lnTo>
                  <a:pt x="162306" y="405129"/>
                </a:lnTo>
                <a:lnTo>
                  <a:pt x="116840" y="377189"/>
                </a:lnTo>
                <a:lnTo>
                  <a:pt x="81153" y="337820"/>
                </a:lnTo>
                <a:lnTo>
                  <a:pt x="58166" y="288289"/>
                </a:lnTo>
                <a:lnTo>
                  <a:pt x="50292" y="233679"/>
                </a:lnTo>
                <a:lnTo>
                  <a:pt x="51308" y="214629"/>
                </a:lnTo>
                <a:lnTo>
                  <a:pt x="65278" y="161289"/>
                </a:lnTo>
                <a:lnTo>
                  <a:pt x="93345" y="116839"/>
                </a:lnTo>
                <a:lnTo>
                  <a:pt x="132969" y="81279"/>
                </a:lnTo>
                <a:lnTo>
                  <a:pt x="181737" y="57150"/>
                </a:lnTo>
                <a:lnTo>
                  <a:pt x="236728" y="49529"/>
                </a:lnTo>
                <a:lnTo>
                  <a:pt x="314451" y="49529"/>
                </a:lnTo>
                <a:lnTo>
                  <a:pt x="295910" y="41910"/>
                </a:lnTo>
                <a:lnTo>
                  <a:pt x="276606" y="36829"/>
                </a:lnTo>
                <a:lnTo>
                  <a:pt x="256540" y="34289"/>
                </a:lnTo>
                <a:lnTo>
                  <a:pt x="235838" y="33020"/>
                </a:lnTo>
                <a:close/>
              </a:path>
              <a:path w="471170" h="469900">
                <a:moveTo>
                  <a:pt x="314451" y="49529"/>
                </a:moveTo>
                <a:lnTo>
                  <a:pt x="236728" y="49529"/>
                </a:lnTo>
                <a:lnTo>
                  <a:pt x="255778" y="50800"/>
                </a:lnTo>
                <a:lnTo>
                  <a:pt x="273938" y="53339"/>
                </a:lnTo>
                <a:lnTo>
                  <a:pt x="324866" y="72389"/>
                </a:lnTo>
                <a:lnTo>
                  <a:pt x="367284" y="105410"/>
                </a:lnTo>
                <a:lnTo>
                  <a:pt x="398907" y="147320"/>
                </a:lnTo>
                <a:lnTo>
                  <a:pt x="417068" y="199389"/>
                </a:lnTo>
                <a:lnTo>
                  <a:pt x="420624" y="236220"/>
                </a:lnTo>
                <a:lnTo>
                  <a:pt x="419608" y="255270"/>
                </a:lnTo>
                <a:lnTo>
                  <a:pt x="405638" y="308610"/>
                </a:lnTo>
                <a:lnTo>
                  <a:pt x="377571" y="354329"/>
                </a:lnTo>
                <a:lnTo>
                  <a:pt x="338074" y="389889"/>
                </a:lnTo>
                <a:lnTo>
                  <a:pt x="289433" y="412750"/>
                </a:lnTo>
                <a:lnTo>
                  <a:pt x="234187" y="420370"/>
                </a:lnTo>
                <a:lnTo>
                  <a:pt x="316211" y="420370"/>
                </a:lnTo>
                <a:lnTo>
                  <a:pt x="363600" y="391160"/>
                </a:lnTo>
                <a:lnTo>
                  <a:pt x="391033" y="363220"/>
                </a:lnTo>
                <a:lnTo>
                  <a:pt x="412876" y="331470"/>
                </a:lnTo>
                <a:lnTo>
                  <a:pt x="428244" y="295910"/>
                </a:lnTo>
                <a:lnTo>
                  <a:pt x="436372" y="256539"/>
                </a:lnTo>
                <a:lnTo>
                  <a:pt x="437332" y="233679"/>
                </a:lnTo>
                <a:lnTo>
                  <a:pt x="436499" y="214629"/>
                </a:lnTo>
                <a:lnTo>
                  <a:pt x="428498" y="175260"/>
                </a:lnTo>
                <a:lnTo>
                  <a:pt x="413258" y="139700"/>
                </a:lnTo>
                <a:lnTo>
                  <a:pt x="391541" y="106679"/>
                </a:lnTo>
                <a:lnTo>
                  <a:pt x="364236" y="80010"/>
                </a:lnTo>
                <a:lnTo>
                  <a:pt x="332105" y="57150"/>
                </a:lnTo>
                <a:lnTo>
                  <a:pt x="314451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000" y="2782951"/>
            <a:ext cx="76962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ct val="100000"/>
              </a:lnSpc>
            </a:pP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L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E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G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A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L </a:t>
            </a:r>
            <a:r>
              <a:rPr sz="1600" b="1" spc="10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R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E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Q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U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I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R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E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M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E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N</a:t>
            </a:r>
            <a:r>
              <a:rPr sz="1600" b="1" spc="-15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T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S </a:t>
            </a:r>
            <a:r>
              <a:rPr sz="1600" b="1" spc="9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A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R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E </a:t>
            </a:r>
            <a:r>
              <a:rPr sz="1600" b="1" spc="10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T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H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E </a:t>
            </a:r>
            <a:r>
              <a:rPr sz="1600" b="1" spc="11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S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A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M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 smtClean="0">
                <a:solidFill>
                  <a:srgbClr val="636B85"/>
                </a:solidFill>
                <a:latin typeface="Georgia"/>
                <a:cs typeface="Georgia"/>
              </a:rPr>
              <a:t>E</a:t>
            </a:r>
            <a:r>
              <a:rPr lang="en-US" sz="1600" dirty="0">
                <a:latin typeface="Georgia"/>
                <a:cs typeface="Georgia"/>
              </a:rPr>
              <a:t> </a:t>
            </a:r>
            <a:r>
              <a:rPr sz="1600" b="1" spc="-5" dirty="0" smtClean="0">
                <a:solidFill>
                  <a:srgbClr val="636B85"/>
                </a:solidFill>
                <a:latin typeface="Georgia"/>
                <a:cs typeface="Georgia"/>
              </a:rPr>
              <a:t>R</a:t>
            </a:r>
            <a:r>
              <a:rPr sz="1600" b="1" spc="-165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E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G</a:t>
            </a:r>
            <a:r>
              <a:rPr sz="1600" b="1" spc="-17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A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R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D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L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E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S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S </a:t>
            </a:r>
            <a:r>
              <a:rPr sz="1600" b="1" spc="10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O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F </a:t>
            </a:r>
            <a:r>
              <a:rPr sz="1600" b="1" spc="9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T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H</a:t>
            </a:r>
            <a:r>
              <a:rPr sz="1600" b="1" spc="-17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E </a:t>
            </a:r>
            <a:r>
              <a:rPr sz="1600" b="1" spc="10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T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E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C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H</a:t>
            </a:r>
            <a:r>
              <a:rPr sz="1600" b="1" spc="-17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N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O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L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O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G</a:t>
            </a:r>
            <a:r>
              <a:rPr sz="1600" b="1" spc="-17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 smtClean="0">
                <a:solidFill>
                  <a:srgbClr val="636B85"/>
                </a:solidFill>
                <a:latin typeface="Georgia"/>
                <a:cs typeface="Georgia"/>
              </a:rPr>
              <a:t>Y</a:t>
            </a:r>
            <a:r>
              <a:rPr lang="en-US" sz="1600" dirty="0">
                <a:latin typeface="Georgia"/>
                <a:cs typeface="Georgia"/>
              </a:rPr>
              <a:t> </a:t>
            </a:r>
            <a:r>
              <a:rPr sz="1600" b="1" spc="-5" dirty="0" smtClean="0">
                <a:solidFill>
                  <a:srgbClr val="636B85"/>
                </a:solidFill>
                <a:latin typeface="Georgia"/>
                <a:cs typeface="Georgia"/>
              </a:rPr>
              <a:t>D</a:t>
            </a:r>
            <a:r>
              <a:rPr sz="1600" b="1" spc="-165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E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P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L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O</a:t>
            </a:r>
            <a:r>
              <a:rPr sz="1600" b="1" spc="-16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Y</a:t>
            </a:r>
            <a:r>
              <a:rPr sz="1600" b="1" spc="-17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E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D</a:t>
            </a:r>
            <a:r>
              <a:rPr sz="1600" b="1" spc="12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en-US" sz="1600" b="1" spc="-5" dirty="0" smtClean="0">
                <a:solidFill>
                  <a:srgbClr val="636B85"/>
                </a:solidFill>
                <a:latin typeface="Georgia"/>
                <a:cs typeface="Georgia"/>
              </a:rPr>
              <a:t>WHETHER:</a:t>
            </a:r>
            <a:endParaRPr sz="1600" dirty="0">
              <a:latin typeface="Georgia"/>
              <a:cs typeface="Georg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4261" rIns="0" bIns="0" rtlCol="0">
            <a:spAutoFit/>
          </a:bodyPr>
          <a:lstStyle/>
          <a:p>
            <a:pPr marL="1885950">
              <a:lnSpc>
                <a:spcPct val="100000"/>
              </a:lnSpc>
            </a:pPr>
            <a:r>
              <a:rPr spc="-5" dirty="0"/>
              <a:t>Sum</a:t>
            </a:r>
            <a:r>
              <a:rPr spc="-20" dirty="0"/>
              <a:t>m</a:t>
            </a:r>
            <a:r>
              <a:rPr dirty="0"/>
              <a:t>ary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6600" y="3784176"/>
            <a:ext cx="2634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OU</a:t>
            </a:r>
            <a:r>
              <a:rPr lang="hr-HR" b="1" spc="-160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T</a:t>
            </a:r>
            <a:r>
              <a:rPr lang="hr-HR" b="1" spc="-165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S</a:t>
            </a:r>
            <a:r>
              <a:rPr lang="hr-HR" b="1" spc="-165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O</a:t>
            </a:r>
            <a:r>
              <a:rPr lang="hr-HR" b="1" spc="-165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U</a:t>
            </a:r>
            <a:r>
              <a:rPr lang="hr-HR" b="1" spc="-160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R</a:t>
            </a:r>
            <a:r>
              <a:rPr lang="hr-HR" b="1" spc="-165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C</a:t>
            </a:r>
            <a:r>
              <a:rPr lang="hr-HR" b="1" spc="-165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E</a:t>
            </a:r>
            <a:r>
              <a:rPr lang="hr-HR" b="1" spc="-160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D</a:t>
            </a:r>
            <a:endParaRPr lang="hr-HR" b="1" spc="-5" dirty="0">
              <a:solidFill>
                <a:srgbClr val="636B85"/>
              </a:solidFill>
              <a:latin typeface="Georgia"/>
              <a:cs typeface="Georgia"/>
            </a:endParaRPr>
          </a:p>
          <a:p>
            <a:pPr marL="285750" indent="-285750">
              <a:buFontTx/>
              <a:buChar char="•"/>
            </a:pP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C</a:t>
            </a:r>
            <a:r>
              <a:rPr lang="hr-HR" b="1" spc="-165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L</a:t>
            </a:r>
            <a:r>
              <a:rPr lang="hr-HR" b="1" spc="-165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O</a:t>
            </a:r>
            <a:r>
              <a:rPr lang="hr-HR" b="1" spc="-165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U</a:t>
            </a:r>
            <a:r>
              <a:rPr lang="hr-HR" b="1" spc="-160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D</a:t>
            </a:r>
            <a:endParaRPr lang="hr-HR" b="1" spc="-5" dirty="0">
              <a:solidFill>
                <a:srgbClr val="636B85"/>
              </a:solidFill>
              <a:latin typeface="Georgia"/>
              <a:cs typeface="Georgia"/>
            </a:endParaRPr>
          </a:p>
          <a:p>
            <a:pPr marL="285750" indent="-285750">
              <a:buFontTx/>
              <a:buChar char="•"/>
            </a:pPr>
            <a:r>
              <a:rPr lang="hr-HR" b="1" spc="120" dirty="0" smtClean="0">
                <a:solidFill>
                  <a:srgbClr val="636B85"/>
                </a:solidFill>
                <a:latin typeface="Georgia"/>
                <a:cs typeface="Georgia"/>
              </a:rPr>
              <a:t>IN</a:t>
            </a:r>
            <a:r>
              <a:rPr lang="hr-HR" b="1" spc="-155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-</a:t>
            </a:r>
            <a:r>
              <a:rPr lang="hr-HR" b="1" spc="-165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H</a:t>
            </a:r>
            <a:r>
              <a:rPr lang="hr-HR" b="1" spc="-170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O</a:t>
            </a:r>
            <a:r>
              <a:rPr lang="hr-HR" b="1" spc="-165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U</a:t>
            </a:r>
            <a:r>
              <a:rPr lang="hr-HR" b="1" spc="-160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S</a:t>
            </a:r>
            <a:r>
              <a:rPr lang="hr-HR" b="1" spc="-165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E</a:t>
            </a:r>
          </a:p>
          <a:p>
            <a:pPr marL="285750" indent="-285750">
              <a:buFontTx/>
              <a:buChar char="•"/>
            </a:pP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D</a:t>
            </a:r>
            <a:r>
              <a:rPr lang="hr-HR" b="1" spc="-165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A</a:t>
            </a:r>
            <a:r>
              <a:rPr lang="hr-HR" b="1" spc="-160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T</a:t>
            </a:r>
            <a:r>
              <a:rPr lang="hr-HR" b="1" spc="-165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A </a:t>
            </a:r>
            <a:r>
              <a:rPr lang="hr-HR" b="1" spc="100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C</a:t>
            </a:r>
            <a:r>
              <a:rPr lang="hr-HR" b="1" spc="-165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E</a:t>
            </a:r>
            <a:r>
              <a:rPr lang="hr-HR" b="1" spc="-160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N</a:t>
            </a:r>
            <a:r>
              <a:rPr lang="hr-HR" b="1" spc="-160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T</a:t>
            </a:r>
            <a:r>
              <a:rPr lang="hr-HR" b="1" spc="-165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R</a:t>
            </a:r>
            <a:r>
              <a:rPr lang="hr-HR" b="1" spc="-165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hr-HR" b="1" spc="-5" dirty="0" smtClean="0">
                <a:solidFill>
                  <a:srgbClr val="636B85"/>
                </a:solidFill>
                <a:latin typeface="Georgia"/>
                <a:cs typeface="Georgia"/>
              </a:rPr>
              <a:t>E</a:t>
            </a:r>
            <a:r>
              <a:rPr lang="hr-HR" b="1" spc="-160" dirty="0" smtClean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67200" y="95554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62450" y="105079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2"/>
                </a:lnTo>
                <a:lnTo>
                  <a:pt x="5551" y="258551"/>
                </a:lnTo>
                <a:lnTo>
                  <a:pt x="21367" y="302825"/>
                </a:lnTo>
                <a:lnTo>
                  <a:pt x="46186" y="341873"/>
                </a:lnTo>
                <a:lnTo>
                  <a:pt x="78750" y="374437"/>
                </a:lnTo>
                <a:lnTo>
                  <a:pt x="117798" y="399256"/>
                </a:lnTo>
                <a:lnTo>
                  <a:pt x="162072" y="415072"/>
                </a:lnTo>
                <a:lnTo>
                  <a:pt x="210312" y="420624"/>
                </a:lnTo>
                <a:lnTo>
                  <a:pt x="258551" y="415072"/>
                </a:lnTo>
                <a:lnTo>
                  <a:pt x="302825" y="399256"/>
                </a:lnTo>
                <a:lnTo>
                  <a:pt x="341873" y="374437"/>
                </a:lnTo>
                <a:lnTo>
                  <a:pt x="374437" y="341873"/>
                </a:lnTo>
                <a:lnTo>
                  <a:pt x="399256" y="302825"/>
                </a:lnTo>
                <a:lnTo>
                  <a:pt x="415072" y="258551"/>
                </a:lnTo>
                <a:lnTo>
                  <a:pt x="420624" y="210312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37303" y="1026667"/>
            <a:ext cx="471170" cy="469900"/>
          </a:xfrm>
          <a:custGeom>
            <a:avLst/>
            <a:gdLst/>
            <a:ahLst/>
            <a:cxnLst/>
            <a:rect l="l" t="t" r="r" b="b"/>
            <a:pathLst>
              <a:path w="471170" h="469900">
                <a:moveTo>
                  <a:pt x="258191" y="0"/>
                </a:moveTo>
                <a:lnTo>
                  <a:pt x="234187" y="0"/>
                </a:lnTo>
                <a:lnTo>
                  <a:pt x="210058" y="1270"/>
                </a:lnTo>
                <a:lnTo>
                  <a:pt x="164211" y="10160"/>
                </a:lnTo>
                <a:lnTo>
                  <a:pt x="122300" y="29210"/>
                </a:lnTo>
                <a:lnTo>
                  <a:pt x="84836" y="54610"/>
                </a:lnTo>
                <a:lnTo>
                  <a:pt x="52959" y="86360"/>
                </a:lnTo>
                <a:lnTo>
                  <a:pt x="27940" y="124460"/>
                </a:lnTo>
                <a:lnTo>
                  <a:pt x="10160" y="166370"/>
                </a:lnTo>
                <a:lnTo>
                  <a:pt x="1016" y="212089"/>
                </a:lnTo>
                <a:lnTo>
                  <a:pt x="0" y="236220"/>
                </a:lnTo>
                <a:lnTo>
                  <a:pt x="1397" y="260350"/>
                </a:lnTo>
                <a:lnTo>
                  <a:pt x="11049" y="306070"/>
                </a:lnTo>
                <a:lnTo>
                  <a:pt x="29083" y="347979"/>
                </a:lnTo>
                <a:lnTo>
                  <a:pt x="54610" y="386079"/>
                </a:lnTo>
                <a:lnTo>
                  <a:pt x="86613" y="417829"/>
                </a:lnTo>
                <a:lnTo>
                  <a:pt x="124333" y="443229"/>
                </a:lnTo>
                <a:lnTo>
                  <a:pt x="166750" y="461010"/>
                </a:lnTo>
                <a:lnTo>
                  <a:pt x="212725" y="469900"/>
                </a:lnTo>
                <a:lnTo>
                  <a:pt x="236728" y="469900"/>
                </a:lnTo>
                <a:lnTo>
                  <a:pt x="260858" y="468629"/>
                </a:lnTo>
                <a:lnTo>
                  <a:pt x="284099" y="466089"/>
                </a:lnTo>
                <a:lnTo>
                  <a:pt x="306705" y="459739"/>
                </a:lnTo>
                <a:lnTo>
                  <a:pt x="324696" y="453389"/>
                </a:lnTo>
                <a:lnTo>
                  <a:pt x="213487" y="453389"/>
                </a:lnTo>
                <a:lnTo>
                  <a:pt x="191770" y="449579"/>
                </a:lnTo>
                <a:lnTo>
                  <a:pt x="150749" y="436879"/>
                </a:lnTo>
                <a:lnTo>
                  <a:pt x="113537" y="416560"/>
                </a:lnTo>
                <a:lnTo>
                  <a:pt x="81153" y="389889"/>
                </a:lnTo>
                <a:lnTo>
                  <a:pt x="54356" y="358139"/>
                </a:lnTo>
                <a:lnTo>
                  <a:pt x="34162" y="321310"/>
                </a:lnTo>
                <a:lnTo>
                  <a:pt x="21336" y="279400"/>
                </a:lnTo>
                <a:lnTo>
                  <a:pt x="16827" y="236220"/>
                </a:lnTo>
                <a:lnTo>
                  <a:pt x="16823" y="233679"/>
                </a:lnTo>
                <a:lnTo>
                  <a:pt x="17780" y="213360"/>
                </a:lnTo>
                <a:lnTo>
                  <a:pt x="26416" y="170179"/>
                </a:lnTo>
                <a:lnTo>
                  <a:pt x="43053" y="130810"/>
                </a:lnTo>
                <a:lnTo>
                  <a:pt x="66421" y="96520"/>
                </a:lnTo>
                <a:lnTo>
                  <a:pt x="96138" y="66039"/>
                </a:lnTo>
                <a:lnTo>
                  <a:pt x="130937" y="43179"/>
                </a:lnTo>
                <a:lnTo>
                  <a:pt x="170053" y="26670"/>
                </a:lnTo>
                <a:lnTo>
                  <a:pt x="212598" y="17779"/>
                </a:lnTo>
                <a:lnTo>
                  <a:pt x="235076" y="16510"/>
                </a:lnTo>
                <a:lnTo>
                  <a:pt x="322495" y="16510"/>
                </a:lnTo>
                <a:lnTo>
                  <a:pt x="304292" y="10160"/>
                </a:lnTo>
                <a:lnTo>
                  <a:pt x="281686" y="3810"/>
                </a:lnTo>
                <a:lnTo>
                  <a:pt x="258191" y="0"/>
                </a:lnTo>
                <a:close/>
              </a:path>
              <a:path w="471170" h="469900">
                <a:moveTo>
                  <a:pt x="322495" y="16510"/>
                </a:moveTo>
                <a:lnTo>
                  <a:pt x="235076" y="16510"/>
                </a:lnTo>
                <a:lnTo>
                  <a:pt x="257429" y="17779"/>
                </a:lnTo>
                <a:lnTo>
                  <a:pt x="279146" y="20320"/>
                </a:lnTo>
                <a:lnTo>
                  <a:pt x="320294" y="33020"/>
                </a:lnTo>
                <a:lnTo>
                  <a:pt x="357378" y="53339"/>
                </a:lnTo>
                <a:lnTo>
                  <a:pt x="389890" y="80010"/>
                </a:lnTo>
                <a:lnTo>
                  <a:pt x="416560" y="113029"/>
                </a:lnTo>
                <a:lnTo>
                  <a:pt x="436880" y="149860"/>
                </a:lnTo>
                <a:lnTo>
                  <a:pt x="449580" y="190500"/>
                </a:lnTo>
                <a:lnTo>
                  <a:pt x="454088" y="233679"/>
                </a:lnTo>
                <a:lnTo>
                  <a:pt x="454092" y="236220"/>
                </a:lnTo>
                <a:lnTo>
                  <a:pt x="453136" y="256539"/>
                </a:lnTo>
                <a:lnTo>
                  <a:pt x="444500" y="299720"/>
                </a:lnTo>
                <a:lnTo>
                  <a:pt x="427990" y="339089"/>
                </a:lnTo>
                <a:lnTo>
                  <a:pt x="404495" y="373379"/>
                </a:lnTo>
                <a:lnTo>
                  <a:pt x="374904" y="403860"/>
                </a:lnTo>
                <a:lnTo>
                  <a:pt x="340106" y="426720"/>
                </a:lnTo>
                <a:lnTo>
                  <a:pt x="300863" y="444500"/>
                </a:lnTo>
                <a:lnTo>
                  <a:pt x="258318" y="452120"/>
                </a:lnTo>
                <a:lnTo>
                  <a:pt x="235838" y="453389"/>
                </a:lnTo>
                <a:lnTo>
                  <a:pt x="324696" y="453389"/>
                </a:lnTo>
                <a:lnTo>
                  <a:pt x="368173" y="429260"/>
                </a:lnTo>
                <a:lnTo>
                  <a:pt x="402844" y="400050"/>
                </a:lnTo>
                <a:lnTo>
                  <a:pt x="431292" y="365760"/>
                </a:lnTo>
                <a:lnTo>
                  <a:pt x="452882" y="325120"/>
                </a:lnTo>
                <a:lnTo>
                  <a:pt x="466344" y="281939"/>
                </a:lnTo>
                <a:lnTo>
                  <a:pt x="470916" y="233679"/>
                </a:lnTo>
                <a:lnTo>
                  <a:pt x="469519" y="209550"/>
                </a:lnTo>
                <a:lnTo>
                  <a:pt x="459994" y="163829"/>
                </a:lnTo>
                <a:lnTo>
                  <a:pt x="441960" y="121920"/>
                </a:lnTo>
                <a:lnTo>
                  <a:pt x="416433" y="85089"/>
                </a:lnTo>
                <a:lnTo>
                  <a:pt x="384301" y="52070"/>
                </a:lnTo>
                <a:lnTo>
                  <a:pt x="346710" y="27939"/>
                </a:lnTo>
                <a:lnTo>
                  <a:pt x="326136" y="17779"/>
                </a:lnTo>
                <a:lnTo>
                  <a:pt x="322495" y="16510"/>
                </a:lnTo>
                <a:close/>
              </a:path>
              <a:path w="471170" h="469900">
                <a:moveTo>
                  <a:pt x="235838" y="33020"/>
                </a:moveTo>
                <a:lnTo>
                  <a:pt x="195199" y="36829"/>
                </a:lnTo>
                <a:lnTo>
                  <a:pt x="157225" y="49529"/>
                </a:lnTo>
                <a:lnTo>
                  <a:pt x="122936" y="67310"/>
                </a:lnTo>
                <a:lnTo>
                  <a:pt x="92963" y="92710"/>
                </a:lnTo>
                <a:lnTo>
                  <a:pt x="68199" y="121920"/>
                </a:lnTo>
                <a:lnTo>
                  <a:pt x="49530" y="156210"/>
                </a:lnTo>
                <a:lnTo>
                  <a:pt x="37719" y="194310"/>
                </a:lnTo>
                <a:lnTo>
                  <a:pt x="33591" y="233679"/>
                </a:lnTo>
                <a:lnTo>
                  <a:pt x="33583" y="236220"/>
                </a:lnTo>
                <a:lnTo>
                  <a:pt x="34417" y="255270"/>
                </a:lnTo>
                <a:lnTo>
                  <a:pt x="42418" y="294639"/>
                </a:lnTo>
                <a:lnTo>
                  <a:pt x="57785" y="331470"/>
                </a:lnTo>
                <a:lnTo>
                  <a:pt x="79375" y="363220"/>
                </a:lnTo>
                <a:lnTo>
                  <a:pt x="106680" y="391160"/>
                </a:lnTo>
                <a:lnTo>
                  <a:pt x="138937" y="412750"/>
                </a:lnTo>
                <a:lnTo>
                  <a:pt x="175006" y="427989"/>
                </a:lnTo>
                <a:lnTo>
                  <a:pt x="214375" y="435610"/>
                </a:lnTo>
                <a:lnTo>
                  <a:pt x="235076" y="436879"/>
                </a:lnTo>
                <a:lnTo>
                  <a:pt x="255650" y="435610"/>
                </a:lnTo>
                <a:lnTo>
                  <a:pt x="275717" y="433070"/>
                </a:lnTo>
                <a:lnTo>
                  <a:pt x="295148" y="427989"/>
                </a:lnTo>
                <a:lnTo>
                  <a:pt x="313690" y="421639"/>
                </a:lnTo>
                <a:lnTo>
                  <a:pt x="316211" y="420370"/>
                </a:lnTo>
                <a:lnTo>
                  <a:pt x="234187" y="420370"/>
                </a:lnTo>
                <a:lnTo>
                  <a:pt x="215137" y="419100"/>
                </a:lnTo>
                <a:lnTo>
                  <a:pt x="162306" y="405129"/>
                </a:lnTo>
                <a:lnTo>
                  <a:pt x="116840" y="377189"/>
                </a:lnTo>
                <a:lnTo>
                  <a:pt x="81153" y="337820"/>
                </a:lnTo>
                <a:lnTo>
                  <a:pt x="58166" y="289560"/>
                </a:lnTo>
                <a:lnTo>
                  <a:pt x="50292" y="233679"/>
                </a:lnTo>
                <a:lnTo>
                  <a:pt x="51308" y="214629"/>
                </a:lnTo>
                <a:lnTo>
                  <a:pt x="65278" y="162560"/>
                </a:lnTo>
                <a:lnTo>
                  <a:pt x="93345" y="116839"/>
                </a:lnTo>
                <a:lnTo>
                  <a:pt x="132969" y="81279"/>
                </a:lnTo>
                <a:lnTo>
                  <a:pt x="181737" y="57150"/>
                </a:lnTo>
                <a:lnTo>
                  <a:pt x="236728" y="49529"/>
                </a:lnTo>
                <a:lnTo>
                  <a:pt x="314451" y="49529"/>
                </a:lnTo>
                <a:lnTo>
                  <a:pt x="295910" y="41910"/>
                </a:lnTo>
                <a:lnTo>
                  <a:pt x="276606" y="36829"/>
                </a:lnTo>
                <a:lnTo>
                  <a:pt x="256540" y="34289"/>
                </a:lnTo>
                <a:lnTo>
                  <a:pt x="235838" y="33020"/>
                </a:lnTo>
                <a:close/>
              </a:path>
              <a:path w="471170" h="469900">
                <a:moveTo>
                  <a:pt x="314451" y="49529"/>
                </a:moveTo>
                <a:lnTo>
                  <a:pt x="236728" y="49529"/>
                </a:lnTo>
                <a:lnTo>
                  <a:pt x="255778" y="50800"/>
                </a:lnTo>
                <a:lnTo>
                  <a:pt x="273938" y="53339"/>
                </a:lnTo>
                <a:lnTo>
                  <a:pt x="324866" y="72389"/>
                </a:lnTo>
                <a:lnTo>
                  <a:pt x="367284" y="105410"/>
                </a:lnTo>
                <a:lnTo>
                  <a:pt x="398907" y="148589"/>
                </a:lnTo>
                <a:lnTo>
                  <a:pt x="417068" y="199389"/>
                </a:lnTo>
                <a:lnTo>
                  <a:pt x="420624" y="236220"/>
                </a:lnTo>
                <a:lnTo>
                  <a:pt x="419608" y="255270"/>
                </a:lnTo>
                <a:lnTo>
                  <a:pt x="405638" y="308610"/>
                </a:lnTo>
                <a:lnTo>
                  <a:pt x="377571" y="354329"/>
                </a:lnTo>
                <a:lnTo>
                  <a:pt x="338074" y="389889"/>
                </a:lnTo>
                <a:lnTo>
                  <a:pt x="289433" y="412750"/>
                </a:lnTo>
                <a:lnTo>
                  <a:pt x="234187" y="420370"/>
                </a:lnTo>
                <a:lnTo>
                  <a:pt x="316211" y="420370"/>
                </a:lnTo>
                <a:lnTo>
                  <a:pt x="363600" y="391160"/>
                </a:lnTo>
                <a:lnTo>
                  <a:pt x="391033" y="364489"/>
                </a:lnTo>
                <a:lnTo>
                  <a:pt x="412876" y="331470"/>
                </a:lnTo>
                <a:lnTo>
                  <a:pt x="428244" y="295910"/>
                </a:lnTo>
                <a:lnTo>
                  <a:pt x="436372" y="256539"/>
                </a:lnTo>
                <a:lnTo>
                  <a:pt x="437332" y="233679"/>
                </a:lnTo>
                <a:lnTo>
                  <a:pt x="436499" y="214629"/>
                </a:lnTo>
                <a:lnTo>
                  <a:pt x="428498" y="175260"/>
                </a:lnTo>
                <a:lnTo>
                  <a:pt x="413258" y="139700"/>
                </a:lnTo>
                <a:lnTo>
                  <a:pt x="391541" y="106679"/>
                </a:lnTo>
                <a:lnTo>
                  <a:pt x="364236" y="80010"/>
                </a:lnTo>
                <a:lnTo>
                  <a:pt x="332105" y="57150"/>
                </a:lnTo>
                <a:lnTo>
                  <a:pt x="314451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9533" y="532130"/>
            <a:ext cx="2887218" cy="305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0491" y="2145410"/>
            <a:ext cx="8130540" cy="3034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4375"/>
              <a:buFont typeface="Wingdings 2"/>
              <a:buChar char=""/>
              <a:tabLst>
                <a:tab pos="287020" algn="l"/>
              </a:tabLst>
            </a:pPr>
            <a:r>
              <a:rPr sz="3200" dirty="0">
                <a:latin typeface="Georgia"/>
                <a:cs typeface="Georgia"/>
              </a:rPr>
              <a:t>Data </a:t>
            </a:r>
            <a:r>
              <a:rPr sz="3200" spc="-5" dirty="0">
                <a:latin typeface="Georgia"/>
                <a:cs typeface="Georgia"/>
              </a:rPr>
              <a:t>protection </a:t>
            </a:r>
            <a:r>
              <a:rPr sz="3200" dirty="0">
                <a:latin typeface="Georgia"/>
                <a:cs typeface="Georgia"/>
              </a:rPr>
              <a:t>is about </a:t>
            </a:r>
            <a:r>
              <a:rPr sz="3200" spc="-5" dirty="0">
                <a:latin typeface="Georgia"/>
                <a:cs typeface="Georgia"/>
              </a:rPr>
              <a:t>your</a:t>
            </a:r>
            <a:r>
              <a:rPr sz="3200" spc="-8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fundamental</a:t>
            </a:r>
            <a:endParaRPr sz="320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</a:pPr>
            <a:r>
              <a:rPr sz="3200" spc="-5" dirty="0">
                <a:latin typeface="Georgia"/>
                <a:cs typeface="Georgia"/>
              </a:rPr>
              <a:t>right </a:t>
            </a:r>
            <a:r>
              <a:rPr sz="3200" dirty="0">
                <a:latin typeface="Georgia"/>
                <a:cs typeface="Georgia"/>
              </a:rPr>
              <a:t>to</a:t>
            </a:r>
            <a:r>
              <a:rPr sz="3200" spc="-8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privacy.</a:t>
            </a:r>
            <a:endParaRPr sz="3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buClr>
                <a:srgbClr val="D16248"/>
              </a:buClr>
              <a:buSzPct val="84375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latin typeface="Georgia"/>
                <a:cs typeface="Georgia"/>
              </a:rPr>
              <a:t>Those </a:t>
            </a:r>
            <a:r>
              <a:rPr sz="3200" dirty="0">
                <a:latin typeface="Georgia"/>
                <a:cs typeface="Georgia"/>
              </a:rPr>
              <a:t>who keep </a:t>
            </a:r>
            <a:r>
              <a:rPr sz="3200" spc="-5" dirty="0">
                <a:latin typeface="Georgia"/>
                <a:cs typeface="Georgia"/>
              </a:rPr>
              <a:t>data </a:t>
            </a:r>
            <a:r>
              <a:rPr sz="3200" dirty="0">
                <a:latin typeface="Georgia"/>
                <a:cs typeface="Georgia"/>
              </a:rPr>
              <a:t>about you </a:t>
            </a:r>
            <a:r>
              <a:rPr sz="3200" spc="-5" dirty="0">
                <a:latin typeface="Georgia"/>
                <a:cs typeface="Georgia"/>
              </a:rPr>
              <a:t>have to  comply with data protection principles. You  can access </a:t>
            </a:r>
            <a:r>
              <a:rPr sz="3200" spc="5" dirty="0">
                <a:latin typeface="Georgia"/>
                <a:cs typeface="Georgia"/>
              </a:rPr>
              <a:t>and </a:t>
            </a:r>
            <a:r>
              <a:rPr sz="3200" spc="-5" dirty="0">
                <a:latin typeface="Georgia"/>
                <a:cs typeface="Georgia"/>
              </a:rPr>
              <a:t>correct data </a:t>
            </a:r>
            <a:r>
              <a:rPr sz="3200" dirty="0">
                <a:latin typeface="Georgia"/>
                <a:cs typeface="Georgia"/>
              </a:rPr>
              <a:t>about</a:t>
            </a:r>
            <a:r>
              <a:rPr sz="3200" spc="-5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yourself.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67200" y="95554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62450" y="105079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2"/>
                </a:lnTo>
                <a:lnTo>
                  <a:pt x="5551" y="258551"/>
                </a:lnTo>
                <a:lnTo>
                  <a:pt x="21367" y="302825"/>
                </a:lnTo>
                <a:lnTo>
                  <a:pt x="46186" y="341873"/>
                </a:lnTo>
                <a:lnTo>
                  <a:pt x="78750" y="374437"/>
                </a:lnTo>
                <a:lnTo>
                  <a:pt x="117798" y="399256"/>
                </a:lnTo>
                <a:lnTo>
                  <a:pt x="162072" y="415072"/>
                </a:lnTo>
                <a:lnTo>
                  <a:pt x="210312" y="420624"/>
                </a:lnTo>
                <a:lnTo>
                  <a:pt x="258551" y="415072"/>
                </a:lnTo>
                <a:lnTo>
                  <a:pt x="302825" y="399256"/>
                </a:lnTo>
                <a:lnTo>
                  <a:pt x="341873" y="374437"/>
                </a:lnTo>
                <a:lnTo>
                  <a:pt x="374437" y="341873"/>
                </a:lnTo>
                <a:lnTo>
                  <a:pt x="399256" y="302825"/>
                </a:lnTo>
                <a:lnTo>
                  <a:pt x="415072" y="258551"/>
                </a:lnTo>
                <a:lnTo>
                  <a:pt x="420624" y="210312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37303" y="1026667"/>
            <a:ext cx="471170" cy="469900"/>
          </a:xfrm>
          <a:custGeom>
            <a:avLst/>
            <a:gdLst/>
            <a:ahLst/>
            <a:cxnLst/>
            <a:rect l="l" t="t" r="r" b="b"/>
            <a:pathLst>
              <a:path w="471170" h="469900">
                <a:moveTo>
                  <a:pt x="258191" y="0"/>
                </a:moveTo>
                <a:lnTo>
                  <a:pt x="234187" y="0"/>
                </a:lnTo>
                <a:lnTo>
                  <a:pt x="210058" y="1270"/>
                </a:lnTo>
                <a:lnTo>
                  <a:pt x="164211" y="10160"/>
                </a:lnTo>
                <a:lnTo>
                  <a:pt x="122300" y="29210"/>
                </a:lnTo>
                <a:lnTo>
                  <a:pt x="84836" y="54610"/>
                </a:lnTo>
                <a:lnTo>
                  <a:pt x="52959" y="86360"/>
                </a:lnTo>
                <a:lnTo>
                  <a:pt x="27940" y="124460"/>
                </a:lnTo>
                <a:lnTo>
                  <a:pt x="10160" y="166370"/>
                </a:lnTo>
                <a:lnTo>
                  <a:pt x="1016" y="212089"/>
                </a:lnTo>
                <a:lnTo>
                  <a:pt x="0" y="236220"/>
                </a:lnTo>
                <a:lnTo>
                  <a:pt x="1397" y="260350"/>
                </a:lnTo>
                <a:lnTo>
                  <a:pt x="11049" y="306070"/>
                </a:lnTo>
                <a:lnTo>
                  <a:pt x="29083" y="347979"/>
                </a:lnTo>
                <a:lnTo>
                  <a:pt x="54610" y="386079"/>
                </a:lnTo>
                <a:lnTo>
                  <a:pt x="86613" y="417829"/>
                </a:lnTo>
                <a:lnTo>
                  <a:pt x="124333" y="443229"/>
                </a:lnTo>
                <a:lnTo>
                  <a:pt x="166750" y="461010"/>
                </a:lnTo>
                <a:lnTo>
                  <a:pt x="212725" y="469900"/>
                </a:lnTo>
                <a:lnTo>
                  <a:pt x="236728" y="469900"/>
                </a:lnTo>
                <a:lnTo>
                  <a:pt x="260858" y="468629"/>
                </a:lnTo>
                <a:lnTo>
                  <a:pt x="284099" y="466089"/>
                </a:lnTo>
                <a:lnTo>
                  <a:pt x="306705" y="459739"/>
                </a:lnTo>
                <a:lnTo>
                  <a:pt x="324696" y="453389"/>
                </a:lnTo>
                <a:lnTo>
                  <a:pt x="213487" y="453389"/>
                </a:lnTo>
                <a:lnTo>
                  <a:pt x="191770" y="449579"/>
                </a:lnTo>
                <a:lnTo>
                  <a:pt x="150749" y="436879"/>
                </a:lnTo>
                <a:lnTo>
                  <a:pt x="113537" y="416560"/>
                </a:lnTo>
                <a:lnTo>
                  <a:pt x="81153" y="389889"/>
                </a:lnTo>
                <a:lnTo>
                  <a:pt x="54356" y="358139"/>
                </a:lnTo>
                <a:lnTo>
                  <a:pt x="34162" y="321310"/>
                </a:lnTo>
                <a:lnTo>
                  <a:pt x="21336" y="279400"/>
                </a:lnTo>
                <a:lnTo>
                  <a:pt x="16827" y="236220"/>
                </a:lnTo>
                <a:lnTo>
                  <a:pt x="16823" y="233679"/>
                </a:lnTo>
                <a:lnTo>
                  <a:pt x="17780" y="213360"/>
                </a:lnTo>
                <a:lnTo>
                  <a:pt x="26416" y="170179"/>
                </a:lnTo>
                <a:lnTo>
                  <a:pt x="43053" y="130810"/>
                </a:lnTo>
                <a:lnTo>
                  <a:pt x="66421" y="96520"/>
                </a:lnTo>
                <a:lnTo>
                  <a:pt x="96138" y="66039"/>
                </a:lnTo>
                <a:lnTo>
                  <a:pt x="130937" y="43179"/>
                </a:lnTo>
                <a:lnTo>
                  <a:pt x="170053" y="26670"/>
                </a:lnTo>
                <a:lnTo>
                  <a:pt x="212598" y="17779"/>
                </a:lnTo>
                <a:lnTo>
                  <a:pt x="235076" y="16510"/>
                </a:lnTo>
                <a:lnTo>
                  <a:pt x="322495" y="16510"/>
                </a:lnTo>
                <a:lnTo>
                  <a:pt x="304292" y="10160"/>
                </a:lnTo>
                <a:lnTo>
                  <a:pt x="281686" y="3810"/>
                </a:lnTo>
                <a:lnTo>
                  <a:pt x="258191" y="0"/>
                </a:lnTo>
                <a:close/>
              </a:path>
              <a:path w="471170" h="469900">
                <a:moveTo>
                  <a:pt x="322495" y="16510"/>
                </a:moveTo>
                <a:lnTo>
                  <a:pt x="235076" y="16510"/>
                </a:lnTo>
                <a:lnTo>
                  <a:pt x="257429" y="17779"/>
                </a:lnTo>
                <a:lnTo>
                  <a:pt x="279146" y="20320"/>
                </a:lnTo>
                <a:lnTo>
                  <a:pt x="320294" y="33020"/>
                </a:lnTo>
                <a:lnTo>
                  <a:pt x="357378" y="53339"/>
                </a:lnTo>
                <a:lnTo>
                  <a:pt x="389890" y="80010"/>
                </a:lnTo>
                <a:lnTo>
                  <a:pt x="416560" y="113029"/>
                </a:lnTo>
                <a:lnTo>
                  <a:pt x="436880" y="149860"/>
                </a:lnTo>
                <a:lnTo>
                  <a:pt x="449580" y="190500"/>
                </a:lnTo>
                <a:lnTo>
                  <a:pt x="454088" y="233679"/>
                </a:lnTo>
                <a:lnTo>
                  <a:pt x="454092" y="236220"/>
                </a:lnTo>
                <a:lnTo>
                  <a:pt x="453136" y="256539"/>
                </a:lnTo>
                <a:lnTo>
                  <a:pt x="444500" y="299720"/>
                </a:lnTo>
                <a:lnTo>
                  <a:pt x="427990" y="339089"/>
                </a:lnTo>
                <a:lnTo>
                  <a:pt x="404495" y="373379"/>
                </a:lnTo>
                <a:lnTo>
                  <a:pt x="374904" y="403860"/>
                </a:lnTo>
                <a:lnTo>
                  <a:pt x="340106" y="426720"/>
                </a:lnTo>
                <a:lnTo>
                  <a:pt x="300863" y="444500"/>
                </a:lnTo>
                <a:lnTo>
                  <a:pt x="258318" y="452120"/>
                </a:lnTo>
                <a:lnTo>
                  <a:pt x="235838" y="453389"/>
                </a:lnTo>
                <a:lnTo>
                  <a:pt x="324696" y="453389"/>
                </a:lnTo>
                <a:lnTo>
                  <a:pt x="368173" y="429260"/>
                </a:lnTo>
                <a:lnTo>
                  <a:pt x="402844" y="400050"/>
                </a:lnTo>
                <a:lnTo>
                  <a:pt x="431292" y="365760"/>
                </a:lnTo>
                <a:lnTo>
                  <a:pt x="452882" y="325120"/>
                </a:lnTo>
                <a:lnTo>
                  <a:pt x="466344" y="281939"/>
                </a:lnTo>
                <a:lnTo>
                  <a:pt x="470916" y="233679"/>
                </a:lnTo>
                <a:lnTo>
                  <a:pt x="469519" y="209550"/>
                </a:lnTo>
                <a:lnTo>
                  <a:pt x="459994" y="163829"/>
                </a:lnTo>
                <a:lnTo>
                  <a:pt x="441960" y="121920"/>
                </a:lnTo>
                <a:lnTo>
                  <a:pt x="416433" y="85089"/>
                </a:lnTo>
                <a:lnTo>
                  <a:pt x="384301" y="52070"/>
                </a:lnTo>
                <a:lnTo>
                  <a:pt x="346710" y="27939"/>
                </a:lnTo>
                <a:lnTo>
                  <a:pt x="326136" y="17779"/>
                </a:lnTo>
                <a:lnTo>
                  <a:pt x="322495" y="16510"/>
                </a:lnTo>
                <a:close/>
              </a:path>
              <a:path w="471170" h="469900">
                <a:moveTo>
                  <a:pt x="235838" y="33020"/>
                </a:moveTo>
                <a:lnTo>
                  <a:pt x="195199" y="36829"/>
                </a:lnTo>
                <a:lnTo>
                  <a:pt x="157225" y="49529"/>
                </a:lnTo>
                <a:lnTo>
                  <a:pt x="122936" y="67310"/>
                </a:lnTo>
                <a:lnTo>
                  <a:pt x="92963" y="92710"/>
                </a:lnTo>
                <a:lnTo>
                  <a:pt x="68199" y="121920"/>
                </a:lnTo>
                <a:lnTo>
                  <a:pt x="49530" y="156210"/>
                </a:lnTo>
                <a:lnTo>
                  <a:pt x="37719" y="194310"/>
                </a:lnTo>
                <a:lnTo>
                  <a:pt x="33591" y="233679"/>
                </a:lnTo>
                <a:lnTo>
                  <a:pt x="33583" y="236220"/>
                </a:lnTo>
                <a:lnTo>
                  <a:pt x="34417" y="255270"/>
                </a:lnTo>
                <a:lnTo>
                  <a:pt x="42418" y="294639"/>
                </a:lnTo>
                <a:lnTo>
                  <a:pt x="57785" y="331470"/>
                </a:lnTo>
                <a:lnTo>
                  <a:pt x="79375" y="363220"/>
                </a:lnTo>
                <a:lnTo>
                  <a:pt x="106680" y="391160"/>
                </a:lnTo>
                <a:lnTo>
                  <a:pt x="138937" y="412750"/>
                </a:lnTo>
                <a:lnTo>
                  <a:pt x="175006" y="427989"/>
                </a:lnTo>
                <a:lnTo>
                  <a:pt x="214375" y="435610"/>
                </a:lnTo>
                <a:lnTo>
                  <a:pt x="235076" y="436879"/>
                </a:lnTo>
                <a:lnTo>
                  <a:pt x="255650" y="435610"/>
                </a:lnTo>
                <a:lnTo>
                  <a:pt x="275717" y="433070"/>
                </a:lnTo>
                <a:lnTo>
                  <a:pt x="295148" y="427989"/>
                </a:lnTo>
                <a:lnTo>
                  <a:pt x="313690" y="421639"/>
                </a:lnTo>
                <a:lnTo>
                  <a:pt x="316211" y="420370"/>
                </a:lnTo>
                <a:lnTo>
                  <a:pt x="234187" y="420370"/>
                </a:lnTo>
                <a:lnTo>
                  <a:pt x="215137" y="419100"/>
                </a:lnTo>
                <a:lnTo>
                  <a:pt x="162306" y="405129"/>
                </a:lnTo>
                <a:lnTo>
                  <a:pt x="116840" y="377189"/>
                </a:lnTo>
                <a:lnTo>
                  <a:pt x="81153" y="337820"/>
                </a:lnTo>
                <a:lnTo>
                  <a:pt x="58166" y="289560"/>
                </a:lnTo>
                <a:lnTo>
                  <a:pt x="50292" y="233679"/>
                </a:lnTo>
                <a:lnTo>
                  <a:pt x="51308" y="214629"/>
                </a:lnTo>
                <a:lnTo>
                  <a:pt x="65278" y="162560"/>
                </a:lnTo>
                <a:lnTo>
                  <a:pt x="93345" y="116839"/>
                </a:lnTo>
                <a:lnTo>
                  <a:pt x="132969" y="81279"/>
                </a:lnTo>
                <a:lnTo>
                  <a:pt x="181737" y="57150"/>
                </a:lnTo>
                <a:lnTo>
                  <a:pt x="236728" y="49529"/>
                </a:lnTo>
                <a:lnTo>
                  <a:pt x="314451" y="49529"/>
                </a:lnTo>
                <a:lnTo>
                  <a:pt x="295910" y="41910"/>
                </a:lnTo>
                <a:lnTo>
                  <a:pt x="276606" y="36829"/>
                </a:lnTo>
                <a:lnTo>
                  <a:pt x="256540" y="34289"/>
                </a:lnTo>
                <a:lnTo>
                  <a:pt x="235838" y="33020"/>
                </a:lnTo>
                <a:close/>
              </a:path>
              <a:path w="471170" h="469900">
                <a:moveTo>
                  <a:pt x="314451" y="49529"/>
                </a:moveTo>
                <a:lnTo>
                  <a:pt x="236728" y="49529"/>
                </a:lnTo>
                <a:lnTo>
                  <a:pt x="255778" y="50800"/>
                </a:lnTo>
                <a:lnTo>
                  <a:pt x="273938" y="53339"/>
                </a:lnTo>
                <a:lnTo>
                  <a:pt x="324866" y="72389"/>
                </a:lnTo>
                <a:lnTo>
                  <a:pt x="367284" y="105410"/>
                </a:lnTo>
                <a:lnTo>
                  <a:pt x="398907" y="148589"/>
                </a:lnTo>
                <a:lnTo>
                  <a:pt x="417068" y="199389"/>
                </a:lnTo>
                <a:lnTo>
                  <a:pt x="420624" y="236220"/>
                </a:lnTo>
                <a:lnTo>
                  <a:pt x="419608" y="255270"/>
                </a:lnTo>
                <a:lnTo>
                  <a:pt x="405638" y="308610"/>
                </a:lnTo>
                <a:lnTo>
                  <a:pt x="377571" y="354329"/>
                </a:lnTo>
                <a:lnTo>
                  <a:pt x="338074" y="389889"/>
                </a:lnTo>
                <a:lnTo>
                  <a:pt x="289433" y="412750"/>
                </a:lnTo>
                <a:lnTo>
                  <a:pt x="234187" y="420370"/>
                </a:lnTo>
                <a:lnTo>
                  <a:pt x="316211" y="420370"/>
                </a:lnTo>
                <a:lnTo>
                  <a:pt x="363600" y="391160"/>
                </a:lnTo>
                <a:lnTo>
                  <a:pt x="391033" y="364489"/>
                </a:lnTo>
                <a:lnTo>
                  <a:pt x="412876" y="331470"/>
                </a:lnTo>
                <a:lnTo>
                  <a:pt x="428244" y="295910"/>
                </a:lnTo>
                <a:lnTo>
                  <a:pt x="436372" y="256539"/>
                </a:lnTo>
                <a:lnTo>
                  <a:pt x="437332" y="233679"/>
                </a:lnTo>
                <a:lnTo>
                  <a:pt x="436499" y="214629"/>
                </a:lnTo>
                <a:lnTo>
                  <a:pt x="428498" y="175260"/>
                </a:lnTo>
                <a:lnTo>
                  <a:pt x="413258" y="139700"/>
                </a:lnTo>
                <a:lnTo>
                  <a:pt x="391541" y="106679"/>
                </a:lnTo>
                <a:lnTo>
                  <a:pt x="364236" y="80010"/>
                </a:lnTo>
                <a:lnTo>
                  <a:pt x="332105" y="57150"/>
                </a:lnTo>
                <a:lnTo>
                  <a:pt x="314451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1383" y="529970"/>
            <a:ext cx="7837043" cy="31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0491" y="1562734"/>
            <a:ext cx="8111490" cy="429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187325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The </a:t>
            </a:r>
            <a:r>
              <a:rPr sz="2700" spc="-5" dirty="0">
                <a:latin typeface="Georgia"/>
                <a:cs typeface="Georgia"/>
              </a:rPr>
              <a:t>office of the Data Protection Commissioner </a:t>
            </a:r>
            <a:r>
              <a:rPr sz="2700" dirty="0">
                <a:latin typeface="Georgia"/>
                <a:cs typeface="Georgia"/>
              </a:rPr>
              <a:t>is  </a:t>
            </a:r>
            <a:r>
              <a:rPr sz="2700" spc="-5" dirty="0">
                <a:latin typeface="Georgia"/>
                <a:cs typeface="Georgia"/>
              </a:rPr>
              <a:t>established under the </a:t>
            </a:r>
            <a:r>
              <a:rPr sz="2700" dirty="0">
                <a:latin typeface="Georgia"/>
                <a:cs typeface="Georgia"/>
              </a:rPr>
              <a:t>1988 Data Protection Act,  </a:t>
            </a:r>
            <a:r>
              <a:rPr sz="2700" spc="-5" dirty="0">
                <a:latin typeface="Georgia"/>
                <a:cs typeface="Georgia"/>
              </a:rPr>
              <a:t>which was passed on </a:t>
            </a:r>
            <a:r>
              <a:rPr sz="2700" dirty="0">
                <a:latin typeface="Georgia"/>
                <a:cs typeface="Georgia"/>
              </a:rPr>
              <a:t>the 13th </a:t>
            </a:r>
            <a:r>
              <a:rPr sz="2700" spc="-5" dirty="0">
                <a:latin typeface="Georgia"/>
                <a:cs typeface="Georgia"/>
              </a:rPr>
              <a:t>July </a:t>
            </a:r>
            <a:r>
              <a:rPr sz="2700" dirty="0">
                <a:latin typeface="Georgia"/>
                <a:cs typeface="Georgia"/>
              </a:rPr>
              <a:t>1988, and </a:t>
            </a:r>
            <a:r>
              <a:rPr sz="2700" spc="-5" dirty="0">
                <a:latin typeface="Georgia"/>
                <a:cs typeface="Georgia"/>
              </a:rPr>
              <a:t>came  </a:t>
            </a:r>
            <a:r>
              <a:rPr sz="2700" spc="-10" dirty="0">
                <a:latin typeface="Georgia"/>
                <a:cs typeface="Georgia"/>
              </a:rPr>
              <a:t>fully </a:t>
            </a:r>
            <a:r>
              <a:rPr sz="2700" dirty="0">
                <a:latin typeface="Georgia"/>
                <a:cs typeface="Georgia"/>
              </a:rPr>
              <a:t>into </a:t>
            </a:r>
            <a:r>
              <a:rPr sz="2700" spc="-5" dirty="0">
                <a:latin typeface="Georgia"/>
                <a:cs typeface="Georgia"/>
              </a:rPr>
              <a:t>force on the </a:t>
            </a:r>
            <a:r>
              <a:rPr sz="2700" dirty="0">
                <a:latin typeface="Georgia"/>
                <a:cs typeface="Georgia"/>
              </a:rPr>
              <a:t>19th April,</a:t>
            </a:r>
            <a:r>
              <a:rPr sz="2700" spc="-9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1989</a:t>
            </a:r>
          </a:p>
          <a:p>
            <a:pPr marL="287020" marR="5080" indent="-274320">
              <a:lnSpc>
                <a:spcPct val="100000"/>
              </a:lnSpc>
              <a:spcBef>
                <a:spcPts val="645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Georgia"/>
                <a:cs typeface="Georgia"/>
              </a:rPr>
              <a:t>“</a:t>
            </a:r>
            <a:r>
              <a:rPr sz="2700" b="1" spc="-5" dirty="0">
                <a:latin typeface="Georgia"/>
                <a:cs typeface="Georgia"/>
              </a:rPr>
              <a:t>Our </a:t>
            </a:r>
            <a:r>
              <a:rPr sz="2700" b="1" dirty="0">
                <a:latin typeface="Georgia"/>
                <a:cs typeface="Georgia"/>
              </a:rPr>
              <a:t>Mission is </a:t>
            </a:r>
            <a:r>
              <a:rPr sz="2700" b="1" spc="-5" dirty="0">
                <a:latin typeface="Georgia"/>
                <a:cs typeface="Georgia"/>
              </a:rPr>
              <a:t>to </a:t>
            </a:r>
            <a:r>
              <a:rPr sz="2700" b="1" dirty="0">
                <a:latin typeface="Georgia"/>
                <a:cs typeface="Georgia"/>
              </a:rPr>
              <a:t>protect </a:t>
            </a:r>
            <a:r>
              <a:rPr sz="2700" b="1" spc="-5" dirty="0">
                <a:latin typeface="Georgia"/>
                <a:cs typeface="Georgia"/>
              </a:rPr>
              <a:t>the </a:t>
            </a:r>
            <a:r>
              <a:rPr sz="2700" b="1" dirty="0">
                <a:latin typeface="Georgia"/>
                <a:cs typeface="Georgia"/>
              </a:rPr>
              <a:t>individual's  </a:t>
            </a:r>
            <a:r>
              <a:rPr sz="2700" b="1" spc="-5" dirty="0">
                <a:latin typeface="Georgia"/>
                <a:cs typeface="Georgia"/>
              </a:rPr>
              <a:t>right to </a:t>
            </a:r>
            <a:r>
              <a:rPr sz="2700" b="1" dirty="0">
                <a:latin typeface="Georgia"/>
                <a:cs typeface="Georgia"/>
              </a:rPr>
              <a:t>privacy by </a:t>
            </a:r>
            <a:r>
              <a:rPr sz="2700" b="1" spc="-5" dirty="0">
                <a:latin typeface="Georgia"/>
                <a:cs typeface="Georgia"/>
              </a:rPr>
              <a:t>enabling </a:t>
            </a:r>
            <a:r>
              <a:rPr sz="2700" b="1" dirty="0">
                <a:latin typeface="Georgia"/>
                <a:cs typeface="Georgia"/>
              </a:rPr>
              <a:t>people </a:t>
            </a:r>
            <a:r>
              <a:rPr sz="2700" b="1" spc="-5" dirty="0">
                <a:latin typeface="Georgia"/>
                <a:cs typeface="Georgia"/>
              </a:rPr>
              <a:t>to know,  </a:t>
            </a:r>
            <a:r>
              <a:rPr sz="2700" b="1" dirty="0">
                <a:latin typeface="Georgia"/>
                <a:cs typeface="Georgia"/>
              </a:rPr>
              <a:t>and </a:t>
            </a:r>
            <a:r>
              <a:rPr sz="2700" b="1" spc="-5" dirty="0">
                <a:latin typeface="Georgia"/>
                <a:cs typeface="Georgia"/>
              </a:rPr>
              <a:t>to </a:t>
            </a:r>
            <a:r>
              <a:rPr sz="2700" b="1" dirty="0">
                <a:latin typeface="Georgia"/>
                <a:cs typeface="Georgia"/>
              </a:rPr>
              <a:t>exercise </a:t>
            </a:r>
            <a:r>
              <a:rPr sz="2700" b="1" spc="-5" dirty="0">
                <a:latin typeface="Georgia"/>
                <a:cs typeface="Georgia"/>
              </a:rPr>
              <a:t>control over </a:t>
            </a:r>
            <a:r>
              <a:rPr sz="2700" b="1" dirty="0">
                <a:latin typeface="Georgia"/>
                <a:cs typeface="Georgia"/>
              </a:rPr>
              <a:t>how </a:t>
            </a:r>
            <a:r>
              <a:rPr sz="2700" b="1" spc="-5" dirty="0">
                <a:latin typeface="Georgia"/>
                <a:cs typeface="Georgia"/>
              </a:rPr>
              <a:t>their  </a:t>
            </a:r>
            <a:r>
              <a:rPr sz="2700" b="1" dirty="0">
                <a:latin typeface="Georgia"/>
                <a:cs typeface="Georgia"/>
              </a:rPr>
              <a:t>personal information is </a:t>
            </a:r>
            <a:r>
              <a:rPr sz="2700" b="1" spc="-5" dirty="0">
                <a:latin typeface="Georgia"/>
                <a:cs typeface="Georgia"/>
              </a:rPr>
              <a:t>used, </a:t>
            </a:r>
            <a:r>
              <a:rPr sz="2700" b="1" dirty="0">
                <a:latin typeface="Georgia"/>
                <a:cs typeface="Georgia"/>
              </a:rPr>
              <a:t>in accordance  with the Data Protection </a:t>
            </a:r>
            <a:r>
              <a:rPr sz="2700" b="1" spc="-5" dirty="0">
                <a:latin typeface="Georgia"/>
                <a:cs typeface="Georgia"/>
              </a:rPr>
              <a:t>Acts, </a:t>
            </a:r>
            <a:r>
              <a:rPr sz="2700" b="1" dirty="0">
                <a:latin typeface="Georgia"/>
                <a:cs typeface="Georgia"/>
              </a:rPr>
              <a:t>1988 </a:t>
            </a:r>
            <a:r>
              <a:rPr sz="2700" b="1" spc="-5" dirty="0">
                <a:latin typeface="Georgia"/>
                <a:cs typeface="Georgia"/>
              </a:rPr>
              <a:t>&amp;</a:t>
            </a:r>
            <a:r>
              <a:rPr sz="2700" b="1" spc="-40" dirty="0">
                <a:latin typeface="Georgia"/>
                <a:cs typeface="Georgia"/>
              </a:rPr>
              <a:t> </a:t>
            </a:r>
            <a:r>
              <a:rPr sz="2700" b="1" dirty="0">
                <a:latin typeface="Georgia"/>
                <a:cs typeface="Georgia"/>
              </a:rPr>
              <a:t>2001.”</a:t>
            </a:r>
            <a:endParaRPr sz="270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555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b="1" spc="-5" dirty="0">
                <a:latin typeface="Book Antiqua"/>
                <a:cs typeface="Book Antiqua"/>
              </a:rPr>
              <a:t>https</a:t>
            </a:r>
            <a:r>
              <a:rPr sz="2700" b="1" spc="-5" dirty="0" smtClean="0">
                <a:latin typeface="Book Antiqua"/>
                <a:cs typeface="Book Antiqua"/>
              </a:rPr>
              <a:t>:</a:t>
            </a:r>
            <a:r>
              <a:rPr lang="en-US" sz="2700" b="1" spc="-5" dirty="0" smtClean="0">
                <a:latin typeface="Book Antiqua"/>
                <a:cs typeface="Book Antiqua"/>
              </a:rPr>
              <a:t>//www.dataprotection.ie</a:t>
            </a:r>
            <a:endParaRPr sz="2700" dirty="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4589" y="425450"/>
            <a:ext cx="426974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dirty="0">
                <a:solidFill>
                  <a:srgbClr val="7A9799"/>
                </a:solidFill>
              </a:rPr>
              <a:t>Recognise </a:t>
            </a:r>
            <a:r>
              <a:rPr sz="3300" spc="-5" dirty="0">
                <a:solidFill>
                  <a:srgbClr val="7A9799"/>
                </a:solidFill>
              </a:rPr>
              <a:t>this</a:t>
            </a:r>
            <a:r>
              <a:rPr sz="3300" spc="-110" dirty="0">
                <a:solidFill>
                  <a:srgbClr val="7A9799"/>
                </a:solidFill>
              </a:rPr>
              <a:t> </a:t>
            </a:r>
            <a:r>
              <a:rPr sz="3300" spc="-5" dirty="0">
                <a:solidFill>
                  <a:srgbClr val="7A9799"/>
                </a:solidFill>
              </a:rPr>
              <a:t>person?</a:t>
            </a:r>
            <a:endParaRPr sz="3300"/>
          </a:p>
        </p:txBody>
      </p:sp>
      <p:sp>
        <p:nvSpPr>
          <p:cNvPr id="3" name="object 3"/>
          <p:cNvSpPr/>
          <p:nvPr/>
        </p:nvSpPr>
        <p:spPr>
          <a:xfrm>
            <a:off x="1496567" y="2093976"/>
            <a:ext cx="6114288" cy="3438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67200" y="95554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62450" y="105079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5">
                <a:moveTo>
                  <a:pt x="210312" y="0"/>
                </a:moveTo>
                <a:lnTo>
                  <a:pt x="162072" y="5551"/>
                </a:lnTo>
                <a:lnTo>
                  <a:pt x="117798" y="21367"/>
                </a:lnTo>
                <a:lnTo>
                  <a:pt x="78750" y="46186"/>
                </a:lnTo>
                <a:lnTo>
                  <a:pt x="46186" y="78750"/>
                </a:lnTo>
                <a:lnTo>
                  <a:pt x="21367" y="117798"/>
                </a:lnTo>
                <a:lnTo>
                  <a:pt x="5551" y="162072"/>
                </a:lnTo>
                <a:lnTo>
                  <a:pt x="0" y="210312"/>
                </a:lnTo>
                <a:lnTo>
                  <a:pt x="5551" y="258551"/>
                </a:lnTo>
                <a:lnTo>
                  <a:pt x="21367" y="302825"/>
                </a:lnTo>
                <a:lnTo>
                  <a:pt x="46186" y="341873"/>
                </a:lnTo>
                <a:lnTo>
                  <a:pt x="78750" y="374437"/>
                </a:lnTo>
                <a:lnTo>
                  <a:pt x="117798" y="399256"/>
                </a:lnTo>
                <a:lnTo>
                  <a:pt x="162072" y="415072"/>
                </a:lnTo>
                <a:lnTo>
                  <a:pt x="210312" y="420624"/>
                </a:lnTo>
                <a:lnTo>
                  <a:pt x="258551" y="415072"/>
                </a:lnTo>
                <a:lnTo>
                  <a:pt x="302825" y="399256"/>
                </a:lnTo>
                <a:lnTo>
                  <a:pt x="341873" y="374437"/>
                </a:lnTo>
                <a:lnTo>
                  <a:pt x="374437" y="341873"/>
                </a:lnTo>
                <a:lnTo>
                  <a:pt x="399256" y="302825"/>
                </a:lnTo>
                <a:lnTo>
                  <a:pt x="415072" y="258551"/>
                </a:lnTo>
                <a:lnTo>
                  <a:pt x="420624" y="210312"/>
                </a:lnTo>
                <a:lnTo>
                  <a:pt x="415072" y="162072"/>
                </a:lnTo>
                <a:lnTo>
                  <a:pt x="399256" y="117798"/>
                </a:lnTo>
                <a:lnTo>
                  <a:pt x="374437" y="78750"/>
                </a:lnTo>
                <a:lnTo>
                  <a:pt x="341873" y="46186"/>
                </a:lnTo>
                <a:lnTo>
                  <a:pt x="302825" y="21367"/>
                </a:lnTo>
                <a:lnTo>
                  <a:pt x="258551" y="5551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37303" y="1026667"/>
            <a:ext cx="471170" cy="469900"/>
          </a:xfrm>
          <a:custGeom>
            <a:avLst/>
            <a:gdLst/>
            <a:ahLst/>
            <a:cxnLst/>
            <a:rect l="l" t="t" r="r" b="b"/>
            <a:pathLst>
              <a:path w="471170" h="469900">
                <a:moveTo>
                  <a:pt x="258191" y="0"/>
                </a:moveTo>
                <a:lnTo>
                  <a:pt x="234187" y="0"/>
                </a:lnTo>
                <a:lnTo>
                  <a:pt x="210058" y="1270"/>
                </a:lnTo>
                <a:lnTo>
                  <a:pt x="164211" y="10160"/>
                </a:lnTo>
                <a:lnTo>
                  <a:pt x="122300" y="29210"/>
                </a:lnTo>
                <a:lnTo>
                  <a:pt x="84836" y="54610"/>
                </a:lnTo>
                <a:lnTo>
                  <a:pt x="52959" y="86360"/>
                </a:lnTo>
                <a:lnTo>
                  <a:pt x="27940" y="124460"/>
                </a:lnTo>
                <a:lnTo>
                  <a:pt x="10160" y="166370"/>
                </a:lnTo>
                <a:lnTo>
                  <a:pt x="1016" y="212089"/>
                </a:lnTo>
                <a:lnTo>
                  <a:pt x="0" y="236220"/>
                </a:lnTo>
                <a:lnTo>
                  <a:pt x="1397" y="260350"/>
                </a:lnTo>
                <a:lnTo>
                  <a:pt x="11049" y="306070"/>
                </a:lnTo>
                <a:lnTo>
                  <a:pt x="29083" y="347979"/>
                </a:lnTo>
                <a:lnTo>
                  <a:pt x="54610" y="386079"/>
                </a:lnTo>
                <a:lnTo>
                  <a:pt x="86613" y="417829"/>
                </a:lnTo>
                <a:lnTo>
                  <a:pt x="124333" y="443229"/>
                </a:lnTo>
                <a:lnTo>
                  <a:pt x="166750" y="461010"/>
                </a:lnTo>
                <a:lnTo>
                  <a:pt x="212725" y="469900"/>
                </a:lnTo>
                <a:lnTo>
                  <a:pt x="236728" y="469900"/>
                </a:lnTo>
                <a:lnTo>
                  <a:pt x="260858" y="468629"/>
                </a:lnTo>
                <a:lnTo>
                  <a:pt x="284099" y="466089"/>
                </a:lnTo>
                <a:lnTo>
                  <a:pt x="306705" y="459739"/>
                </a:lnTo>
                <a:lnTo>
                  <a:pt x="324696" y="453389"/>
                </a:lnTo>
                <a:lnTo>
                  <a:pt x="213487" y="453389"/>
                </a:lnTo>
                <a:lnTo>
                  <a:pt x="191770" y="449579"/>
                </a:lnTo>
                <a:lnTo>
                  <a:pt x="150749" y="436879"/>
                </a:lnTo>
                <a:lnTo>
                  <a:pt x="113537" y="416560"/>
                </a:lnTo>
                <a:lnTo>
                  <a:pt x="81153" y="389889"/>
                </a:lnTo>
                <a:lnTo>
                  <a:pt x="54356" y="358139"/>
                </a:lnTo>
                <a:lnTo>
                  <a:pt x="34162" y="321310"/>
                </a:lnTo>
                <a:lnTo>
                  <a:pt x="21336" y="279400"/>
                </a:lnTo>
                <a:lnTo>
                  <a:pt x="16827" y="236220"/>
                </a:lnTo>
                <a:lnTo>
                  <a:pt x="16823" y="233679"/>
                </a:lnTo>
                <a:lnTo>
                  <a:pt x="17780" y="213360"/>
                </a:lnTo>
                <a:lnTo>
                  <a:pt x="26416" y="170179"/>
                </a:lnTo>
                <a:lnTo>
                  <a:pt x="43053" y="130810"/>
                </a:lnTo>
                <a:lnTo>
                  <a:pt x="66421" y="96520"/>
                </a:lnTo>
                <a:lnTo>
                  <a:pt x="96138" y="66039"/>
                </a:lnTo>
                <a:lnTo>
                  <a:pt x="130937" y="43179"/>
                </a:lnTo>
                <a:lnTo>
                  <a:pt x="170053" y="26670"/>
                </a:lnTo>
                <a:lnTo>
                  <a:pt x="212598" y="17779"/>
                </a:lnTo>
                <a:lnTo>
                  <a:pt x="235076" y="16510"/>
                </a:lnTo>
                <a:lnTo>
                  <a:pt x="322495" y="16510"/>
                </a:lnTo>
                <a:lnTo>
                  <a:pt x="304292" y="10160"/>
                </a:lnTo>
                <a:lnTo>
                  <a:pt x="281686" y="3810"/>
                </a:lnTo>
                <a:lnTo>
                  <a:pt x="258191" y="0"/>
                </a:lnTo>
                <a:close/>
              </a:path>
              <a:path w="471170" h="469900">
                <a:moveTo>
                  <a:pt x="322495" y="16510"/>
                </a:moveTo>
                <a:lnTo>
                  <a:pt x="235076" y="16510"/>
                </a:lnTo>
                <a:lnTo>
                  <a:pt x="257429" y="17779"/>
                </a:lnTo>
                <a:lnTo>
                  <a:pt x="279146" y="20320"/>
                </a:lnTo>
                <a:lnTo>
                  <a:pt x="320294" y="33020"/>
                </a:lnTo>
                <a:lnTo>
                  <a:pt x="357378" y="53339"/>
                </a:lnTo>
                <a:lnTo>
                  <a:pt x="389890" y="80010"/>
                </a:lnTo>
                <a:lnTo>
                  <a:pt x="416560" y="113029"/>
                </a:lnTo>
                <a:lnTo>
                  <a:pt x="436880" y="149860"/>
                </a:lnTo>
                <a:lnTo>
                  <a:pt x="449580" y="190500"/>
                </a:lnTo>
                <a:lnTo>
                  <a:pt x="454088" y="233679"/>
                </a:lnTo>
                <a:lnTo>
                  <a:pt x="454092" y="236220"/>
                </a:lnTo>
                <a:lnTo>
                  <a:pt x="453136" y="256539"/>
                </a:lnTo>
                <a:lnTo>
                  <a:pt x="444500" y="299720"/>
                </a:lnTo>
                <a:lnTo>
                  <a:pt x="427990" y="339089"/>
                </a:lnTo>
                <a:lnTo>
                  <a:pt x="404495" y="373379"/>
                </a:lnTo>
                <a:lnTo>
                  <a:pt x="374904" y="403860"/>
                </a:lnTo>
                <a:lnTo>
                  <a:pt x="340106" y="426720"/>
                </a:lnTo>
                <a:lnTo>
                  <a:pt x="300863" y="444500"/>
                </a:lnTo>
                <a:lnTo>
                  <a:pt x="258318" y="452120"/>
                </a:lnTo>
                <a:lnTo>
                  <a:pt x="235838" y="453389"/>
                </a:lnTo>
                <a:lnTo>
                  <a:pt x="324696" y="453389"/>
                </a:lnTo>
                <a:lnTo>
                  <a:pt x="368173" y="429260"/>
                </a:lnTo>
                <a:lnTo>
                  <a:pt x="402844" y="400050"/>
                </a:lnTo>
                <a:lnTo>
                  <a:pt x="431292" y="365760"/>
                </a:lnTo>
                <a:lnTo>
                  <a:pt x="452882" y="325120"/>
                </a:lnTo>
                <a:lnTo>
                  <a:pt x="466344" y="281939"/>
                </a:lnTo>
                <a:lnTo>
                  <a:pt x="470916" y="233679"/>
                </a:lnTo>
                <a:lnTo>
                  <a:pt x="469519" y="209550"/>
                </a:lnTo>
                <a:lnTo>
                  <a:pt x="459994" y="163829"/>
                </a:lnTo>
                <a:lnTo>
                  <a:pt x="441960" y="121920"/>
                </a:lnTo>
                <a:lnTo>
                  <a:pt x="416433" y="85089"/>
                </a:lnTo>
                <a:lnTo>
                  <a:pt x="384301" y="52070"/>
                </a:lnTo>
                <a:lnTo>
                  <a:pt x="346710" y="27939"/>
                </a:lnTo>
                <a:lnTo>
                  <a:pt x="326136" y="17779"/>
                </a:lnTo>
                <a:lnTo>
                  <a:pt x="322495" y="16510"/>
                </a:lnTo>
                <a:close/>
              </a:path>
              <a:path w="471170" h="469900">
                <a:moveTo>
                  <a:pt x="235838" y="33020"/>
                </a:moveTo>
                <a:lnTo>
                  <a:pt x="195199" y="36829"/>
                </a:lnTo>
                <a:lnTo>
                  <a:pt x="157225" y="49529"/>
                </a:lnTo>
                <a:lnTo>
                  <a:pt x="122936" y="67310"/>
                </a:lnTo>
                <a:lnTo>
                  <a:pt x="92963" y="92710"/>
                </a:lnTo>
                <a:lnTo>
                  <a:pt x="68199" y="121920"/>
                </a:lnTo>
                <a:lnTo>
                  <a:pt x="49530" y="156210"/>
                </a:lnTo>
                <a:lnTo>
                  <a:pt x="37719" y="194310"/>
                </a:lnTo>
                <a:lnTo>
                  <a:pt x="33591" y="233679"/>
                </a:lnTo>
                <a:lnTo>
                  <a:pt x="33583" y="236220"/>
                </a:lnTo>
                <a:lnTo>
                  <a:pt x="34417" y="255270"/>
                </a:lnTo>
                <a:lnTo>
                  <a:pt x="42418" y="294639"/>
                </a:lnTo>
                <a:lnTo>
                  <a:pt x="57785" y="331470"/>
                </a:lnTo>
                <a:lnTo>
                  <a:pt x="79375" y="363220"/>
                </a:lnTo>
                <a:lnTo>
                  <a:pt x="106680" y="391160"/>
                </a:lnTo>
                <a:lnTo>
                  <a:pt x="138937" y="412750"/>
                </a:lnTo>
                <a:lnTo>
                  <a:pt x="175006" y="427989"/>
                </a:lnTo>
                <a:lnTo>
                  <a:pt x="214375" y="435610"/>
                </a:lnTo>
                <a:lnTo>
                  <a:pt x="235076" y="436879"/>
                </a:lnTo>
                <a:lnTo>
                  <a:pt x="255650" y="435610"/>
                </a:lnTo>
                <a:lnTo>
                  <a:pt x="275717" y="433070"/>
                </a:lnTo>
                <a:lnTo>
                  <a:pt x="295148" y="427989"/>
                </a:lnTo>
                <a:lnTo>
                  <a:pt x="313690" y="421639"/>
                </a:lnTo>
                <a:lnTo>
                  <a:pt x="316211" y="420370"/>
                </a:lnTo>
                <a:lnTo>
                  <a:pt x="234187" y="420370"/>
                </a:lnTo>
                <a:lnTo>
                  <a:pt x="215137" y="419100"/>
                </a:lnTo>
                <a:lnTo>
                  <a:pt x="162306" y="405129"/>
                </a:lnTo>
                <a:lnTo>
                  <a:pt x="116840" y="377189"/>
                </a:lnTo>
                <a:lnTo>
                  <a:pt x="81153" y="337820"/>
                </a:lnTo>
                <a:lnTo>
                  <a:pt x="58166" y="289560"/>
                </a:lnTo>
                <a:lnTo>
                  <a:pt x="50292" y="233679"/>
                </a:lnTo>
                <a:lnTo>
                  <a:pt x="51308" y="214629"/>
                </a:lnTo>
                <a:lnTo>
                  <a:pt x="65278" y="162560"/>
                </a:lnTo>
                <a:lnTo>
                  <a:pt x="93345" y="116839"/>
                </a:lnTo>
                <a:lnTo>
                  <a:pt x="132969" y="81279"/>
                </a:lnTo>
                <a:lnTo>
                  <a:pt x="181737" y="57150"/>
                </a:lnTo>
                <a:lnTo>
                  <a:pt x="236728" y="49529"/>
                </a:lnTo>
                <a:lnTo>
                  <a:pt x="314451" y="49529"/>
                </a:lnTo>
                <a:lnTo>
                  <a:pt x="295910" y="41910"/>
                </a:lnTo>
                <a:lnTo>
                  <a:pt x="276606" y="36829"/>
                </a:lnTo>
                <a:lnTo>
                  <a:pt x="256540" y="34289"/>
                </a:lnTo>
                <a:lnTo>
                  <a:pt x="235838" y="33020"/>
                </a:lnTo>
                <a:close/>
              </a:path>
              <a:path w="471170" h="469900">
                <a:moveTo>
                  <a:pt x="314451" y="49529"/>
                </a:moveTo>
                <a:lnTo>
                  <a:pt x="236728" y="49529"/>
                </a:lnTo>
                <a:lnTo>
                  <a:pt x="255778" y="50800"/>
                </a:lnTo>
                <a:lnTo>
                  <a:pt x="273938" y="53339"/>
                </a:lnTo>
                <a:lnTo>
                  <a:pt x="324866" y="72389"/>
                </a:lnTo>
                <a:lnTo>
                  <a:pt x="367284" y="105410"/>
                </a:lnTo>
                <a:lnTo>
                  <a:pt x="398907" y="148589"/>
                </a:lnTo>
                <a:lnTo>
                  <a:pt x="417068" y="199389"/>
                </a:lnTo>
                <a:lnTo>
                  <a:pt x="420624" y="236220"/>
                </a:lnTo>
                <a:lnTo>
                  <a:pt x="419608" y="255270"/>
                </a:lnTo>
                <a:lnTo>
                  <a:pt x="405638" y="308610"/>
                </a:lnTo>
                <a:lnTo>
                  <a:pt x="377571" y="354329"/>
                </a:lnTo>
                <a:lnTo>
                  <a:pt x="338074" y="389889"/>
                </a:lnTo>
                <a:lnTo>
                  <a:pt x="289433" y="412750"/>
                </a:lnTo>
                <a:lnTo>
                  <a:pt x="234187" y="420370"/>
                </a:lnTo>
                <a:lnTo>
                  <a:pt x="316211" y="420370"/>
                </a:lnTo>
                <a:lnTo>
                  <a:pt x="363600" y="391160"/>
                </a:lnTo>
                <a:lnTo>
                  <a:pt x="391033" y="364489"/>
                </a:lnTo>
                <a:lnTo>
                  <a:pt x="412876" y="331470"/>
                </a:lnTo>
                <a:lnTo>
                  <a:pt x="428244" y="295910"/>
                </a:lnTo>
                <a:lnTo>
                  <a:pt x="436372" y="256539"/>
                </a:lnTo>
                <a:lnTo>
                  <a:pt x="437332" y="233679"/>
                </a:lnTo>
                <a:lnTo>
                  <a:pt x="436499" y="214629"/>
                </a:lnTo>
                <a:lnTo>
                  <a:pt x="428498" y="175260"/>
                </a:lnTo>
                <a:lnTo>
                  <a:pt x="413258" y="139700"/>
                </a:lnTo>
                <a:lnTo>
                  <a:pt x="391541" y="106679"/>
                </a:lnTo>
                <a:lnTo>
                  <a:pt x="364236" y="80010"/>
                </a:lnTo>
                <a:lnTo>
                  <a:pt x="332105" y="57150"/>
                </a:lnTo>
                <a:lnTo>
                  <a:pt x="314451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5929" y="533654"/>
            <a:ext cx="5686552" cy="308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0491" y="1498346"/>
            <a:ext cx="8264525" cy="2944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ts val="2270"/>
              </a:lnSpc>
              <a:buClr>
                <a:srgbClr val="D16248"/>
              </a:buClr>
              <a:buSzPct val="85714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100" dirty="0">
                <a:latin typeface="Book Antiqua"/>
                <a:cs typeface="Book Antiqua"/>
              </a:rPr>
              <a:t>Billy </a:t>
            </a:r>
            <a:r>
              <a:rPr sz="2100" spc="-5" dirty="0">
                <a:latin typeface="Book Antiqua"/>
                <a:cs typeface="Book Antiqua"/>
              </a:rPr>
              <a:t>Hawkes </a:t>
            </a:r>
            <a:r>
              <a:rPr sz="2100" dirty="0">
                <a:latin typeface="Book Antiqua"/>
                <a:cs typeface="Book Antiqua"/>
              </a:rPr>
              <a:t>was appointed Data Protection </a:t>
            </a:r>
            <a:r>
              <a:rPr sz="2100" spc="-5" dirty="0">
                <a:latin typeface="Book Antiqua"/>
                <a:cs typeface="Book Antiqua"/>
              </a:rPr>
              <a:t>Commissioner </a:t>
            </a:r>
            <a:r>
              <a:rPr sz="2100" dirty="0">
                <a:latin typeface="Book Antiqua"/>
                <a:cs typeface="Book Antiqua"/>
              </a:rPr>
              <a:t>in</a:t>
            </a:r>
            <a:r>
              <a:rPr sz="2100" spc="-55" dirty="0">
                <a:latin typeface="Book Antiqua"/>
                <a:cs typeface="Book Antiqua"/>
              </a:rPr>
              <a:t> </a:t>
            </a:r>
            <a:r>
              <a:rPr sz="2100" dirty="0">
                <a:latin typeface="Book Antiqua"/>
                <a:cs typeface="Book Antiqua"/>
              </a:rPr>
              <a:t>July</a:t>
            </a:r>
          </a:p>
          <a:p>
            <a:pPr marL="287020">
              <a:lnSpc>
                <a:spcPts val="2270"/>
              </a:lnSpc>
            </a:pPr>
            <a:r>
              <a:rPr sz="2100" spc="5" dirty="0">
                <a:latin typeface="Book Antiqua"/>
                <a:cs typeface="Book Antiqua"/>
              </a:rPr>
              <a:t>2005.</a:t>
            </a:r>
            <a:endParaRPr sz="2100" dirty="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buClr>
                <a:srgbClr val="D16248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100" dirty="0">
                <a:latin typeface="Book Antiqua"/>
                <a:cs typeface="Book Antiqua"/>
              </a:rPr>
              <a:t>In September </a:t>
            </a:r>
            <a:r>
              <a:rPr lang="en-US" sz="2100" dirty="0" smtClean="0">
                <a:latin typeface="Book Antiqua"/>
                <a:cs typeface="Book Antiqua"/>
              </a:rPr>
              <a:t>2014</a:t>
            </a:r>
            <a:r>
              <a:rPr sz="2100" spc="-5" dirty="0" smtClean="0">
                <a:latin typeface="Book Antiqua"/>
                <a:cs typeface="Book Antiqua"/>
              </a:rPr>
              <a:t> </a:t>
            </a:r>
            <a:r>
              <a:rPr sz="2100" spc="-5" dirty="0">
                <a:latin typeface="Book Antiqua"/>
                <a:cs typeface="Book Antiqua"/>
              </a:rPr>
              <a:t>he </a:t>
            </a:r>
            <a:r>
              <a:rPr sz="2100" dirty="0">
                <a:latin typeface="Book Antiqua"/>
                <a:cs typeface="Book Antiqua"/>
              </a:rPr>
              <a:t>was replaced </a:t>
            </a:r>
            <a:r>
              <a:rPr sz="2100" spc="-5" dirty="0">
                <a:latin typeface="Book Antiqua"/>
                <a:cs typeface="Book Antiqua"/>
              </a:rPr>
              <a:t>by </a:t>
            </a:r>
            <a:r>
              <a:rPr sz="2100" dirty="0">
                <a:latin typeface="Book Antiqua"/>
                <a:cs typeface="Book Antiqua"/>
              </a:rPr>
              <a:t>Helen</a:t>
            </a:r>
            <a:r>
              <a:rPr sz="2100" spc="-120" dirty="0">
                <a:latin typeface="Book Antiqua"/>
                <a:cs typeface="Book Antiqua"/>
              </a:rPr>
              <a:t> </a:t>
            </a:r>
            <a:r>
              <a:rPr sz="2100" spc="-5" dirty="0">
                <a:latin typeface="Book Antiqua"/>
                <a:cs typeface="Book Antiqua"/>
              </a:rPr>
              <a:t>Dixon.</a:t>
            </a:r>
            <a:endParaRPr sz="2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"/>
            </a:pPr>
            <a:endParaRPr sz="2600" dirty="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80000"/>
              </a:lnSpc>
              <a:spcBef>
                <a:spcPts val="5"/>
              </a:spcBef>
              <a:buClr>
                <a:srgbClr val="D16248"/>
              </a:buClr>
              <a:buSzPct val="85714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100" dirty="0">
                <a:latin typeface="Book Antiqua"/>
                <a:cs typeface="Book Antiqua"/>
              </a:rPr>
              <a:t>The </a:t>
            </a:r>
            <a:r>
              <a:rPr sz="2100" spc="-5" dirty="0">
                <a:latin typeface="Book Antiqua"/>
                <a:cs typeface="Book Antiqua"/>
              </a:rPr>
              <a:t>Data </a:t>
            </a:r>
            <a:r>
              <a:rPr sz="2100" dirty="0">
                <a:latin typeface="Book Antiqua"/>
                <a:cs typeface="Book Antiqua"/>
              </a:rPr>
              <a:t>Protection </a:t>
            </a:r>
            <a:r>
              <a:rPr sz="2100" spc="-5" dirty="0">
                <a:latin typeface="Book Antiqua"/>
                <a:cs typeface="Book Antiqua"/>
              </a:rPr>
              <a:t>Commissioner </a:t>
            </a:r>
            <a:r>
              <a:rPr sz="2100" dirty="0">
                <a:latin typeface="Book Antiqua"/>
                <a:cs typeface="Book Antiqua"/>
              </a:rPr>
              <a:t>is responsible for </a:t>
            </a:r>
            <a:r>
              <a:rPr sz="2100" spc="-5" dirty="0">
                <a:latin typeface="Book Antiqua"/>
                <a:cs typeface="Book Antiqua"/>
              </a:rPr>
              <a:t>upholding the  </a:t>
            </a:r>
            <a:r>
              <a:rPr sz="2100" dirty="0">
                <a:latin typeface="Book Antiqua"/>
                <a:cs typeface="Book Antiqua"/>
              </a:rPr>
              <a:t>rights of individuals as </a:t>
            </a:r>
            <a:r>
              <a:rPr sz="2100" spc="-5" dirty="0">
                <a:latin typeface="Book Antiqua"/>
                <a:cs typeface="Book Antiqua"/>
              </a:rPr>
              <a:t>set </a:t>
            </a:r>
            <a:r>
              <a:rPr sz="2100" dirty="0">
                <a:latin typeface="Book Antiqua"/>
                <a:cs typeface="Book Antiqua"/>
              </a:rPr>
              <a:t>out in </a:t>
            </a:r>
            <a:r>
              <a:rPr sz="2100" spc="-5" dirty="0">
                <a:latin typeface="Book Antiqua"/>
                <a:cs typeface="Book Antiqua"/>
              </a:rPr>
              <a:t>the </a:t>
            </a:r>
            <a:r>
              <a:rPr sz="2100" dirty="0">
                <a:latin typeface="Book Antiqua"/>
                <a:cs typeface="Book Antiqua"/>
              </a:rPr>
              <a:t>Acts, and enforcing </a:t>
            </a:r>
            <a:r>
              <a:rPr sz="2100" spc="-5" dirty="0">
                <a:latin typeface="Book Antiqua"/>
                <a:cs typeface="Book Antiqua"/>
              </a:rPr>
              <a:t>the  </a:t>
            </a:r>
            <a:r>
              <a:rPr sz="2100" dirty="0">
                <a:latin typeface="Book Antiqua"/>
                <a:cs typeface="Book Antiqua"/>
              </a:rPr>
              <a:t>obligations upon </a:t>
            </a:r>
            <a:r>
              <a:rPr sz="2100" spc="-5" dirty="0">
                <a:latin typeface="Book Antiqua"/>
                <a:cs typeface="Book Antiqua"/>
              </a:rPr>
              <a:t>data</a:t>
            </a:r>
            <a:r>
              <a:rPr sz="2100" spc="-65" dirty="0">
                <a:latin typeface="Book Antiqua"/>
                <a:cs typeface="Book Antiqua"/>
              </a:rPr>
              <a:t> </a:t>
            </a:r>
            <a:r>
              <a:rPr sz="2100" dirty="0">
                <a:latin typeface="Book Antiqua"/>
                <a:cs typeface="Book Antiqua"/>
              </a:rPr>
              <a:t>controllers.</a:t>
            </a:r>
          </a:p>
          <a:p>
            <a:pPr>
              <a:lnSpc>
                <a:spcPct val="100000"/>
              </a:lnSpc>
              <a:spcBef>
                <a:spcPts val="15"/>
              </a:spcBef>
              <a:buChar char=""/>
            </a:pPr>
            <a:endParaRPr sz="1750" dirty="0">
              <a:latin typeface="Times New Roman"/>
              <a:cs typeface="Times New Roman"/>
            </a:endParaRPr>
          </a:p>
          <a:p>
            <a:pPr marL="287020" indent="-274320">
              <a:lnSpc>
                <a:spcPts val="2270"/>
              </a:lnSpc>
              <a:buClr>
                <a:srgbClr val="D16248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100" spc="-5" dirty="0">
                <a:latin typeface="Georgia"/>
                <a:cs typeface="Georgia"/>
              </a:rPr>
              <a:t>Appointed by the Government and independent </a:t>
            </a:r>
            <a:r>
              <a:rPr sz="2100" dirty="0">
                <a:latin typeface="Georgia"/>
                <a:cs typeface="Georgia"/>
              </a:rPr>
              <a:t>in </a:t>
            </a:r>
            <a:r>
              <a:rPr sz="2100" spc="-5" dirty="0">
                <a:latin typeface="Georgia"/>
                <a:cs typeface="Georgia"/>
              </a:rPr>
              <a:t>the exercise</a:t>
            </a:r>
            <a:r>
              <a:rPr sz="2100" spc="30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of</a:t>
            </a:r>
            <a:endParaRPr sz="2100" dirty="0">
              <a:latin typeface="Georgia"/>
              <a:cs typeface="Georgia"/>
            </a:endParaRPr>
          </a:p>
          <a:p>
            <a:pPr marL="287020">
              <a:lnSpc>
                <a:spcPts val="2270"/>
              </a:lnSpc>
            </a:pPr>
            <a:r>
              <a:rPr sz="2100" spc="-5" dirty="0">
                <a:latin typeface="Georgia"/>
                <a:cs typeface="Georgia"/>
              </a:rPr>
              <a:t>his</a:t>
            </a:r>
            <a:r>
              <a:rPr sz="2100" spc="-85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functions.</a:t>
            </a:r>
            <a:endParaRPr sz="2100" dirty="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62200" y="4232148"/>
            <a:ext cx="4428743" cy="2397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84043" y="329692"/>
            <a:ext cx="3440557" cy="432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3580" rIns="0" bIns="0" rtlCol="0">
            <a:spAutoFit/>
          </a:bodyPr>
          <a:lstStyle/>
          <a:p>
            <a:pPr marL="1511935">
              <a:lnSpc>
                <a:spcPct val="100000"/>
              </a:lnSpc>
            </a:pPr>
            <a:r>
              <a:rPr sz="2200" spc="-5" dirty="0">
                <a:solidFill>
                  <a:srgbClr val="000000"/>
                </a:solidFill>
                <a:latin typeface="Book Antiqua"/>
                <a:cs typeface="Book Antiqua"/>
              </a:rPr>
              <a:t>What is data</a:t>
            </a:r>
            <a:r>
              <a:rPr sz="2200" spc="-70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2200" spc="-5" dirty="0">
                <a:solidFill>
                  <a:srgbClr val="000000"/>
                </a:solidFill>
                <a:latin typeface="Book Antiqua"/>
                <a:cs typeface="Book Antiqua"/>
              </a:rPr>
              <a:t>protection?</a:t>
            </a:r>
            <a:endParaRPr sz="2200" dirty="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491" y="2364740"/>
            <a:ext cx="8319134" cy="281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 marR="5080">
              <a:lnSpc>
                <a:spcPts val="2110"/>
              </a:lnSpc>
            </a:pPr>
            <a:r>
              <a:rPr sz="2200" spc="-5" dirty="0">
                <a:latin typeface="Book Antiqua"/>
                <a:cs typeface="Book Antiqua"/>
              </a:rPr>
              <a:t>When you </a:t>
            </a:r>
            <a:r>
              <a:rPr sz="2200" spc="-10" dirty="0">
                <a:latin typeface="Book Antiqua"/>
                <a:cs typeface="Book Antiqua"/>
              </a:rPr>
              <a:t>give </a:t>
            </a:r>
            <a:r>
              <a:rPr sz="2200" spc="-5" dirty="0">
                <a:latin typeface="Book Antiqua"/>
                <a:cs typeface="Book Antiqua"/>
              </a:rPr>
              <a:t>your personal details </a:t>
            </a:r>
            <a:r>
              <a:rPr sz="2200" dirty="0">
                <a:latin typeface="Book Antiqua"/>
                <a:cs typeface="Book Antiqua"/>
              </a:rPr>
              <a:t>to </a:t>
            </a:r>
            <a:r>
              <a:rPr sz="2200" spc="-5" dirty="0">
                <a:latin typeface="Book Antiqua"/>
                <a:cs typeface="Book Antiqua"/>
              </a:rPr>
              <a:t>an organisation or  individual, they have a duty to keep these details private and safe.  This </a:t>
            </a:r>
            <a:r>
              <a:rPr sz="2200" spc="-10" dirty="0">
                <a:latin typeface="Book Antiqua"/>
                <a:cs typeface="Book Antiqua"/>
              </a:rPr>
              <a:t>process </a:t>
            </a:r>
            <a:r>
              <a:rPr sz="2200" spc="-5" dirty="0">
                <a:latin typeface="Book Antiqua"/>
                <a:cs typeface="Book Antiqua"/>
              </a:rPr>
              <a:t>is known as data</a:t>
            </a:r>
            <a:r>
              <a:rPr sz="2200" spc="20" dirty="0">
                <a:latin typeface="Book Antiqua"/>
                <a:cs typeface="Book Antiqua"/>
              </a:rPr>
              <a:t> </a:t>
            </a:r>
            <a:r>
              <a:rPr sz="2200" spc="-5" dirty="0">
                <a:latin typeface="Book Antiqua"/>
                <a:cs typeface="Book Antiqua"/>
              </a:rPr>
              <a:t>protection.</a:t>
            </a:r>
            <a:endParaRPr sz="22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70"/>
              </a:lnSpc>
            </a:pPr>
            <a:r>
              <a:rPr sz="1900" b="1" spc="-10" dirty="0">
                <a:latin typeface="Georgia"/>
                <a:cs typeface="Georgia"/>
              </a:rPr>
              <a:t>Personal data</a:t>
            </a:r>
            <a:endParaRPr sz="1900">
              <a:latin typeface="Georgia"/>
              <a:cs typeface="Georgia"/>
            </a:endParaRPr>
          </a:p>
          <a:p>
            <a:pPr marL="12700" marR="222885">
              <a:lnSpc>
                <a:spcPts val="2110"/>
              </a:lnSpc>
              <a:spcBef>
                <a:spcPts val="500"/>
              </a:spcBef>
              <a:tabLst>
                <a:tab pos="4725035" algn="l"/>
              </a:tabLst>
            </a:pPr>
            <a:r>
              <a:rPr sz="2200" spc="-5" dirty="0">
                <a:latin typeface="Book Antiqua"/>
                <a:cs typeface="Book Antiqua"/>
              </a:rPr>
              <a:t>This is data which relate to a living individual who can </a:t>
            </a:r>
            <a:r>
              <a:rPr sz="2200" spc="-10" dirty="0">
                <a:latin typeface="Book Antiqua"/>
                <a:cs typeface="Book Antiqua"/>
              </a:rPr>
              <a:t>be  </a:t>
            </a:r>
            <a:r>
              <a:rPr sz="2200" spc="-5" dirty="0">
                <a:latin typeface="Book Antiqua"/>
                <a:cs typeface="Book Antiqua"/>
              </a:rPr>
              <a:t>identified from those data, or from those data and </a:t>
            </a:r>
            <a:r>
              <a:rPr sz="2200" dirty="0">
                <a:latin typeface="Book Antiqua"/>
                <a:cs typeface="Book Antiqua"/>
              </a:rPr>
              <a:t>other  </a:t>
            </a:r>
            <a:r>
              <a:rPr sz="2200" spc="-5" dirty="0">
                <a:latin typeface="Book Antiqua"/>
                <a:cs typeface="Book Antiqua"/>
              </a:rPr>
              <a:t>information which is in the possession of, or is likely to come into  the possession of, the</a:t>
            </a:r>
            <a:r>
              <a:rPr sz="2200" spc="30" dirty="0">
                <a:latin typeface="Book Antiqua"/>
                <a:cs typeface="Book Antiqua"/>
              </a:rPr>
              <a:t> </a:t>
            </a:r>
            <a:r>
              <a:rPr sz="2200" spc="-5" dirty="0">
                <a:latin typeface="Book Antiqua"/>
                <a:cs typeface="Book Antiqua"/>
              </a:rPr>
              <a:t>data</a:t>
            </a:r>
            <a:r>
              <a:rPr sz="2200" spc="5" dirty="0">
                <a:latin typeface="Book Antiqua"/>
                <a:cs typeface="Book Antiqua"/>
              </a:rPr>
              <a:t> </a:t>
            </a:r>
            <a:r>
              <a:rPr sz="2200" dirty="0">
                <a:latin typeface="Book Antiqua"/>
                <a:cs typeface="Book Antiqua"/>
              </a:rPr>
              <a:t>controller.	</a:t>
            </a:r>
            <a:r>
              <a:rPr sz="2200" spc="-5" dirty="0">
                <a:latin typeface="Book Antiqua"/>
                <a:cs typeface="Book Antiqua"/>
              </a:rPr>
              <a:t>Data protection</a:t>
            </a:r>
            <a:r>
              <a:rPr sz="2200" spc="-55" dirty="0">
                <a:latin typeface="Book Antiqua"/>
                <a:cs typeface="Book Antiqua"/>
              </a:rPr>
              <a:t> </a:t>
            </a:r>
            <a:r>
              <a:rPr sz="2200" spc="-5" dirty="0">
                <a:latin typeface="Book Antiqua"/>
                <a:cs typeface="Book Antiqua"/>
              </a:rPr>
              <a:t>does</a:t>
            </a:r>
            <a:r>
              <a:rPr sz="2200" spc="-20" dirty="0">
                <a:latin typeface="Book Antiqua"/>
                <a:cs typeface="Book Antiqua"/>
              </a:rPr>
              <a:t> </a:t>
            </a:r>
            <a:r>
              <a:rPr sz="2200" spc="-5" dirty="0">
                <a:latin typeface="Book Antiqua"/>
                <a:cs typeface="Book Antiqua"/>
              </a:rPr>
              <a:t>not  apply to those who are deceased or</a:t>
            </a:r>
            <a:r>
              <a:rPr sz="2200" spc="65" dirty="0">
                <a:latin typeface="Book Antiqua"/>
                <a:cs typeface="Book Antiqua"/>
              </a:rPr>
              <a:t> </a:t>
            </a:r>
            <a:r>
              <a:rPr sz="2200" spc="-10" dirty="0">
                <a:latin typeface="Book Antiqua"/>
                <a:cs typeface="Book Antiqua"/>
              </a:rPr>
              <a:t>corporations.</a:t>
            </a:r>
            <a:endParaRPr sz="22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6698" y="425450"/>
            <a:ext cx="406400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dirty="0">
                <a:solidFill>
                  <a:srgbClr val="7A9799"/>
                </a:solidFill>
              </a:rPr>
              <a:t>Data Protection</a:t>
            </a:r>
            <a:r>
              <a:rPr sz="3300" spc="-120" dirty="0">
                <a:solidFill>
                  <a:srgbClr val="7A9799"/>
                </a:solidFill>
              </a:rPr>
              <a:t> </a:t>
            </a:r>
            <a:r>
              <a:rPr sz="3300" dirty="0">
                <a:solidFill>
                  <a:srgbClr val="7A9799"/>
                </a:solidFill>
              </a:rPr>
              <a:t>Roles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80491" y="1552066"/>
            <a:ext cx="8232140" cy="3642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Data </a:t>
            </a:r>
            <a:r>
              <a:rPr sz="2700" spc="-5" dirty="0">
                <a:latin typeface="Georgia"/>
                <a:cs typeface="Georgia"/>
              </a:rPr>
              <a:t>Controllers – </a:t>
            </a:r>
            <a:r>
              <a:rPr sz="2700" spc="-5" dirty="0">
                <a:latin typeface="Book Antiqua"/>
                <a:cs typeface="Book Antiqua"/>
              </a:rPr>
              <a:t>organisations/individuals </a:t>
            </a:r>
            <a:r>
              <a:rPr sz="2700" dirty="0">
                <a:latin typeface="Book Antiqua"/>
                <a:cs typeface="Book Antiqua"/>
              </a:rPr>
              <a:t>who  control </a:t>
            </a:r>
            <a:r>
              <a:rPr sz="2700" spc="-10" dirty="0">
                <a:latin typeface="Book Antiqua"/>
                <a:cs typeface="Book Antiqua"/>
              </a:rPr>
              <a:t>the </a:t>
            </a:r>
            <a:r>
              <a:rPr sz="2700" dirty="0">
                <a:latin typeface="Book Antiqua"/>
                <a:cs typeface="Book Antiqua"/>
              </a:rPr>
              <a:t>contents and </a:t>
            </a:r>
            <a:r>
              <a:rPr sz="2700" spc="-5" dirty="0">
                <a:latin typeface="Book Antiqua"/>
                <a:cs typeface="Book Antiqua"/>
              </a:rPr>
              <a:t>use </a:t>
            </a:r>
            <a:r>
              <a:rPr sz="2700" dirty="0">
                <a:latin typeface="Book Antiqua"/>
                <a:cs typeface="Book Antiqua"/>
              </a:rPr>
              <a:t>of </a:t>
            </a:r>
            <a:r>
              <a:rPr sz="2700" spc="-5" dirty="0">
                <a:latin typeface="Book Antiqua"/>
                <a:cs typeface="Book Antiqua"/>
              </a:rPr>
              <a:t>your personal</a:t>
            </a:r>
            <a:r>
              <a:rPr sz="2700" spc="-75" dirty="0">
                <a:latin typeface="Book Antiqua"/>
                <a:cs typeface="Book Antiqua"/>
              </a:rPr>
              <a:t> </a:t>
            </a:r>
            <a:r>
              <a:rPr sz="2700" spc="-5" dirty="0">
                <a:latin typeface="Book Antiqua"/>
                <a:cs typeface="Book Antiqua"/>
              </a:rPr>
              <a:t>details</a:t>
            </a:r>
            <a:endParaRPr sz="27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16248"/>
              </a:buClr>
              <a:buFont typeface="Wingdings 2"/>
              <a:buChar char=""/>
            </a:pPr>
            <a:endParaRPr sz="4000">
              <a:latin typeface="Times New Roman"/>
              <a:cs typeface="Times New Roman"/>
            </a:endParaRPr>
          </a:p>
          <a:p>
            <a:pPr marL="287020" marR="795655" indent="-274320">
              <a:lnSpc>
                <a:spcPct val="100000"/>
              </a:lnSpc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Data </a:t>
            </a:r>
            <a:r>
              <a:rPr sz="2700" spc="-5" dirty="0">
                <a:latin typeface="Georgia"/>
                <a:cs typeface="Georgia"/>
              </a:rPr>
              <a:t>Subject – </a:t>
            </a:r>
            <a:r>
              <a:rPr sz="2700" dirty="0">
                <a:latin typeface="Georgia"/>
                <a:cs typeface="Georgia"/>
              </a:rPr>
              <a:t>a </a:t>
            </a:r>
            <a:r>
              <a:rPr sz="2700" spc="-5" dirty="0">
                <a:latin typeface="Georgia"/>
                <a:cs typeface="Georgia"/>
              </a:rPr>
              <a:t>person to whom personal data  relates.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6248"/>
              </a:buClr>
              <a:buFont typeface="Wingdings 2"/>
              <a:buChar char=""/>
            </a:pPr>
            <a:endParaRPr sz="3900">
              <a:latin typeface="Times New Roman"/>
              <a:cs typeface="Times New Roman"/>
            </a:endParaRPr>
          </a:p>
          <a:p>
            <a:pPr marL="287020" marR="367030" indent="-27432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dirty="0">
                <a:latin typeface="Georgia"/>
                <a:cs typeface="Georgia"/>
              </a:rPr>
              <a:t>Data </a:t>
            </a:r>
            <a:r>
              <a:rPr sz="2700" spc="-5" dirty="0">
                <a:latin typeface="Georgia"/>
                <a:cs typeface="Georgia"/>
              </a:rPr>
              <a:t>Processor – </a:t>
            </a:r>
            <a:r>
              <a:rPr sz="2700" dirty="0">
                <a:latin typeface="Georgia"/>
                <a:cs typeface="Georgia"/>
              </a:rPr>
              <a:t>a </a:t>
            </a:r>
            <a:r>
              <a:rPr sz="2700" spc="-5" dirty="0">
                <a:latin typeface="Georgia"/>
                <a:cs typeface="Georgia"/>
              </a:rPr>
              <a:t>person that processes personal  data on </a:t>
            </a:r>
            <a:r>
              <a:rPr sz="2700" spc="-10" dirty="0">
                <a:latin typeface="Georgia"/>
                <a:cs typeface="Georgia"/>
              </a:rPr>
              <a:t>behalf </a:t>
            </a:r>
            <a:r>
              <a:rPr sz="2700" spc="-5" dirty="0">
                <a:latin typeface="Georgia"/>
                <a:cs typeface="Georgia"/>
              </a:rPr>
              <a:t>of </a:t>
            </a:r>
            <a:r>
              <a:rPr sz="2700" dirty="0">
                <a:latin typeface="Georgia"/>
                <a:cs typeface="Georgia"/>
              </a:rPr>
              <a:t>a </a:t>
            </a:r>
            <a:r>
              <a:rPr sz="2700" spc="-5" dirty="0">
                <a:latin typeface="Georgia"/>
                <a:cs typeface="Georgia"/>
              </a:rPr>
              <a:t>data</a:t>
            </a:r>
            <a:r>
              <a:rPr sz="2700" spc="40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controller.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1867</Words>
  <Application>Microsoft Macintosh PowerPoint</Application>
  <PresentationFormat>On-screen Show (4:3)</PresentationFormat>
  <Paragraphs>145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Information Systems and  Databases</vt:lpstr>
      <vt:lpstr>PowerPoint Presentation</vt:lpstr>
      <vt:lpstr>Data Protection</vt:lpstr>
      <vt:lpstr>PowerPoint Presentation</vt:lpstr>
      <vt:lpstr>PowerPoint Presentation</vt:lpstr>
      <vt:lpstr>Recognise this person?</vt:lpstr>
      <vt:lpstr>PowerPoint Presentation</vt:lpstr>
      <vt:lpstr>What is data protection?</vt:lpstr>
      <vt:lpstr>Data Protection Roles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Breach at Loyaltybuild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Privacy is Not Dead</vt:lpstr>
      <vt:lpstr>Since July 2011 all websites must provide  information and capture consent for dropping or  accessing cookies or other information on a user’s  computer equipment when a user visits their site.</vt:lpstr>
      <vt:lpstr>PowerPoint Presentation</vt:lpstr>
      <vt:lpstr>PowerPoint Presentation</vt:lpstr>
      <vt:lpstr>PowerPoint Presentation</vt:lpstr>
      <vt:lpstr>The Law and the Cloud ...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</dc:creator>
  <cp:lastModifiedBy>Darren Redmond</cp:lastModifiedBy>
  <cp:revision>1</cp:revision>
  <dcterms:created xsi:type="dcterms:W3CDTF">2016-09-25T07:16:31Z</dcterms:created>
  <dcterms:modified xsi:type="dcterms:W3CDTF">2016-09-25T07:24:56Z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2016-09-25T00:00:00Z</vt:filetime>
  </property>
</Properties>
</file>