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73" r:id="rId15"/>
    <p:sldId id="272" r:id="rId16"/>
    <p:sldId id="270" r:id="rId17"/>
  </p:sldIdLst>
  <p:sldSz cx="9144000" cy="6858000" type="screen4x3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8" cy="4966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50442" y="0"/>
            <a:ext cx="2945658" cy="4966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7"/>
            <a:ext cx="4962525" cy="37226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9768" y="4715832"/>
            <a:ext cx="5438140" cy="4466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defRPr/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defRPr/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defRPr/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defRPr/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28271"/>
            <a:ext cx="2945658" cy="4966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50442" y="9428271"/>
            <a:ext cx="2945658" cy="496670"/>
          </a:xfrm>
          <a:prstGeom prst="rect">
            <a:avLst/>
          </a:prstGeom>
          <a:noFill/>
          <a:ln>
            <a:noFill/>
          </a:ln>
        </p:spPr>
        <p:txBody>
          <a:bodyPr lIns="92950" tIns="46475" rIns="92950" bIns="464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I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I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13012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79768" y="4715832"/>
            <a:ext cx="5438140" cy="4466649"/>
          </a:xfrm>
          <a:prstGeom prst="rect">
            <a:avLst/>
          </a:prstGeom>
          <a:noFill/>
          <a:ln>
            <a:noFill/>
          </a:ln>
        </p:spPr>
        <p:txBody>
          <a:bodyPr lIns="92950" tIns="46475" rIns="92950" bIns="46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3850442" y="9428271"/>
            <a:ext cx="2945658" cy="496670"/>
          </a:xfrm>
          <a:prstGeom prst="rect">
            <a:avLst/>
          </a:prstGeom>
          <a:noFill/>
          <a:ln>
            <a:noFill/>
          </a:ln>
        </p:spPr>
        <p:txBody>
          <a:bodyPr lIns="92950" tIns="46475" rIns="92950" bIns="464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IE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IE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79768" y="4715832"/>
            <a:ext cx="5438140" cy="4466649"/>
          </a:xfrm>
          <a:prstGeom prst="rect">
            <a:avLst/>
          </a:prstGeom>
          <a:noFill/>
          <a:ln>
            <a:noFill/>
          </a:ln>
        </p:spPr>
        <p:txBody>
          <a:bodyPr lIns="92950" tIns="46475" rIns="92950" bIns="46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79768" y="4715832"/>
            <a:ext cx="5438140" cy="4466649"/>
          </a:xfrm>
          <a:prstGeom prst="rect">
            <a:avLst/>
          </a:prstGeom>
          <a:noFill/>
          <a:ln>
            <a:noFill/>
          </a:ln>
        </p:spPr>
        <p:txBody>
          <a:bodyPr lIns="92950" tIns="46475" rIns="92950" bIns="46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79768" y="4715832"/>
            <a:ext cx="5438100" cy="4466700"/>
          </a:xfrm>
          <a:prstGeom prst="rect">
            <a:avLst/>
          </a:prstGeom>
          <a:noFill/>
          <a:ln>
            <a:noFill/>
          </a:ln>
        </p:spPr>
        <p:txBody>
          <a:bodyPr lIns="92950" tIns="46475" rIns="92950" bIns="46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79768" y="4715832"/>
            <a:ext cx="5438140" cy="4466649"/>
          </a:xfrm>
          <a:prstGeom prst="rect">
            <a:avLst/>
          </a:prstGeom>
          <a:noFill/>
          <a:ln>
            <a:noFill/>
          </a:ln>
        </p:spPr>
        <p:txBody>
          <a:bodyPr lIns="92950" tIns="46475" rIns="92950" bIns="46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79768" y="4715832"/>
            <a:ext cx="5438140" cy="4466649"/>
          </a:xfrm>
          <a:prstGeom prst="rect">
            <a:avLst/>
          </a:prstGeom>
          <a:noFill/>
          <a:ln>
            <a:noFill/>
          </a:ln>
        </p:spPr>
        <p:txBody>
          <a:bodyPr lIns="92950" tIns="46475" rIns="92950" bIns="46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79768" y="4715832"/>
            <a:ext cx="5438140" cy="4466649"/>
          </a:xfrm>
          <a:prstGeom prst="rect">
            <a:avLst/>
          </a:prstGeom>
          <a:noFill/>
          <a:ln>
            <a:noFill/>
          </a:ln>
        </p:spPr>
        <p:txBody>
          <a:bodyPr lIns="92950" tIns="46475" rIns="92950" bIns="46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79768" y="4715832"/>
            <a:ext cx="5438140" cy="4466649"/>
          </a:xfrm>
          <a:prstGeom prst="rect">
            <a:avLst/>
          </a:prstGeom>
          <a:noFill/>
          <a:ln>
            <a:noFill/>
          </a:ln>
        </p:spPr>
        <p:txBody>
          <a:bodyPr lIns="92950" tIns="46475" rIns="92950" bIns="46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3850442" y="9428271"/>
            <a:ext cx="2945658" cy="496670"/>
          </a:xfrm>
          <a:prstGeom prst="rect">
            <a:avLst/>
          </a:prstGeom>
          <a:noFill/>
          <a:ln>
            <a:noFill/>
          </a:ln>
        </p:spPr>
        <p:txBody>
          <a:bodyPr lIns="92950" tIns="46475" rIns="92950" bIns="464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IE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IE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7"/>
            <a:ext cx="4962600" cy="372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79768" y="4715832"/>
            <a:ext cx="5438100" cy="4466700"/>
          </a:xfrm>
          <a:prstGeom prst="rect">
            <a:avLst/>
          </a:prstGeom>
          <a:noFill/>
          <a:ln>
            <a:noFill/>
          </a:ln>
        </p:spPr>
        <p:txBody>
          <a:bodyPr lIns="92950" tIns="46475" rIns="92950" bIns="46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7"/>
            <a:ext cx="4962525" cy="37226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79768" y="4715832"/>
            <a:ext cx="5438140" cy="4466649"/>
          </a:xfrm>
          <a:prstGeom prst="rect">
            <a:avLst/>
          </a:prstGeom>
          <a:noFill/>
          <a:ln>
            <a:noFill/>
          </a:ln>
        </p:spPr>
        <p:txBody>
          <a:bodyPr lIns="92950" tIns="46475" rIns="92950" bIns="46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7"/>
            <a:ext cx="4962525" cy="37226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79768" y="4715832"/>
            <a:ext cx="5438140" cy="4466649"/>
          </a:xfrm>
          <a:prstGeom prst="rect">
            <a:avLst/>
          </a:prstGeom>
          <a:noFill/>
          <a:ln>
            <a:noFill/>
          </a:ln>
        </p:spPr>
        <p:txBody>
          <a:bodyPr lIns="92950" tIns="46475" rIns="92950" bIns="46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79768" y="4715832"/>
            <a:ext cx="5438140" cy="4466649"/>
          </a:xfrm>
          <a:prstGeom prst="rect">
            <a:avLst/>
          </a:prstGeom>
          <a:noFill/>
          <a:ln>
            <a:noFill/>
          </a:ln>
        </p:spPr>
        <p:txBody>
          <a:bodyPr lIns="92950" tIns="46475" rIns="92950" bIns="46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79768" y="4715832"/>
            <a:ext cx="5438140" cy="44666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79768" y="4715832"/>
            <a:ext cx="5438140" cy="44666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7"/>
            <a:ext cx="4962525" cy="37226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7"/>
            <a:ext cx="4962525" cy="37226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79768" y="4715832"/>
            <a:ext cx="5438140" cy="4466649"/>
          </a:xfrm>
          <a:prstGeom prst="rect">
            <a:avLst/>
          </a:prstGeom>
          <a:noFill/>
          <a:ln>
            <a:noFill/>
          </a:ln>
        </p:spPr>
        <p:txBody>
          <a:bodyPr lIns="92950" tIns="46475" rIns="92950" bIns="46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79768" y="4715832"/>
            <a:ext cx="5438140" cy="44666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7"/>
            <a:ext cx="4962525" cy="37226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rgbClr val="1E2172"/>
              </a:buClr>
              <a:buFont typeface="Arial"/>
              <a:buNone/>
              <a:defRPr/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1E2172"/>
              </a:buClr>
              <a:buFont typeface="Arial"/>
              <a:buNone/>
              <a:defRPr/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1E2172"/>
              </a:buClr>
              <a:buFont typeface="Arial"/>
              <a:buNone/>
              <a:defRPr/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1E2172"/>
              </a:buClr>
              <a:buFont typeface="Arial"/>
              <a:buNone/>
              <a:defRPr/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1E2172"/>
              </a:buClr>
              <a:buFont typeface="Arial"/>
              <a:buNone/>
              <a:defRPr/>
            </a:lvl5pPr>
            <a:lvl6pPr marL="2286000" marR="0" lvl="5" indent="0" algn="ctr" rtl="0">
              <a:spcBef>
                <a:spcPts val="360"/>
              </a:spcBef>
              <a:spcAft>
                <a:spcPts val="0"/>
              </a:spcAft>
              <a:buClr>
                <a:srgbClr val="1E2172"/>
              </a:buClr>
              <a:buFont typeface="Arial"/>
              <a:buNone/>
              <a:defRPr/>
            </a:lvl6pPr>
            <a:lvl7pPr marL="2743200" marR="0" lvl="6" indent="0" algn="ctr" rtl="0">
              <a:spcBef>
                <a:spcPts val="360"/>
              </a:spcBef>
              <a:spcAft>
                <a:spcPts val="0"/>
              </a:spcAft>
              <a:buClr>
                <a:srgbClr val="1E2172"/>
              </a:buClr>
              <a:buFont typeface="Arial"/>
              <a:buNone/>
              <a:defRPr/>
            </a:lvl7pPr>
            <a:lvl8pPr marL="3200400" marR="0" lvl="7" indent="0" algn="ctr" rtl="0">
              <a:spcBef>
                <a:spcPts val="360"/>
              </a:spcBef>
              <a:spcAft>
                <a:spcPts val="0"/>
              </a:spcAft>
              <a:buClr>
                <a:srgbClr val="1E2172"/>
              </a:buClr>
              <a:buFont typeface="Arial"/>
              <a:buNone/>
              <a:defRPr/>
            </a:lvl8pPr>
            <a:lvl9pPr marL="3657600" marR="0" lvl="8" indent="0" algn="ctr" rtl="0">
              <a:spcBef>
                <a:spcPts val="360"/>
              </a:spcBef>
              <a:spcAft>
                <a:spcPts val="0"/>
              </a:spcAft>
              <a:buClr>
                <a:srgbClr val="1E2172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61950" y="304800"/>
            <a:ext cx="832485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61950" y="304800"/>
            <a:ext cx="832485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65125" y="1671638"/>
            <a:ext cx="3924299" cy="140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5425" lvl="0" indent="-73025" algn="l" rtl="0">
              <a:spcBef>
                <a:spcPts val="48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•"/>
              <a:defRPr/>
            </a:lvl1pPr>
            <a:lvl2pPr marL="576263" lvl="1" indent="58737" algn="l" rtl="0">
              <a:spcBef>
                <a:spcPts val="56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-"/>
              <a:defRPr/>
            </a:lvl2pPr>
            <a:lvl3pPr marL="1027113" lvl="2" indent="39687" algn="l" rtl="0">
              <a:spcBef>
                <a:spcPts val="48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-"/>
              <a:defRPr/>
            </a:lvl3pPr>
            <a:lvl4pPr marL="1490663" lvl="3" indent="7937" algn="l" rtl="0">
              <a:spcBef>
                <a:spcPts val="40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-"/>
              <a:defRPr/>
            </a:lvl4pPr>
            <a:lvl5pPr marL="1941513" lvl="4" indent="14286" algn="l" rtl="0">
              <a:spcBef>
                <a:spcPts val="40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-"/>
              <a:defRPr/>
            </a:lvl5pPr>
            <a:lvl6pPr marL="2398713" lvl="5" indent="1586" algn="l" rtl="0">
              <a:spcBef>
                <a:spcPts val="36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-"/>
              <a:defRPr/>
            </a:lvl6pPr>
            <a:lvl7pPr marL="2855913" lvl="6" indent="1586" algn="l" rtl="0">
              <a:spcBef>
                <a:spcPts val="36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-"/>
              <a:defRPr/>
            </a:lvl7pPr>
            <a:lvl8pPr marL="3313113" lvl="7" indent="1587" algn="l" rtl="0">
              <a:spcBef>
                <a:spcPts val="36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-"/>
              <a:defRPr/>
            </a:lvl8pPr>
            <a:lvl9pPr marL="3770313" lvl="8" indent="1587" algn="l" rtl="0">
              <a:spcBef>
                <a:spcPts val="36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-"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365125" y="3233738"/>
            <a:ext cx="3924299" cy="140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5425" lvl="0" indent="-73025" algn="l" rtl="0">
              <a:spcBef>
                <a:spcPts val="48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•"/>
              <a:defRPr/>
            </a:lvl1pPr>
            <a:lvl2pPr marL="576263" lvl="1" indent="58737" algn="l" rtl="0">
              <a:spcBef>
                <a:spcPts val="56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-"/>
              <a:defRPr/>
            </a:lvl2pPr>
            <a:lvl3pPr marL="1027113" lvl="2" indent="39687" algn="l" rtl="0">
              <a:spcBef>
                <a:spcPts val="48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-"/>
              <a:defRPr/>
            </a:lvl3pPr>
            <a:lvl4pPr marL="1490663" lvl="3" indent="7937" algn="l" rtl="0">
              <a:spcBef>
                <a:spcPts val="40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-"/>
              <a:defRPr/>
            </a:lvl4pPr>
            <a:lvl5pPr marL="1941513" lvl="4" indent="14286" algn="l" rtl="0">
              <a:spcBef>
                <a:spcPts val="40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-"/>
              <a:defRPr/>
            </a:lvl5pPr>
            <a:lvl6pPr marL="2398713" lvl="5" indent="1586" algn="l" rtl="0">
              <a:spcBef>
                <a:spcPts val="36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-"/>
              <a:defRPr/>
            </a:lvl6pPr>
            <a:lvl7pPr marL="2855913" lvl="6" indent="1586" algn="l" rtl="0">
              <a:spcBef>
                <a:spcPts val="36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-"/>
              <a:defRPr/>
            </a:lvl7pPr>
            <a:lvl8pPr marL="3313113" lvl="7" indent="1587" algn="l" rtl="0">
              <a:spcBef>
                <a:spcPts val="36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-"/>
              <a:defRPr/>
            </a:lvl8pPr>
            <a:lvl9pPr marL="3770313" lvl="8" indent="1587" algn="l" rtl="0">
              <a:spcBef>
                <a:spcPts val="36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-"/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441825" y="1671638"/>
            <a:ext cx="3924299" cy="297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5425" lvl="0" indent="-73025" algn="l" rtl="0">
              <a:spcBef>
                <a:spcPts val="48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•"/>
              <a:defRPr/>
            </a:lvl1pPr>
            <a:lvl2pPr marL="576263" lvl="1" indent="58737" algn="l" rtl="0">
              <a:spcBef>
                <a:spcPts val="56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-"/>
              <a:defRPr/>
            </a:lvl2pPr>
            <a:lvl3pPr marL="1027113" lvl="2" indent="39687" algn="l" rtl="0">
              <a:spcBef>
                <a:spcPts val="48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-"/>
              <a:defRPr/>
            </a:lvl3pPr>
            <a:lvl4pPr marL="1490663" lvl="3" indent="7937" algn="l" rtl="0">
              <a:spcBef>
                <a:spcPts val="40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-"/>
              <a:defRPr/>
            </a:lvl4pPr>
            <a:lvl5pPr marL="1941513" lvl="4" indent="14286" algn="l" rtl="0">
              <a:spcBef>
                <a:spcPts val="40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-"/>
              <a:defRPr/>
            </a:lvl5pPr>
            <a:lvl6pPr marL="2398713" lvl="5" indent="1586" algn="l" rtl="0">
              <a:spcBef>
                <a:spcPts val="36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-"/>
              <a:defRPr/>
            </a:lvl6pPr>
            <a:lvl7pPr marL="2855913" lvl="6" indent="1586" algn="l" rtl="0">
              <a:spcBef>
                <a:spcPts val="36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-"/>
              <a:defRPr/>
            </a:lvl7pPr>
            <a:lvl8pPr marL="3313113" lvl="7" indent="1587" algn="l" rtl="0">
              <a:spcBef>
                <a:spcPts val="36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-"/>
              <a:defRPr/>
            </a:lvl8pPr>
            <a:lvl9pPr marL="3770313" lvl="8" indent="1587" algn="l" rtl="0">
              <a:spcBef>
                <a:spcPts val="36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Arial"/>
              <a:buNone/>
              <a:defRPr/>
            </a:lvl1pPr>
            <a:lvl2pPr marL="457200" lvl="1" indent="0" rtl="0">
              <a:spcBef>
                <a:spcPts val="0"/>
              </a:spcBef>
              <a:buFont typeface="Arial"/>
              <a:buNone/>
              <a:defRPr/>
            </a:lvl2pPr>
            <a:lvl3pPr marL="914400" lvl="2" indent="0" rtl="0">
              <a:spcBef>
                <a:spcPts val="0"/>
              </a:spcBef>
              <a:buFont typeface="Arial"/>
              <a:buNone/>
              <a:defRPr/>
            </a:lvl3pPr>
            <a:lvl4pPr marL="1371600" lvl="3" indent="0" rtl="0">
              <a:spcBef>
                <a:spcPts val="0"/>
              </a:spcBef>
              <a:buFont typeface="Arial"/>
              <a:buNone/>
              <a:defRPr/>
            </a:lvl4pPr>
            <a:lvl5pPr marL="1828800" lvl="4" indent="0" rtl="0">
              <a:spcBef>
                <a:spcPts val="0"/>
              </a:spcBef>
              <a:buFont typeface="Arial"/>
              <a:buNone/>
              <a:defRPr/>
            </a:lvl5pPr>
            <a:lvl6pPr marL="2286000" lvl="5" indent="0" rtl="0">
              <a:spcBef>
                <a:spcPts val="0"/>
              </a:spcBef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Arial"/>
              <a:buNone/>
              <a:defRPr/>
            </a:lvl1pPr>
            <a:lvl2pPr marL="457200" lvl="1" indent="0" rtl="0">
              <a:spcBef>
                <a:spcPts val="0"/>
              </a:spcBef>
              <a:buFont typeface="Arial"/>
              <a:buNone/>
              <a:defRPr/>
            </a:lvl2pPr>
            <a:lvl3pPr marL="914400" lvl="2" indent="0" rtl="0">
              <a:spcBef>
                <a:spcPts val="0"/>
              </a:spcBef>
              <a:buFont typeface="Arial"/>
              <a:buNone/>
              <a:defRPr/>
            </a:lvl3pPr>
            <a:lvl4pPr marL="1371600" lvl="3" indent="0" rtl="0">
              <a:spcBef>
                <a:spcPts val="0"/>
              </a:spcBef>
              <a:buFont typeface="Arial"/>
              <a:buNone/>
              <a:defRPr/>
            </a:lvl4pPr>
            <a:lvl5pPr marL="1828800" lvl="4" indent="0" rtl="0">
              <a:spcBef>
                <a:spcPts val="0"/>
              </a:spcBef>
              <a:buFont typeface="Arial"/>
              <a:buNone/>
              <a:defRPr/>
            </a:lvl5pPr>
            <a:lvl6pPr marL="2286000" lvl="5" indent="0" rtl="0">
              <a:spcBef>
                <a:spcPts val="0"/>
              </a:spcBef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Arial"/>
              <a:buNone/>
              <a:defRPr/>
            </a:lvl1pPr>
            <a:lvl2pPr marL="457200" lvl="1" indent="0" rtl="0">
              <a:spcBef>
                <a:spcPts val="0"/>
              </a:spcBef>
              <a:buFont typeface="Arial"/>
              <a:buNone/>
              <a:defRPr/>
            </a:lvl2pPr>
            <a:lvl3pPr marL="914400" lvl="2" indent="0" rtl="0">
              <a:spcBef>
                <a:spcPts val="0"/>
              </a:spcBef>
              <a:buFont typeface="Arial"/>
              <a:buNone/>
              <a:defRPr/>
            </a:lvl3pPr>
            <a:lvl4pPr marL="1371600" lvl="3" indent="0" rtl="0">
              <a:spcBef>
                <a:spcPts val="0"/>
              </a:spcBef>
              <a:buFont typeface="Arial"/>
              <a:buNone/>
              <a:defRPr/>
            </a:lvl4pPr>
            <a:lvl5pPr marL="1828800" lvl="4" indent="0" rtl="0">
              <a:spcBef>
                <a:spcPts val="0"/>
              </a:spcBef>
              <a:buFont typeface="Arial"/>
              <a:buNone/>
              <a:defRPr/>
            </a:lvl5pPr>
            <a:lvl6pPr marL="2286000" lvl="5" indent="0" rtl="0">
              <a:spcBef>
                <a:spcPts val="0"/>
              </a:spcBef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Arial"/>
              <a:buNone/>
              <a:defRPr/>
            </a:lvl1pPr>
            <a:lvl2pPr marL="457200" lvl="1" indent="0" rtl="0">
              <a:spcBef>
                <a:spcPts val="0"/>
              </a:spcBef>
              <a:buFont typeface="Arial"/>
              <a:buNone/>
              <a:defRPr/>
            </a:lvl2pPr>
            <a:lvl3pPr marL="914400" lvl="2" indent="0" rtl="0">
              <a:spcBef>
                <a:spcPts val="0"/>
              </a:spcBef>
              <a:buFont typeface="Arial"/>
              <a:buNone/>
              <a:defRPr/>
            </a:lvl3pPr>
            <a:lvl4pPr marL="1371600" lvl="3" indent="0" rtl="0">
              <a:spcBef>
                <a:spcPts val="0"/>
              </a:spcBef>
              <a:buFont typeface="Arial"/>
              <a:buNone/>
              <a:defRPr/>
            </a:lvl4pPr>
            <a:lvl5pPr marL="1828800" lvl="4" indent="0" rtl="0">
              <a:spcBef>
                <a:spcPts val="0"/>
              </a:spcBef>
              <a:buFont typeface="Arial"/>
              <a:buNone/>
              <a:defRPr/>
            </a:lvl5pPr>
            <a:lvl6pPr marL="2286000" lvl="5" indent="0" rtl="0">
              <a:spcBef>
                <a:spcPts val="0"/>
              </a:spcBef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Arial"/>
              <a:buNone/>
              <a:defRPr/>
            </a:lvl1pPr>
            <a:lvl2pPr marL="457200" lvl="1" indent="0" rtl="0">
              <a:spcBef>
                <a:spcPts val="0"/>
              </a:spcBef>
              <a:buFont typeface="Arial"/>
              <a:buNone/>
              <a:defRPr/>
            </a:lvl2pPr>
            <a:lvl3pPr marL="914400" lvl="2" indent="0" rtl="0">
              <a:spcBef>
                <a:spcPts val="0"/>
              </a:spcBef>
              <a:buFont typeface="Arial"/>
              <a:buNone/>
              <a:defRPr/>
            </a:lvl3pPr>
            <a:lvl4pPr marL="1371600" lvl="3" indent="0" rtl="0">
              <a:spcBef>
                <a:spcPts val="0"/>
              </a:spcBef>
              <a:buFont typeface="Arial"/>
              <a:buNone/>
              <a:defRPr/>
            </a:lvl4pPr>
            <a:lvl5pPr marL="1828800" lvl="4" indent="0" rtl="0">
              <a:spcBef>
                <a:spcPts val="0"/>
              </a:spcBef>
              <a:buFont typeface="Arial"/>
              <a:buNone/>
              <a:defRPr/>
            </a:lvl5pPr>
            <a:lvl6pPr marL="2286000" lvl="5" indent="0" rtl="0">
              <a:spcBef>
                <a:spcPts val="0"/>
              </a:spcBef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61950" y="304800"/>
            <a:ext cx="832485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 rot="5400000">
            <a:off x="2879724" y="-842962"/>
            <a:ext cx="2971799" cy="800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5425" lvl="0" indent="-73025" algn="l" rtl="0">
              <a:spcBef>
                <a:spcPts val="48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•"/>
              <a:defRPr/>
            </a:lvl1pPr>
            <a:lvl2pPr marL="576263" lvl="1" indent="58737" algn="l" rtl="0">
              <a:spcBef>
                <a:spcPts val="56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-"/>
              <a:defRPr/>
            </a:lvl2pPr>
            <a:lvl3pPr marL="1027113" lvl="2" indent="39687" algn="l" rtl="0">
              <a:spcBef>
                <a:spcPts val="48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-"/>
              <a:defRPr/>
            </a:lvl3pPr>
            <a:lvl4pPr marL="1490663" lvl="3" indent="7937" algn="l" rtl="0">
              <a:spcBef>
                <a:spcPts val="40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-"/>
              <a:defRPr/>
            </a:lvl4pPr>
            <a:lvl5pPr marL="1941513" lvl="4" indent="14286" algn="l" rtl="0">
              <a:spcBef>
                <a:spcPts val="40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-"/>
              <a:defRPr/>
            </a:lvl5pPr>
            <a:lvl6pPr marL="2398713" lvl="5" indent="1586" algn="l" rtl="0">
              <a:spcBef>
                <a:spcPts val="36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-"/>
              <a:defRPr/>
            </a:lvl6pPr>
            <a:lvl7pPr marL="2855913" lvl="6" indent="1586" algn="l" rtl="0">
              <a:spcBef>
                <a:spcPts val="36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-"/>
              <a:defRPr/>
            </a:lvl7pPr>
            <a:lvl8pPr marL="3313113" lvl="7" indent="1587" algn="l" rtl="0">
              <a:spcBef>
                <a:spcPts val="36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-"/>
              <a:defRPr/>
            </a:lvl8pPr>
            <a:lvl9pPr marL="3770313" lvl="8" indent="1587" algn="l" rtl="0">
              <a:spcBef>
                <a:spcPts val="36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 rot="5400000">
            <a:off x="5476875" y="1433512"/>
            <a:ext cx="4338637" cy="20812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 rot="5400000">
            <a:off x="1238249" y="-571500"/>
            <a:ext cx="4338637" cy="60912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5425" lvl="0" indent="-73025" algn="l" rtl="0">
              <a:spcBef>
                <a:spcPts val="48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•"/>
              <a:defRPr/>
            </a:lvl1pPr>
            <a:lvl2pPr marL="576263" lvl="1" indent="58737" algn="l" rtl="0">
              <a:spcBef>
                <a:spcPts val="56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-"/>
              <a:defRPr/>
            </a:lvl2pPr>
            <a:lvl3pPr marL="1027113" lvl="2" indent="39687" algn="l" rtl="0">
              <a:spcBef>
                <a:spcPts val="48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-"/>
              <a:defRPr/>
            </a:lvl3pPr>
            <a:lvl4pPr marL="1490663" lvl="3" indent="7937" algn="l" rtl="0">
              <a:spcBef>
                <a:spcPts val="40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-"/>
              <a:defRPr/>
            </a:lvl4pPr>
            <a:lvl5pPr marL="1941513" lvl="4" indent="14286" algn="l" rtl="0">
              <a:spcBef>
                <a:spcPts val="40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-"/>
              <a:defRPr/>
            </a:lvl5pPr>
            <a:lvl6pPr marL="2398713" lvl="5" indent="1586" algn="l" rtl="0">
              <a:spcBef>
                <a:spcPts val="36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-"/>
              <a:defRPr/>
            </a:lvl6pPr>
            <a:lvl7pPr marL="2855913" lvl="6" indent="1586" algn="l" rtl="0">
              <a:spcBef>
                <a:spcPts val="36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-"/>
              <a:defRPr/>
            </a:lvl7pPr>
            <a:lvl8pPr marL="3313113" lvl="7" indent="1587" algn="l" rtl="0">
              <a:spcBef>
                <a:spcPts val="36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-"/>
              <a:defRPr/>
            </a:lvl8pPr>
            <a:lvl9pPr marL="3770313" lvl="8" indent="1587" algn="l" rtl="0">
              <a:spcBef>
                <a:spcPts val="36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61950" y="304800"/>
            <a:ext cx="832485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65125" y="1671638"/>
            <a:ext cx="3924299" cy="297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5425" lvl="0" indent="-73025" algn="l" rtl="0">
              <a:spcBef>
                <a:spcPts val="48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•"/>
              <a:defRPr/>
            </a:lvl1pPr>
            <a:lvl2pPr marL="576263" lvl="1" indent="58737" algn="l" rtl="0">
              <a:spcBef>
                <a:spcPts val="56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-"/>
              <a:defRPr/>
            </a:lvl2pPr>
            <a:lvl3pPr marL="1027113" lvl="2" indent="39687" algn="l" rtl="0">
              <a:spcBef>
                <a:spcPts val="48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-"/>
              <a:defRPr/>
            </a:lvl3pPr>
            <a:lvl4pPr marL="1490663" lvl="3" indent="7937" algn="l" rtl="0">
              <a:spcBef>
                <a:spcPts val="40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-"/>
              <a:defRPr/>
            </a:lvl4pPr>
            <a:lvl5pPr marL="1941513" lvl="4" indent="14286" algn="l" rtl="0">
              <a:spcBef>
                <a:spcPts val="40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-"/>
              <a:defRPr/>
            </a:lvl5pPr>
            <a:lvl6pPr marL="2398713" lvl="5" indent="1586" algn="l" rtl="0">
              <a:spcBef>
                <a:spcPts val="36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-"/>
              <a:defRPr/>
            </a:lvl6pPr>
            <a:lvl7pPr marL="2855913" lvl="6" indent="1586" algn="l" rtl="0">
              <a:spcBef>
                <a:spcPts val="36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-"/>
              <a:defRPr/>
            </a:lvl7pPr>
            <a:lvl8pPr marL="3313113" lvl="7" indent="1587" algn="l" rtl="0">
              <a:spcBef>
                <a:spcPts val="36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-"/>
              <a:defRPr/>
            </a:lvl8pPr>
            <a:lvl9pPr marL="3770313" lvl="8" indent="1587" algn="l" rtl="0">
              <a:spcBef>
                <a:spcPts val="36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-"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441825" y="1671638"/>
            <a:ext cx="3924299" cy="297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5425" lvl="0" indent="-73025" algn="l" rtl="0">
              <a:spcBef>
                <a:spcPts val="48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•"/>
              <a:defRPr/>
            </a:lvl1pPr>
            <a:lvl2pPr marL="576263" lvl="1" indent="58737" algn="l" rtl="0">
              <a:spcBef>
                <a:spcPts val="56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-"/>
              <a:defRPr/>
            </a:lvl2pPr>
            <a:lvl3pPr marL="1027113" lvl="2" indent="39687" algn="l" rtl="0">
              <a:spcBef>
                <a:spcPts val="48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-"/>
              <a:defRPr/>
            </a:lvl3pPr>
            <a:lvl4pPr marL="1490663" lvl="3" indent="7937" algn="l" rtl="0">
              <a:spcBef>
                <a:spcPts val="40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-"/>
              <a:defRPr/>
            </a:lvl4pPr>
            <a:lvl5pPr marL="1941513" lvl="4" indent="14286" algn="l" rtl="0">
              <a:spcBef>
                <a:spcPts val="40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-"/>
              <a:defRPr/>
            </a:lvl5pPr>
            <a:lvl6pPr marL="2398713" lvl="5" indent="1586" algn="l" rtl="0">
              <a:spcBef>
                <a:spcPts val="36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-"/>
              <a:defRPr/>
            </a:lvl6pPr>
            <a:lvl7pPr marL="2855913" lvl="6" indent="1586" algn="l" rtl="0">
              <a:spcBef>
                <a:spcPts val="36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-"/>
              <a:defRPr/>
            </a:lvl7pPr>
            <a:lvl8pPr marL="3313113" lvl="7" indent="1587" algn="l" rtl="0">
              <a:spcBef>
                <a:spcPts val="36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-"/>
              <a:defRPr/>
            </a:lvl8pPr>
            <a:lvl9pPr marL="3770313" lvl="8" indent="1587" algn="l" rtl="0">
              <a:spcBef>
                <a:spcPts val="36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61950" y="304800"/>
            <a:ext cx="832485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65125" y="1671638"/>
            <a:ext cx="8001000" cy="297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5425" marR="0" lvl="0" indent="-73025" algn="l" rtl="0">
              <a:spcBef>
                <a:spcPts val="48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•"/>
              <a:defRPr/>
            </a:lvl1pPr>
            <a:lvl2pPr marL="576263" marR="0" lvl="1" indent="58737" algn="l" rtl="0">
              <a:spcBef>
                <a:spcPts val="56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-"/>
              <a:defRPr/>
            </a:lvl2pPr>
            <a:lvl3pPr marL="1027113" marR="0" lvl="2" indent="39687" algn="l" rtl="0">
              <a:spcBef>
                <a:spcPts val="48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-"/>
              <a:defRPr/>
            </a:lvl3pPr>
            <a:lvl4pPr marL="1490663" marR="0" lvl="3" indent="7937" algn="l" rtl="0">
              <a:spcBef>
                <a:spcPts val="40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-"/>
              <a:defRPr/>
            </a:lvl4pPr>
            <a:lvl5pPr marL="1941513" marR="0" lvl="4" indent="14286" algn="l" rtl="0">
              <a:spcBef>
                <a:spcPts val="40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-"/>
              <a:defRPr/>
            </a:lvl5pPr>
            <a:lvl6pPr marL="2398713" marR="0" lvl="5" indent="1586" algn="l" rtl="0">
              <a:spcBef>
                <a:spcPts val="36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-"/>
              <a:defRPr/>
            </a:lvl6pPr>
            <a:lvl7pPr marL="2855913" marR="0" lvl="6" indent="1586" algn="l" rtl="0">
              <a:spcBef>
                <a:spcPts val="36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-"/>
              <a:defRPr/>
            </a:lvl7pPr>
            <a:lvl8pPr marL="3313113" marR="0" lvl="7" indent="1587" algn="l" rtl="0">
              <a:spcBef>
                <a:spcPts val="36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-"/>
              <a:defRPr/>
            </a:lvl8pPr>
            <a:lvl9pPr marL="3770313" marR="0" lvl="8" indent="1587" algn="l" rtl="0">
              <a:spcBef>
                <a:spcPts val="360"/>
              </a:spcBef>
              <a:spcAft>
                <a:spcPts val="0"/>
              </a:spcAft>
              <a:buClr>
                <a:srgbClr val="1E2172"/>
              </a:buClr>
              <a:buFont typeface="Arial"/>
              <a:buChar char="-"/>
              <a:defRPr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361950" y="304800"/>
            <a:ext cx="8248650" cy="152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 b="1" i="0" u="none" strike="noStrike" cap="none">
              <a:solidFill>
                <a:srgbClr val="1E217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9.gif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jp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2.gif"/><Relationship Id="rId5" Type="http://schemas.openxmlformats.org/officeDocument/2006/relationships/image" Target="../media/image13.png"/><Relationship Id="rId6" Type="http://schemas.openxmlformats.org/officeDocument/2006/relationships/image" Target="../media/image14.jpg"/><Relationship Id="rId7" Type="http://schemas.openxmlformats.org/officeDocument/2006/relationships/image" Target="../media/image15.png"/><Relationship Id="rId8" Type="http://schemas.openxmlformats.org/officeDocument/2006/relationships/image" Target="../media/image9.gif"/><Relationship Id="rId9" Type="http://schemas.openxmlformats.org/officeDocument/2006/relationships/image" Target="../media/image16.png"/><Relationship Id="rId10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295275" y="1551709"/>
            <a:ext cx="8340725" cy="22868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9821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E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Dublin Business School</a:t>
            </a:r>
            <a:br>
              <a:rPr lang="en-IE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E" sz="28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E" sz="28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E" sz="2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Analytics Workshop</a:t>
            </a:r>
            <a:r>
              <a:rPr lang="en-IE" sz="28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E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E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E" sz="28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Hewlett Packard</a:t>
            </a:r>
            <a:r>
              <a:rPr lang="en-IE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E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E" sz="28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September 5</a:t>
            </a:r>
            <a:r>
              <a:rPr lang="en-IE" sz="2800" b="1" i="0" u="none" strike="noStrike" cap="none" baseline="30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IE" sz="28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/6th 201</a:t>
            </a:r>
            <a:r>
              <a:rPr lang="en-IE" sz="2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br>
              <a:rPr lang="en-IE" sz="2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E" sz="2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Darren Redmond</a:t>
            </a:r>
            <a:r>
              <a:rPr lang="en-IE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E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E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E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IE"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9032" y="124393"/>
            <a:ext cx="2265995" cy="1094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353902" y="232228"/>
            <a:ext cx="6282425" cy="639762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E" sz="2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DBS - </a:t>
            </a:r>
            <a:r>
              <a:rPr lang="en-IE" sz="2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Unique Selling Point</a:t>
            </a: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0677" y="232228"/>
            <a:ext cx="2164637" cy="107405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371439" y="1139594"/>
            <a:ext cx="8401200" cy="470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E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Combination of Factors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E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Accelerated</a:t>
            </a:r>
            <a:r>
              <a:rPr lang="en-IE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Level 8 </a:t>
            </a:r>
            <a:r>
              <a:rPr lang="en-IE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ICT </a:t>
            </a:r>
            <a:r>
              <a:rPr lang="en-IE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conversion programme</a:t>
            </a: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E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Industry-led</a:t>
            </a:r>
            <a:r>
              <a:rPr lang="en-IE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approach with collaboration with employers at the design and implementation phase.</a:t>
            </a: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E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Genuine focus on and expertise in student </a:t>
            </a:r>
            <a:r>
              <a:rPr lang="en-IE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</a:t>
            </a:r>
            <a:r>
              <a:rPr lang="en-IE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especially with students from non-traditional backgrounds.</a:t>
            </a: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E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Applied Nature of Programme, focus on </a:t>
            </a:r>
            <a:r>
              <a:rPr lang="en-IE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skills-building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E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Internationalisation.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/>
        </p:nvSpPr>
        <p:spPr>
          <a:xfrm>
            <a:off x="353902" y="232228"/>
            <a:ext cx="6282425" cy="639762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E" sz="2800" b="1" i="0" u="none" strike="noStrike" cap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Data Scientist </a:t>
            </a:r>
            <a:r>
              <a:rPr lang="en-IE" sz="2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Attributes</a:t>
            </a: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0677" y="232228"/>
            <a:ext cx="2164637" cy="107405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/>
          <p:nvPr/>
        </p:nvSpPr>
        <p:spPr>
          <a:xfrm>
            <a:off x="1052945" y="983673"/>
            <a:ext cx="6820050" cy="434727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9999" y="0"/>
                </a:moveTo>
                <a:close/>
                <a:lnTo>
                  <a:pt x="-9999" y="120000"/>
                </a:lnTo>
              </a:path>
              <a:path w="120000" h="120000" fill="none" extrusionOk="0">
                <a:moveTo>
                  <a:pt x="-9999" y="22500"/>
                </a:moveTo>
                <a:lnTo>
                  <a:pt x="-45999" y="135000"/>
                </a:lnTo>
              </a:path>
            </a:pathLst>
          </a:custGeom>
          <a:noFill/>
          <a:ln>
            <a:noFill/>
          </a:ln>
        </p:spPr>
        <p:txBody>
          <a:bodyPr lIns="91425" tIns="45700" rIns="91425" bIns="45700" anchor="ctr" anchorCtr="1">
            <a:noAutofit/>
          </a:bodyPr>
          <a:lstStyle/>
          <a:p>
            <a:pPr marL="228600" lvl="1" indent="-114300">
              <a:lnSpc>
                <a:spcPct val="75000"/>
              </a:lnSpc>
              <a:spcBef>
                <a:spcPts val="180"/>
              </a:spcBef>
              <a:spcAft>
                <a:spcPts val="18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2944" y="1306284"/>
            <a:ext cx="7685537" cy="3470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lnSpc>
                <a:spcPct val="75000"/>
              </a:lnSpc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-IE" sz="1800" dirty="0" smtClean="0">
                <a:latin typeface="Calibri"/>
                <a:ea typeface="Calibri"/>
                <a:cs typeface="Calibri"/>
                <a:sym typeface="Calibri"/>
              </a:rPr>
              <a:t>Graduates</a:t>
            </a:r>
          </a:p>
          <a:p>
            <a:pPr marL="114300" indent="-114300">
              <a:lnSpc>
                <a:spcPct val="75000"/>
              </a:lnSpc>
              <a:buClr>
                <a:srgbClr val="000000"/>
              </a:buClr>
              <a:buSzPct val="100000"/>
              <a:buFont typeface="Calibri"/>
              <a:buChar char="•"/>
            </a:pPr>
            <a:endParaRPr lang="en-IE" sz="1800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1" indent="-114300">
              <a:lnSpc>
                <a:spcPct val="75000"/>
              </a:lnSpc>
              <a:spcBef>
                <a:spcPts val="18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-IE" sz="1800" b="1" dirty="0">
                <a:latin typeface="Calibri"/>
                <a:ea typeface="Calibri"/>
                <a:cs typeface="Calibri"/>
                <a:sym typeface="Calibri"/>
              </a:rPr>
              <a:t>Analytical Skills</a:t>
            </a:r>
            <a:r>
              <a:rPr lang="en-IE" sz="1800" dirty="0">
                <a:latin typeface="Calibri"/>
                <a:ea typeface="Calibri"/>
                <a:cs typeface="Calibri"/>
                <a:sym typeface="Calibri"/>
              </a:rPr>
              <a:t>: Statistical/Analytical Skills</a:t>
            </a:r>
          </a:p>
          <a:p>
            <a:pPr marL="228600" lvl="1" indent="-114300">
              <a:lnSpc>
                <a:spcPct val="75000"/>
              </a:lnSpc>
              <a:spcBef>
                <a:spcPts val="180"/>
              </a:spcBef>
              <a:buClr>
                <a:schemeClr val="dk1"/>
              </a:buClr>
            </a:pPr>
            <a:endParaRPr lang="en-IE" sz="1800" dirty="0">
              <a:solidFill>
                <a:schemeClr val="dk1"/>
              </a:solidFill>
            </a:endParaRPr>
          </a:p>
          <a:p>
            <a:pPr marL="228600" lvl="1" indent="-114300">
              <a:lnSpc>
                <a:spcPct val="75000"/>
              </a:lnSpc>
              <a:spcBef>
                <a:spcPts val="18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-IE" sz="1800" b="1" dirty="0">
                <a:latin typeface="Calibri"/>
                <a:ea typeface="Calibri"/>
                <a:cs typeface="Calibri"/>
                <a:sym typeface="Calibri"/>
              </a:rPr>
              <a:t>Big data savvy</a:t>
            </a:r>
            <a:r>
              <a:rPr lang="en-IE" sz="1800" dirty="0">
                <a:latin typeface="Calibri"/>
                <a:ea typeface="Calibri"/>
                <a:cs typeface="Calibri"/>
                <a:sym typeface="Calibri"/>
              </a:rPr>
              <a:t>: Exploit analytics to drive business performance</a:t>
            </a:r>
          </a:p>
          <a:p>
            <a:pPr marL="228600" lvl="1" indent="-114300">
              <a:lnSpc>
                <a:spcPct val="75000"/>
              </a:lnSpc>
              <a:spcBef>
                <a:spcPts val="180"/>
              </a:spcBef>
              <a:buClr>
                <a:schemeClr val="dk1"/>
              </a:buClr>
            </a:pPr>
            <a:endParaRPr lang="en-IE" sz="1800" dirty="0">
              <a:solidFill>
                <a:schemeClr val="dk1"/>
              </a:solidFill>
            </a:endParaRPr>
          </a:p>
          <a:p>
            <a:pPr marL="228600" lvl="1" indent="-114300">
              <a:lnSpc>
                <a:spcPct val="75000"/>
              </a:lnSpc>
              <a:spcBef>
                <a:spcPts val="18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-IE" sz="1800" b="1" dirty="0">
                <a:latin typeface="Calibri"/>
                <a:ea typeface="Calibri"/>
                <a:cs typeface="Calibri"/>
                <a:sym typeface="Calibri"/>
              </a:rPr>
              <a:t>Supporting Technology Roles</a:t>
            </a:r>
            <a:r>
              <a:rPr lang="en-IE" sz="1800" dirty="0">
                <a:latin typeface="Calibri"/>
                <a:ea typeface="Calibri"/>
                <a:cs typeface="Calibri"/>
                <a:sym typeface="Calibri"/>
              </a:rPr>
              <a:t>: Skilled in the application of supporting technology</a:t>
            </a:r>
          </a:p>
          <a:p>
            <a:pPr marL="228600" lvl="1" indent="-114300">
              <a:lnSpc>
                <a:spcPct val="75000"/>
              </a:lnSpc>
              <a:spcBef>
                <a:spcPts val="180"/>
              </a:spcBef>
              <a:buClr>
                <a:schemeClr val="dk1"/>
              </a:buClr>
            </a:pPr>
            <a:endParaRPr lang="en-IE" sz="1800" dirty="0">
              <a:solidFill>
                <a:schemeClr val="dk1"/>
              </a:solidFill>
            </a:endParaRPr>
          </a:p>
          <a:p>
            <a:pPr marL="228600" lvl="1" indent="-114300">
              <a:lnSpc>
                <a:spcPct val="75000"/>
              </a:lnSpc>
              <a:spcBef>
                <a:spcPts val="18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-IE" sz="1800" b="1" dirty="0">
                <a:latin typeface="Calibri"/>
                <a:ea typeface="Calibri"/>
                <a:cs typeface="Calibri"/>
                <a:sym typeface="Calibri"/>
              </a:rPr>
              <a:t>Communication and Teamwork Skills: </a:t>
            </a:r>
            <a:r>
              <a:rPr lang="en-IE" sz="1800" dirty="0">
                <a:latin typeface="Calibri"/>
                <a:ea typeface="Calibri"/>
                <a:cs typeface="Calibri"/>
                <a:sym typeface="Calibri"/>
              </a:rPr>
              <a:t>Translate insights into actionable goals.</a:t>
            </a:r>
          </a:p>
          <a:p>
            <a:pPr marL="228600" lvl="1" indent="-114300">
              <a:lnSpc>
                <a:spcPct val="75000"/>
              </a:lnSpc>
              <a:spcBef>
                <a:spcPts val="180"/>
              </a:spcBef>
              <a:buClr>
                <a:schemeClr val="dk1"/>
              </a:buClr>
            </a:pPr>
            <a:endParaRPr lang="en-IE" sz="1800" dirty="0">
              <a:solidFill>
                <a:schemeClr val="dk1"/>
              </a:solidFill>
            </a:endParaRPr>
          </a:p>
          <a:p>
            <a:pPr marL="228600" lvl="1" indent="-114300">
              <a:lnSpc>
                <a:spcPct val="75000"/>
              </a:lnSpc>
              <a:spcBef>
                <a:spcPts val="18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-IE" sz="1800" b="1" dirty="0">
                <a:latin typeface="Calibri"/>
                <a:ea typeface="Calibri"/>
                <a:cs typeface="Calibri"/>
                <a:sym typeface="Calibri"/>
              </a:rPr>
              <a:t>Future Development</a:t>
            </a:r>
            <a:r>
              <a:rPr lang="en-IE" sz="1800" dirty="0">
                <a:latin typeface="Calibri"/>
                <a:ea typeface="Calibri"/>
                <a:cs typeface="Calibri"/>
                <a:sym typeface="Calibri"/>
              </a:rPr>
              <a:t>: Solid foundation for further professional and academic development.</a:t>
            </a:r>
          </a:p>
          <a:p>
            <a:pPr marL="228600" lvl="1" indent="-114300">
              <a:lnSpc>
                <a:spcPct val="75000"/>
              </a:lnSpc>
              <a:spcBef>
                <a:spcPts val="180"/>
              </a:spcBef>
              <a:spcAft>
                <a:spcPts val="180"/>
              </a:spcAft>
              <a:buClr>
                <a:schemeClr val="dk1"/>
              </a:buClr>
            </a:pPr>
            <a:endParaRPr lang="en-IE" sz="1800" dirty="0">
              <a:solidFill>
                <a:schemeClr val="dk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371400" y="417050"/>
            <a:ext cx="8401200" cy="602400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Your </a:t>
            </a:r>
            <a:r>
              <a:rPr lang="en-IE" sz="280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Unique Selling Points</a:t>
            </a:r>
            <a:endParaRPr lang="en-IE" sz="2800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2517675" y="1665450"/>
            <a:ext cx="4309500" cy="2811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0" y="1665450"/>
            <a:ext cx="209550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219000" y="4850025"/>
            <a:ext cx="8401200" cy="534900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Calibri"/>
              <a:buAutoNum type="arabicPeriod"/>
            </a:pPr>
            <a:r>
              <a:rPr lang="en-IE" sz="2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Databases          2. Programming/ETL       3. Stats / ML 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276650" y="4263075"/>
            <a:ext cx="8401200" cy="710400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Calibri"/>
              <a:buAutoNum type="arabicPeriod"/>
            </a:pPr>
            <a:r>
              <a:rPr lang="en-IE" sz="2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Storage                      2. Retrieval                      3.Analysis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/>
        </p:nvSpPr>
        <p:spPr>
          <a:xfrm>
            <a:off x="353902" y="232228"/>
            <a:ext cx="6282425" cy="639762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E" sz="2800" b="1" i="0" u="none" strike="noStrike" cap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Skills</a:t>
            </a:r>
            <a:endParaRPr lang="en-IE" sz="28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0677" y="232228"/>
            <a:ext cx="2164637" cy="107405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/>
          <p:nvPr/>
        </p:nvSpPr>
        <p:spPr>
          <a:xfrm>
            <a:off x="1052945" y="983673"/>
            <a:ext cx="6820050" cy="434727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9999" y="0"/>
                </a:moveTo>
                <a:close/>
                <a:lnTo>
                  <a:pt x="-9999" y="120000"/>
                </a:lnTo>
              </a:path>
              <a:path w="120000" h="120000" fill="none" extrusionOk="0">
                <a:moveTo>
                  <a:pt x="-9999" y="22500"/>
                </a:moveTo>
                <a:lnTo>
                  <a:pt x="-45999" y="135000"/>
                </a:lnTo>
              </a:path>
            </a:pathLst>
          </a:custGeom>
          <a:noFill/>
          <a:ln>
            <a:noFill/>
          </a:ln>
        </p:spPr>
        <p:txBody>
          <a:bodyPr lIns="91425" tIns="45700" rIns="91425" bIns="45700" anchor="ctr" anchorCtr="1">
            <a:noAutofit/>
          </a:bodyPr>
          <a:lstStyle/>
          <a:p>
            <a:pPr marL="228600" lvl="1" indent="-114300">
              <a:lnSpc>
                <a:spcPct val="75000"/>
              </a:lnSpc>
              <a:spcBef>
                <a:spcPts val="180"/>
              </a:spcBef>
              <a:spcAft>
                <a:spcPts val="18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2944" y="1306284"/>
            <a:ext cx="7685537" cy="4440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114300">
              <a:lnSpc>
                <a:spcPct val="75000"/>
              </a:lnSpc>
              <a:spcBef>
                <a:spcPts val="18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-IE" sz="1800" b="1" dirty="0" smtClean="0">
                <a:latin typeface="Calibri"/>
                <a:ea typeface="Calibri"/>
                <a:cs typeface="Calibri"/>
                <a:sym typeface="Calibri"/>
              </a:rPr>
              <a:t>Databases and Business Applications</a:t>
            </a:r>
          </a:p>
          <a:p>
            <a:pPr marL="228600" lvl="1" indent="-114300">
              <a:lnSpc>
                <a:spcPct val="75000"/>
              </a:lnSpc>
              <a:spcBef>
                <a:spcPts val="18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endParaRPr lang="en-IE" sz="1800" b="1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228600" lvl="1" indent="-114300">
              <a:lnSpc>
                <a:spcPct val="75000"/>
              </a:lnSpc>
              <a:spcBef>
                <a:spcPts val="18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-IE" sz="1800" b="1" dirty="0" smtClean="0">
                <a:latin typeface="Calibri"/>
                <a:ea typeface="Calibri"/>
                <a:cs typeface="Calibri"/>
                <a:sym typeface="Calibri"/>
              </a:rPr>
              <a:t>Data Warehousing &amp; Business Intelligence</a:t>
            </a:r>
          </a:p>
          <a:p>
            <a:pPr marL="228600" lvl="1" indent="-114300">
              <a:lnSpc>
                <a:spcPct val="75000"/>
              </a:lnSpc>
              <a:spcBef>
                <a:spcPts val="18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endParaRPr lang="en-IE" sz="1800" b="1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228600" lvl="1" indent="-114300">
              <a:lnSpc>
                <a:spcPct val="75000"/>
              </a:lnSpc>
              <a:spcBef>
                <a:spcPts val="18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-IE" sz="1800" b="1" dirty="0" smtClean="0">
                <a:latin typeface="Calibri"/>
                <a:ea typeface="Calibri"/>
                <a:cs typeface="Calibri"/>
                <a:sym typeface="Calibri"/>
              </a:rPr>
              <a:t>Data Visualisation &amp; Communications</a:t>
            </a:r>
          </a:p>
          <a:p>
            <a:pPr marL="228600" lvl="1" indent="-114300">
              <a:lnSpc>
                <a:spcPct val="75000"/>
              </a:lnSpc>
              <a:spcBef>
                <a:spcPts val="18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endParaRPr lang="en-IE" sz="1800" b="1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228600" lvl="1" indent="-114300">
              <a:lnSpc>
                <a:spcPct val="75000"/>
              </a:lnSpc>
              <a:spcBef>
                <a:spcPts val="18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-IE" sz="1800" b="1" dirty="0" smtClean="0">
                <a:latin typeface="Calibri"/>
                <a:ea typeface="Calibri"/>
                <a:cs typeface="Calibri"/>
                <a:sym typeface="Calibri"/>
              </a:rPr>
              <a:t>Programming </a:t>
            </a:r>
            <a:r>
              <a:rPr lang="mr-IN" sz="1800" b="1" dirty="0" smtClean="0"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IE" sz="1800" b="1" dirty="0" smtClean="0">
                <a:latin typeface="Calibri"/>
                <a:ea typeface="Calibri"/>
                <a:cs typeface="Calibri"/>
                <a:sym typeface="Calibri"/>
              </a:rPr>
              <a:t> R, Python, Java</a:t>
            </a:r>
          </a:p>
          <a:p>
            <a:pPr marL="228600" lvl="1" indent="-114300">
              <a:lnSpc>
                <a:spcPct val="75000"/>
              </a:lnSpc>
              <a:spcBef>
                <a:spcPts val="18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endParaRPr lang="en-IE" sz="1800" b="1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228600" lvl="1" indent="-114300">
              <a:lnSpc>
                <a:spcPct val="75000"/>
              </a:lnSpc>
              <a:spcBef>
                <a:spcPts val="18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-IE" sz="1800" b="1" dirty="0" smtClean="0">
                <a:latin typeface="Calibri"/>
                <a:ea typeface="Calibri"/>
                <a:cs typeface="Calibri"/>
                <a:sym typeface="Calibri"/>
              </a:rPr>
              <a:t>Statistics</a:t>
            </a:r>
          </a:p>
          <a:p>
            <a:pPr marL="228600" lvl="1" indent="-114300">
              <a:lnSpc>
                <a:spcPct val="75000"/>
              </a:lnSpc>
              <a:spcBef>
                <a:spcPts val="18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endParaRPr lang="en-IE" sz="1800" b="1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228600" lvl="1" indent="-114300">
              <a:lnSpc>
                <a:spcPct val="75000"/>
              </a:lnSpc>
              <a:spcBef>
                <a:spcPts val="18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-IE" sz="1800" b="1" dirty="0" smtClean="0">
                <a:latin typeface="Calibri"/>
                <a:ea typeface="Calibri"/>
                <a:cs typeface="Calibri"/>
                <a:sym typeface="Calibri"/>
              </a:rPr>
              <a:t>Tools for Data Analytics</a:t>
            </a:r>
          </a:p>
          <a:p>
            <a:pPr marL="228600" lvl="1" indent="-114300">
              <a:lnSpc>
                <a:spcPct val="75000"/>
              </a:lnSpc>
              <a:spcBef>
                <a:spcPts val="18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endParaRPr lang="en-IE" sz="1800" b="1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228600" lvl="1" indent="-114300">
              <a:lnSpc>
                <a:spcPct val="75000"/>
              </a:lnSpc>
              <a:spcBef>
                <a:spcPts val="18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-IE" sz="1800" b="1" dirty="0" smtClean="0">
                <a:latin typeface="Calibri"/>
                <a:ea typeface="Calibri"/>
                <a:cs typeface="Calibri"/>
                <a:sym typeface="Calibri"/>
              </a:rPr>
              <a:t>Data and Web Mining</a:t>
            </a:r>
          </a:p>
          <a:p>
            <a:pPr marL="228600" lvl="1" indent="-114300">
              <a:lnSpc>
                <a:spcPct val="75000"/>
              </a:lnSpc>
              <a:spcBef>
                <a:spcPts val="18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endParaRPr lang="en-IE" sz="1800" b="1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228600" lvl="1" indent="-114300">
              <a:lnSpc>
                <a:spcPct val="75000"/>
              </a:lnSpc>
              <a:spcBef>
                <a:spcPts val="18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-IE" sz="1800" b="1" dirty="0" smtClean="0">
                <a:latin typeface="Calibri"/>
                <a:ea typeface="Calibri"/>
                <a:cs typeface="Calibri"/>
                <a:sym typeface="Calibri"/>
              </a:rPr>
              <a:t>Advanced Data Analytics</a:t>
            </a:r>
          </a:p>
          <a:p>
            <a:pPr marL="228600" lvl="1" indent="-114300">
              <a:lnSpc>
                <a:spcPct val="75000"/>
              </a:lnSpc>
              <a:spcBef>
                <a:spcPts val="18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endParaRPr lang="en-IE" sz="1800" b="1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228600" lvl="1" indent="-114300">
              <a:lnSpc>
                <a:spcPct val="75000"/>
              </a:lnSpc>
              <a:spcBef>
                <a:spcPts val="18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-IE" sz="1800" b="1" dirty="0" smtClean="0">
                <a:latin typeface="Calibri"/>
                <a:ea typeface="Calibri"/>
                <a:cs typeface="Calibri"/>
                <a:sym typeface="Calibri"/>
              </a:rPr>
              <a:t>Machine Learning &amp; Artificial Intelligence</a:t>
            </a:r>
          </a:p>
          <a:p>
            <a:pPr marL="228600" lvl="1" indent="-114300">
              <a:lnSpc>
                <a:spcPct val="75000"/>
              </a:lnSpc>
              <a:spcBef>
                <a:spcPts val="180"/>
              </a:spcBef>
              <a:spcAft>
                <a:spcPts val="180"/>
              </a:spcAft>
              <a:buClr>
                <a:schemeClr val="dk1"/>
              </a:buClr>
            </a:pPr>
            <a:endParaRPr lang="en-IE" sz="1800" dirty="0">
              <a:solidFill>
                <a:schemeClr val="dk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361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/>
        </p:nvSpPr>
        <p:spPr>
          <a:xfrm>
            <a:off x="353902" y="232228"/>
            <a:ext cx="6282425" cy="639762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E" sz="2800" b="1" i="0" u="none" strike="noStrike" cap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Skills</a:t>
            </a:r>
            <a:endParaRPr lang="en-IE" sz="28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0677" y="232228"/>
            <a:ext cx="2164637" cy="107405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/>
          <p:nvPr/>
        </p:nvSpPr>
        <p:spPr>
          <a:xfrm>
            <a:off x="1052945" y="983673"/>
            <a:ext cx="6820050" cy="434727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9999" y="0"/>
                </a:moveTo>
                <a:close/>
                <a:lnTo>
                  <a:pt x="-9999" y="120000"/>
                </a:lnTo>
              </a:path>
              <a:path w="120000" h="120000" fill="none" extrusionOk="0">
                <a:moveTo>
                  <a:pt x="-9999" y="22500"/>
                </a:moveTo>
                <a:lnTo>
                  <a:pt x="-45999" y="135000"/>
                </a:lnTo>
              </a:path>
            </a:pathLst>
          </a:custGeom>
          <a:noFill/>
          <a:ln>
            <a:noFill/>
          </a:ln>
        </p:spPr>
        <p:txBody>
          <a:bodyPr lIns="91425" tIns="45700" rIns="91425" bIns="45700" anchor="ctr" anchorCtr="1">
            <a:noAutofit/>
          </a:bodyPr>
          <a:lstStyle/>
          <a:p>
            <a:pPr marL="228600" lvl="1" indent="-114300">
              <a:lnSpc>
                <a:spcPct val="75000"/>
              </a:lnSpc>
              <a:spcBef>
                <a:spcPts val="180"/>
              </a:spcBef>
              <a:spcAft>
                <a:spcPts val="18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2944" y="1306284"/>
            <a:ext cx="7685537" cy="516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114300">
              <a:lnSpc>
                <a:spcPct val="75000"/>
              </a:lnSpc>
              <a:spcBef>
                <a:spcPts val="180"/>
              </a:spcBef>
              <a:spcAft>
                <a:spcPts val="180"/>
              </a:spcAft>
              <a:buClr>
                <a:schemeClr val="dk1"/>
              </a:buClr>
            </a:pPr>
            <a:endParaRPr lang="en-IE" sz="1800" dirty="0">
              <a:solidFill>
                <a:schemeClr val="dk1"/>
              </a:solidFill>
            </a:endParaRPr>
          </a:p>
          <a:p>
            <a:endParaRPr lang="en-US" dirty="0"/>
          </a:p>
        </p:txBody>
      </p:sp>
      <p:pic>
        <p:nvPicPr>
          <p:cNvPr id="3" name="Picture 2" descr="Screen Shot 2017-09-05 at 3.23.1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20" y="0"/>
            <a:ext cx="6552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77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/>
        </p:nvSpPr>
        <p:spPr>
          <a:xfrm>
            <a:off x="353902" y="232228"/>
            <a:ext cx="6282425" cy="639762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E" sz="280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Tools</a:t>
            </a:r>
            <a:endParaRPr lang="en-IE" sz="28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0677" y="232228"/>
            <a:ext cx="2164637" cy="107405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/>
          <p:nvPr/>
        </p:nvSpPr>
        <p:spPr>
          <a:xfrm>
            <a:off x="1052945" y="983673"/>
            <a:ext cx="6820050" cy="434727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9999" y="0"/>
                </a:moveTo>
                <a:close/>
                <a:lnTo>
                  <a:pt x="-9999" y="120000"/>
                </a:lnTo>
              </a:path>
              <a:path w="120000" h="120000" fill="none" extrusionOk="0">
                <a:moveTo>
                  <a:pt x="-9999" y="22500"/>
                </a:moveTo>
                <a:lnTo>
                  <a:pt x="-45999" y="135000"/>
                </a:lnTo>
              </a:path>
            </a:pathLst>
          </a:custGeom>
          <a:noFill/>
          <a:ln>
            <a:noFill/>
          </a:ln>
        </p:spPr>
        <p:txBody>
          <a:bodyPr lIns="91425" tIns="45700" rIns="91425" bIns="45700" anchor="ctr" anchorCtr="1">
            <a:noAutofit/>
          </a:bodyPr>
          <a:lstStyle/>
          <a:p>
            <a:pPr marL="228600" lvl="1" indent="-114300">
              <a:lnSpc>
                <a:spcPct val="75000"/>
              </a:lnSpc>
              <a:spcBef>
                <a:spcPts val="180"/>
              </a:spcBef>
              <a:spcAft>
                <a:spcPts val="18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2944" y="1567720"/>
            <a:ext cx="76855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1"/>
              </a:buClr>
              <a:buSzPct val="91666"/>
            </a:pPr>
            <a:r>
              <a:rPr lang="en-IE" sz="1800" dirty="0" smtClean="0">
                <a:solidFill>
                  <a:srgbClr val="222222"/>
                </a:solidFill>
                <a:highlight>
                  <a:srgbClr val="FFFFFF"/>
                </a:highlight>
              </a:rPr>
              <a:t>There </a:t>
            </a:r>
            <a:r>
              <a:rPr lang="en-IE" sz="1800" dirty="0">
                <a:solidFill>
                  <a:srgbClr val="222222"/>
                </a:solidFill>
                <a:highlight>
                  <a:srgbClr val="FFFFFF"/>
                </a:highlight>
              </a:rPr>
              <a:t>is an essential focus on </a:t>
            </a:r>
            <a:r>
              <a:rPr lang="en-IE" sz="1800" b="1" dirty="0">
                <a:solidFill>
                  <a:srgbClr val="222222"/>
                </a:solidFill>
                <a:highlight>
                  <a:srgbClr val="FFFFFF"/>
                </a:highlight>
              </a:rPr>
              <a:t>Python</a:t>
            </a:r>
            <a:r>
              <a:rPr lang="en-IE" sz="1800" dirty="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lang="en-IE" sz="1800" b="1" dirty="0">
                <a:solidFill>
                  <a:srgbClr val="222222"/>
                </a:solidFill>
                <a:highlight>
                  <a:srgbClr val="FFFFFF"/>
                </a:highlight>
              </a:rPr>
              <a:t>R</a:t>
            </a:r>
            <a:r>
              <a:rPr lang="en-IE" sz="1800" dirty="0">
                <a:solidFill>
                  <a:srgbClr val="222222"/>
                </a:solidFill>
                <a:highlight>
                  <a:srgbClr val="FFFFFF"/>
                </a:highlight>
              </a:rPr>
              <a:t> and </a:t>
            </a:r>
            <a:r>
              <a:rPr lang="en-IE" sz="1800" b="1" dirty="0">
                <a:solidFill>
                  <a:srgbClr val="222222"/>
                </a:solidFill>
                <a:highlight>
                  <a:srgbClr val="FFFFFF"/>
                </a:highlight>
              </a:rPr>
              <a:t>SQL </a:t>
            </a:r>
            <a:r>
              <a:rPr lang="en-IE" sz="1800" dirty="0">
                <a:solidFill>
                  <a:srgbClr val="222222"/>
                </a:solidFill>
                <a:highlight>
                  <a:srgbClr val="FFFFFF"/>
                </a:highlight>
              </a:rPr>
              <a:t>as core technologies supplemented, complemented and integrated with tools such </a:t>
            </a:r>
            <a:r>
              <a:rPr lang="en-IE" sz="1800" dirty="0" smtClean="0">
                <a:solidFill>
                  <a:srgbClr val="222222"/>
                </a:solidFill>
                <a:highlight>
                  <a:srgbClr val="FFFFFF"/>
                </a:highlight>
              </a:rPr>
              <a:t>as:</a:t>
            </a:r>
          </a:p>
          <a:p>
            <a:pPr lvl="0">
              <a:buClr>
                <a:schemeClr val="dk1"/>
              </a:buClr>
              <a:buSzPct val="91666"/>
            </a:pPr>
            <a:endParaRPr lang="en-IE" sz="1800" b="1" dirty="0" smtClean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lvl="0">
              <a:buClr>
                <a:schemeClr val="dk1"/>
              </a:buClr>
              <a:buSzPct val="91666"/>
            </a:pPr>
            <a:r>
              <a:rPr lang="en-IE" sz="1800" b="1" dirty="0" smtClean="0">
                <a:solidFill>
                  <a:srgbClr val="222222"/>
                </a:solidFill>
                <a:highlight>
                  <a:srgbClr val="FFFFFF"/>
                </a:highlight>
              </a:rPr>
              <a:t>SAS, RapidMiner</a:t>
            </a:r>
            <a:r>
              <a:rPr lang="en-IE" sz="1800" dirty="0" smtClean="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lang="en-IE" sz="1800" b="1" dirty="0" smtClean="0">
                <a:solidFill>
                  <a:srgbClr val="222222"/>
                </a:solidFill>
                <a:highlight>
                  <a:srgbClr val="FFFFFF"/>
                </a:highlight>
              </a:rPr>
              <a:t>Tableau</a:t>
            </a:r>
            <a:r>
              <a:rPr lang="en-IE" sz="1800" dirty="0" smtClean="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lang="en-IE" sz="1800" b="1" dirty="0" smtClean="0">
                <a:solidFill>
                  <a:srgbClr val="222222"/>
                </a:solidFill>
                <a:highlight>
                  <a:srgbClr val="FFFFFF"/>
                </a:highlight>
              </a:rPr>
              <a:t>D3</a:t>
            </a:r>
            <a:r>
              <a:rPr lang="en-IE" sz="1800" dirty="0" smtClean="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lang="en-IE" sz="1800" b="1" dirty="0" smtClean="0">
                <a:solidFill>
                  <a:srgbClr val="222222"/>
                </a:solidFill>
                <a:highlight>
                  <a:srgbClr val="FFFFFF"/>
                </a:highlight>
              </a:rPr>
              <a:t>Hadoop</a:t>
            </a:r>
            <a:r>
              <a:rPr lang="en-IE" sz="1800" dirty="0" smtClean="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lang="en-IE" sz="1800" b="1" dirty="0" smtClean="0">
                <a:solidFill>
                  <a:srgbClr val="222222"/>
                </a:solidFill>
                <a:highlight>
                  <a:srgbClr val="FFFFFF"/>
                </a:highlight>
              </a:rPr>
              <a:t>Spark</a:t>
            </a:r>
            <a:r>
              <a:rPr lang="en-IE" sz="1800" dirty="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lang="en-IE" sz="1800" b="1" dirty="0">
                <a:solidFill>
                  <a:srgbClr val="222222"/>
                </a:solidFill>
                <a:highlight>
                  <a:srgbClr val="FFFFFF"/>
                </a:highlight>
              </a:rPr>
              <a:t>Neo4j</a:t>
            </a:r>
            <a:r>
              <a:rPr lang="en-IE" sz="1800" dirty="0">
                <a:solidFill>
                  <a:srgbClr val="222222"/>
                </a:solidFill>
                <a:highlight>
                  <a:srgbClr val="FFFFFF"/>
                </a:highlight>
              </a:rPr>
              <a:t>; </a:t>
            </a:r>
            <a:r>
              <a:rPr lang="en-IE" sz="1800" b="1" dirty="0">
                <a:solidFill>
                  <a:srgbClr val="222222"/>
                </a:solidFill>
                <a:highlight>
                  <a:srgbClr val="FFFFFF"/>
                </a:highlight>
              </a:rPr>
              <a:t>Excel</a:t>
            </a:r>
            <a:r>
              <a:rPr lang="en-IE" sz="1800" dirty="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lang="en-IE" sz="1800" b="1" dirty="0">
                <a:solidFill>
                  <a:srgbClr val="222222"/>
                </a:solidFill>
                <a:highlight>
                  <a:srgbClr val="FFFFFF"/>
                </a:highlight>
              </a:rPr>
              <a:t>PowerBI</a:t>
            </a:r>
            <a:r>
              <a:rPr lang="en-IE" sz="1800" dirty="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lang="en-IE" sz="1800" b="1" dirty="0">
                <a:solidFill>
                  <a:srgbClr val="222222"/>
                </a:solidFill>
                <a:highlight>
                  <a:srgbClr val="FFFFFF"/>
                </a:highlight>
              </a:rPr>
              <a:t>SPSS</a:t>
            </a:r>
            <a:r>
              <a:rPr lang="en-IE" sz="1800" dirty="0">
                <a:solidFill>
                  <a:srgbClr val="222222"/>
                </a:solidFill>
                <a:highlight>
                  <a:srgbClr val="FFFFFF"/>
                </a:highlight>
              </a:rPr>
              <a:t>; </a:t>
            </a:r>
            <a:r>
              <a:rPr lang="en-IE" sz="1800" b="1" dirty="0">
                <a:solidFill>
                  <a:srgbClr val="222222"/>
                </a:solidFill>
                <a:highlight>
                  <a:srgbClr val="FFFFFF"/>
                </a:highlight>
              </a:rPr>
              <a:t>Google Fusion Tables, Big Query; IBM Watson Analytics; Mathematica; </a:t>
            </a:r>
            <a:r>
              <a:rPr lang="en-IE" sz="1800" b="1" dirty="0" smtClean="0">
                <a:solidFill>
                  <a:srgbClr val="222222"/>
                </a:solidFill>
                <a:highlight>
                  <a:srgbClr val="FFFFFF"/>
                </a:highlight>
              </a:rPr>
              <a:t>MATLAB, </a:t>
            </a:r>
            <a:r>
              <a:rPr lang="en-US" sz="1800" b="1" dirty="0" err="1">
                <a:latin typeface="Lucida Grande"/>
                <a:ea typeface="Lucida Grande"/>
                <a:cs typeface="Lucida Grande"/>
              </a:rPr>
              <a:t>Qlikview</a:t>
            </a:r>
            <a:r>
              <a:rPr lang="en-US" sz="1800" b="1" dirty="0">
                <a:latin typeface="Lucida Grande"/>
                <a:ea typeface="Lucida Grande"/>
                <a:cs typeface="Lucida Grande"/>
              </a:rPr>
              <a:t>, </a:t>
            </a:r>
            <a:r>
              <a:rPr lang="en-US" sz="1800" b="1" dirty="0" err="1">
                <a:latin typeface="Lucida Grande"/>
                <a:ea typeface="Lucida Grande"/>
                <a:cs typeface="Lucida Grande"/>
              </a:rPr>
              <a:t>Tibco</a:t>
            </a:r>
            <a:r>
              <a:rPr lang="en-US" sz="1800" b="1" dirty="0">
                <a:latin typeface="Lucida Grande"/>
                <a:ea typeface="Lucida Grande"/>
                <a:cs typeface="Lucida Grande"/>
              </a:rPr>
              <a:t> </a:t>
            </a:r>
            <a:r>
              <a:rPr lang="en-US" sz="1800" b="1" dirty="0" err="1">
                <a:latin typeface="Lucida Grande"/>
                <a:ea typeface="Lucida Grande"/>
                <a:cs typeface="Lucida Grande"/>
              </a:rPr>
              <a:t>SpotFire</a:t>
            </a:r>
            <a:r>
              <a:rPr lang="en-IE" sz="1800" b="1" dirty="0" smtClean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IE" sz="1800" dirty="0">
                <a:solidFill>
                  <a:srgbClr val="222222"/>
                </a:solidFill>
                <a:highlight>
                  <a:srgbClr val="FFFFFF"/>
                </a:highlight>
              </a:rPr>
              <a:t>among others. </a:t>
            </a:r>
            <a:endParaRPr lang="en-IE" sz="1800" dirty="0">
              <a:solidFill>
                <a:schemeClr val="dk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551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ctrTitle"/>
          </p:nvPr>
        </p:nvSpPr>
        <p:spPr>
          <a:xfrm>
            <a:off x="295275" y="1551709"/>
            <a:ext cx="8340725" cy="22868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9821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E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E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E" sz="28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 for your time</a:t>
            </a:r>
            <a:br>
              <a:rPr lang="en-IE" sz="28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E" sz="2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r>
              <a:rPr lang="en-IE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E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E" sz="28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E" sz="28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E" sz="2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Up </a:t>
            </a:r>
            <a:r>
              <a:rPr lang="mr-IN" sz="2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IE" sz="2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Big Data</a:t>
            </a:r>
            <a:r>
              <a:rPr lang="en-IE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E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E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E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E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E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IE"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9032" y="124393"/>
            <a:ext cx="2265995" cy="1094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/>
        </p:nvSpPr>
        <p:spPr>
          <a:xfrm>
            <a:off x="371400" y="417050"/>
            <a:ext cx="8401200" cy="602400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2517675" y="1665450"/>
            <a:ext cx="4309500" cy="2811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0" y="1665450"/>
            <a:ext cx="209550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324375" y="5112600"/>
            <a:ext cx="8526000" cy="60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E" sz="3000"/>
              <a:t>Highly sought after and rare combination of skills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353902" y="232228"/>
            <a:ext cx="6282425" cy="639762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E" sz="2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0677" y="232228"/>
            <a:ext cx="2164637" cy="107405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307975" y="867055"/>
            <a:ext cx="5546246" cy="40934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E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 data and analytics represent a new area of opportunity characterised by rapid growth.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E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global shortage of data analytics talent.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E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present, no one country or region stands out in the provision of data analytics services.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E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Ireland to become a leading country in data analytics services it is essential that our skills capability base is sufficient to drive performance. </a:t>
            </a:r>
          </a:p>
        </p:txBody>
      </p:sp>
      <p:pic>
        <p:nvPicPr>
          <p:cNvPr id="84" name="Shape 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62410" y="1412298"/>
            <a:ext cx="1133257" cy="14833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 descr="data:image/jpeg;base64,/9j/4AAQSkZJRgABAQAAAQABAAD/2wCEAAkGBxAQDxAUEBQQEA8PFRAPFBQQDw8PDxQQFRQWFhYUFBUYHCggGBolGxQVITEhJSkrLi4uGB8zODMsNygtLisBCgoKDg0OGxAQGCwkHCQsLCwsLCwsLCwsLCwsLCwsLCwsLCwsLCwsLCwsLCwsLCwsLCwsLCwsLCwsLCwsLCwsLP/AABEIAIwBUgMBEQACEQEDEQH/xAAbAAABBQEBAAAAAAAAAAAAAAABAAIDBAYFB//EAE8QAAEEAAQCBQYKBgcECwAAAAEAAgMRBAUSIQYxEyJBUXEyYYGRsbIlMzQ1cnOCg6GzBxQkUsHiFiNCU1STlEPR0+EVF2JjkrTC0uPw8f/EABoBAAMBAQEBAAAAAAAAAAAAAAABAgMEBQb/xAA3EQACAgECAgYJAwMFAQAAAAAAAQIRAwQhEjEFMjNBUYETIjRhcaGx4fAVI1IUQsEkkbLR8UP/2gAMAwEAAhEDEQA/ANfS+EJEmAqSAVIsAUnYDHBUmSNpUIFIAVIAaQnYEcoVwZMuRGQrIAgAEIAaWp2AgN0dwd48hZmgCE7ERyEBXFNkuSRWkcT4LZRSMpSbIyFdkEgbsFm3uarkCkDEkACE7AYQnYDSFSEMITENITERuKpIhsicFaIGPGypMT5EJCszCHEJOI1Khw3U0aJpjSEWMaWqrFREQqTM2hhanYmhhCdiGOaqsmhpanYqG6UWB6kvmD2xIANIASABSQDSFaExpCdiAQgAUnYAITAjkCqLIkRkKyRpCYgEJgBACA3R3AuY91BZpNmjdFuDKJZIHTNLQxoeaJOohvOtl3YtHKeN5O4n1pK0cYhZowL+U5JLib0UGt2LnWG33ecrpwaeeXqlRg5cizmfCs8LC8FsjW7nReoDvojda5dHkhHi5lSxNKxmT5FJiWFzCwBp0nUSOy+wLDDpZ5k3FlQi2i8eDMR+9F63f7lv+nZfFFejZQzfh+XDMD3lhBOnqkk3XnCyzaSeKPFImUGiLM8lkw8cb3lhbJVaSbFt1b2Es2mliipN8wcWlYsoyObFWWU1g2Ln2G33CuaMGmnm5cvEIxcifNeFp4GF9tkY0W7Rdgd5B7Fpl0eTHHi5ocsbW5zcpyt+KkLIy0OALusTVAju8VnhwyyypERjxOkUcZA6N72P8qMlp8QiUeFtPuMpWnRdzjIJcNHG95YWy7DSTY6t72FvkwSxxTfeOeNxVnIIWJmaDA8F4ieJkjHRBsgDgHF1159l149LOUVJPmarBKStFXN+D8Vh2F5DZGN3cYySQO8gi6Tnp5wVmc9POKtnNybKX4uYRRlocWudbyQKFd3ioxwc3SM4Y3N0itmWCdBNJG4gujJaS26vzJSjwtpkyi4yogD+9Q14FKZ2si4cmxrZDEWAR0DrJFki6FDzLTFhlkuu42hjc1aOJLGQSDzaSD4jZZ8jFo6eG4cmkwcmKaWdHFqttnXTasjauRv0LaOJuHEWsTceIoZTlr8VPHCwtD5NVF1hvVY55uvM0qca42kiIQ4pUhuc5Y/CzyQvLS+PTZbZb1mNcKvzOCqcXCXCxThwS4WUC1IzobpTCj01fMnshQAUgCgYkANITTEAhUICAAQmA0hFiGSBXEmREQrskBCYhpCYApAqHNjUuRaiyKWM8+auMkRKLPQskwobhI2H+0zcfS3PtX02nhWFRfgbxXq0eczRFrnNPNpLfUaXz7VNrwOV8zWzTOhyqMxnQ5wZZGx6x3I869aUnj0icdrr5mzfDj2IeCMZI98jHuc9unV1iXUbrmVPR+SUpOLewsMm3TOJNO+GSVsT3saHv2a4tGxIHJebPJPHOSi63YcnsaSLEyf9FOfrf0nW62o6vja5+C9OOSX9FxXvv9TS3wWZHE4uWQU973gb05xcL9K8qeSclUnZk23zNPxl8kwvi38terr+yh+dxpk6qH5hM6DK4eiJYXBgJGx6wJNHvKeSTx6VcO10EnUNiLgbGSSGaORznsDQ4ayXGyaIs9iXR85S4ot2hY222mUuDIw3HzAcmiVo8A8AKdGqzNfH6kYuuyrx7gtGJ1jyZmh32m7O/wDSfSp10OGfF4k51UrOlx38kwniPy10a3s4/ncXm6qMMQvNs5TdZhO+PJYHRucx1RC2ktNWe0L05NrTRa9x0zbWHYh4AzSaWSWKV7pGaNQ1nUQboiz2UUaTI5NxbJ08220yjwfCGZtK1uzWjENHgCFODbM18SMKrK0cLi0ft+J+sPsCyzP9xmObtGcchZ2ZHqf6NsLowWo85ZHu+y3qD8WlejpV6l+J6OljUDA8UYTosZiG9ge5w8HdYfg5cGZVNo5ssakzd/o9hD8uc127XvmaR5iACu7Sq8dHVgXqUZHhLCmHOIYzzjfiGeqGUexc2FcOZL4/RnNijWVIrcfj4TxP3P5EaM/av87idR2jM4WrIwBpQB6OCvnD1w2gAhABBSGFACQIVIAaQmmKgKgBSAI5ArgRLkREKyQEJgER2k50NRbHhgChtstJIRCEAoo9TmtHNxa30k0rguKSXixG2nxGjEYeMci1+3gBp9hX088qhmhj8U/z6mneYviTD6MVL3E6h9oWvI1i4c0kc040zs5oPgqH7r+K7s3scfIuXZmby/MJIHF0RAc4aTYB259q8/FmljdxMU3HdDJHlxLj5TiXHxJXPKTlJtmi3NPEPgd32vzl6sPYP9/+Rp/YZFwXkmZreMPkuF+z+WvZ6Q7KH53Gk+SBnw+DMP8Ade6Uaj2WPkKXURX4AH9dN9BvvKejOtLyFi5kfCA+EJ/vvzFWk7eXn9ScXXZe4uaMRg3vHlYaV7T4B2k/gWla6up43LwZWXeNkHHPyTCeI/LS1vZx/O4Wbqow5C805jb5jC5+SwNY1z3VEaY0udzPYF6bTemil7jomm8WxD+j7LJo5ZZJGOjZo0jW0sJN2djv2I0mOSbk1ROng07aKfCMgfm0rm7h3TkeFhTgd5m/iTi3ytnF4rYTjsT9YfYFhqJVkZnljeRnL6Olg5WJQo9NfiP1PC5czkXPha7wIJf7y9Xi9FCCO1vhjEzX6R8LpxbX9ksbT9pttP4aVzaxVO/Ew1C9azt8F4rocrkk7I3yOPgNN/gt9PLhwtmmJ1CyPGYHRnuFlb5OIbI/7bYHtP4aSiUa1EX4/wDTE41lT8TJ8ej4SxP3P5Maw1Hav87jnz9ozOkLGzGgUnYUeggr589QNpDCCigHApAG0AK0AJACQACEIAUnYqI5FcCZDA21TlRNWPEdKHKy1GhykoaQmACExF7IYdWJj7mnX6hY/Gl26CHHqIrw3/2+4I7GY4Od2MZI1tsYYxdjyQbd7SvU1GDNLVRyRWyoprcpcYQVKx3Y9telp/mC5ulYVljLxX0JkiTNWfBkIH/dLoyy/wBDF+5CkvUozOBy6SdxbGLcBZsgbelcGHFLK6gc6g2MfEWktPNpIPiCueacW0zRbGni+aHfa/OXrw9gfn/yNP7DJuC8hmZq+L/kuG8W/lr2ekOxh+dxpPkgZ6Pg3D/de6Uaj2SHkKXVRW4C+Om+g33lPRfWl5Cx8yPhH5wn++99VpPaJef1Jx9dlzKJA/EZhh3eTKZCB49V34EepbYWnkyY33ji95RGceM04bDA82u0+kMpLXKscV+chZtoow5XmHOegNzN+FyqCRga5wbG2nXW99xXrxyPHp4yS8Dq4+HGmZfNOLMViGFnVjY7ZwjBBI7iSTsuTJq5yVcjnllnLZEvAEdY0fVyfwRopXl8mVghUilxQP23EfTPsCx1L/dl8Rz6zKOAw/STRM/fexvrIUY1xSSJStm541yrEzugEDNTYgT5TR1rFc/MF6erxzk1wrkb5YuVUVv0i4YnD4eQinNOh3m1NuvW1LWxuMWTnW1kWSj4ExX3/sCWL2eXmKPZM6vDR/WsPgZT8ZhXSMd/lPj/ABDmFa4P3IQl4fdF4/WUX4GI47b8I4n7n8mNcmof7r8voc2deuzOkLKzGgUmBuQ5eFR6NjwVNDDaACCgYbSANoANpAK0AK0AIlADLBV00S9x1qNyhFADSmAEAApgdzhOK5JHfutr0k/8l7HRELySl4IEVcTns+t2l1Ns1sDteyxydI5+J8L23FbL/EP9ZhYZPok/aG/4rt6Q/c08Mv5uhvdBmiMuXRhnWLQ0kDn1eYHnVTi8uhShvVfIOaIuEsI9r5HuaWt06esC3e77VHReKcZSlJUgijNYyUOlkI5FziPONRXnZt5ya72zG9zRxfNLvtfnL04ewPz/AORpziZRwXkMzNVxcP2XDeLfcXs9I9jD87jSfJD8dC6bLYeiGstDCQNz1RR271WSLyaSPDvVA1cSLgvByRulke1zGFoaNQLTsbOx7Eujcco8UpKkKCa3ZS4PcDjpSOThKR4F4KWjd55P4/UjF1mUv1voczc/sEzmu+i40fb+Cz4+DU8XvIup2dr9IfxMH0z7pXX0h1F8f8GmfkjCELyrOU2eZj4Gg+69pXpZX/pI+R0vfEjHALyzM0HAw/bB9CT+C7NB23ky8fWK/EeXzOxc5bFM5peaLYpHA7DkQEtRjm8smovn4CnF8Q7hHAP/AF+IPa5hjD5ae0tNAEA0fOQq0kH6ZJrkGOPrblviPiXEx4qVkT9MbCGgaWncNF8/Pa1z6rJHI4xexU8kky7ip3YzJnvedUsZLnHlvG/n/wCBbSk8umt8xv1se5BkvzJivv8A2BTi9mfmKPZMj/RpjafNCf7QErfEbO9oRoZ84i075o4XHI+EcT91+TGsNT2svL6IzzddnAcskYMYmKzYgrxzvHhyTQ0x4cpoaYQUhjrSoYrQArQAbSoAGRUokuQwuVpE2FpUsaHWkMOpKh2JKhgQACmBdy/NHwNe1oadfMm75VtRXbp9ZLBGUYpbisoLjEXHZq/9X6EhpaO3fVzvvXb/AFc3h9BSrxBy2IsuzeWC9FFp3LXWRf8ABVptTPA9uXgSpNE+YcRTSsLeqxp2Om9RHdZW+bpDJkjwrZA5tnBcFyowZ0I85e3DdBpZoN77693au+ua6FqX6H0NKvvZayNKikHArjaoaaZ0Myzd88bGOawCOqLbvlW9ldWbVyzRUWlsW5NgyvOZcNYZTmnfS66vvHcjT6ueDZcvASk0PzbiSeZhZ1Y2OFHRdkd1nsW+TXZMseHkhTm3sc/KcyfhZC9ga4lpbTrqjXd4KMOd4pcSM4y4XZUxk5lke80C8lxA5AnuUTnxycvElu2XM2zyTERxseGARbgt1ajtW9lb5dRLJFRa5DnkclRyCsUZs6sueSPwzMOWsDGaacNWvq9+9LaeocsXo62NFkbXCc0hctgXMozJ+Gl6Rga51ObTrrfw8FthyvFLiRUZcJ2/6cYj+7h9T/8A3Lq/UZ+CNPSspt4qlGIdNoiL3MbFXX0hoJO2/nULWS4+OldUT6R3ZwsVMZHve6tT3FxrlZNrmlLibb7zN7l/Lc+kggkhDWPjl1Xq1WNTdJqj5l0Y9RKEHFLmVGbSoZhc+kjwsmHDWGOTXbjq19bnW9diIahxxuFbCU2o8JRyvHuw0zJWUXMvY3pIIIINeKnFkcJcSIjLhdjM4zB2JnfK4Na6TTYbekaWhu1+ZqqcnOTk+8mc+J2c9wQjNjdKBGuBXkneOBSANpUMcHpOI0x4cpodhtFDEX0hRsTkMLiVajRDlYrQIVoGOaUmNDrUjEgBWgYQ5KgsRSKAUxDC/uVqJDkRlWiRqYDUxETuatEM0HB2FjkfL0jWvAa2tQut16XR8IzcuJWaYknzLb80y4Egw7gkfFDmNls9RpU6cfkVxQ8DkZ1i4JnxDDs082nq6bJIr+K49U8eVx9Eq8vgS5p8juyRYTAsYJGdLI/fyWuJ7yNWwC7WsGkiuJW2abR5lTO8ugmwxxGHGkt3IAoEA7gjsIUZsOLJi9Li2JnFNWhnCOEhdBM+VjX6HE9ZoJoNugnoYQljlKSuicaXDbJ8NNluKd0QjDHOvT1NBvnsR2rWEtNlfCluxpwltRlM6y84ed8ZNgUWnvadwvPzYninwmE48LooELMgTOaT5DjzNbh8FEcpfJob0g1U6hq+Mrn4LujCP9I5Vv8Ac6VFcFkXC2UQujfiMRRjjumnl1RZce/wRpMEXF5J8hQiq4mdPCT5fji6JsQjfRLToYxxA7WlvsK6ITwaj1KLThLYzWEwHR5gyGSnhsoabGzm9m3nC4YYlHOoPfcyS9ajT5riMuw0nRyQN1UHdWIEUb/3LvyzwY5cMomsuFbM43E+SQCBuJwu0Tq1NF6aOwcO7favOsNTghw+lhyIyQVcSGcJZNC+OTEYijFFYDT5PVFuc7vq+SNLgi05z5IWOKa4mdTCYrLce4wCERuIOk9GyMmhzaW9viumM8Ob1UhqUMm1GEzfAHDzyRE2YzV97SAWn1ELhyRcJOJyzjwuikQoJBSYjTArzKO0cHJAG0hl7C4SwHSWGHYAeU49lBdGPD/dPl9RpEeLgMbuRAN1qrUD+6a7Rt61llxODqmMrukUKHeQ5CtOgDaVAG0AG0gC0pMaH2kUK0AK0gFaAFqRVhZGXWrSoi7AmAEAApgApiInc1aIZpeB/Lm+i32r1OjOcvga4u8zeK+Mf9J/tK8+fWfxZiw4H46L6bPeCeJ+vH4oI8zvcdA9NFX7h94rv6TrjjfgbZbvYsZSD/0Xie+pvcCNPX9HPz+iKjfCxvCQrB4r7f5a00W+GdfmxOJeqzN5B8qw/wBYz2ri03ax+KMMfWR0eOvlY+rZ7XLp13a+SLzdYzhXGYhYN1L5FR5mzw3zM/7f5q9HH7E/P6nT/YDL/meb733gni9jl5guocfg4ft0X3nuOXPou2XmRj6yLmN+eh9bF7jVrP2vzQ32hW49P7Z93H7XKdd2vkhZusdB7SMho7E0aPccTqB9INrdKtHX51hvshcMs6XKsTEz4z+tFectBHrV6dcWCUe/cMe8GZHJ8ccLiGS6dZiL+qXaLJY5lE0a8ruXFin6OalXI54S4WmNzvMP1nESTadHSaOrq11pY1vOhfk3y7VWXIsknKhTlxSs55CggFIA0AcvPo67HByVDJsNE6Rwa3n3nkB3qoQc3SBbmhwsYABdqqNgALm1TXDfcnfYUR2L0oQSXrd35/6Wid2Xtc0NB1N6rGnyj5y87WBe3aFT0ykuHu7vv/gdFI5BRJLiG04iwR5Pfyu/R4rKOhS3b2IcCnmmXtjGphtt12j8DyWOo0yiriJqjnalyUKx1qRhtADmFTJbDQ61Iw2gBWgA2gAOOyEtwfIhta0Zi1JUMNoGC0ABMRG5WiGaXgfy5vot9q9XozrSNcPeTSZ1gQ5wMBJBIP8AVRmze/arlqtMm7h8kPjj4HPx+Igmmw5hZ0Qa4ahoa2yXNrl4FcebU4smSHo1W/8AlA0pMt8a/Gx/QPvFadLdpH4FTJcp+bcR997oVab2Gfn9ENch/CLA7Dzg7Bzi0nuBZVrToxXikvf/AIFFWh+X8P4bDnpukdIIgXWS0tbQu+rzNLoxaXFj/cu6FHGo72ZHP8w/WcQ54FN2a2+ekf8A6T6V52fMss+JHPklxSs5pCxMws5pS5DjzNnhvmZ/2/zV6GP2J+f1Ov8AsG5d8zzfe+8FWL2OXmJdQ5HB4/bYvCT3HLm0XbLzIx9ZFzGfPI+ti9xq2n7Z5ob7Q7ee5tg4ZtM8XSSaWu1dGx/VJNCyb7CuvPmxQnU42zSU4p7oo8aOM2CjlhdcALSQBVg9UHzUdqU6t8eJSjyM828LXIyeQZ0/By6mjUx1B7LrUPN3FcWHM8crXIwhk4GabOslhx8X6zgyOkO7m8tR7QR/Zf7V2ZcMcsfSY+ZtOCmuKJg3NrY7EbHxXnnLQwhMAUgDtAriOkcHJDNHkUPRwukIsv2qiSWjlR9BPq5L0NLDgg5vv/PzyLjsrIsXiy5z2XfRtIcaA1Prf0bcrUTm23HwW/xBux8chDtiRbzyJH7qdtPbxAv5OwuOp5LtmAaib62oCvH2Dzrq00XJXLcaKOZRhsLyQ1ocWhukAAuNHmO7r8r5LHNFLG21z/P+yZbI4AcvNoyHByVDscHJUVY5hUy5DQ+1Iw2gYrQAbQAHHZHeJ8iK1oQK0AC0AG0gsNoGROO60RDNNwOOvN9FvtXp9GP1pfA2xI4c7QJH/Sd7SvIyybm/ixcKQ/B/Gx/TZ7wRh7SPxX1KO1xr8bH9A+8vT6W7SPwKlzJsp+bcR997oVaf2Gfn9AXIXC/yXE/a9xV0f7PP87ghyI+C5AWzRHk4B3rGk/wS6Laalj/PAUPAy2Kw+lzmnm0lvqK81twk4sylCwZdhg7EQtcLY+SNp87S4WujDU5xT72ZqPrbnQ4qwEcGJayJulpja6rJ3Lni/wAAttbjjjnUV3X9SpxUZ7HXw3zM/wC3+at4exPz+pt/YDL/AJnm+894KsXscvMS6hyOD/lsXhJ7hXNoe2XmRj6yLmM+eR9bF7jVtP2zzRT7Qr8efLPu4/a5Tr+28kTl6xcHzD6T/wCaW69j/P5B/wDE4OFyB0mEkxAe0Nj19UtJJ0gdt+dYRwOWN5L5GSx3HisscCYtzMYxgPUmD2uHZ1WOcD49X8Vejm1kSXf/AND08qlRT4viDMdiA3Yamu9LmNcfxJUalVlYsqqbOMQsTICAOpa5TpDqSoRsJOpFENiGN1HkRqY0ED/snUOe/L1erJcMEu5bm3cZ3AuvpCeZaT6V52PezM60DbdvyDySfN1V0pW/dZZ0mhmljHEsI0utpGnU5tBviNz9kLsio0ovb8/9B0cDPsSXPDdQe1u4IJIo8rvtrn5yVwamVvhuzOTOYCuUgIcigDqSodkoNc1D32RfLmPDlFDDaBitKgDaAA47JrmJ8iO1oQK0gFaYAtAC1IoLHsaOaiTfIuKXM0nCErWvl1EN6rasgdvnXp9FSjGUrfcaxOFiD13/AEne0rzMnXfxZIxr6II5gg+kFKLppruA1szcPj2McX9HI3Yi26h3ijzC92aw62KfFTRe0tytmuKhw+GMELtbn2CQQaB8omu3spZajLiwYXhxu2xNpKhvDUzW4XEAuaCdVAuAJ6nnS0EorBNX+UEeRyuGcSI8TGSaa62EnYbjb8QFyaHJ6PPG+T2IjswcTRtGKeWkOa+n2CCNxR/EFVropZnT57hLmc3Dylj2PHNjmvHiCD/Bc0JuElJdxJrcXh8JmAZJ0nRyNGki26gLuiD5yd17k44tUlLipltRnvZTz3HwRYYYaAh90HEHVQvUbI7SVjqcmPHi9DBilJJUiLhjMoeifh5yGsfqok00h3NpPYe1To80HB4p94QkqpnQweXYTAuMxl1kA6bc0mj3AcyujHhw6f8Accr8ClGMdzO4XG9LmLJXU0Ola7cjZo2FnwAXFDJx6hTfiZp3M0uc5PhcTL0j5w06Wtpr4qoX3+K9DNp8eWfE5fQ0lBSd2cfifNIGYZuEwxDmitRBtoAOqr7SXbrHUZYRx+igY5ZJR4UR8I5rCIpMNiCGsl1EOJpvWFOaT2ckaXLHheOXJhhkq4WdPA5TgsA8zmbVpB0AuYSARR0geUa29K2hixYXxcRcYQx+tZic5xv6xiJZarpHWB3NADQPUAuDJPjm5HLOXFJsoFQQJMLOiHLko6QlAGvzJlgED/ZSV1d97Jo/wr0r1cqtJ+5mr5GcwDvL+iV5+JbP4GaNDho+sRbWljnPtw1N17aR6Odd67Yx358rfmaIuT4ynvDhTG6yRyNAVfeTyO4rrjfbfolPdp8vz88w4tzEySlxJPbv4dwXkSduznBqU0A9jbUtpFJNk7AAsm7NEkhs52CrHzJyciJr6WjimZp0TNlCzcGaKaY+1FFBtFAInZHeD5ENrWjMNpAK0AAuToVjSU6ETtOwWT5mq5B1KaKTDaVDFaYAKVABMAFMQ1MBrnUmoktkuXYUzzMjvRrJF6dVbE8rHcujDiU5qN8xL1nRoTwMT/tx/kfzr0f0x/z+X3LeD3jRwIf8QP8AT/zp/pr/AJ/L7iWD3j/6Dn+/H+R/Ol+lv+fy+5XoveD+gp/vx/kfzo/S3/P5fcfokL+gp/vx/kfzo/TH/P5fcPRLxG/0DP8Afj/T/wA6P0x/z+X3F6H3jTwCf8QP9P8A/Ir/AE9/z+X3I/p/eD/q/P8AiB/pz/xEfp7/AJfL7h/T+/5Df+r4/wCIH+mP/ER+nv8Al8vuH9P7zK53gP1bESRatfR6etp0Xqa13Kz+9XNc2XH6ObjZz5I8MqOcVBmJMC8HLlo6bCCkxmqgxbXxQmuswMHWc0aibDhZsho0Anle/cvRjJSjHxXz/NjS7RzcNAYnzE3TAdN7Eki2mvCifQueEOBysmqNFh4wGtYHNEhf0hs2TTwTX2WkervXco0uG9zQ5fEeNlZH0Tv7dEu5a97cQOwDYee/MsdRKSjwvvMsknyM23dcD2M1uSsas3KzRRolDlBQQ5KgI53bBXj5kZORFqWtGVhBSoB7ZKUuCZSk0SskBWbjRopWOJSXMb5EVrSjMRcnQWDUihWK0wFaAJ2nYLF8zVcg2kMCACHJUOw2gAEoAaSnQrI3PWiiQ5EaoQCmIje0VyHqQorwExhaO4epVwrwIG6R3D1J8K8AEPAepJwi+4abRdyrAnEStjZpBNkkjYNAskqsen45qKRpD1nRczDImsjEkMjMRGXdES1mgh55CrPrWk9HGMeKDTV1yLce9MfiOFg0PDZo34iJut8IYQQKs069zRHYt3o0k6a4l3EvFz33KmHyWKTCyTNmaXxN1ui6Hcb0Bq1dvgpjgjLG5qXLuohQTjxWVMmyo4qdsTabqsl2nUGtA3Ndvd6VOHD6SdIiEeN0VcXh+jkey70Oc26q6NXXYiS4ZNENU6ICkICYFkFYUdA4OSoDrZJOHEROcW24Oa4HS4djm35xfrPet8Lv1WXF9x14GRmnHSOi6pAc4sLi87dbe9h6q8OiKj/sWXXwsNAFzZDps+RRAa7o+VXuxuxF15lq4J7d5VIyuauuVwvUGFzBvY8ok15rJXnZpPiowkre5XBWBSHakqCwhyQw6kqCxk52CuC3IyciK1pRkG0DDqQAQ5FBZMxxI8yykkjSNsjdYVrcl2hWgkVooBWihitMCww7BYy5mseQbSKBaAFaKEK0UAHSJqNibIy5UkSC0xATASAGPTXMT5EaszAmACgCzluIlZIOhvpH3GKGonVsRS0xSkperzY4tp7HeeBhoocNYfO6aOWXT5MYFAMvtPJdElHFGOLvtN+46F6qUe8tQj4Uxv1M3uxrWNf1M/g/8BX7j+Bxch+R5h9XH7yxwdnP4Iyh1ZHU4UHQR4d4FyY2YR3+7FG4gj0kFb6b1IxffJ/I0xLhS97MvnI/aZ/rH+0rlydd/E559ZlIqCAJgPDllRsO1IoZNhgC7mW1uCKuxyqyBaIrcaNXPmcMcFODJHvp2kdG4WDYBIJ/+2u6WSEYU92a8SSOEM6nu9e/0W7C7225WuP00/EjjZRDlkIcHKWgscHJUOwhyVDHakUAyY7BVBbkT5EVrSjKw2ihjmglJtIEmydjB27rKUjWMEiW1maAO6OQURuj7lop+Jk4eBHa0IFaAFaQE7TsFk+ZsuQ60hitACtACtAEchVxIkMtVRNhtKgsVoGAlAhrzsqQnyI7VkAtAAG6B8zQ8FQ/tYP9oRyFvmNV/FdGid5dvBm+GNMZNlOIgLZZ200PYXO1A7k3ayeDLjankXfuVwtbs7z8KY8TisS4t/V5InaXagdRc1tAD0Fdzg45J5nXC1t5l1TbOZkGUTOweKLW7YhjWx7jchxvw5LPTYpvFL38jOON8LrvKvDWa4mLEQYfVUQkLC2h2uJdv4kp6fLNTWO9rM8cpKSicjP5nPxU7nbu1ub6G9UfgAsczvI78TLI25M5xUEAQA0OU0aDg5Kh2ODkUOxwclQBDkqHY7UigCHJUA4ORQ7CHKaHY4OSoBsp2VQW5GTkRgrTkZolYzvWbl4Gih4kwKzdmiHWlQ7DqRQCtFAK0qGI7pq0JpMicwhaKSfMycK5DLVEk7DsFk1uarkOtKhitFAK0UMVooBjyqiRIZaokFooA2igsVpUMa47JoT5DLVkD2x9+yhyLUCQCuSi7NKoV1yQMTnnvPrKYhhQAg8959aYDHJpsT3IXx93/NaqXiZOBEVZmBMCIJFhCQxwSGOCAHBSMISGOCAHBABSAISGNl7FUSJ8h4FckmNbEizNAhABSGFABCAEgApAK0AxsrVpEzkkFnIKXzKXIKQxIASBiQA16qJEhiokSAEgQEAB3JHeN8iRjaCmW5SpDlJYkAAoABTEBMQCgBpTAaqEMcAVSIkQUrIo/9k=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62410" y="3084380"/>
            <a:ext cx="1200579" cy="503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 descr="http://www.maynoothuniversity.ie/progcity/wp-content/uploads/2014/06/bd2.jpe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62410" y="3748567"/>
            <a:ext cx="1204871" cy="1610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53902" y="232228"/>
            <a:ext cx="6282425" cy="639762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E" sz="2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0677" y="232228"/>
            <a:ext cx="2164637" cy="107405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353901" y="907817"/>
            <a:ext cx="5520424" cy="48320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E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IE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Scientist: The Sexiest Job of the 21st Century.”  </a:t>
            </a:r>
            <a:r>
              <a:rPr lang="en-IE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HBR, Oct 2012.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E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According to the </a:t>
            </a:r>
            <a:r>
              <a:rPr lang="en-IE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EGFSN</a:t>
            </a:r>
            <a:r>
              <a:rPr lang="en-IE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E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economic and social benefits available from enhanced adoption of big data and analytics are potentially </a:t>
            </a:r>
            <a:r>
              <a:rPr lang="en-IE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transformative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E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government’s ambition to become a leading country in Big Data can be achieved by:   </a:t>
            </a: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E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Enhancing the employability of graduates and delivering relevant skills. </a:t>
            </a: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E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Appealing to the broadest possible talent pool – both domestically and internationally.</a:t>
            </a: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E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Inspiring the next generation of analytics talent. </a:t>
            </a: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Shape 95" descr="Expert Group on Future Skills Needs (EGFSN) www.skillsireland.i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28408" y="4945908"/>
            <a:ext cx="2408224" cy="689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 descr="https://hbr.org/resources/images/covers/BR1210_5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28410" y="1559828"/>
            <a:ext cx="2408224" cy="3164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53902" y="232228"/>
            <a:ext cx="6282425" cy="639762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E" sz="280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Data Analytics</a:t>
            </a:r>
            <a:r>
              <a:rPr lang="en-IE" sz="2800" b="1" i="0" u="none" strike="noStrike" cap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E" sz="2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@ DBS</a:t>
            </a: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0677" y="232228"/>
            <a:ext cx="2164637" cy="107405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353902" y="1607126"/>
            <a:ext cx="8401132" cy="42319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E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DBS provides </a:t>
            </a:r>
            <a:r>
              <a:rPr lang="en-IE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Analytics </a:t>
            </a:r>
            <a:r>
              <a:rPr lang="en-IE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programmes </a:t>
            </a:r>
            <a:r>
              <a:rPr lang="en-IE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IE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9 on the NFQ</a:t>
            </a:r>
            <a:r>
              <a:rPr lang="en-IE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E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 the past number of years, DBS has been involved in industry-led education and training initiatives which have incorporated a number of Government funded projects to meet the needs of the ICT sector.</a:t>
            </a: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E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2011, DBS launched Springboard programmes</a:t>
            </a: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E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2011, DBS launched ICT Skills Conversion Programme</a:t>
            </a: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E" sz="1900" i="0" u="none" strike="noStrike" cap="none" dirty="0" smtClean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E" sz="190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014</a:t>
            </a:r>
            <a:r>
              <a:rPr lang="en-IE" sz="19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DBS launched new programmes under the Springboard initiative in the areas of </a:t>
            </a:r>
            <a:r>
              <a:rPr lang="en-IE" sz="190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Data Management and Analytics and Digital Marketing</a:t>
            </a:r>
            <a:r>
              <a:rPr lang="en-IE" sz="190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E" sz="19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2015, Sucessfully validated HDip in Science </a:t>
            </a:r>
            <a:r>
              <a:rPr lang="en-US" sz="19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IE" sz="19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Data Analytics</a:t>
            </a:r>
            <a:endParaRPr lang="en-IE" sz="190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E" sz="19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2017, Sucessfully validated MSc in Data Analytics</a:t>
            </a: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en-IE" sz="19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>
              <a:buClr>
                <a:schemeClr val="dk1"/>
              </a:buClr>
              <a:buSzPct val="100000"/>
            </a:pPr>
            <a:r>
              <a:rPr lang="en-IE" sz="19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programmes reflect an industry-led approach and this sentiment and experience has continued through to these current programme proposals.</a:t>
            </a: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353902" y="1840805"/>
            <a:ext cx="8104298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E" sz="3400" b="1" i="0" u="none" strike="noStrike" cap="none" dirty="0">
                <a:solidFill>
                  <a:srgbClr val="1E217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E" sz="3400" b="1" i="0" u="none" strike="noStrike" cap="none" dirty="0" smtClean="0">
                <a:solidFill>
                  <a:srgbClr val="1E2172"/>
                </a:solidFill>
                <a:latin typeface="Calibri"/>
                <a:ea typeface="Calibri"/>
                <a:cs typeface="Calibri"/>
                <a:sym typeface="Calibri"/>
              </a:rPr>
              <a:t>The Science of </a:t>
            </a:r>
            <a:r>
              <a:rPr lang="en-IE" sz="3400" b="1" i="0" u="none" strike="noStrike" cap="none" dirty="0">
                <a:solidFill>
                  <a:srgbClr val="1E2172"/>
                </a:solidFill>
                <a:latin typeface="Calibri"/>
                <a:ea typeface="Calibri"/>
                <a:cs typeface="Calibri"/>
                <a:sym typeface="Calibri"/>
              </a:rPr>
              <a:t>Data Analytics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659485" y="2806110"/>
            <a:ext cx="7779433" cy="31847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E2172"/>
              </a:buClr>
              <a:buSzPct val="25000"/>
              <a:buFont typeface="Calibri"/>
              <a:buNone/>
            </a:pPr>
            <a:r>
              <a:rPr lang="en-IE" sz="2400" b="0" i="0" u="none" strike="noStrike" cap="none" dirty="0">
                <a:solidFill>
                  <a:srgbClr val="1E2172"/>
                </a:solidFill>
                <a:latin typeface="Calibri"/>
                <a:ea typeface="Calibri"/>
                <a:cs typeface="Calibri"/>
                <a:sym typeface="Calibri"/>
              </a:rPr>
              <a:t>We present a rigorous and accelerated Level 8 conversion programme providing learners with a systematic understanding of the analytical, technical and business skills required in the field of data analytics. </a:t>
            </a: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rgbClr val="1E217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1E217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E2172"/>
              </a:buClr>
              <a:buSzPct val="25000"/>
              <a:buFont typeface="Calibri"/>
              <a:buNone/>
            </a:pPr>
            <a:r>
              <a:rPr lang="en-IE" sz="2000" b="0" i="0" u="none" strike="noStrike" cap="none" dirty="0">
                <a:solidFill>
                  <a:srgbClr val="1E2172"/>
                </a:solidFill>
                <a:latin typeface="Calibri"/>
                <a:ea typeface="Calibri"/>
                <a:cs typeface="Calibri"/>
                <a:sym typeface="Calibri"/>
              </a:rPr>
              <a:t>It is estimated that the demand for Big Data and Analytical Skills related employment in Ireland will reach approximately 40,450 by 2020. </a:t>
            </a: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E2172"/>
              </a:buClr>
              <a:buSzPct val="25000"/>
              <a:buFont typeface="Calibri"/>
              <a:buNone/>
            </a:pPr>
            <a:r>
              <a:rPr lang="en-IE" sz="2000" b="0" i="0" u="none" strike="noStrike" cap="none" dirty="0">
                <a:solidFill>
                  <a:srgbClr val="1E2172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IE" sz="1600" b="0" i="1" u="none" strike="noStrike" cap="none" dirty="0">
                <a:solidFill>
                  <a:srgbClr val="1E2172"/>
                </a:solidFill>
                <a:latin typeface="Calibri"/>
                <a:ea typeface="Calibri"/>
                <a:cs typeface="Calibri"/>
                <a:sym typeface="Calibri"/>
              </a:rPr>
              <a:t>Source: Assessing the Demand for Big Data and Analytics Skills, 2013-2020).  </a:t>
            </a: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0677" y="232228"/>
            <a:ext cx="2164637" cy="107405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353902" y="232228"/>
            <a:ext cx="6282425" cy="639762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E" sz="2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Our Programme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subTitle" idx="1"/>
          </p:nvPr>
        </p:nvSpPr>
        <p:spPr>
          <a:xfrm>
            <a:off x="659485" y="2424544"/>
            <a:ext cx="7779433" cy="31588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1E2172"/>
              </a:buClr>
              <a:buSzPct val="100000"/>
              <a:buFont typeface="Arial"/>
              <a:buChar char="•"/>
            </a:pPr>
            <a:r>
              <a:rPr lang="en-IE" sz="2400" b="0" i="0" u="none" strike="noStrike" cap="none">
                <a:solidFill>
                  <a:srgbClr val="1E2172"/>
                </a:solidFill>
                <a:latin typeface="Calibri"/>
                <a:ea typeface="Calibri"/>
                <a:cs typeface="Calibri"/>
                <a:sym typeface="Calibri"/>
              </a:rPr>
              <a:t>As international institutes compete to address the challenge of </a:t>
            </a:r>
            <a:r>
              <a:rPr lang="en-IE" sz="2400" b="1" i="0" u="none" strike="noStrike" cap="none">
                <a:solidFill>
                  <a:srgbClr val="1E2172"/>
                </a:solidFill>
                <a:latin typeface="Calibri"/>
                <a:ea typeface="Calibri"/>
                <a:cs typeface="Calibri"/>
                <a:sym typeface="Calibri"/>
              </a:rPr>
              <a:t>rapidly</a:t>
            </a:r>
            <a:r>
              <a:rPr lang="en-IE" sz="2400" b="0" i="0" u="none" strike="noStrike" cap="none">
                <a:solidFill>
                  <a:srgbClr val="1E2172"/>
                </a:solidFill>
                <a:latin typeface="Calibri"/>
                <a:ea typeface="Calibri"/>
                <a:cs typeface="Calibri"/>
                <a:sym typeface="Calibri"/>
              </a:rPr>
              <a:t> formulating Data Analytics programs, a common </a:t>
            </a:r>
            <a:r>
              <a:rPr lang="en-IE" sz="2400" b="1" i="0" u="none" strike="noStrike" cap="none">
                <a:solidFill>
                  <a:srgbClr val="1E2172"/>
                </a:solidFill>
                <a:latin typeface="Calibri"/>
                <a:ea typeface="Calibri"/>
                <a:cs typeface="Calibri"/>
                <a:sym typeface="Calibri"/>
              </a:rPr>
              <a:t>interdisciplinary</a:t>
            </a:r>
            <a:r>
              <a:rPr lang="en-IE" sz="2400" b="0" i="0" u="none" strike="noStrike" cap="none">
                <a:solidFill>
                  <a:srgbClr val="1E2172"/>
                </a:solidFill>
                <a:latin typeface="Calibri"/>
                <a:ea typeface="Calibri"/>
                <a:cs typeface="Calibri"/>
                <a:sym typeface="Calibri"/>
              </a:rPr>
              <a:t> approach has emerged.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1E2172"/>
              </a:buClr>
              <a:buSzPct val="100000"/>
              <a:buFont typeface="Arial"/>
              <a:buChar char="•"/>
            </a:pPr>
            <a:r>
              <a:rPr lang="en-IE" sz="2400" b="0" i="0" u="none" strike="noStrike" cap="none">
                <a:solidFill>
                  <a:srgbClr val="1E2172"/>
                </a:solidFill>
                <a:latin typeface="Calibri"/>
                <a:ea typeface="Calibri"/>
                <a:cs typeface="Calibri"/>
                <a:sym typeface="Calibri"/>
              </a:rPr>
              <a:t>The key trend is for universities to </a:t>
            </a:r>
            <a:r>
              <a:rPr lang="en-IE" sz="2400" b="1" i="0" u="none" strike="noStrike" cap="none">
                <a:solidFill>
                  <a:srgbClr val="1E2172"/>
                </a:solidFill>
                <a:latin typeface="Calibri"/>
                <a:ea typeface="Calibri"/>
                <a:cs typeface="Calibri"/>
                <a:sym typeface="Calibri"/>
              </a:rPr>
              <a:t>re-orientate</a:t>
            </a:r>
            <a:r>
              <a:rPr lang="en-IE" sz="2400" b="0" i="0" u="none" strike="noStrike" cap="none">
                <a:solidFill>
                  <a:srgbClr val="1E2172"/>
                </a:solidFill>
                <a:latin typeface="Calibri"/>
                <a:ea typeface="Calibri"/>
                <a:cs typeface="Calibri"/>
                <a:sym typeface="Calibri"/>
              </a:rPr>
              <a:t> and / or </a:t>
            </a:r>
            <a:r>
              <a:rPr lang="en-IE" sz="2400" b="1" i="0" u="none" strike="noStrike" cap="none">
                <a:solidFill>
                  <a:srgbClr val="1E2172"/>
                </a:solidFill>
                <a:latin typeface="Calibri"/>
                <a:ea typeface="Calibri"/>
                <a:cs typeface="Calibri"/>
                <a:sym typeface="Calibri"/>
              </a:rPr>
              <a:t>leverage</a:t>
            </a:r>
            <a:r>
              <a:rPr lang="en-IE" sz="2400" b="0" i="0" u="none" strike="noStrike" cap="none">
                <a:solidFill>
                  <a:srgbClr val="1E2172"/>
                </a:solidFill>
                <a:latin typeface="Calibri"/>
                <a:ea typeface="Calibri"/>
                <a:cs typeface="Calibri"/>
                <a:sym typeface="Calibri"/>
              </a:rPr>
              <a:t> existing resources and collaborate across many academic departments including computing, business, statistics, marketing and economics. </a:t>
            </a: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0677" y="232228"/>
            <a:ext cx="2164637" cy="107405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353902" y="232228"/>
            <a:ext cx="6282425" cy="639762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E" sz="2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Our Programme 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ctrTitle"/>
          </p:nvPr>
        </p:nvSpPr>
        <p:spPr>
          <a:xfrm>
            <a:off x="353902" y="1306286"/>
            <a:ext cx="8601413" cy="8273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E" sz="3400" b="1" i="0" u="none" strike="noStrike" cap="none">
                <a:solidFill>
                  <a:srgbClr val="1E2172"/>
                </a:solidFill>
                <a:latin typeface="Calibri"/>
                <a:ea typeface="Calibri"/>
                <a:cs typeface="Calibri"/>
                <a:sym typeface="Calibri"/>
              </a:rPr>
              <a:t>International Trends and Approaches : </a:t>
            </a:r>
            <a:br>
              <a:rPr lang="en-IE" sz="3400" b="1" i="0" u="none" strike="noStrike" cap="none">
                <a:solidFill>
                  <a:srgbClr val="1E217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E" sz="3400" b="1" i="0" u="none" strike="noStrike" cap="none">
                <a:solidFill>
                  <a:srgbClr val="1E2172"/>
                </a:solidFill>
                <a:latin typeface="Calibri"/>
                <a:ea typeface="Calibri"/>
                <a:cs typeface="Calibri"/>
                <a:sym typeface="Calibri"/>
              </a:rPr>
              <a:t>A brief note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353902" y="232228"/>
            <a:ext cx="6282425" cy="639762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E" sz="2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Aims and Objectives</a:t>
            </a:r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0677" y="232228"/>
            <a:ext cx="2164637" cy="107405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353902" y="1620982"/>
            <a:ext cx="8401132" cy="45089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E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Meet the market appetite for an </a:t>
            </a:r>
            <a:r>
              <a:rPr lang="en-IE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accelerated</a:t>
            </a:r>
            <a:r>
              <a:rPr lang="en-IE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delivery Level 8 Higher Diploma Conversion programme in Data Analytics.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E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graduates with the </a:t>
            </a:r>
            <a:r>
              <a:rPr lang="en-IE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applied</a:t>
            </a:r>
            <a:r>
              <a:rPr lang="en-IE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knowledge and technical competencies required of an Data Analytical professional.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E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 learners </a:t>
            </a:r>
            <a:r>
              <a:rPr lang="en-IE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criticality</a:t>
            </a:r>
            <a:r>
              <a:rPr lang="en-IE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order to analyse industry trends in Big Data.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E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learners with a </a:t>
            </a:r>
            <a:r>
              <a:rPr lang="en-IE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platform</a:t>
            </a:r>
            <a:r>
              <a:rPr lang="en-IE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develop the requisite technical  and design skills required by industry and to deepen knowledge of statistical analysis and analytical models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E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 learners to </a:t>
            </a:r>
            <a:r>
              <a:rPr lang="en-IE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</a:t>
            </a:r>
            <a:r>
              <a:rPr lang="en-IE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scalable Big Data applications.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E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Ensuring graduates are industry ready and </a:t>
            </a:r>
            <a:r>
              <a:rPr lang="en-IE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professional</a:t>
            </a:r>
            <a:r>
              <a:rPr lang="en-IE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possessing the correct approach to apply the knowledge they have gained.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E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an </a:t>
            </a:r>
            <a:r>
              <a:rPr lang="en-IE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academic</a:t>
            </a:r>
            <a:r>
              <a:rPr lang="en-IE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E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progression</a:t>
            </a:r>
            <a:r>
              <a:rPr lang="en-IE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route for Level 8 graduates on to Masters Programmes at Level 9 (F/T or P/T). </a:t>
            </a: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1889" y="3030073"/>
            <a:ext cx="2408131" cy="88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 descr="http://smartfuturesie.files.wordpress.com/2011/11/storm-logo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07769" y="612635"/>
            <a:ext cx="1580245" cy="112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32828" y="2618214"/>
            <a:ext cx="2811438" cy="713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 descr="http://technologyvoice.com/sites/default/files/lero450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97892" y="3212302"/>
            <a:ext cx="1988191" cy="1052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053668" y="1488391"/>
            <a:ext cx="1891632" cy="1079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 descr="Expert Group on Future Skills Needs (EGFSN) www.skillsireland.i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925836" y="3355182"/>
            <a:ext cx="1894317" cy="680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 descr="http://hea.ie/sites/default/files/hea-logo_1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5623" y="968146"/>
            <a:ext cx="3200399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285131" y="202445"/>
            <a:ext cx="6282425" cy="639762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E" sz="2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Programme Design Input</a:t>
            </a: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790677" y="232228"/>
            <a:ext cx="2164637" cy="1074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 descr="QQI Log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9564" y="1734609"/>
            <a:ext cx="2574613" cy="586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06245" y="3273106"/>
            <a:ext cx="1972988" cy="642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 descr="http://www.dcebenterpriseguide.com/download/1/logo-Forf%C3%A1s.jp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06245" y="2412866"/>
            <a:ext cx="2149026" cy="79943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85623" y="4075044"/>
            <a:ext cx="8859676" cy="16312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E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“Businesses, who embrace analytics and data, outpace their competition. Statistics, big data technologies and analytical thinking will be the new literacy in the 21</a:t>
            </a:r>
            <a:r>
              <a:rPr lang="en-IE" sz="20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IE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century. The proposed course will give its learners a solid grounding in these techniques and prepare them for the next  business revolution.”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E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-Ger Hartnett, Head of Technical Services, MongoDB</a:t>
            </a:r>
          </a:p>
        </p:txBody>
      </p:sp>
      <p:pic>
        <p:nvPicPr>
          <p:cNvPr id="144" name="Shape 144" descr="http://core0.staticworld.net/images/idge/imported/article/nww/2011/06/mongodb-100275964-orig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801465" y="1815950"/>
            <a:ext cx="2030494" cy="1309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 descr="http://upload.wikimedia.org/wikipedia/commons/3/35/EY_logo13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486560" y="1260126"/>
            <a:ext cx="1080994" cy="1210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883</Words>
  <Application>Microsoft Macintosh PowerPoint</Application>
  <PresentationFormat>On-screen Show (4:3)</PresentationFormat>
  <Paragraphs>110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 Design</vt:lpstr>
      <vt:lpstr>Dublin Business School  Data Analytics Workshop  Hewlett Packard September 5th/6th 2017 Darren Redmond  </vt:lpstr>
      <vt:lpstr>PowerPoint Presentation</vt:lpstr>
      <vt:lpstr>PowerPoint Presentation</vt:lpstr>
      <vt:lpstr>PowerPoint Presentation</vt:lpstr>
      <vt:lpstr>PowerPoint Presentation</vt:lpstr>
      <vt:lpstr> The Science of Data Analytics</vt:lpstr>
      <vt:lpstr>International Trends and Approaches :  A brief note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Thank you for your time Questions?  Next Up – Big Data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Dublin Business School    School of Business &amp; Law Higher Diploma in Science in Data Analytics April 2017  </dc:title>
  <cp:lastModifiedBy>Darren Redmond</cp:lastModifiedBy>
  <cp:revision>6</cp:revision>
  <dcterms:modified xsi:type="dcterms:W3CDTF">2017-09-05T02:41:01Z</dcterms:modified>
</cp:coreProperties>
</file>