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8"/>
  </p:notesMasterIdLst>
  <p:handoutMasterIdLst>
    <p:handoutMasterId r:id="rId19"/>
  </p:handoutMasterIdLst>
  <p:sldIdLst>
    <p:sldId id="256" r:id="rId2"/>
    <p:sldId id="284" r:id="rId3"/>
    <p:sldId id="278" r:id="rId4"/>
    <p:sldId id="281" r:id="rId5"/>
    <p:sldId id="279" r:id="rId6"/>
    <p:sldId id="282" r:id="rId7"/>
    <p:sldId id="280" r:id="rId8"/>
    <p:sldId id="283" r:id="rId9"/>
    <p:sldId id="275" r:id="rId10"/>
    <p:sldId id="276" r:id="rId11"/>
    <p:sldId id="272" r:id="rId12"/>
    <p:sldId id="274" r:id="rId13"/>
    <p:sldId id="277" r:id="rId14"/>
    <p:sldId id="285" r:id="rId15"/>
    <p:sldId id="286" r:id="rId16"/>
    <p:sldId id="287" r:id="rId17"/>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72" autoAdjust="0"/>
    <p:restoredTop sz="89408" autoAdjust="0"/>
  </p:normalViewPr>
  <p:slideViewPr>
    <p:cSldViewPr snapToGrid="0">
      <p:cViewPr>
        <p:scale>
          <a:sx n="89" d="100"/>
          <a:sy n="89" d="100"/>
        </p:scale>
        <p:origin x="-80" y="52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051DAD-DF86-49BE-A0EB-BA576BAB3633}" type="doc">
      <dgm:prSet loTypeId="urn:microsoft.com/office/officeart/2005/8/layout/radial6" loCatId="cycle" qsTypeId="urn:microsoft.com/office/officeart/2005/8/quickstyle/3d1" qsCatId="3D" csTypeId="urn:microsoft.com/office/officeart/2005/8/colors/colorful5" csCatId="colorful" phldr="1"/>
      <dgm:spPr/>
      <dgm:t>
        <a:bodyPr/>
        <a:lstStyle/>
        <a:p>
          <a:endParaRPr lang="en-IE"/>
        </a:p>
      </dgm:t>
    </dgm:pt>
    <dgm:pt modelId="{5849073C-7CA3-4757-9E81-1C7010770FF4}">
      <dgm:prSet phldrT="[Text]"/>
      <dgm:spPr/>
      <dgm:t>
        <a:bodyPr/>
        <a:lstStyle/>
        <a:p>
          <a:r>
            <a:rPr lang="en-IE" dirty="0" smtClean="0"/>
            <a:t>Big Data</a:t>
          </a:r>
          <a:endParaRPr lang="en-IE" dirty="0"/>
        </a:p>
      </dgm:t>
    </dgm:pt>
    <dgm:pt modelId="{50391B60-7931-4F47-9A90-FE0DAAA32498}" type="parTrans" cxnId="{0CC1079C-6318-4A21-992D-6B8DB143E616}">
      <dgm:prSet/>
      <dgm:spPr/>
      <dgm:t>
        <a:bodyPr/>
        <a:lstStyle/>
        <a:p>
          <a:endParaRPr lang="en-IE"/>
        </a:p>
      </dgm:t>
    </dgm:pt>
    <dgm:pt modelId="{42555924-49C0-4866-ACD7-0817575C5845}" type="sibTrans" cxnId="{0CC1079C-6318-4A21-992D-6B8DB143E616}">
      <dgm:prSet/>
      <dgm:spPr/>
      <dgm:t>
        <a:bodyPr/>
        <a:lstStyle/>
        <a:p>
          <a:endParaRPr lang="en-IE"/>
        </a:p>
      </dgm:t>
    </dgm:pt>
    <dgm:pt modelId="{A7DC2B6B-6548-4944-A44C-9966C98E64AC}">
      <dgm:prSet phldrT="[Text]"/>
      <dgm:spPr/>
      <dgm:t>
        <a:bodyPr/>
        <a:lstStyle/>
        <a:p>
          <a:r>
            <a:rPr lang="en-IE" dirty="0" smtClean="0"/>
            <a:t>Volume</a:t>
          </a:r>
          <a:endParaRPr lang="en-IE" dirty="0"/>
        </a:p>
      </dgm:t>
    </dgm:pt>
    <dgm:pt modelId="{092AF34B-2A1A-4CED-97A7-1B97A41F6A37}" type="parTrans" cxnId="{F20A67AA-C702-46D0-9D54-670C768C6D3D}">
      <dgm:prSet/>
      <dgm:spPr/>
      <dgm:t>
        <a:bodyPr/>
        <a:lstStyle/>
        <a:p>
          <a:endParaRPr lang="en-IE"/>
        </a:p>
      </dgm:t>
    </dgm:pt>
    <dgm:pt modelId="{8FE0716E-00D7-4209-ABD0-2C8CBEC7CC74}" type="sibTrans" cxnId="{F20A67AA-C702-46D0-9D54-670C768C6D3D}">
      <dgm:prSet/>
      <dgm:spPr/>
      <dgm:t>
        <a:bodyPr/>
        <a:lstStyle/>
        <a:p>
          <a:endParaRPr lang="en-IE"/>
        </a:p>
      </dgm:t>
    </dgm:pt>
    <dgm:pt modelId="{33BA2953-B1A9-46CA-889B-BD5DF1599CCC}">
      <dgm:prSet phldrT="[Text]"/>
      <dgm:spPr/>
      <dgm:t>
        <a:bodyPr/>
        <a:lstStyle/>
        <a:p>
          <a:r>
            <a:rPr lang="en-IE" dirty="0" smtClean="0"/>
            <a:t>Veracity</a:t>
          </a:r>
          <a:endParaRPr lang="en-IE" dirty="0"/>
        </a:p>
      </dgm:t>
    </dgm:pt>
    <dgm:pt modelId="{AF9EA288-8437-4D9E-B790-A2869BD58842}" type="parTrans" cxnId="{59F2BDD9-2873-49AC-BCE5-11FDCC9DFC15}">
      <dgm:prSet/>
      <dgm:spPr/>
      <dgm:t>
        <a:bodyPr/>
        <a:lstStyle/>
        <a:p>
          <a:endParaRPr lang="en-IE"/>
        </a:p>
      </dgm:t>
    </dgm:pt>
    <dgm:pt modelId="{7754950B-B0FC-4967-ADAA-8AAE5334F97D}" type="sibTrans" cxnId="{59F2BDD9-2873-49AC-BCE5-11FDCC9DFC15}">
      <dgm:prSet/>
      <dgm:spPr/>
      <dgm:t>
        <a:bodyPr/>
        <a:lstStyle/>
        <a:p>
          <a:endParaRPr lang="en-IE"/>
        </a:p>
      </dgm:t>
    </dgm:pt>
    <dgm:pt modelId="{97B61188-071A-409D-A0C0-80B65DCD64AE}">
      <dgm:prSet phldrT="[Text]"/>
      <dgm:spPr/>
      <dgm:t>
        <a:bodyPr/>
        <a:lstStyle/>
        <a:p>
          <a:r>
            <a:rPr lang="en-IE" dirty="0" smtClean="0"/>
            <a:t>Variety</a:t>
          </a:r>
          <a:endParaRPr lang="en-IE" dirty="0"/>
        </a:p>
      </dgm:t>
    </dgm:pt>
    <dgm:pt modelId="{C944C87F-D3E7-4E51-B361-165F0E43EAF0}" type="parTrans" cxnId="{ACF16733-9627-4FE3-982F-86C28BBF6E23}">
      <dgm:prSet/>
      <dgm:spPr/>
      <dgm:t>
        <a:bodyPr/>
        <a:lstStyle/>
        <a:p>
          <a:endParaRPr lang="en-IE"/>
        </a:p>
      </dgm:t>
    </dgm:pt>
    <dgm:pt modelId="{A154EC56-71C7-45C1-9A00-459B37A9B232}" type="sibTrans" cxnId="{ACF16733-9627-4FE3-982F-86C28BBF6E23}">
      <dgm:prSet/>
      <dgm:spPr/>
      <dgm:t>
        <a:bodyPr/>
        <a:lstStyle/>
        <a:p>
          <a:endParaRPr lang="en-IE"/>
        </a:p>
      </dgm:t>
    </dgm:pt>
    <dgm:pt modelId="{26D43BE2-DF22-4AA0-9CA7-B0A8C39DEA41}">
      <dgm:prSet phldrT="[Text]"/>
      <dgm:spPr/>
      <dgm:t>
        <a:bodyPr/>
        <a:lstStyle/>
        <a:p>
          <a:r>
            <a:rPr lang="en-IE" dirty="0" smtClean="0"/>
            <a:t>Velocity</a:t>
          </a:r>
          <a:endParaRPr lang="en-IE" dirty="0"/>
        </a:p>
      </dgm:t>
    </dgm:pt>
    <dgm:pt modelId="{A9A025D1-25BE-4E1D-8FBC-98B7DDDB7838}" type="parTrans" cxnId="{5B119079-4ACE-44CF-8A89-370B7CEF9D92}">
      <dgm:prSet/>
      <dgm:spPr/>
      <dgm:t>
        <a:bodyPr/>
        <a:lstStyle/>
        <a:p>
          <a:endParaRPr lang="en-IE"/>
        </a:p>
      </dgm:t>
    </dgm:pt>
    <dgm:pt modelId="{5E52CE82-DDA0-42EA-8735-0260B5326CB6}" type="sibTrans" cxnId="{5B119079-4ACE-44CF-8A89-370B7CEF9D92}">
      <dgm:prSet/>
      <dgm:spPr/>
      <dgm:t>
        <a:bodyPr/>
        <a:lstStyle/>
        <a:p>
          <a:endParaRPr lang="en-IE"/>
        </a:p>
      </dgm:t>
    </dgm:pt>
    <dgm:pt modelId="{BEDDB4A6-CBB7-4BCC-9853-62C1078FA568}">
      <dgm:prSet/>
      <dgm:spPr/>
      <dgm:t>
        <a:bodyPr/>
        <a:lstStyle/>
        <a:p>
          <a:r>
            <a:rPr lang="en-IE" dirty="0" smtClean="0"/>
            <a:t>Value</a:t>
          </a:r>
          <a:endParaRPr lang="en-IE" dirty="0"/>
        </a:p>
      </dgm:t>
    </dgm:pt>
    <dgm:pt modelId="{4FEBE22A-BDA6-480F-9ABB-46B2575E6A8D}" type="parTrans" cxnId="{10B457AF-915C-41CB-8BA3-2F8BD9374E51}">
      <dgm:prSet/>
      <dgm:spPr/>
      <dgm:t>
        <a:bodyPr/>
        <a:lstStyle/>
        <a:p>
          <a:endParaRPr lang="en-IE"/>
        </a:p>
      </dgm:t>
    </dgm:pt>
    <dgm:pt modelId="{55D7B16C-68F4-443C-BA75-1E50A7D38CA2}" type="sibTrans" cxnId="{10B457AF-915C-41CB-8BA3-2F8BD9374E51}">
      <dgm:prSet/>
      <dgm:spPr/>
      <dgm:t>
        <a:bodyPr/>
        <a:lstStyle/>
        <a:p>
          <a:endParaRPr lang="en-IE"/>
        </a:p>
      </dgm:t>
    </dgm:pt>
    <dgm:pt modelId="{5FCE66DD-D007-401E-80EE-E9D3FC0D178E}" type="pres">
      <dgm:prSet presAssocID="{01051DAD-DF86-49BE-A0EB-BA576BAB3633}" presName="Name0" presStyleCnt="0">
        <dgm:presLayoutVars>
          <dgm:chMax val="1"/>
          <dgm:dir/>
          <dgm:animLvl val="ctr"/>
          <dgm:resizeHandles val="exact"/>
        </dgm:presLayoutVars>
      </dgm:prSet>
      <dgm:spPr/>
      <dgm:t>
        <a:bodyPr/>
        <a:lstStyle/>
        <a:p>
          <a:endParaRPr lang="en-GB"/>
        </a:p>
      </dgm:t>
    </dgm:pt>
    <dgm:pt modelId="{068695F8-7625-402E-9EED-2A25B163C33E}" type="pres">
      <dgm:prSet presAssocID="{5849073C-7CA3-4757-9E81-1C7010770FF4}" presName="centerShape" presStyleLbl="node0" presStyleIdx="0" presStyleCnt="1"/>
      <dgm:spPr/>
      <dgm:t>
        <a:bodyPr/>
        <a:lstStyle/>
        <a:p>
          <a:endParaRPr lang="en-GB"/>
        </a:p>
      </dgm:t>
    </dgm:pt>
    <dgm:pt modelId="{54FB4EF4-584C-4A24-AB3F-47D02F4FAA76}" type="pres">
      <dgm:prSet presAssocID="{A7DC2B6B-6548-4944-A44C-9966C98E64AC}" presName="node" presStyleLbl="node1" presStyleIdx="0" presStyleCnt="5">
        <dgm:presLayoutVars>
          <dgm:bulletEnabled val="1"/>
        </dgm:presLayoutVars>
      </dgm:prSet>
      <dgm:spPr/>
      <dgm:t>
        <a:bodyPr/>
        <a:lstStyle/>
        <a:p>
          <a:endParaRPr lang="en-GB"/>
        </a:p>
      </dgm:t>
    </dgm:pt>
    <dgm:pt modelId="{BE71EDDD-CB5A-4B4A-A0EB-19D9658839FC}" type="pres">
      <dgm:prSet presAssocID="{A7DC2B6B-6548-4944-A44C-9966C98E64AC}" presName="dummy" presStyleCnt="0"/>
      <dgm:spPr/>
    </dgm:pt>
    <dgm:pt modelId="{C8658B2E-8395-49CD-9334-28EF1CAC8E38}" type="pres">
      <dgm:prSet presAssocID="{8FE0716E-00D7-4209-ABD0-2C8CBEC7CC74}" presName="sibTrans" presStyleLbl="sibTrans2D1" presStyleIdx="0" presStyleCnt="5"/>
      <dgm:spPr/>
      <dgm:t>
        <a:bodyPr/>
        <a:lstStyle/>
        <a:p>
          <a:endParaRPr lang="en-GB"/>
        </a:p>
      </dgm:t>
    </dgm:pt>
    <dgm:pt modelId="{9713C34A-EAF6-456B-9B2E-50F1BFC9474E}" type="pres">
      <dgm:prSet presAssocID="{33BA2953-B1A9-46CA-889B-BD5DF1599CCC}" presName="node" presStyleLbl="node1" presStyleIdx="1" presStyleCnt="5">
        <dgm:presLayoutVars>
          <dgm:bulletEnabled val="1"/>
        </dgm:presLayoutVars>
      </dgm:prSet>
      <dgm:spPr/>
      <dgm:t>
        <a:bodyPr/>
        <a:lstStyle/>
        <a:p>
          <a:endParaRPr lang="en-GB"/>
        </a:p>
      </dgm:t>
    </dgm:pt>
    <dgm:pt modelId="{B8E22222-5DD5-48F2-A162-1F4631E1E3AB}" type="pres">
      <dgm:prSet presAssocID="{33BA2953-B1A9-46CA-889B-BD5DF1599CCC}" presName="dummy" presStyleCnt="0"/>
      <dgm:spPr/>
    </dgm:pt>
    <dgm:pt modelId="{10230843-0683-4894-9A60-2EC8CA72F14E}" type="pres">
      <dgm:prSet presAssocID="{7754950B-B0FC-4967-ADAA-8AAE5334F97D}" presName="sibTrans" presStyleLbl="sibTrans2D1" presStyleIdx="1" presStyleCnt="5"/>
      <dgm:spPr/>
      <dgm:t>
        <a:bodyPr/>
        <a:lstStyle/>
        <a:p>
          <a:endParaRPr lang="en-GB"/>
        </a:p>
      </dgm:t>
    </dgm:pt>
    <dgm:pt modelId="{491DF1DD-9676-4529-81FF-2FEBE5DC3056}" type="pres">
      <dgm:prSet presAssocID="{97B61188-071A-409D-A0C0-80B65DCD64AE}" presName="node" presStyleLbl="node1" presStyleIdx="2" presStyleCnt="5">
        <dgm:presLayoutVars>
          <dgm:bulletEnabled val="1"/>
        </dgm:presLayoutVars>
      </dgm:prSet>
      <dgm:spPr/>
      <dgm:t>
        <a:bodyPr/>
        <a:lstStyle/>
        <a:p>
          <a:endParaRPr lang="en-GB"/>
        </a:p>
      </dgm:t>
    </dgm:pt>
    <dgm:pt modelId="{6F2B1720-C077-4FBB-B902-725C44E6D0E9}" type="pres">
      <dgm:prSet presAssocID="{97B61188-071A-409D-A0C0-80B65DCD64AE}" presName="dummy" presStyleCnt="0"/>
      <dgm:spPr/>
    </dgm:pt>
    <dgm:pt modelId="{9ECF4866-7498-4D68-8827-B53F17426715}" type="pres">
      <dgm:prSet presAssocID="{A154EC56-71C7-45C1-9A00-459B37A9B232}" presName="sibTrans" presStyleLbl="sibTrans2D1" presStyleIdx="2" presStyleCnt="5"/>
      <dgm:spPr/>
      <dgm:t>
        <a:bodyPr/>
        <a:lstStyle/>
        <a:p>
          <a:endParaRPr lang="en-GB"/>
        </a:p>
      </dgm:t>
    </dgm:pt>
    <dgm:pt modelId="{A586F521-78EF-4A5E-BB36-CBCF2E144698}" type="pres">
      <dgm:prSet presAssocID="{BEDDB4A6-CBB7-4BCC-9853-62C1078FA568}" presName="node" presStyleLbl="node1" presStyleIdx="3" presStyleCnt="5">
        <dgm:presLayoutVars>
          <dgm:bulletEnabled val="1"/>
        </dgm:presLayoutVars>
      </dgm:prSet>
      <dgm:spPr/>
      <dgm:t>
        <a:bodyPr/>
        <a:lstStyle/>
        <a:p>
          <a:endParaRPr lang="en-GB"/>
        </a:p>
      </dgm:t>
    </dgm:pt>
    <dgm:pt modelId="{C46C4BB7-9217-4475-951C-CF71FCEC8003}" type="pres">
      <dgm:prSet presAssocID="{BEDDB4A6-CBB7-4BCC-9853-62C1078FA568}" presName="dummy" presStyleCnt="0"/>
      <dgm:spPr/>
    </dgm:pt>
    <dgm:pt modelId="{ABEC845C-4AAC-488F-8027-A1C40FE80A7F}" type="pres">
      <dgm:prSet presAssocID="{55D7B16C-68F4-443C-BA75-1E50A7D38CA2}" presName="sibTrans" presStyleLbl="sibTrans2D1" presStyleIdx="3" presStyleCnt="5"/>
      <dgm:spPr/>
      <dgm:t>
        <a:bodyPr/>
        <a:lstStyle/>
        <a:p>
          <a:endParaRPr lang="en-GB"/>
        </a:p>
      </dgm:t>
    </dgm:pt>
    <dgm:pt modelId="{F81C4CCF-D5FA-46CF-AE27-FA8EFAC43D1B}" type="pres">
      <dgm:prSet presAssocID="{26D43BE2-DF22-4AA0-9CA7-B0A8C39DEA41}" presName="node" presStyleLbl="node1" presStyleIdx="4" presStyleCnt="5">
        <dgm:presLayoutVars>
          <dgm:bulletEnabled val="1"/>
        </dgm:presLayoutVars>
      </dgm:prSet>
      <dgm:spPr/>
      <dgm:t>
        <a:bodyPr/>
        <a:lstStyle/>
        <a:p>
          <a:endParaRPr lang="en-GB"/>
        </a:p>
      </dgm:t>
    </dgm:pt>
    <dgm:pt modelId="{2EC7FBB8-1BAE-43DC-BC0C-C502B6943213}" type="pres">
      <dgm:prSet presAssocID="{26D43BE2-DF22-4AA0-9CA7-B0A8C39DEA41}" presName="dummy" presStyleCnt="0"/>
      <dgm:spPr/>
    </dgm:pt>
    <dgm:pt modelId="{2F959792-0543-4EA1-8121-7A88CB2FF25C}" type="pres">
      <dgm:prSet presAssocID="{5E52CE82-DDA0-42EA-8735-0260B5326CB6}" presName="sibTrans" presStyleLbl="sibTrans2D1" presStyleIdx="4" presStyleCnt="5"/>
      <dgm:spPr/>
      <dgm:t>
        <a:bodyPr/>
        <a:lstStyle/>
        <a:p>
          <a:endParaRPr lang="en-GB"/>
        </a:p>
      </dgm:t>
    </dgm:pt>
  </dgm:ptLst>
  <dgm:cxnLst>
    <dgm:cxn modelId="{5B119079-4ACE-44CF-8A89-370B7CEF9D92}" srcId="{5849073C-7CA3-4757-9E81-1C7010770FF4}" destId="{26D43BE2-DF22-4AA0-9CA7-B0A8C39DEA41}" srcOrd="4" destOrd="0" parTransId="{A9A025D1-25BE-4E1D-8FBC-98B7DDDB7838}" sibTransId="{5E52CE82-DDA0-42EA-8735-0260B5326CB6}"/>
    <dgm:cxn modelId="{2929BAA1-9ED4-460B-947F-AB511BC588CF}" type="presOf" srcId="{5E52CE82-DDA0-42EA-8735-0260B5326CB6}" destId="{2F959792-0543-4EA1-8121-7A88CB2FF25C}" srcOrd="0" destOrd="0" presId="urn:microsoft.com/office/officeart/2005/8/layout/radial6"/>
    <dgm:cxn modelId="{54A8AF8D-60DE-4371-84BF-5AA998912315}" type="presOf" srcId="{A154EC56-71C7-45C1-9A00-459B37A9B232}" destId="{9ECF4866-7498-4D68-8827-B53F17426715}" srcOrd="0" destOrd="0" presId="urn:microsoft.com/office/officeart/2005/8/layout/radial6"/>
    <dgm:cxn modelId="{3C13C56B-0946-497B-B86A-19999C877776}" type="presOf" srcId="{55D7B16C-68F4-443C-BA75-1E50A7D38CA2}" destId="{ABEC845C-4AAC-488F-8027-A1C40FE80A7F}" srcOrd="0" destOrd="0" presId="urn:microsoft.com/office/officeart/2005/8/layout/radial6"/>
    <dgm:cxn modelId="{B99845B2-0492-4BE7-A008-7C0C730E2217}" type="presOf" srcId="{7754950B-B0FC-4967-ADAA-8AAE5334F97D}" destId="{10230843-0683-4894-9A60-2EC8CA72F14E}" srcOrd="0" destOrd="0" presId="urn:microsoft.com/office/officeart/2005/8/layout/radial6"/>
    <dgm:cxn modelId="{529A2F2D-9A91-46FB-BC94-B5F15162DC00}" type="presOf" srcId="{A7DC2B6B-6548-4944-A44C-9966C98E64AC}" destId="{54FB4EF4-584C-4A24-AB3F-47D02F4FAA76}" srcOrd="0" destOrd="0" presId="urn:microsoft.com/office/officeart/2005/8/layout/radial6"/>
    <dgm:cxn modelId="{F20A67AA-C702-46D0-9D54-670C768C6D3D}" srcId="{5849073C-7CA3-4757-9E81-1C7010770FF4}" destId="{A7DC2B6B-6548-4944-A44C-9966C98E64AC}" srcOrd="0" destOrd="0" parTransId="{092AF34B-2A1A-4CED-97A7-1B97A41F6A37}" sibTransId="{8FE0716E-00D7-4209-ABD0-2C8CBEC7CC74}"/>
    <dgm:cxn modelId="{1898BE17-9F9E-4EA5-BE4D-6215D50E58E4}" type="presOf" srcId="{8FE0716E-00D7-4209-ABD0-2C8CBEC7CC74}" destId="{C8658B2E-8395-49CD-9334-28EF1CAC8E38}" srcOrd="0" destOrd="0" presId="urn:microsoft.com/office/officeart/2005/8/layout/radial6"/>
    <dgm:cxn modelId="{CCA871CC-D67F-4F4D-B55B-8AEC4DB7FC8B}" type="presOf" srcId="{97B61188-071A-409D-A0C0-80B65DCD64AE}" destId="{491DF1DD-9676-4529-81FF-2FEBE5DC3056}" srcOrd="0" destOrd="0" presId="urn:microsoft.com/office/officeart/2005/8/layout/radial6"/>
    <dgm:cxn modelId="{6039E34A-0E48-467A-BE8A-6E57C39E752F}" type="presOf" srcId="{5849073C-7CA3-4757-9E81-1C7010770FF4}" destId="{068695F8-7625-402E-9EED-2A25B163C33E}" srcOrd="0" destOrd="0" presId="urn:microsoft.com/office/officeart/2005/8/layout/radial6"/>
    <dgm:cxn modelId="{10B457AF-915C-41CB-8BA3-2F8BD9374E51}" srcId="{5849073C-7CA3-4757-9E81-1C7010770FF4}" destId="{BEDDB4A6-CBB7-4BCC-9853-62C1078FA568}" srcOrd="3" destOrd="0" parTransId="{4FEBE22A-BDA6-480F-9ABB-46B2575E6A8D}" sibTransId="{55D7B16C-68F4-443C-BA75-1E50A7D38CA2}"/>
    <dgm:cxn modelId="{8761558B-4A9D-4344-A725-2B9D2B1276A8}" type="presOf" srcId="{26D43BE2-DF22-4AA0-9CA7-B0A8C39DEA41}" destId="{F81C4CCF-D5FA-46CF-AE27-FA8EFAC43D1B}" srcOrd="0" destOrd="0" presId="urn:microsoft.com/office/officeart/2005/8/layout/radial6"/>
    <dgm:cxn modelId="{E756D0FF-4BB5-4DA9-88D6-6B7EE747C87C}" type="presOf" srcId="{01051DAD-DF86-49BE-A0EB-BA576BAB3633}" destId="{5FCE66DD-D007-401E-80EE-E9D3FC0D178E}" srcOrd="0" destOrd="0" presId="urn:microsoft.com/office/officeart/2005/8/layout/radial6"/>
    <dgm:cxn modelId="{D2374E79-372E-42C1-8A28-28297CD5EAFF}" type="presOf" srcId="{33BA2953-B1A9-46CA-889B-BD5DF1599CCC}" destId="{9713C34A-EAF6-456B-9B2E-50F1BFC9474E}" srcOrd="0" destOrd="0" presId="urn:microsoft.com/office/officeart/2005/8/layout/radial6"/>
    <dgm:cxn modelId="{0CC1079C-6318-4A21-992D-6B8DB143E616}" srcId="{01051DAD-DF86-49BE-A0EB-BA576BAB3633}" destId="{5849073C-7CA3-4757-9E81-1C7010770FF4}" srcOrd="0" destOrd="0" parTransId="{50391B60-7931-4F47-9A90-FE0DAAA32498}" sibTransId="{42555924-49C0-4866-ACD7-0817575C5845}"/>
    <dgm:cxn modelId="{59F2BDD9-2873-49AC-BCE5-11FDCC9DFC15}" srcId="{5849073C-7CA3-4757-9E81-1C7010770FF4}" destId="{33BA2953-B1A9-46CA-889B-BD5DF1599CCC}" srcOrd="1" destOrd="0" parTransId="{AF9EA288-8437-4D9E-B790-A2869BD58842}" sibTransId="{7754950B-B0FC-4967-ADAA-8AAE5334F97D}"/>
    <dgm:cxn modelId="{1D036C55-5FF6-4451-86A2-1F9E970DEA2F}" type="presOf" srcId="{BEDDB4A6-CBB7-4BCC-9853-62C1078FA568}" destId="{A586F521-78EF-4A5E-BB36-CBCF2E144698}" srcOrd="0" destOrd="0" presId="urn:microsoft.com/office/officeart/2005/8/layout/radial6"/>
    <dgm:cxn modelId="{ACF16733-9627-4FE3-982F-86C28BBF6E23}" srcId="{5849073C-7CA3-4757-9E81-1C7010770FF4}" destId="{97B61188-071A-409D-A0C0-80B65DCD64AE}" srcOrd="2" destOrd="0" parTransId="{C944C87F-D3E7-4E51-B361-165F0E43EAF0}" sibTransId="{A154EC56-71C7-45C1-9A00-459B37A9B232}"/>
    <dgm:cxn modelId="{505CB5E0-C356-4B97-8754-E69D9529BD71}" type="presParOf" srcId="{5FCE66DD-D007-401E-80EE-E9D3FC0D178E}" destId="{068695F8-7625-402E-9EED-2A25B163C33E}" srcOrd="0" destOrd="0" presId="urn:microsoft.com/office/officeart/2005/8/layout/radial6"/>
    <dgm:cxn modelId="{78472261-3EAB-4201-8BC1-D903C581B794}" type="presParOf" srcId="{5FCE66DD-D007-401E-80EE-E9D3FC0D178E}" destId="{54FB4EF4-584C-4A24-AB3F-47D02F4FAA76}" srcOrd="1" destOrd="0" presId="urn:microsoft.com/office/officeart/2005/8/layout/radial6"/>
    <dgm:cxn modelId="{9C62D6D9-83CD-418C-8A89-179703FD1AF0}" type="presParOf" srcId="{5FCE66DD-D007-401E-80EE-E9D3FC0D178E}" destId="{BE71EDDD-CB5A-4B4A-A0EB-19D9658839FC}" srcOrd="2" destOrd="0" presId="urn:microsoft.com/office/officeart/2005/8/layout/radial6"/>
    <dgm:cxn modelId="{C857E4D6-7972-4F80-B05D-1C552609DA9E}" type="presParOf" srcId="{5FCE66DD-D007-401E-80EE-E9D3FC0D178E}" destId="{C8658B2E-8395-49CD-9334-28EF1CAC8E38}" srcOrd="3" destOrd="0" presId="urn:microsoft.com/office/officeart/2005/8/layout/radial6"/>
    <dgm:cxn modelId="{DCB4F11D-565D-4171-AF27-178ED8B764F9}" type="presParOf" srcId="{5FCE66DD-D007-401E-80EE-E9D3FC0D178E}" destId="{9713C34A-EAF6-456B-9B2E-50F1BFC9474E}" srcOrd="4" destOrd="0" presId="urn:microsoft.com/office/officeart/2005/8/layout/radial6"/>
    <dgm:cxn modelId="{58B5EC85-D54A-4F5A-B820-B4F8D0C455E6}" type="presParOf" srcId="{5FCE66DD-D007-401E-80EE-E9D3FC0D178E}" destId="{B8E22222-5DD5-48F2-A162-1F4631E1E3AB}" srcOrd="5" destOrd="0" presId="urn:microsoft.com/office/officeart/2005/8/layout/radial6"/>
    <dgm:cxn modelId="{5009C075-2698-453A-BEB1-010226C8A648}" type="presParOf" srcId="{5FCE66DD-D007-401E-80EE-E9D3FC0D178E}" destId="{10230843-0683-4894-9A60-2EC8CA72F14E}" srcOrd="6" destOrd="0" presId="urn:microsoft.com/office/officeart/2005/8/layout/radial6"/>
    <dgm:cxn modelId="{D3C0FD62-39AE-4A01-97E2-93FC23EF0EA5}" type="presParOf" srcId="{5FCE66DD-D007-401E-80EE-E9D3FC0D178E}" destId="{491DF1DD-9676-4529-81FF-2FEBE5DC3056}" srcOrd="7" destOrd="0" presId="urn:microsoft.com/office/officeart/2005/8/layout/radial6"/>
    <dgm:cxn modelId="{A688F6AF-8CA1-49DB-884F-0A3B77D369A2}" type="presParOf" srcId="{5FCE66DD-D007-401E-80EE-E9D3FC0D178E}" destId="{6F2B1720-C077-4FBB-B902-725C44E6D0E9}" srcOrd="8" destOrd="0" presId="urn:microsoft.com/office/officeart/2005/8/layout/radial6"/>
    <dgm:cxn modelId="{A335AE49-0013-42C0-8BF5-A505A602B021}" type="presParOf" srcId="{5FCE66DD-D007-401E-80EE-E9D3FC0D178E}" destId="{9ECF4866-7498-4D68-8827-B53F17426715}" srcOrd="9" destOrd="0" presId="urn:microsoft.com/office/officeart/2005/8/layout/radial6"/>
    <dgm:cxn modelId="{8E558794-BF5D-4726-95F9-743AF4D78D2B}" type="presParOf" srcId="{5FCE66DD-D007-401E-80EE-E9D3FC0D178E}" destId="{A586F521-78EF-4A5E-BB36-CBCF2E144698}" srcOrd="10" destOrd="0" presId="urn:microsoft.com/office/officeart/2005/8/layout/radial6"/>
    <dgm:cxn modelId="{76FC88B9-497A-4E2E-8221-F8DC6250D8BE}" type="presParOf" srcId="{5FCE66DD-D007-401E-80EE-E9D3FC0D178E}" destId="{C46C4BB7-9217-4475-951C-CF71FCEC8003}" srcOrd="11" destOrd="0" presId="urn:microsoft.com/office/officeart/2005/8/layout/radial6"/>
    <dgm:cxn modelId="{16D235BA-7BE9-4021-869D-A5013CA63E20}" type="presParOf" srcId="{5FCE66DD-D007-401E-80EE-E9D3FC0D178E}" destId="{ABEC845C-4AAC-488F-8027-A1C40FE80A7F}" srcOrd="12" destOrd="0" presId="urn:microsoft.com/office/officeart/2005/8/layout/radial6"/>
    <dgm:cxn modelId="{9F990AB2-993B-4D5A-AEAA-76AFC2B8DB08}" type="presParOf" srcId="{5FCE66DD-D007-401E-80EE-E9D3FC0D178E}" destId="{F81C4CCF-D5FA-46CF-AE27-FA8EFAC43D1B}" srcOrd="13" destOrd="0" presId="urn:microsoft.com/office/officeart/2005/8/layout/radial6"/>
    <dgm:cxn modelId="{E1D409B1-A0EF-4B87-80BB-82B378D02322}" type="presParOf" srcId="{5FCE66DD-D007-401E-80EE-E9D3FC0D178E}" destId="{2EC7FBB8-1BAE-43DC-BC0C-C502B6943213}" srcOrd="14" destOrd="0" presId="urn:microsoft.com/office/officeart/2005/8/layout/radial6"/>
    <dgm:cxn modelId="{90E94FC9-566B-4DFF-95CC-038EECF89517}" type="presParOf" srcId="{5FCE66DD-D007-401E-80EE-E9D3FC0D178E}" destId="{2F959792-0543-4EA1-8121-7A88CB2FF25C}" srcOrd="15"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959792-0543-4EA1-8121-7A88CB2FF25C}">
      <dsp:nvSpPr>
        <dsp:cNvPr id="0" name=""/>
        <dsp:cNvSpPr/>
      </dsp:nvSpPr>
      <dsp:spPr>
        <a:xfrm>
          <a:off x="2482941" y="590261"/>
          <a:ext cx="3934219" cy="3934219"/>
        </a:xfrm>
        <a:prstGeom prst="blockArc">
          <a:avLst>
            <a:gd name="adj1" fmla="val 11880000"/>
            <a:gd name="adj2" fmla="val 16200000"/>
            <a:gd name="adj3" fmla="val 4643"/>
          </a:avLst>
        </a:prstGeom>
        <a:gradFill rotWithShape="0">
          <a:gsLst>
            <a:gs pos="0">
              <a:schemeClr val="accent5">
                <a:hueOff val="3257024"/>
                <a:satOff val="11196"/>
                <a:lumOff val="-53726"/>
                <a:alphaOff val="0"/>
                <a:shade val="51000"/>
                <a:satMod val="130000"/>
              </a:schemeClr>
            </a:gs>
            <a:gs pos="80000">
              <a:schemeClr val="accent5">
                <a:hueOff val="3257024"/>
                <a:satOff val="11196"/>
                <a:lumOff val="-53726"/>
                <a:alphaOff val="0"/>
                <a:shade val="93000"/>
                <a:satMod val="130000"/>
              </a:schemeClr>
            </a:gs>
            <a:gs pos="100000">
              <a:schemeClr val="accent5">
                <a:hueOff val="3257024"/>
                <a:satOff val="11196"/>
                <a:lumOff val="-5372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ABEC845C-4AAC-488F-8027-A1C40FE80A7F}">
      <dsp:nvSpPr>
        <dsp:cNvPr id="0" name=""/>
        <dsp:cNvSpPr/>
      </dsp:nvSpPr>
      <dsp:spPr>
        <a:xfrm>
          <a:off x="2482941" y="590261"/>
          <a:ext cx="3934219" cy="3934219"/>
        </a:xfrm>
        <a:prstGeom prst="blockArc">
          <a:avLst>
            <a:gd name="adj1" fmla="val 7560000"/>
            <a:gd name="adj2" fmla="val 11880000"/>
            <a:gd name="adj3" fmla="val 4643"/>
          </a:avLst>
        </a:prstGeom>
        <a:gradFill rotWithShape="0">
          <a:gsLst>
            <a:gs pos="0">
              <a:schemeClr val="accent5">
                <a:hueOff val="2442768"/>
                <a:satOff val="8397"/>
                <a:lumOff val="-40295"/>
                <a:alphaOff val="0"/>
                <a:shade val="51000"/>
                <a:satMod val="130000"/>
              </a:schemeClr>
            </a:gs>
            <a:gs pos="80000">
              <a:schemeClr val="accent5">
                <a:hueOff val="2442768"/>
                <a:satOff val="8397"/>
                <a:lumOff val="-40295"/>
                <a:alphaOff val="0"/>
                <a:shade val="93000"/>
                <a:satMod val="130000"/>
              </a:schemeClr>
            </a:gs>
            <a:gs pos="100000">
              <a:schemeClr val="accent5">
                <a:hueOff val="2442768"/>
                <a:satOff val="8397"/>
                <a:lumOff val="-4029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9ECF4866-7498-4D68-8827-B53F17426715}">
      <dsp:nvSpPr>
        <dsp:cNvPr id="0" name=""/>
        <dsp:cNvSpPr/>
      </dsp:nvSpPr>
      <dsp:spPr>
        <a:xfrm>
          <a:off x="2482941" y="590261"/>
          <a:ext cx="3934219" cy="3934219"/>
        </a:xfrm>
        <a:prstGeom prst="blockArc">
          <a:avLst>
            <a:gd name="adj1" fmla="val 3240000"/>
            <a:gd name="adj2" fmla="val 7560000"/>
            <a:gd name="adj3" fmla="val 4643"/>
          </a:avLst>
        </a:prstGeom>
        <a:gradFill rotWithShape="0">
          <a:gsLst>
            <a:gs pos="0">
              <a:schemeClr val="accent5">
                <a:hueOff val="1628512"/>
                <a:satOff val="5598"/>
                <a:lumOff val="-26863"/>
                <a:alphaOff val="0"/>
                <a:shade val="51000"/>
                <a:satMod val="130000"/>
              </a:schemeClr>
            </a:gs>
            <a:gs pos="80000">
              <a:schemeClr val="accent5">
                <a:hueOff val="1628512"/>
                <a:satOff val="5598"/>
                <a:lumOff val="-26863"/>
                <a:alphaOff val="0"/>
                <a:shade val="93000"/>
                <a:satMod val="130000"/>
              </a:schemeClr>
            </a:gs>
            <a:gs pos="100000">
              <a:schemeClr val="accent5">
                <a:hueOff val="1628512"/>
                <a:satOff val="5598"/>
                <a:lumOff val="-2686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10230843-0683-4894-9A60-2EC8CA72F14E}">
      <dsp:nvSpPr>
        <dsp:cNvPr id="0" name=""/>
        <dsp:cNvSpPr/>
      </dsp:nvSpPr>
      <dsp:spPr>
        <a:xfrm>
          <a:off x="2482941" y="590261"/>
          <a:ext cx="3934219" cy="3934219"/>
        </a:xfrm>
        <a:prstGeom prst="blockArc">
          <a:avLst>
            <a:gd name="adj1" fmla="val 20520000"/>
            <a:gd name="adj2" fmla="val 3240000"/>
            <a:gd name="adj3" fmla="val 4643"/>
          </a:avLst>
        </a:prstGeom>
        <a:gradFill rotWithShape="0">
          <a:gsLst>
            <a:gs pos="0">
              <a:schemeClr val="accent5">
                <a:hueOff val="814256"/>
                <a:satOff val="2799"/>
                <a:lumOff val="-13432"/>
                <a:alphaOff val="0"/>
                <a:shade val="51000"/>
                <a:satMod val="130000"/>
              </a:schemeClr>
            </a:gs>
            <a:gs pos="80000">
              <a:schemeClr val="accent5">
                <a:hueOff val="814256"/>
                <a:satOff val="2799"/>
                <a:lumOff val="-13432"/>
                <a:alphaOff val="0"/>
                <a:shade val="93000"/>
                <a:satMod val="130000"/>
              </a:schemeClr>
            </a:gs>
            <a:gs pos="100000">
              <a:schemeClr val="accent5">
                <a:hueOff val="814256"/>
                <a:satOff val="2799"/>
                <a:lumOff val="-1343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C8658B2E-8395-49CD-9334-28EF1CAC8E38}">
      <dsp:nvSpPr>
        <dsp:cNvPr id="0" name=""/>
        <dsp:cNvSpPr/>
      </dsp:nvSpPr>
      <dsp:spPr>
        <a:xfrm>
          <a:off x="2482941" y="590261"/>
          <a:ext cx="3934219" cy="3934219"/>
        </a:xfrm>
        <a:prstGeom prst="blockArc">
          <a:avLst>
            <a:gd name="adj1" fmla="val 16200000"/>
            <a:gd name="adj2" fmla="val 20520000"/>
            <a:gd name="adj3" fmla="val 4643"/>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068695F8-7625-402E-9EED-2A25B163C33E}">
      <dsp:nvSpPr>
        <dsp:cNvPr id="0" name=""/>
        <dsp:cNvSpPr/>
      </dsp:nvSpPr>
      <dsp:spPr>
        <a:xfrm>
          <a:off x="3543961" y="1651281"/>
          <a:ext cx="1812178" cy="1812178"/>
        </a:xfrm>
        <a:prstGeom prst="ellips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1866900">
            <a:lnSpc>
              <a:spcPct val="90000"/>
            </a:lnSpc>
            <a:spcBef>
              <a:spcPct val="0"/>
            </a:spcBef>
            <a:spcAft>
              <a:spcPct val="35000"/>
            </a:spcAft>
          </a:pPr>
          <a:r>
            <a:rPr lang="en-IE" sz="4200" kern="1200" dirty="0" smtClean="0"/>
            <a:t>Big Data</a:t>
          </a:r>
          <a:endParaRPr lang="en-IE" sz="4200" kern="1200" dirty="0"/>
        </a:p>
      </dsp:txBody>
      <dsp:txXfrm>
        <a:off x="3809348" y="1916668"/>
        <a:ext cx="1281404" cy="1281404"/>
      </dsp:txXfrm>
    </dsp:sp>
    <dsp:sp modelId="{54FB4EF4-584C-4A24-AB3F-47D02F4FAA76}">
      <dsp:nvSpPr>
        <dsp:cNvPr id="0" name=""/>
        <dsp:cNvSpPr/>
      </dsp:nvSpPr>
      <dsp:spPr>
        <a:xfrm>
          <a:off x="3815788" y="1665"/>
          <a:ext cx="1268525" cy="1268525"/>
        </a:xfrm>
        <a:prstGeom prst="ellipse">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IE" sz="1800" kern="1200" dirty="0" smtClean="0"/>
            <a:t>Volume</a:t>
          </a:r>
          <a:endParaRPr lang="en-IE" sz="1800" kern="1200" dirty="0"/>
        </a:p>
      </dsp:txBody>
      <dsp:txXfrm>
        <a:off x="4001559" y="187436"/>
        <a:ext cx="896983" cy="896983"/>
      </dsp:txXfrm>
    </dsp:sp>
    <dsp:sp modelId="{9713C34A-EAF6-456B-9B2E-50F1BFC9474E}">
      <dsp:nvSpPr>
        <dsp:cNvPr id="0" name=""/>
        <dsp:cNvSpPr/>
      </dsp:nvSpPr>
      <dsp:spPr>
        <a:xfrm>
          <a:off x="5643189" y="1329350"/>
          <a:ext cx="1268525" cy="1268525"/>
        </a:xfrm>
        <a:prstGeom prst="ellipse">
          <a:avLst/>
        </a:prstGeom>
        <a:gradFill rotWithShape="0">
          <a:gsLst>
            <a:gs pos="0">
              <a:schemeClr val="accent5">
                <a:hueOff val="814256"/>
                <a:satOff val="2799"/>
                <a:lumOff val="-13432"/>
                <a:alphaOff val="0"/>
                <a:shade val="51000"/>
                <a:satMod val="130000"/>
              </a:schemeClr>
            </a:gs>
            <a:gs pos="80000">
              <a:schemeClr val="accent5">
                <a:hueOff val="814256"/>
                <a:satOff val="2799"/>
                <a:lumOff val="-13432"/>
                <a:alphaOff val="0"/>
                <a:shade val="93000"/>
                <a:satMod val="130000"/>
              </a:schemeClr>
            </a:gs>
            <a:gs pos="100000">
              <a:schemeClr val="accent5">
                <a:hueOff val="814256"/>
                <a:satOff val="2799"/>
                <a:lumOff val="-1343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IE" sz="1800" kern="1200" dirty="0" smtClean="0"/>
            <a:t>Veracity</a:t>
          </a:r>
          <a:endParaRPr lang="en-IE" sz="1800" kern="1200" dirty="0"/>
        </a:p>
      </dsp:txBody>
      <dsp:txXfrm>
        <a:off x="5828960" y="1515121"/>
        <a:ext cx="896983" cy="896983"/>
      </dsp:txXfrm>
    </dsp:sp>
    <dsp:sp modelId="{491DF1DD-9676-4529-81FF-2FEBE5DC3056}">
      <dsp:nvSpPr>
        <dsp:cNvPr id="0" name=""/>
        <dsp:cNvSpPr/>
      </dsp:nvSpPr>
      <dsp:spPr>
        <a:xfrm>
          <a:off x="4945184" y="3477588"/>
          <a:ext cx="1268525" cy="1268525"/>
        </a:xfrm>
        <a:prstGeom prst="ellipse">
          <a:avLst/>
        </a:prstGeom>
        <a:gradFill rotWithShape="0">
          <a:gsLst>
            <a:gs pos="0">
              <a:schemeClr val="accent5">
                <a:hueOff val="1628512"/>
                <a:satOff val="5598"/>
                <a:lumOff val="-26863"/>
                <a:alphaOff val="0"/>
                <a:shade val="51000"/>
                <a:satMod val="130000"/>
              </a:schemeClr>
            </a:gs>
            <a:gs pos="80000">
              <a:schemeClr val="accent5">
                <a:hueOff val="1628512"/>
                <a:satOff val="5598"/>
                <a:lumOff val="-26863"/>
                <a:alphaOff val="0"/>
                <a:shade val="93000"/>
                <a:satMod val="130000"/>
              </a:schemeClr>
            </a:gs>
            <a:gs pos="100000">
              <a:schemeClr val="accent5">
                <a:hueOff val="1628512"/>
                <a:satOff val="5598"/>
                <a:lumOff val="-2686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IE" sz="1800" kern="1200" dirty="0" smtClean="0"/>
            <a:t>Variety</a:t>
          </a:r>
          <a:endParaRPr lang="en-IE" sz="1800" kern="1200" dirty="0"/>
        </a:p>
      </dsp:txBody>
      <dsp:txXfrm>
        <a:off x="5130955" y="3663359"/>
        <a:ext cx="896983" cy="896983"/>
      </dsp:txXfrm>
    </dsp:sp>
    <dsp:sp modelId="{A586F521-78EF-4A5E-BB36-CBCF2E144698}">
      <dsp:nvSpPr>
        <dsp:cNvPr id="0" name=""/>
        <dsp:cNvSpPr/>
      </dsp:nvSpPr>
      <dsp:spPr>
        <a:xfrm>
          <a:off x="2686392" y="3477588"/>
          <a:ext cx="1268525" cy="1268525"/>
        </a:xfrm>
        <a:prstGeom prst="ellipse">
          <a:avLst/>
        </a:prstGeom>
        <a:gradFill rotWithShape="0">
          <a:gsLst>
            <a:gs pos="0">
              <a:schemeClr val="accent5">
                <a:hueOff val="2442768"/>
                <a:satOff val="8397"/>
                <a:lumOff val="-40295"/>
                <a:alphaOff val="0"/>
                <a:shade val="51000"/>
                <a:satMod val="130000"/>
              </a:schemeClr>
            </a:gs>
            <a:gs pos="80000">
              <a:schemeClr val="accent5">
                <a:hueOff val="2442768"/>
                <a:satOff val="8397"/>
                <a:lumOff val="-40295"/>
                <a:alphaOff val="0"/>
                <a:shade val="93000"/>
                <a:satMod val="130000"/>
              </a:schemeClr>
            </a:gs>
            <a:gs pos="100000">
              <a:schemeClr val="accent5">
                <a:hueOff val="2442768"/>
                <a:satOff val="8397"/>
                <a:lumOff val="-4029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IE" sz="1800" kern="1200" dirty="0" smtClean="0"/>
            <a:t>Value</a:t>
          </a:r>
          <a:endParaRPr lang="en-IE" sz="1800" kern="1200" dirty="0"/>
        </a:p>
      </dsp:txBody>
      <dsp:txXfrm>
        <a:off x="2872163" y="3663359"/>
        <a:ext cx="896983" cy="896983"/>
      </dsp:txXfrm>
    </dsp:sp>
    <dsp:sp modelId="{F81C4CCF-D5FA-46CF-AE27-FA8EFAC43D1B}">
      <dsp:nvSpPr>
        <dsp:cNvPr id="0" name=""/>
        <dsp:cNvSpPr/>
      </dsp:nvSpPr>
      <dsp:spPr>
        <a:xfrm>
          <a:off x="1988387" y="1329350"/>
          <a:ext cx="1268525" cy="1268525"/>
        </a:xfrm>
        <a:prstGeom prst="ellipse">
          <a:avLst/>
        </a:prstGeom>
        <a:gradFill rotWithShape="0">
          <a:gsLst>
            <a:gs pos="0">
              <a:schemeClr val="accent5">
                <a:hueOff val="3257024"/>
                <a:satOff val="11196"/>
                <a:lumOff val="-53726"/>
                <a:alphaOff val="0"/>
                <a:shade val="51000"/>
                <a:satMod val="130000"/>
              </a:schemeClr>
            </a:gs>
            <a:gs pos="80000">
              <a:schemeClr val="accent5">
                <a:hueOff val="3257024"/>
                <a:satOff val="11196"/>
                <a:lumOff val="-53726"/>
                <a:alphaOff val="0"/>
                <a:shade val="93000"/>
                <a:satMod val="130000"/>
              </a:schemeClr>
            </a:gs>
            <a:gs pos="100000">
              <a:schemeClr val="accent5">
                <a:hueOff val="3257024"/>
                <a:satOff val="11196"/>
                <a:lumOff val="-5372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IE" sz="1800" kern="1200" dirty="0" smtClean="0"/>
            <a:t>Velocity</a:t>
          </a:r>
          <a:endParaRPr lang="en-IE" sz="1800" kern="1200" dirty="0"/>
        </a:p>
      </dsp:txBody>
      <dsp:txXfrm>
        <a:off x="2174158" y="1515121"/>
        <a:ext cx="896983" cy="896983"/>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39520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4AFE1FAC-83E4-4214-861A-7A420D58C5BD}" type="datetimeFigureOut">
              <a:rPr lang="en-IE" smtClean="0"/>
              <a:t>9/4/17</a:t>
            </a:fld>
            <a:endParaRPr lang="en-IE"/>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46762E75-BD71-4972-9268-A96A235DAAA3}" type="slidenum">
              <a:rPr lang="en-IE" smtClean="0"/>
              <a:t>‹#›</a:t>
            </a:fld>
            <a:endParaRPr lang="en-IE"/>
          </a:p>
        </p:txBody>
      </p:sp>
    </p:spTree>
    <p:extLst>
      <p:ext uri="{BB962C8B-B14F-4D97-AF65-F5344CB8AC3E}">
        <p14:creationId xmlns:p14="http://schemas.microsoft.com/office/powerpoint/2010/main" val="2362589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sz="1200" b="1" i="0" u="none" strike="noStrike" kern="1200" dirty="0" smtClean="0">
                <a:solidFill>
                  <a:schemeClr val="tx1"/>
                </a:solidFill>
                <a:effectLst/>
                <a:latin typeface="+mn-lt"/>
                <a:ea typeface="+mn-ea"/>
                <a:cs typeface="+mn-cs"/>
              </a:rPr>
              <a:t>Video: </a:t>
            </a:r>
            <a:r>
              <a:rPr lang="en-IE" sz="1200" b="0" i="0" u="none" strike="noStrike" kern="1200" dirty="0" smtClean="0">
                <a:solidFill>
                  <a:schemeClr val="tx1"/>
                </a:solidFill>
                <a:effectLst/>
                <a:latin typeface="+mn-lt"/>
                <a:ea typeface="+mn-ea"/>
                <a:cs typeface="+mn-cs"/>
              </a:rPr>
              <a:t>Understanding Big Data http://inside-bigdata.com/2012/12/26/video-understanding-big-data/    </a:t>
            </a:r>
          </a:p>
          <a:p>
            <a:endParaRPr lang="en-IE" dirty="0"/>
          </a:p>
        </p:txBody>
      </p:sp>
      <p:sp>
        <p:nvSpPr>
          <p:cNvPr id="4" name="Slide Number Placeholder 3"/>
          <p:cNvSpPr>
            <a:spLocks noGrp="1"/>
          </p:cNvSpPr>
          <p:nvPr>
            <p:ph type="sldNum" sz="quarter" idx="10"/>
          </p:nvPr>
        </p:nvSpPr>
        <p:spPr/>
        <p:txBody>
          <a:bodyPr/>
          <a:lstStyle/>
          <a:p>
            <a:fld id="{46762E75-BD71-4972-9268-A96A235DAAA3}" type="slidenum">
              <a:rPr lang="en-IE" smtClean="0"/>
              <a:t>1</a:t>
            </a:fld>
            <a:endParaRPr lang="en-IE"/>
          </a:p>
        </p:txBody>
      </p:sp>
    </p:spTree>
    <p:extLst>
      <p:ext uri="{BB962C8B-B14F-4D97-AF65-F5344CB8AC3E}">
        <p14:creationId xmlns:p14="http://schemas.microsoft.com/office/powerpoint/2010/main" val="763240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kern="1200" dirty="0" smtClean="0">
                <a:solidFill>
                  <a:schemeClr val="tx1"/>
                </a:solidFill>
                <a:effectLst/>
                <a:latin typeface="+mn-lt"/>
                <a:ea typeface="+mn-ea"/>
                <a:cs typeface="+mn-cs"/>
              </a:rPr>
              <a:t>The Velocity is the speed at which the data is created, stored, analysed and visualized. In the past, when batch processing was common practice, it was normal to receive an update from the database every night or even every week. Computers and servers required substantial time to process the data and update the databases. In the big data era, data is created in real-time or near real-time. With the availability of Internet connected devices, wireless or wired, machines and devices can pass-on their data the moment it is created.</a:t>
            </a:r>
            <a:endParaRPr lang="en-IE" dirty="0"/>
          </a:p>
        </p:txBody>
      </p:sp>
      <p:sp>
        <p:nvSpPr>
          <p:cNvPr id="4" name="Slide Number Placeholder 3"/>
          <p:cNvSpPr>
            <a:spLocks noGrp="1"/>
          </p:cNvSpPr>
          <p:nvPr>
            <p:ph type="sldNum" sz="quarter" idx="10"/>
          </p:nvPr>
        </p:nvSpPr>
        <p:spPr/>
        <p:txBody>
          <a:bodyPr/>
          <a:lstStyle/>
          <a:p>
            <a:fld id="{46762E75-BD71-4972-9268-A96A235DAAA3}" type="slidenum">
              <a:rPr lang="en-IE" smtClean="0"/>
              <a:t>5</a:t>
            </a:fld>
            <a:endParaRPr lang="en-IE"/>
          </a:p>
        </p:txBody>
      </p:sp>
    </p:spTree>
    <p:extLst>
      <p:ext uri="{BB962C8B-B14F-4D97-AF65-F5344CB8AC3E}">
        <p14:creationId xmlns:p14="http://schemas.microsoft.com/office/powerpoint/2010/main" val="1347530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http://www.practicalecommerce.com/articles/3960-6-Uses-of-Big-Data-for-Online-Retailers</a:t>
            </a:r>
          </a:p>
          <a:p>
            <a:endParaRPr lang="en-IE" dirty="0"/>
          </a:p>
        </p:txBody>
      </p:sp>
      <p:sp>
        <p:nvSpPr>
          <p:cNvPr id="4" name="Slide Number Placeholder 3"/>
          <p:cNvSpPr>
            <a:spLocks noGrp="1"/>
          </p:cNvSpPr>
          <p:nvPr>
            <p:ph type="sldNum" sz="quarter" idx="10"/>
          </p:nvPr>
        </p:nvSpPr>
        <p:spPr/>
        <p:txBody>
          <a:bodyPr/>
          <a:lstStyle/>
          <a:p>
            <a:fld id="{46762E75-BD71-4972-9268-A96A235DAAA3}" type="slidenum">
              <a:rPr lang="en-IE" smtClean="0"/>
              <a:t>10</a:t>
            </a:fld>
            <a:endParaRPr lang="en-IE"/>
          </a:p>
        </p:txBody>
      </p:sp>
    </p:spTree>
    <p:extLst>
      <p:ext uri="{BB962C8B-B14F-4D97-AF65-F5344CB8AC3E}">
        <p14:creationId xmlns:p14="http://schemas.microsoft.com/office/powerpoint/2010/main" val="941631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576941" indent="0" algn="ctr">
              <a:buNone/>
              <a:defRPr/>
            </a:lvl2pPr>
            <a:lvl3pPr marL="1153881" indent="0" algn="ctr">
              <a:buNone/>
              <a:defRPr/>
            </a:lvl3pPr>
            <a:lvl4pPr marL="1730822" indent="0" algn="ctr">
              <a:buNone/>
              <a:defRPr/>
            </a:lvl4pPr>
            <a:lvl5pPr marL="2307763" indent="0" algn="ctr">
              <a:buNone/>
              <a:defRPr/>
            </a:lvl5pPr>
            <a:lvl6pPr marL="2884703" indent="0" algn="ctr">
              <a:buNone/>
              <a:defRPr/>
            </a:lvl6pPr>
            <a:lvl7pPr marL="3461644" indent="0" algn="ctr">
              <a:buNone/>
              <a:defRPr/>
            </a:lvl7pPr>
            <a:lvl8pPr marL="4038585" indent="0" algn="ctr">
              <a:buNone/>
              <a:defRPr/>
            </a:lvl8pPr>
            <a:lvl9pPr marL="4615525"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839107447"/>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pic>
        <p:nvPicPr>
          <p:cNvPr id="4" name="Picture 2" descr="C:\Users\Shamooney\Desktop\DBS 40th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58494" y="0"/>
            <a:ext cx="2233506" cy="1410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82600" y="304800"/>
            <a:ext cx="11099801" cy="685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86833" y="1671638"/>
            <a:ext cx="10668000" cy="2971800"/>
          </a:xfrm>
        </p:spPr>
        <p:txBody>
          <a:bodyPr/>
          <a:lstStyle/>
          <a:p>
            <a:pPr lvl="0"/>
            <a:r>
              <a:rPr lang="en-US" noProof="0" smtClean="0"/>
              <a:t>Click icon to add table</a:t>
            </a:r>
          </a:p>
        </p:txBody>
      </p:sp>
    </p:spTree>
    <p:extLst>
      <p:ext uri="{BB962C8B-B14F-4D97-AF65-F5344CB8AC3E}">
        <p14:creationId xmlns:p14="http://schemas.microsoft.com/office/powerpoint/2010/main" val="3824641259"/>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woObjAndTx" preserve="1">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82600" y="304800"/>
            <a:ext cx="11099801" cy="6858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86834" y="1671638"/>
            <a:ext cx="5232400" cy="1409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86834" y="3233739"/>
            <a:ext cx="5232400" cy="1409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5922434" y="1671638"/>
            <a:ext cx="5232400" cy="2971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2598088"/>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A64459E4-6E45-488D-AA78-0CC9F3F216E8}" type="datetimeFigureOut">
              <a:rPr lang="en-IE" smtClean="0"/>
              <a:t>9/4/17</a:t>
            </a:fld>
            <a:endParaRPr lang="en-IE"/>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IE"/>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684CEFCC-6C6D-41A7-A5A3-EEE5B10641B8}" type="slidenum">
              <a:rPr lang="en-IE" smtClean="0"/>
              <a:t>‹#›</a:t>
            </a:fld>
            <a:endParaRPr lang="en-IE"/>
          </a:p>
        </p:txBody>
      </p:sp>
    </p:spTree>
    <p:extLst>
      <p:ext uri="{BB962C8B-B14F-4D97-AF65-F5344CB8AC3E}">
        <p14:creationId xmlns:p14="http://schemas.microsoft.com/office/powerpoint/2010/main" val="24976169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7205133" y="6041362"/>
            <a:ext cx="911939" cy="365125"/>
          </a:xfrm>
          <a:prstGeom prst="rect">
            <a:avLst/>
          </a:prstGeom>
        </p:spPr>
        <p:txBody>
          <a:bodyPr/>
          <a:lstStyle/>
          <a:p>
            <a:fld id="{A64459E4-6E45-488D-AA78-0CC9F3F216E8}" type="datetimeFigureOut">
              <a:rPr lang="en-IE" smtClean="0"/>
              <a:t>9/4/17</a:t>
            </a:fld>
            <a:endParaRPr lang="en-IE"/>
          </a:p>
        </p:txBody>
      </p:sp>
      <p:sp>
        <p:nvSpPr>
          <p:cNvPr id="4" name="Footer Placeholder 3"/>
          <p:cNvSpPr>
            <a:spLocks noGrp="1"/>
          </p:cNvSpPr>
          <p:nvPr>
            <p:ph type="ftr" sz="quarter" idx="11"/>
          </p:nvPr>
        </p:nvSpPr>
        <p:spPr>
          <a:xfrm>
            <a:off x="677334" y="6041362"/>
            <a:ext cx="6297612" cy="365125"/>
          </a:xfrm>
          <a:prstGeom prst="rect">
            <a:avLst/>
          </a:prstGeom>
        </p:spPr>
        <p:txBody>
          <a:bodyPr/>
          <a:lstStyle/>
          <a:p>
            <a:endParaRPr lang="en-IE"/>
          </a:p>
        </p:txBody>
      </p:sp>
      <p:sp>
        <p:nvSpPr>
          <p:cNvPr id="5" name="Slide Number Placeholder 4"/>
          <p:cNvSpPr>
            <a:spLocks noGrp="1"/>
          </p:cNvSpPr>
          <p:nvPr>
            <p:ph type="sldNum" sz="quarter" idx="12"/>
          </p:nvPr>
        </p:nvSpPr>
        <p:spPr>
          <a:xfrm>
            <a:off x="8590663" y="6041362"/>
            <a:ext cx="683339" cy="365125"/>
          </a:xfrm>
          <a:prstGeom prst="rect">
            <a:avLst/>
          </a:prstGeom>
        </p:spPr>
        <p:txBody>
          <a:bodyPr/>
          <a:lstStyle/>
          <a:p>
            <a:fld id="{684CEFCC-6C6D-41A7-A5A3-EEE5B10641B8}" type="slidenum">
              <a:rPr lang="en-IE" smtClean="0"/>
              <a:t>‹#›</a:t>
            </a:fld>
            <a:endParaRPr lang="en-IE"/>
          </a:p>
        </p:txBody>
      </p:sp>
    </p:spTree>
    <p:extLst>
      <p:ext uri="{BB962C8B-B14F-4D97-AF65-F5344CB8AC3E}">
        <p14:creationId xmlns:p14="http://schemas.microsoft.com/office/powerpoint/2010/main" val="1863425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4" name="Picture 2" descr="C:\Users\Shamooney\Desktop\DBS 40th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97721" y="32302"/>
            <a:ext cx="2494279" cy="1575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963084" y="4406901"/>
            <a:ext cx="10363200" cy="1362075"/>
          </a:xfrm>
        </p:spPr>
        <p:txBody>
          <a:bodyPr/>
          <a:lstStyle>
            <a:lvl1pPr algn="l">
              <a:defRPr sz="5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4"/>
            <a:ext cx="10363200" cy="1500187"/>
          </a:xfrm>
        </p:spPr>
        <p:txBody>
          <a:bodyPr anchor="b"/>
          <a:lstStyle>
            <a:lvl1pPr marL="0" indent="0">
              <a:buNone/>
              <a:defRPr sz="2500"/>
            </a:lvl1pPr>
            <a:lvl2pPr marL="576941" indent="0">
              <a:buNone/>
              <a:defRPr sz="2300"/>
            </a:lvl2pPr>
            <a:lvl3pPr marL="1153881" indent="0">
              <a:buNone/>
              <a:defRPr sz="2000"/>
            </a:lvl3pPr>
            <a:lvl4pPr marL="1730822" indent="0">
              <a:buNone/>
              <a:defRPr sz="1800"/>
            </a:lvl4pPr>
            <a:lvl5pPr marL="2307763" indent="0">
              <a:buNone/>
              <a:defRPr sz="1800"/>
            </a:lvl5pPr>
            <a:lvl6pPr marL="2884703" indent="0">
              <a:buNone/>
              <a:defRPr sz="1800"/>
            </a:lvl6pPr>
            <a:lvl7pPr marL="3461644" indent="0">
              <a:buNone/>
              <a:defRPr sz="1800"/>
            </a:lvl7pPr>
            <a:lvl8pPr marL="4038585" indent="0">
              <a:buNone/>
              <a:defRPr sz="1800"/>
            </a:lvl8pPr>
            <a:lvl9pPr marL="4615525" indent="0">
              <a:buNone/>
              <a:defRPr sz="1800"/>
            </a:lvl9pPr>
          </a:lstStyle>
          <a:p>
            <a:pPr lvl="0"/>
            <a:r>
              <a:rPr lang="en-US" smtClean="0"/>
              <a:t>Click to edit Master text styles</a:t>
            </a:r>
          </a:p>
        </p:txBody>
      </p:sp>
    </p:spTree>
    <p:extLst>
      <p:ext uri="{BB962C8B-B14F-4D97-AF65-F5344CB8AC3E}">
        <p14:creationId xmlns:p14="http://schemas.microsoft.com/office/powerpoint/2010/main" val="3740027405"/>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pic>
        <p:nvPicPr>
          <p:cNvPr id="7" name="Picture 2" descr="C:\Users\Shamooney\Desktop\DBS 40th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16160" y="0"/>
            <a:ext cx="2275840" cy="1437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1" y="1535113"/>
            <a:ext cx="5386917" cy="639762"/>
          </a:xfrm>
        </p:spPr>
        <p:txBody>
          <a:bodyPr anchor="b"/>
          <a:lstStyle>
            <a:lvl1pPr marL="0" indent="0">
              <a:buNone/>
              <a:defRPr sz="3000" b="1"/>
            </a:lvl1pPr>
            <a:lvl2pPr marL="576941" indent="0">
              <a:buNone/>
              <a:defRPr sz="2500" b="1"/>
            </a:lvl2pPr>
            <a:lvl3pPr marL="1153881" indent="0">
              <a:buNone/>
              <a:defRPr sz="2300" b="1"/>
            </a:lvl3pPr>
            <a:lvl4pPr marL="1730822" indent="0">
              <a:buNone/>
              <a:defRPr sz="2000" b="1"/>
            </a:lvl4pPr>
            <a:lvl5pPr marL="2307763" indent="0">
              <a:buNone/>
              <a:defRPr sz="2000" b="1"/>
            </a:lvl5pPr>
            <a:lvl6pPr marL="2884703" indent="0">
              <a:buNone/>
              <a:defRPr sz="2000" b="1"/>
            </a:lvl6pPr>
            <a:lvl7pPr marL="3461644" indent="0">
              <a:buNone/>
              <a:defRPr sz="2000" b="1"/>
            </a:lvl7pPr>
            <a:lvl8pPr marL="4038585" indent="0">
              <a:buNone/>
              <a:defRPr sz="2000" b="1"/>
            </a:lvl8pPr>
            <a:lvl9pPr marL="4615525" indent="0">
              <a:buNone/>
              <a:defRPr sz="2000" b="1"/>
            </a:lvl9pPr>
          </a:lstStyle>
          <a:p>
            <a:pPr lvl="0"/>
            <a:r>
              <a:rPr lang="en-US" smtClean="0"/>
              <a:t>Click to edit Master text styles</a:t>
            </a:r>
          </a:p>
        </p:txBody>
      </p:sp>
      <p:sp>
        <p:nvSpPr>
          <p:cNvPr id="4" name="Content Placeholder 3"/>
          <p:cNvSpPr>
            <a:spLocks noGrp="1"/>
          </p:cNvSpPr>
          <p:nvPr>
            <p:ph sz="half" idx="2"/>
          </p:nvPr>
        </p:nvSpPr>
        <p:spPr>
          <a:xfrm>
            <a:off x="609601" y="2174875"/>
            <a:ext cx="5386917" cy="3951288"/>
          </a:xfrm>
        </p:spPr>
        <p:txBody>
          <a:bodyPr/>
          <a:lstStyle>
            <a:lvl1pPr>
              <a:defRPr sz="3000"/>
            </a:lvl1pPr>
            <a:lvl2pPr>
              <a:defRPr sz="2500"/>
            </a:lvl2pPr>
            <a:lvl3pPr>
              <a:defRPr sz="23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4" cy="639762"/>
          </a:xfrm>
        </p:spPr>
        <p:txBody>
          <a:bodyPr anchor="b"/>
          <a:lstStyle>
            <a:lvl1pPr marL="0" indent="0">
              <a:buNone/>
              <a:defRPr sz="3000" b="1"/>
            </a:lvl1pPr>
            <a:lvl2pPr marL="576941" indent="0">
              <a:buNone/>
              <a:defRPr sz="2500" b="1"/>
            </a:lvl2pPr>
            <a:lvl3pPr marL="1153881" indent="0">
              <a:buNone/>
              <a:defRPr sz="2300" b="1"/>
            </a:lvl3pPr>
            <a:lvl4pPr marL="1730822" indent="0">
              <a:buNone/>
              <a:defRPr sz="2000" b="1"/>
            </a:lvl4pPr>
            <a:lvl5pPr marL="2307763" indent="0">
              <a:buNone/>
              <a:defRPr sz="2000" b="1"/>
            </a:lvl5pPr>
            <a:lvl6pPr marL="2884703" indent="0">
              <a:buNone/>
              <a:defRPr sz="2000" b="1"/>
            </a:lvl6pPr>
            <a:lvl7pPr marL="3461644" indent="0">
              <a:buNone/>
              <a:defRPr sz="2000" b="1"/>
            </a:lvl7pPr>
            <a:lvl8pPr marL="4038585" indent="0">
              <a:buNone/>
              <a:defRPr sz="2000" b="1"/>
            </a:lvl8pPr>
            <a:lvl9pPr marL="4615525" indent="0">
              <a:buNone/>
              <a:defRPr sz="20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4" cy="3951288"/>
          </a:xfrm>
        </p:spPr>
        <p:txBody>
          <a:bodyPr/>
          <a:lstStyle>
            <a:lvl1pPr>
              <a:defRPr sz="3000"/>
            </a:lvl1pPr>
            <a:lvl2pPr>
              <a:defRPr sz="2500"/>
            </a:lvl2pPr>
            <a:lvl3pPr>
              <a:defRPr sz="23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86561166"/>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2" descr="C:\Users\Shamooney\Desktop\DBS 40th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88974" y="-4969"/>
            <a:ext cx="2203026" cy="1391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8459421"/>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6734" y="265872"/>
            <a:ext cx="2116667" cy="786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1" y="273050"/>
            <a:ext cx="4011084" cy="1162050"/>
          </a:xfrm>
        </p:spPr>
        <p:txBody>
          <a:bodyPr anchor="b"/>
          <a:lstStyle>
            <a:lvl1pPr algn="l">
              <a:defRPr sz="25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4000"/>
            </a:lvl1pPr>
            <a:lvl2pPr>
              <a:defRPr sz="3500"/>
            </a:lvl2pPr>
            <a:lvl3pPr>
              <a:defRPr sz="3000"/>
            </a:lvl3pPr>
            <a:lvl4pPr>
              <a:defRPr sz="2500"/>
            </a:lvl4pPr>
            <a:lvl5pPr>
              <a:defRPr sz="2500"/>
            </a:lvl5pPr>
            <a:lvl6pPr>
              <a:defRPr sz="2500"/>
            </a:lvl6pPr>
            <a:lvl7pPr>
              <a:defRPr sz="2500"/>
            </a:lvl7pPr>
            <a:lvl8pPr>
              <a:defRPr sz="2500"/>
            </a:lvl8pPr>
            <a:lvl9pPr>
              <a:defRPr sz="2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800"/>
            </a:lvl1pPr>
            <a:lvl2pPr marL="576941" indent="0">
              <a:buNone/>
              <a:defRPr sz="1500"/>
            </a:lvl2pPr>
            <a:lvl3pPr marL="1153881" indent="0">
              <a:buNone/>
              <a:defRPr sz="1300"/>
            </a:lvl3pPr>
            <a:lvl4pPr marL="1730822" indent="0">
              <a:buNone/>
              <a:defRPr sz="1100"/>
            </a:lvl4pPr>
            <a:lvl5pPr marL="2307763" indent="0">
              <a:buNone/>
              <a:defRPr sz="1100"/>
            </a:lvl5pPr>
            <a:lvl6pPr marL="2884703" indent="0">
              <a:buNone/>
              <a:defRPr sz="1100"/>
            </a:lvl6pPr>
            <a:lvl7pPr marL="3461644" indent="0">
              <a:buNone/>
              <a:defRPr sz="1100"/>
            </a:lvl7pPr>
            <a:lvl8pPr marL="4038585" indent="0">
              <a:buNone/>
              <a:defRPr sz="1100"/>
            </a:lvl8pPr>
            <a:lvl9pPr marL="4615525" indent="0">
              <a:buNone/>
              <a:defRPr sz="1100"/>
            </a:lvl9pPr>
          </a:lstStyle>
          <a:p>
            <a:pPr lvl="0"/>
            <a:r>
              <a:rPr lang="en-US" smtClean="0"/>
              <a:t>Click to edit Master text styles</a:t>
            </a:r>
          </a:p>
        </p:txBody>
      </p:sp>
    </p:spTree>
    <p:extLst>
      <p:ext uri="{BB962C8B-B14F-4D97-AF65-F5344CB8AC3E}">
        <p14:creationId xmlns:p14="http://schemas.microsoft.com/office/powerpoint/2010/main" val="3406638051"/>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5" name="Picture 2" descr="C:\Users\Shamooney\Desktop\DBS 40th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34788" y="-28575"/>
            <a:ext cx="2257213" cy="1426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389717" y="4800600"/>
            <a:ext cx="7315200" cy="566738"/>
          </a:xfrm>
        </p:spPr>
        <p:txBody>
          <a:bodyPr anchor="b"/>
          <a:lstStyle>
            <a:lvl1pPr algn="l">
              <a:defRPr sz="25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4000"/>
            </a:lvl1pPr>
            <a:lvl2pPr marL="576941" indent="0">
              <a:buNone/>
              <a:defRPr sz="3500"/>
            </a:lvl2pPr>
            <a:lvl3pPr marL="1153881" indent="0">
              <a:buNone/>
              <a:defRPr sz="3000"/>
            </a:lvl3pPr>
            <a:lvl4pPr marL="1730822" indent="0">
              <a:buNone/>
              <a:defRPr sz="2500"/>
            </a:lvl4pPr>
            <a:lvl5pPr marL="2307763" indent="0">
              <a:buNone/>
              <a:defRPr sz="2500"/>
            </a:lvl5pPr>
            <a:lvl6pPr marL="2884703" indent="0">
              <a:buNone/>
              <a:defRPr sz="2500"/>
            </a:lvl6pPr>
            <a:lvl7pPr marL="3461644" indent="0">
              <a:buNone/>
              <a:defRPr sz="2500"/>
            </a:lvl7pPr>
            <a:lvl8pPr marL="4038585" indent="0">
              <a:buNone/>
              <a:defRPr sz="2500"/>
            </a:lvl8pPr>
            <a:lvl9pPr marL="4615525" indent="0">
              <a:buNone/>
              <a:defRPr sz="2500"/>
            </a:lvl9pPr>
          </a:lstStyle>
          <a:p>
            <a:pPr lvl="0"/>
            <a:r>
              <a:rPr lang="en-US" noProof="0" smtClean="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800"/>
            </a:lvl1pPr>
            <a:lvl2pPr marL="576941" indent="0">
              <a:buNone/>
              <a:defRPr sz="1500"/>
            </a:lvl2pPr>
            <a:lvl3pPr marL="1153881" indent="0">
              <a:buNone/>
              <a:defRPr sz="1300"/>
            </a:lvl3pPr>
            <a:lvl4pPr marL="1730822" indent="0">
              <a:buNone/>
              <a:defRPr sz="1100"/>
            </a:lvl4pPr>
            <a:lvl5pPr marL="2307763" indent="0">
              <a:buNone/>
              <a:defRPr sz="1100"/>
            </a:lvl5pPr>
            <a:lvl6pPr marL="2884703" indent="0">
              <a:buNone/>
              <a:defRPr sz="1100"/>
            </a:lvl6pPr>
            <a:lvl7pPr marL="3461644" indent="0">
              <a:buNone/>
              <a:defRPr sz="1100"/>
            </a:lvl7pPr>
            <a:lvl8pPr marL="4038585" indent="0">
              <a:buNone/>
              <a:defRPr sz="1100"/>
            </a:lvl8pPr>
            <a:lvl9pPr marL="4615525" indent="0">
              <a:buNone/>
              <a:defRPr sz="1100"/>
            </a:lvl9pPr>
          </a:lstStyle>
          <a:p>
            <a:pPr lvl="0"/>
            <a:r>
              <a:rPr lang="en-US" smtClean="0"/>
              <a:t>Click to edit Master text styles</a:t>
            </a:r>
          </a:p>
        </p:txBody>
      </p:sp>
    </p:spTree>
    <p:extLst>
      <p:ext uri="{BB962C8B-B14F-4D97-AF65-F5344CB8AC3E}">
        <p14:creationId xmlns:p14="http://schemas.microsoft.com/office/powerpoint/2010/main" val="3343288120"/>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75729035"/>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07451" y="304801"/>
            <a:ext cx="2774949" cy="43386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82600" y="304801"/>
            <a:ext cx="8121651" cy="43386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45942740"/>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pic>
        <p:nvPicPr>
          <p:cNvPr id="5" name="Picture 2" descr="C:\Users\Shamooney\Desktop\DBS 40th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43161" y="0"/>
            <a:ext cx="2148839" cy="1356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82600" y="304800"/>
            <a:ext cx="11099801"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86834" y="1671638"/>
            <a:ext cx="5232400" cy="2971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22434" y="1671638"/>
            <a:ext cx="5232400" cy="2971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91761426"/>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jpeg"/><Relationship Id="rId16"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82601" y="304386"/>
            <a:ext cx="11099799"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15388" tIns="57694" rIns="115388" bIns="57694"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85987" y="1672259"/>
            <a:ext cx="106680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15388" tIns="57694" rIns="115388" bIns="57694"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8"/>
          <p:cNvSpPr>
            <a:spLocks noChangeArrowheads="1"/>
          </p:cNvSpPr>
          <p:nvPr/>
        </p:nvSpPr>
        <p:spPr bwMode="auto">
          <a:xfrm>
            <a:off x="482601" y="304386"/>
            <a:ext cx="10998199" cy="1524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88" tIns="57694" rIns="115388" bIns="57694"/>
          <a:lstStyle/>
          <a:p>
            <a:endParaRPr lang="en-US" altLang="en-US" sz="4300" b="1">
              <a:solidFill>
                <a:srgbClr val="1E2172"/>
              </a:solidFill>
              <a:latin typeface="Arial" pitchFamily="34" charset="0"/>
              <a:ea typeface="ヒラギノ角ゴ Pro W3"/>
              <a:cs typeface="ヒラギノ角ゴ Pro W3"/>
            </a:endParaRPr>
          </a:p>
        </p:txBody>
      </p:sp>
      <p:pic>
        <p:nvPicPr>
          <p:cNvPr id="1029" name="Picture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846734" y="265872"/>
            <a:ext cx="2116667" cy="786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Lst>
  <p:transition xmlns:p14="http://schemas.microsoft.com/office/powerpoint/2010/main"/>
  <p:txStyles>
    <p:titleStyle>
      <a:lvl1pPr algn="l" rtl="0" eaLnBrk="1" fontAlgn="base" hangingPunct="1">
        <a:spcBef>
          <a:spcPct val="0"/>
        </a:spcBef>
        <a:spcAft>
          <a:spcPct val="0"/>
        </a:spcAft>
        <a:defRPr sz="4300" b="1">
          <a:solidFill>
            <a:srgbClr val="1E2172"/>
          </a:solidFill>
          <a:latin typeface="+mj-lt"/>
          <a:ea typeface="ヒラギノ角ゴ Pro W3" pitchFamily="-106" charset="-128"/>
          <a:cs typeface="ヒラギノ角ゴ Pro W3" pitchFamily="-106" charset="-128"/>
        </a:defRPr>
      </a:lvl1pPr>
      <a:lvl2pPr algn="l" rtl="0" eaLnBrk="1" fontAlgn="base" hangingPunct="1">
        <a:spcBef>
          <a:spcPct val="0"/>
        </a:spcBef>
        <a:spcAft>
          <a:spcPct val="0"/>
        </a:spcAft>
        <a:defRPr sz="4300" b="1">
          <a:solidFill>
            <a:srgbClr val="1E2172"/>
          </a:solidFill>
          <a:latin typeface="Arial" pitchFamily="34" charset="0"/>
          <a:ea typeface="ヒラギノ角ゴ Pro W3" pitchFamily="-106" charset="-128"/>
          <a:cs typeface="ヒラギノ角ゴ Pro W3" pitchFamily="-106" charset="-128"/>
        </a:defRPr>
      </a:lvl2pPr>
      <a:lvl3pPr algn="l" rtl="0" eaLnBrk="1" fontAlgn="base" hangingPunct="1">
        <a:spcBef>
          <a:spcPct val="0"/>
        </a:spcBef>
        <a:spcAft>
          <a:spcPct val="0"/>
        </a:spcAft>
        <a:defRPr sz="4300" b="1">
          <a:solidFill>
            <a:srgbClr val="1E2172"/>
          </a:solidFill>
          <a:latin typeface="Arial" pitchFamily="34" charset="0"/>
          <a:ea typeface="ヒラギノ角ゴ Pro W3" pitchFamily="-106" charset="-128"/>
          <a:cs typeface="ヒラギノ角ゴ Pro W3" pitchFamily="-106" charset="-128"/>
        </a:defRPr>
      </a:lvl3pPr>
      <a:lvl4pPr algn="l" rtl="0" eaLnBrk="1" fontAlgn="base" hangingPunct="1">
        <a:spcBef>
          <a:spcPct val="0"/>
        </a:spcBef>
        <a:spcAft>
          <a:spcPct val="0"/>
        </a:spcAft>
        <a:defRPr sz="4300" b="1">
          <a:solidFill>
            <a:srgbClr val="1E2172"/>
          </a:solidFill>
          <a:latin typeface="Arial" pitchFamily="34" charset="0"/>
          <a:ea typeface="ヒラギノ角ゴ Pro W3" pitchFamily="-106" charset="-128"/>
          <a:cs typeface="ヒラギノ角ゴ Pro W3" pitchFamily="-106" charset="-128"/>
        </a:defRPr>
      </a:lvl4pPr>
      <a:lvl5pPr algn="l" rtl="0" eaLnBrk="1" fontAlgn="base" hangingPunct="1">
        <a:spcBef>
          <a:spcPct val="0"/>
        </a:spcBef>
        <a:spcAft>
          <a:spcPct val="0"/>
        </a:spcAft>
        <a:defRPr sz="4300" b="1">
          <a:solidFill>
            <a:srgbClr val="1E2172"/>
          </a:solidFill>
          <a:latin typeface="Arial" pitchFamily="34" charset="0"/>
          <a:ea typeface="ヒラギノ角ゴ Pro W3" pitchFamily="-106" charset="-128"/>
          <a:cs typeface="ヒラギノ角ゴ Pro W3" pitchFamily="-106" charset="-128"/>
        </a:defRPr>
      </a:lvl5pPr>
      <a:lvl6pPr marL="576941" algn="l" rtl="0" eaLnBrk="1" fontAlgn="base" hangingPunct="1">
        <a:spcBef>
          <a:spcPct val="0"/>
        </a:spcBef>
        <a:spcAft>
          <a:spcPct val="0"/>
        </a:spcAft>
        <a:defRPr sz="4300" b="1">
          <a:solidFill>
            <a:srgbClr val="1E2172"/>
          </a:solidFill>
          <a:latin typeface="Arial" pitchFamily="34" charset="0"/>
        </a:defRPr>
      </a:lvl6pPr>
      <a:lvl7pPr marL="1153881" algn="l" rtl="0" eaLnBrk="1" fontAlgn="base" hangingPunct="1">
        <a:spcBef>
          <a:spcPct val="0"/>
        </a:spcBef>
        <a:spcAft>
          <a:spcPct val="0"/>
        </a:spcAft>
        <a:defRPr sz="4300" b="1">
          <a:solidFill>
            <a:srgbClr val="1E2172"/>
          </a:solidFill>
          <a:latin typeface="Arial" pitchFamily="34" charset="0"/>
        </a:defRPr>
      </a:lvl7pPr>
      <a:lvl8pPr marL="1730822" algn="l" rtl="0" eaLnBrk="1" fontAlgn="base" hangingPunct="1">
        <a:spcBef>
          <a:spcPct val="0"/>
        </a:spcBef>
        <a:spcAft>
          <a:spcPct val="0"/>
        </a:spcAft>
        <a:defRPr sz="4300" b="1">
          <a:solidFill>
            <a:srgbClr val="1E2172"/>
          </a:solidFill>
          <a:latin typeface="Arial" pitchFamily="34" charset="0"/>
        </a:defRPr>
      </a:lvl8pPr>
      <a:lvl9pPr marL="2307763" algn="l" rtl="0" eaLnBrk="1" fontAlgn="base" hangingPunct="1">
        <a:spcBef>
          <a:spcPct val="0"/>
        </a:spcBef>
        <a:spcAft>
          <a:spcPct val="0"/>
        </a:spcAft>
        <a:defRPr sz="4300" b="1">
          <a:solidFill>
            <a:srgbClr val="1E2172"/>
          </a:solidFill>
          <a:latin typeface="Arial" pitchFamily="34" charset="0"/>
        </a:defRPr>
      </a:lvl9pPr>
    </p:titleStyle>
    <p:bodyStyle>
      <a:lvl1pPr marL="284163" indent="-284163" algn="l" rtl="0" eaLnBrk="1" fontAlgn="base" hangingPunct="1">
        <a:spcBef>
          <a:spcPct val="20000"/>
        </a:spcBef>
        <a:spcAft>
          <a:spcPct val="0"/>
        </a:spcAft>
        <a:buChar char="•"/>
        <a:defRPr sz="3000">
          <a:solidFill>
            <a:srgbClr val="1E2172"/>
          </a:solidFill>
          <a:latin typeface="+mn-lt"/>
          <a:ea typeface="ヒラギノ角ゴ Pro W3" pitchFamily="-106" charset="-128"/>
          <a:cs typeface="ヒラギノ角ゴ Pro W3" pitchFamily="-106" charset="-128"/>
        </a:defRPr>
      </a:lvl1pPr>
      <a:lvl2pPr marL="727075" indent="-138113" algn="l" rtl="0" eaLnBrk="1" fontAlgn="base" hangingPunct="1">
        <a:spcBef>
          <a:spcPct val="20000"/>
        </a:spcBef>
        <a:spcAft>
          <a:spcPct val="0"/>
        </a:spcAft>
        <a:buFont typeface="Arial" pitchFamily="34" charset="0"/>
        <a:buChar char="-"/>
        <a:defRPr sz="3500">
          <a:solidFill>
            <a:srgbClr val="1E2172"/>
          </a:solidFill>
          <a:latin typeface="+mn-lt"/>
          <a:ea typeface="ヒラギノ角ゴ Pro W3" pitchFamily="-106" charset="-128"/>
          <a:cs typeface="ヒラギノ角ゴ Pro W3"/>
        </a:defRPr>
      </a:lvl2pPr>
      <a:lvl3pPr marL="1295400" indent="-131763" algn="l" rtl="0" eaLnBrk="1" fontAlgn="base" hangingPunct="1">
        <a:spcBef>
          <a:spcPct val="20000"/>
        </a:spcBef>
        <a:spcAft>
          <a:spcPct val="0"/>
        </a:spcAft>
        <a:buFont typeface="Arial" pitchFamily="34" charset="0"/>
        <a:buChar char="-"/>
        <a:defRPr sz="3000">
          <a:solidFill>
            <a:srgbClr val="1E2172"/>
          </a:solidFill>
          <a:latin typeface="+mn-lt"/>
          <a:ea typeface="ヒラギノ角ゴ Pro W3" pitchFamily="-106" charset="-128"/>
          <a:cs typeface="ヒラギノ角ゴ Pro W3"/>
        </a:defRPr>
      </a:lvl3pPr>
      <a:lvl4pPr marL="1879600" indent="-149225" algn="l" rtl="0" eaLnBrk="1" fontAlgn="base" hangingPunct="1">
        <a:spcBef>
          <a:spcPct val="20000"/>
        </a:spcBef>
        <a:spcAft>
          <a:spcPct val="0"/>
        </a:spcAft>
        <a:buFont typeface="Arial" pitchFamily="34" charset="0"/>
        <a:buChar char="-"/>
        <a:defRPr sz="2500">
          <a:solidFill>
            <a:srgbClr val="1E2172"/>
          </a:solidFill>
          <a:latin typeface="+mn-lt"/>
          <a:ea typeface="ヒラギノ角ゴ Pro W3" pitchFamily="-106" charset="-128"/>
          <a:cs typeface="ヒラギノ角ゴ Pro W3"/>
        </a:defRPr>
      </a:lvl4pPr>
      <a:lvl5pPr marL="2449513" indent="-141288" algn="l" rtl="0" eaLnBrk="1" fontAlgn="base" hangingPunct="1">
        <a:spcBef>
          <a:spcPct val="20000"/>
        </a:spcBef>
        <a:spcAft>
          <a:spcPct val="0"/>
        </a:spcAft>
        <a:buFont typeface="Arial" pitchFamily="34" charset="0"/>
        <a:buChar char="-"/>
        <a:defRPr sz="2500">
          <a:solidFill>
            <a:srgbClr val="1E2172"/>
          </a:solidFill>
          <a:latin typeface="+mn-lt"/>
          <a:ea typeface="ヒラギノ角ゴ Pro W3" pitchFamily="-106" charset="-128"/>
          <a:cs typeface="ヒラギノ角ゴ Pro W3"/>
        </a:defRPr>
      </a:lvl5pPr>
      <a:lvl6pPr marL="3026936" indent="-142233" algn="l" rtl="0" eaLnBrk="1" fontAlgn="base" hangingPunct="1">
        <a:spcBef>
          <a:spcPct val="20000"/>
        </a:spcBef>
        <a:spcAft>
          <a:spcPct val="0"/>
        </a:spcAft>
        <a:buFont typeface="Arial" pitchFamily="34" charset="0"/>
        <a:buChar char="-"/>
        <a:defRPr>
          <a:solidFill>
            <a:srgbClr val="1E2172"/>
          </a:solidFill>
          <a:latin typeface="+mn-lt"/>
        </a:defRPr>
      </a:lvl6pPr>
      <a:lvl7pPr marL="3603877" indent="-142233" algn="l" rtl="0" eaLnBrk="1" fontAlgn="base" hangingPunct="1">
        <a:spcBef>
          <a:spcPct val="20000"/>
        </a:spcBef>
        <a:spcAft>
          <a:spcPct val="0"/>
        </a:spcAft>
        <a:buFont typeface="Arial" pitchFamily="34" charset="0"/>
        <a:buChar char="-"/>
        <a:defRPr>
          <a:solidFill>
            <a:srgbClr val="1E2172"/>
          </a:solidFill>
          <a:latin typeface="+mn-lt"/>
        </a:defRPr>
      </a:lvl7pPr>
      <a:lvl8pPr marL="4180817" indent="-142233" algn="l" rtl="0" eaLnBrk="1" fontAlgn="base" hangingPunct="1">
        <a:spcBef>
          <a:spcPct val="20000"/>
        </a:spcBef>
        <a:spcAft>
          <a:spcPct val="0"/>
        </a:spcAft>
        <a:buFont typeface="Arial" pitchFamily="34" charset="0"/>
        <a:buChar char="-"/>
        <a:defRPr>
          <a:solidFill>
            <a:srgbClr val="1E2172"/>
          </a:solidFill>
          <a:latin typeface="+mn-lt"/>
        </a:defRPr>
      </a:lvl8pPr>
      <a:lvl9pPr marL="4757758" indent="-142233" algn="l" rtl="0" eaLnBrk="1" fontAlgn="base" hangingPunct="1">
        <a:spcBef>
          <a:spcPct val="20000"/>
        </a:spcBef>
        <a:spcAft>
          <a:spcPct val="0"/>
        </a:spcAft>
        <a:buFont typeface="Arial" pitchFamily="34" charset="0"/>
        <a:buChar char="-"/>
        <a:defRPr>
          <a:solidFill>
            <a:srgbClr val="1E2172"/>
          </a:solidFill>
          <a:latin typeface="+mn-lt"/>
        </a:defRPr>
      </a:lvl9pPr>
    </p:bodyStyle>
    <p:otherStyle>
      <a:defPPr>
        <a:defRPr lang="en-US"/>
      </a:defPPr>
      <a:lvl1pPr marL="0" algn="l" defTabSz="1153881" rtl="0" eaLnBrk="1" latinLnBrk="0" hangingPunct="1">
        <a:defRPr sz="2300" kern="1200">
          <a:solidFill>
            <a:schemeClr val="tx1"/>
          </a:solidFill>
          <a:latin typeface="+mn-lt"/>
          <a:ea typeface="+mn-ea"/>
          <a:cs typeface="+mn-cs"/>
        </a:defRPr>
      </a:lvl1pPr>
      <a:lvl2pPr marL="576941" algn="l" defTabSz="1153881" rtl="0" eaLnBrk="1" latinLnBrk="0" hangingPunct="1">
        <a:defRPr sz="2300" kern="1200">
          <a:solidFill>
            <a:schemeClr val="tx1"/>
          </a:solidFill>
          <a:latin typeface="+mn-lt"/>
          <a:ea typeface="+mn-ea"/>
          <a:cs typeface="+mn-cs"/>
        </a:defRPr>
      </a:lvl2pPr>
      <a:lvl3pPr marL="1153881" algn="l" defTabSz="1153881" rtl="0" eaLnBrk="1" latinLnBrk="0" hangingPunct="1">
        <a:defRPr sz="2300" kern="1200">
          <a:solidFill>
            <a:schemeClr val="tx1"/>
          </a:solidFill>
          <a:latin typeface="+mn-lt"/>
          <a:ea typeface="+mn-ea"/>
          <a:cs typeface="+mn-cs"/>
        </a:defRPr>
      </a:lvl3pPr>
      <a:lvl4pPr marL="1730822" algn="l" defTabSz="1153881" rtl="0" eaLnBrk="1" latinLnBrk="0" hangingPunct="1">
        <a:defRPr sz="2300" kern="1200">
          <a:solidFill>
            <a:schemeClr val="tx1"/>
          </a:solidFill>
          <a:latin typeface="+mn-lt"/>
          <a:ea typeface="+mn-ea"/>
          <a:cs typeface="+mn-cs"/>
        </a:defRPr>
      </a:lvl4pPr>
      <a:lvl5pPr marL="2307763" algn="l" defTabSz="1153881" rtl="0" eaLnBrk="1" latinLnBrk="0" hangingPunct="1">
        <a:defRPr sz="2300" kern="1200">
          <a:solidFill>
            <a:schemeClr val="tx1"/>
          </a:solidFill>
          <a:latin typeface="+mn-lt"/>
          <a:ea typeface="+mn-ea"/>
          <a:cs typeface="+mn-cs"/>
        </a:defRPr>
      </a:lvl5pPr>
      <a:lvl6pPr marL="2884703" algn="l" defTabSz="1153881" rtl="0" eaLnBrk="1" latinLnBrk="0" hangingPunct="1">
        <a:defRPr sz="2300" kern="1200">
          <a:solidFill>
            <a:schemeClr val="tx1"/>
          </a:solidFill>
          <a:latin typeface="+mn-lt"/>
          <a:ea typeface="+mn-ea"/>
          <a:cs typeface="+mn-cs"/>
        </a:defRPr>
      </a:lvl6pPr>
      <a:lvl7pPr marL="3461644" algn="l" defTabSz="1153881" rtl="0" eaLnBrk="1" latinLnBrk="0" hangingPunct="1">
        <a:defRPr sz="2300" kern="1200">
          <a:solidFill>
            <a:schemeClr val="tx1"/>
          </a:solidFill>
          <a:latin typeface="+mn-lt"/>
          <a:ea typeface="+mn-ea"/>
          <a:cs typeface="+mn-cs"/>
        </a:defRPr>
      </a:lvl7pPr>
      <a:lvl8pPr marL="4038585" algn="l" defTabSz="1153881" rtl="0" eaLnBrk="1" latinLnBrk="0" hangingPunct="1">
        <a:defRPr sz="2300" kern="1200">
          <a:solidFill>
            <a:schemeClr val="tx1"/>
          </a:solidFill>
          <a:latin typeface="+mn-lt"/>
          <a:ea typeface="+mn-ea"/>
          <a:cs typeface="+mn-cs"/>
        </a:defRPr>
      </a:lvl8pPr>
      <a:lvl9pPr marL="4615525" algn="l" defTabSz="1153881" rtl="0" eaLnBrk="1" latinLnBrk="0" hangingPunct="1">
        <a:defRPr sz="2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eg"/></Relationships>
</file>

<file path=ppt/slides/_rels/slide10.xml.rels><?xml version="1.0" encoding="UTF-8" standalone="yes"?>
<Relationships xmlns="http://schemas.openxmlformats.org/package/2006/relationships"><Relationship Id="rId11" Type="http://schemas.openxmlformats.org/officeDocument/2006/relationships/image" Target="../media/image16.png"/><Relationship Id="rId12" Type="http://schemas.openxmlformats.org/officeDocument/2006/relationships/image" Target="../media/image17.png"/><Relationship Id="rId13" Type="http://schemas.openxmlformats.org/officeDocument/2006/relationships/image" Target="../media/image18.png"/><Relationship Id="rId14" Type="http://schemas.microsoft.com/office/2007/relationships/hdphoto" Target="../media/hdphoto1.wdp"/><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jpeg"/><Relationship Id="rId9" Type="http://schemas.openxmlformats.org/officeDocument/2006/relationships/image" Target="../media/image14.png"/><Relationship Id="rId10" Type="http://schemas.openxmlformats.org/officeDocument/2006/relationships/image" Target="../media/image1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www.economist.com/node/15557443" TargetMode="External"/><Relationship Id="rId3" Type="http://schemas.openxmlformats.org/officeDocument/2006/relationships/hyperlink" Target="http://www.ibmbigdatahub.com/sites/default/files/infographic_file/4-Vs-of-big-data.jp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www.mckinsey.com/insights/mgi/research/technology_and_innovation/big_data_the_next_frontier_for_innovation" TargetMode="External"/><Relationship Id="rId3" Type="http://schemas.openxmlformats.org/officeDocument/2006/relationships/hyperlink" Target="http://www.mckinsey.com/insights/business_technology/big_data_the_next_frontier_for_innovatio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www.bigdata-startups.com/from-production-driven-to-information-centric-organisation/" TargetMode="External"/><Relationship Id="rId3" Type="http://schemas.openxmlformats.org/officeDocument/2006/relationships/hyperlink" Target="http://www.bigdata-startups.com/3vs-sufficient-describe-big-data/" TargetMode="External"/></Relationships>
</file>

<file path=ppt/slides/_rels/slide15.xml.rels><?xml version="1.0" encoding="UTF-8" standalone="yes"?>
<Relationships xmlns="http://schemas.openxmlformats.org/package/2006/relationships"><Relationship Id="rId11" Type="http://schemas.openxmlformats.org/officeDocument/2006/relationships/image" Target="../media/image16.png"/><Relationship Id="rId12" Type="http://schemas.openxmlformats.org/officeDocument/2006/relationships/image" Target="../media/image17.png"/><Relationship Id="rId13" Type="http://schemas.openxmlformats.org/officeDocument/2006/relationships/image" Target="../media/image18.png"/><Relationship Id="rId14" Type="http://schemas.microsoft.com/office/2007/relationships/hdphoto" Target="../media/hdphoto1.wdp"/><Relationship Id="rId1" Type="http://schemas.openxmlformats.org/officeDocument/2006/relationships/slideLayout" Target="../slideLayouts/slideLayout12.xml"/><Relationship Id="rId2" Type="http://schemas.openxmlformats.org/officeDocument/2006/relationships/hyperlink" Target="http://www.bigdata-startups.com/3vs-sufficient-describe-big-data/" TargetMode="External"/><Relationship Id="rId3" Type="http://schemas.openxmlformats.org/officeDocument/2006/relationships/hyperlink" Target="http://www.sas.com/en_us/insights/big-data/what-is-big-data.html" TargetMode="External"/><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jpeg"/><Relationship Id="rId9" Type="http://schemas.openxmlformats.org/officeDocument/2006/relationships/image" Target="../media/image14.png"/><Relationship Id="rId10" Type="http://schemas.openxmlformats.org/officeDocument/2006/relationships/image" Target="../media/image15.jpeg"/></Relationships>
</file>

<file path=ppt/slides/_rels/slide16.xml.rels><?xml version="1.0" encoding="UTF-8" standalone="yes"?>
<Relationships xmlns="http://schemas.openxmlformats.org/package/2006/relationships"><Relationship Id="rId11" Type="http://schemas.openxmlformats.org/officeDocument/2006/relationships/image" Target="../media/image14.png"/><Relationship Id="rId12" Type="http://schemas.openxmlformats.org/officeDocument/2006/relationships/image" Target="../media/image15.jpeg"/><Relationship Id="rId13" Type="http://schemas.openxmlformats.org/officeDocument/2006/relationships/image" Target="../media/image16.png"/><Relationship Id="rId14" Type="http://schemas.openxmlformats.org/officeDocument/2006/relationships/image" Target="../media/image17.png"/><Relationship Id="rId15" Type="http://schemas.openxmlformats.org/officeDocument/2006/relationships/image" Target="../media/image18.png"/><Relationship Id="rId16" Type="http://schemas.microsoft.com/office/2007/relationships/hdphoto" Target="../media/hdphoto1.wdp"/><Relationship Id="rId1" Type="http://schemas.openxmlformats.org/officeDocument/2006/relationships/slideLayout" Target="../slideLayouts/slideLayout12.xml"/><Relationship Id="rId2" Type="http://schemas.openxmlformats.org/officeDocument/2006/relationships/hyperlink" Target="http://www.wired.com/2013/05/the-missing-vs-in-big-data-viability-and-value/" TargetMode="External"/><Relationship Id="rId3" Type="http://schemas.openxmlformats.org/officeDocument/2006/relationships/hyperlink" Target="http://www.informationweek.com/big-data/big-data-analytics/big-data-avoid-wanna-v-confusion/d/d-id/1111077" TargetMode="External"/><Relationship Id="rId4" Type="http://schemas.openxmlformats.org/officeDocument/2006/relationships/hyperlink" Target="http://inside-bigdata.com/2013/09/12/beyond-volume-variety-velocity-issue-big-data-veracity/" TargetMode="External"/><Relationship Id="rId5" Type="http://schemas.openxmlformats.org/officeDocument/2006/relationships/hyperlink" Target="http://inside-bigdata.com/2013/01/04/video-how-to-successfully-manage-the-four-vs-of-big-data/" TargetMode="External"/><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image" Target="../media/image1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jpeg"/><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jpeg"/><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12.xml"/><Relationship Id="rId2"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encrypted-tbn0.gstatic.com/images?q=tbn:ANd9GcQ2Bm6pu8c8RO7YO7CIAwOaoPJS7xLZX_jdPXfdbdJKUNBfP4hck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5715" y="453256"/>
            <a:ext cx="9164506" cy="4064956"/>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2970810" y="4915428"/>
            <a:ext cx="7539411" cy="571110"/>
          </a:xfrm>
        </p:spPr>
        <p:txBody>
          <a:bodyPr/>
          <a:lstStyle/>
          <a:p>
            <a:r>
              <a:rPr lang="en-IE" dirty="0" smtClean="0"/>
              <a:t>Darren Redmond</a:t>
            </a:r>
            <a:endParaRPr lang="en-IE" dirty="0"/>
          </a:p>
        </p:txBody>
      </p:sp>
    </p:spTree>
    <p:extLst>
      <p:ext uri="{BB962C8B-B14F-4D97-AF65-F5344CB8AC3E}">
        <p14:creationId xmlns:p14="http://schemas.microsoft.com/office/powerpoint/2010/main" val="17810247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www.higher-education-marketing.com/uploads/big-data-dimens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619" y="781079"/>
            <a:ext cx="9698441" cy="508428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68212" y="1170662"/>
            <a:ext cx="570440" cy="481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895100" y="1172812"/>
            <a:ext cx="738387" cy="738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364618" y="1177633"/>
            <a:ext cx="383758" cy="454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193105" y="2415643"/>
            <a:ext cx="726784" cy="907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0" descr="https://encrypted-tbn2.gstatic.com/images?q=tbn:ANd9GcSjJLcrtzZloUxbRRSsV_gVtI0RWuJfmSzh86BqmXIVGn3gNMMm"/>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960594" y="2491199"/>
            <a:ext cx="615372" cy="57047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1661689">
            <a:off x="10147653" y="4382975"/>
            <a:ext cx="373202" cy="44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0" descr="https://encrypted-tbn2.gstatic.com/images?q=tbn:ANd9GcSjJLcrtzZloUxbRRSsV_gVtI0RWuJfmSzh86BqmXIVGn3gNMMm"/>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rot="20295723">
            <a:off x="10740821" y="1996870"/>
            <a:ext cx="533451" cy="49453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5"/>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1090454">
            <a:off x="11316186" y="4176590"/>
            <a:ext cx="726497" cy="613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6"/>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rot="19972476">
            <a:off x="10681434" y="3556647"/>
            <a:ext cx="609725" cy="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8"/>
          <p:cNvPicPr>
            <a:picLocks noChangeAspect="1" noChangeArrowheads="1"/>
          </p:cNvPicPr>
          <p:nvPr/>
        </p:nvPicPr>
        <p:blipFill>
          <a:blip r:embed="rId13" cstate="print">
            <a:duotone>
              <a:schemeClr val="accent3">
                <a:shade val="45000"/>
                <a:satMod val="135000"/>
              </a:schemeClr>
              <a:prstClr val="white"/>
            </a:duotone>
            <a:extLst>
              <a:ext uri="{BEBA8EAE-BF5A-486C-A8C5-ECC9F3942E4B}">
                <a14:imgProps xmlns:a14="http://schemas.microsoft.com/office/drawing/2010/main">
                  <a14:imgLayer r:embed="rId14">
                    <a14:imgEffect>
                      <a14:artisticPlasticWrap/>
                    </a14:imgEffect>
                  </a14:imgLayer>
                </a14:imgProps>
              </a:ext>
              <a:ext uri="{28A0092B-C50C-407E-A947-70E740481C1C}">
                <a14:useLocalDpi xmlns:a14="http://schemas.microsoft.com/office/drawing/2010/main" val="0"/>
              </a:ext>
            </a:extLst>
          </a:blip>
          <a:srcRect/>
          <a:stretch>
            <a:fillRect/>
          </a:stretch>
        </p:blipFill>
        <p:spPr bwMode="auto">
          <a:xfrm>
            <a:off x="11232173" y="4887945"/>
            <a:ext cx="726784" cy="907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039055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36" y="247291"/>
            <a:ext cx="8596668" cy="1320800"/>
          </a:xfrm>
        </p:spPr>
        <p:txBody>
          <a:bodyPr/>
          <a:lstStyle/>
          <a:p>
            <a:r>
              <a:rPr lang="en-IE" dirty="0" smtClean="0"/>
              <a:t>Veracity</a:t>
            </a:r>
            <a:endParaRPr lang="en-IE" dirty="0"/>
          </a:p>
        </p:txBody>
      </p:sp>
      <p:sp>
        <p:nvSpPr>
          <p:cNvPr id="3" name="Content Placeholder 2"/>
          <p:cNvSpPr>
            <a:spLocks noGrp="1"/>
          </p:cNvSpPr>
          <p:nvPr>
            <p:ph idx="1"/>
          </p:nvPr>
        </p:nvSpPr>
        <p:spPr>
          <a:xfrm>
            <a:off x="293298" y="1090914"/>
            <a:ext cx="11479518" cy="4630923"/>
          </a:xfrm>
        </p:spPr>
        <p:txBody>
          <a:bodyPr>
            <a:noAutofit/>
          </a:bodyPr>
          <a:lstStyle/>
          <a:p>
            <a:pPr>
              <a:lnSpc>
                <a:spcPct val="170000"/>
              </a:lnSpc>
            </a:pPr>
            <a:r>
              <a:rPr lang="en-IE" sz="1600" dirty="0" smtClean="0"/>
              <a:t>Uncertainty of </a:t>
            </a:r>
            <a:r>
              <a:rPr lang="en-IE" sz="1600" dirty="0" smtClean="0"/>
              <a:t>Data</a:t>
            </a:r>
            <a:endParaRPr lang="en-IE" sz="1600" dirty="0" smtClean="0"/>
          </a:p>
          <a:p>
            <a:pPr>
              <a:lnSpc>
                <a:spcPct val="170000"/>
              </a:lnSpc>
            </a:pPr>
            <a:r>
              <a:rPr lang="en-IE" sz="1600" dirty="0"/>
              <a:t>I</a:t>
            </a:r>
            <a:r>
              <a:rPr lang="en-IE" sz="1600" dirty="0" smtClean="0"/>
              <a:t>t’s </a:t>
            </a:r>
            <a:r>
              <a:rPr lang="en-IE" sz="1600" dirty="0"/>
              <a:t>hard to know which information is accurate and which is out of date. This is why one in three business leaders do not trust the information they use to make decisions. </a:t>
            </a:r>
            <a:endParaRPr lang="en-IE" sz="1600" dirty="0" smtClean="0"/>
          </a:p>
          <a:p>
            <a:pPr>
              <a:lnSpc>
                <a:spcPct val="170000"/>
              </a:lnSpc>
            </a:pPr>
            <a:r>
              <a:rPr lang="en-IE" sz="1600" dirty="0" smtClean="0"/>
              <a:t>Poor </a:t>
            </a:r>
            <a:r>
              <a:rPr lang="en-IE" sz="1600" dirty="0"/>
              <a:t>data quality costs the U.S. economy around $3.1 trillion each year, giving scientists a huge incentive for establishing systems that maintain the veracity of </a:t>
            </a:r>
            <a:r>
              <a:rPr lang="en-IE" sz="1600" dirty="0" smtClean="0"/>
              <a:t>data</a:t>
            </a:r>
            <a:r>
              <a:rPr lang="en-IE" sz="1600" dirty="0" smtClean="0"/>
              <a:t>.</a:t>
            </a:r>
          </a:p>
          <a:p>
            <a:pPr>
              <a:lnSpc>
                <a:spcPct val="170000"/>
              </a:lnSpc>
            </a:pPr>
            <a:r>
              <a:rPr lang="en-IE" sz="1600" dirty="0" smtClean="0"/>
              <a:t>Having </a:t>
            </a:r>
            <a:r>
              <a:rPr lang="en-IE" sz="1600" dirty="0"/>
              <a:t>a lot of data in different volumes coming in at high speed is worthless if that data is incorrect. Incorrect data can cause a lot of problems for organisations as well as for consumers. Therefore, organisations need to ensure that the data is correct as well as the analyses performed on the data are correct</a:t>
            </a:r>
            <a:r>
              <a:rPr lang="en-IE" sz="1600" dirty="0" smtClean="0"/>
              <a:t>.</a:t>
            </a:r>
          </a:p>
          <a:p>
            <a:pPr>
              <a:lnSpc>
                <a:spcPct val="170000"/>
              </a:lnSpc>
            </a:pPr>
            <a:r>
              <a:rPr lang="en-IE" sz="1600" dirty="0" smtClean="0"/>
              <a:t>Especially in automated </a:t>
            </a:r>
            <a:r>
              <a:rPr lang="en-IE" sz="1600" dirty="0"/>
              <a:t>decisionmaking, where no human is involved anymore. Be sure that both the data and the analyses are </a:t>
            </a:r>
            <a:r>
              <a:rPr lang="en-IE" sz="1600" dirty="0" smtClean="0"/>
              <a:t>correct</a:t>
            </a:r>
            <a:r>
              <a:rPr lang="en-IE" sz="1600" dirty="0"/>
              <a:t>.</a:t>
            </a:r>
          </a:p>
        </p:txBody>
      </p:sp>
    </p:spTree>
    <p:extLst>
      <p:ext uri="{BB962C8B-B14F-4D97-AF65-F5344CB8AC3E}">
        <p14:creationId xmlns:p14="http://schemas.microsoft.com/office/powerpoint/2010/main" val="12160442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Veracity</a:t>
            </a:r>
            <a:endParaRPr lang="en-IE" dirty="0"/>
          </a:p>
        </p:txBody>
      </p:sp>
      <p:sp>
        <p:nvSpPr>
          <p:cNvPr id="3" name="Content Placeholder 2"/>
          <p:cNvSpPr>
            <a:spLocks noGrp="1"/>
          </p:cNvSpPr>
          <p:nvPr>
            <p:ph idx="1"/>
          </p:nvPr>
        </p:nvSpPr>
        <p:spPr>
          <a:xfrm>
            <a:off x="677333" y="1414733"/>
            <a:ext cx="10496139" cy="4626630"/>
          </a:xfrm>
        </p:spPr>
        <p:txBody>
          <a:bodyPr/>
          <a:lstStyle/>
          <a:p>
            <a:r>
              <a:rPr lang="en-IE" dirty="0" smtClean="0"/>
              <a:t>If </a:t>
            </a:r>
            <a:r>
              <a:rPr lang="en-IE" dirty="0"/>
              <a:t>organized and used correctly, big data can help us spot business trends, prevent diseases, and combat crime, </a:t>
            </a:r>
            <a:r>
              <a:rPr lang="en-IE" dirty="0">
                <a:hlinkClick r:id="rId2"/>
              </a:rPr>
              <a:t>among other things</a:t>
            </a:r>
            <a:r>
              <a:rPr lang="en-IE" dirty="0"/>
              <a:t>. As humans continue to create more data in their daily lives, the work of data scientists will become that much more </a:t>
            </a:r>
            <a:r>
              <a:rPr lang="en-IE" dirty="0" smtClean="0"/>
              <a:t>important </a:t>
            </a:r>
            <a:r>
              <a:rPr lang="en-IE" dirty="0"/>
              <a:t>and useful</a:t>
            </a:r>
            <a:r>
              <a:rPr lang="en-IE" dirty="0" smtClean="0"/>
              <a:t>.</a:t>
            </a:r>
          </a:p>
          <a:p>
            <a:r>
              <a:rPr lang="en-IE" dirty="0">
                <a:hlinkClick r:id="rId3"/>
              </a:rPr>
              <a:t>http://</a:t>
            </a:r>
            <a:r>
              <a:rPr lang="en-IE" dirty="0" smtClean="0">
                <a:hlinkClick r:id="rId3"/>
              </a:rPr>
              <a:t>www.ibmbigdatahub.com/sites/default/files/infographic_file/4-Vs-of-big-data.jpg</a:t>
            </a:r>
            <a:r>
              <a:rPr lang="en-IE" dirty="0" smtClean="0"/>
              <a:t> </a:t>
            </a:r>
          </a:p>
          <a:p>
            <a:endParaRPr lang="en-IE" dirty="0" smtClean="0"/>
          </a:p>
        </p:txBody>
      </p:sp>
    </p:spTree>
    <p:extLst>
      <p:ext uri="{BB962C8B-B14F-4D97-AF65-F5344CB8AC3E}">
        <p14:creationId xmlns:p14="http://schemas.microsoft.com/office/powerpoint/2010/main" val="268505795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Value</a:t>
            </a:r>
            <a:endParaRPr lang="en-IE" dirty="0"/>
          </a:p>
        </p:txBody>
      </p:sp>
      <p:sp>
        <p:nvSpPr>
          <p:cNvPr id="3" name="Content Placeholder 2"/>
          <p:cNvSpPr>
            <a:spLocks noGrp="1"/>
          </p:cNvSpPr>
          <p:nvPr>
            <p:ph idx="1"/>
          </p:nvPr>
        </p:nvSpPr>
        <p:spPr>
          <a:xfrm>
            <a:off x="293297" y="1190445"/>
            <a:ext cx="10041147" cy="4850917"/>
          </a:xfrm>
        </p:spPr>
        <p:txBody>
          <a:bodyPr>
            <a:noAutofit/>
          </a:bodyPr>
          <a:lstStyle/>
          <a:p>
            <a:pPr>
              <a:lnSpc>
                <a:spcPct val="150000"/>
              </a:lnSpc>
            </a:pPr>
            <a:r>
              <a:rPr lang="en-IE" sz="1600" dirty="0" smtClean="0"/>
              <a:t>It </a:t>
            </a:r>
            <a:r>
              <a:rPr lang="en-IE" sz="1600" dirty="0"/>
              <a:t>is important that businesses make a business case for any attempt to collect and leverage big data. It is so easy to fall into the buzz trap and embark on big data initiatives without a clear understanding of costs and benefits</a:t>
            </a:r>
            <a:r>
              <a:rPr lang="en-IE" sz="1600" dirty="0" smtClean="0"/>
              <a:t>. Investing in big data technologies/analytics may not be a good idea unless you can achieve value from it.</a:t>
            </a:r>
            <a:br>
              <a:rPr lang="en-IE" sz="1600" dirty="0" smtClean="0"/>
            </a:br>
            <a:endParaRPr lang="en-IE" sz="1600" dirty="0" smtClean="0"/>
          </a:p>
          <a:p>
            <a:pPr fontAlgn="base">
              <a:lnSpc>
                <a:spcPct val="150000"/>
              </a:lnSpc>
            </a:pPr>
            <a:r>
              <a:rPr lang="en-IE" sz="1600" dirty="0"/>
              <a:t>All that available data will create a lot of value for organisations, societies and consumers. Big data means big business and every industry will reap the benefits from big data. </a:t>
            </a:r>
            <a:r>
              <a:rPr lang="en-IE" sz="1600" u="sng" dirty="0">
                <a:hlinkClick r:id="rId2"/>
              </a:rPr>
              <a:t>McKinsey</a:t>
            </a:r>
            <a:r>
              <a:rPr lang="en-IE" sz="1600" dirty="0"/>
              <a:t> states that potential annual value of big data to the US Health Care is $ 300 billion, more than double the total annual health care spending of Spain. They also mention that big data has a potential annual value of € 250 billion to the Europe’s public sector administration. Even more, in their well-regarded </a:t>
            </a:r>
            <a:r>
              <a:rPr lang="en-IE" sz="1600" u="sng" dirty="0">
                <a:hlinkClick r:id="rId3"/>
              </a:rPr>
              <a:t>report</a:t>
            </a:r>
            <a:r>
              <a:rPr lang="en-IE" sz="1600" dirty="0"/>
              <a:t> from 2011, they state that the potential annual consumer surplus from using personal location data globally can be up to $ 600 billion in 2020. That is a lot of value.</a:t>
            </a:r>
          </a:p>
          <a:p>
            <a:pPr fontAlgn="base">
              <a:lnSpc>
                <a:spcPct val="150000"/>
              </a:lnSpc>
            </a:pPr>
            <a:endParaRPr lang="en-IE" sz="1400" dirty="0" smtClean="0"/>
          </a:p>
        </p:txBody>
      </p:sp>
    </p:spTree>
    <p:extLst>
      <p:ext uri="{BB962C8B-B14F-4D97-AF65-F5344CB8AC3E}">
        <p14:creationId xmlns:p14="http://schemas.microsoft.com/office/powerpoint/2010/main" val="5167653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Value</a:t>
            </a:r>
            <a:endParaRPr lang="en-IE" dirty="0"/>
          </a:p>
        </p:txBody>
      </p:sp>
      <p:sp>
        <p:nvSpPr>
          <p:cNvPr id="3" name="Content Placeholder 2"/>
          <p:cNvSpPr>
            <a:spLocks noGrp="1"/>
          </p:cNvSpPr>
          <p:nvPr>
            <p:ph idx="1"/>
          </p:nvPr>
        </p:nvSpPr>
        <p:spPr>
          <a:xfrm>
            <a:off x="293298" y="1397479"/>
            <a:ext cx="9730596" cy="4643883"/>
          </a:xfrm>
        </p:spPr>
        <p:txBody>
          <a:bodyPr>
            <a:noAutofit/>
          </a:bodyPr>
          <a:lstStyle/>
          <a:p>
            <a:pPr fontAlgn="base">
              <a:lnSpc>
                <a:spcPct val="150000"/>
              </a:lnSpc>
            </a:pPr>
            <a:r>
              <a:rPr lang="en-IE" sz="1800" dirty="0" smtClean="0"/>
              <a:t>Of </a:t>
            </a:r>
            <a:r>
              <a:rPr lang="en-IE" sz="1800" dirty="0"/>
              <a:t>course, data in itself is not valuable at all. The value is in the analyses done on that data and how the data is turned into information and eventually turning it into knowledge. The value is in how organisations will use that data and turn their organisation into an </a:t>
            </a:r>
            <a:r>
              <a:rPr lang="en-IE" sz="1800" u="sng" dirty="0">
                <a:hlinkClick r:id="rId2"/>
              </a:rPr>
              <a:t>information-centric</a:t>
            </a:r>
            <a:r>
              <a:rPr lang="en-IE" sz="1800" dirty="0"/>
              <a:t> company that relies  on insights derived from data analyses for their decision-making.</a:t>
            </a:r>
          </a:p>
          <a:p>
            <a:pPr>
              <a:lnSpc>
                <a:spcPct val="150000"/>
              </a:lnSpc>
            </a:pPr>
            <a:r>
              <a:rPr lang="en-IE" sz="1800" dirty="0">
                <a:hlinkClick r:id="rId3"/>
              </a:rPr>
              <a:t>http://www.bigdata-startups.com/3vs-sufficient-describe-big-data</a:t>
            </a:r>
            <a:r>
              <a:rPr lang="en-IE" sz="1800" dirty="0" smtClean="0">
                <a:hlinkClick r:id="rId3"/>
              </a:rPr>
              <a:t>/</a:t>
            </a:r>
            <a:r>
              <a:rPr lang="en-IE" sz="1800" dirty="0" smtClean="0"/>
              <a:t> </a:t>
            </a:r>
          </a:p>
        </p:txBody>
      </p:sp>
    </p:spTree>
    <p:extLst>
      <p:ext uri="{BB962C8B-B14F-4D97-AF65-F5344CB8AC3E}">
        <p14:creationId xmlns:p14="http://schemas.microsoft.com/office/powerpoint/2010/main" val="6394235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More V’s?</a:t>
            </a:r>
            <a:endParaRPr lang="en-IE" dirty="0"/>
          </a:p>
        </p:txBody>
      </p:sp>
      <p:sp>
        <p:nvSpPr>
          <p:cNvPr id="3" name="Content Placeholder 2"/>
          <p:cNvSpPr>
            <a:spLocks noGrp="1"/>
          </p:cNvSpPr>
          <p:nvPr>
            <p:ph idx="1"/>
          </p:nvPr>
        </p:nvSpPr>
        <p:spPr>
          <a:xfrm>
            <a:off x="655819" y="1119670"/>
            <a:ext cx="8596668" cy="5142243"/>
          </a:xfrm>
        </p:spPr>
        <p:txBody>
          <a:bodyPr>
            <a:normAutofit fontScale="47500" lnSpcReduction="20000"/>
          </a:bodyPr>
          <a:lstStyle/>
          <a:p>
            <a:r>
              <a:rPr lang="en-IE" sz="3400" b="1" dirty="0" smtClean="0"/>
              <a:t>Variability</a:t>
            </a:r>
          </a:p>
          <a:p>
            <a:pPr lvl="1">
              <a:lnSpc>
                <a:spcPct val="150000"/>
              </a:lnSpc>
            </a:pPr>
            <a:r>
              <a:rPr lang="en-IE" dirty="0" smtClean="0"/>
              <a:t>Variability </a:t>
            </a:r>
            <a:r>
              <a:rPr lang="en-IE" dirty="0"/>
              <a:t>means that the meaning </a:t>
            </a:r>
            <a:r>
              <a:rPr lang="en-IE" dirty="0" smtClean="0"/>
              <a:t>is changing (</a:t>
            </a:r>
            <a:r>
              <a:rPr lang="en-IE" dirty="0"/>
              <a:t>rapidly). </a:t>
            </a:r>
            <a:r>
              <a:rPr lang="en-IE" dirty="0" smtClean="0"/>
              <a:t>E.g. the same words having a </a:t>
            </a:r>
            <a:r>
              <a:rPr lang="en-IE" dirty="0"/>
              <a:t>totally different </a:t>
            </a:r>
            <a:r>
              <a:rPr lang="en-IE" dirty="0" smtClean="0"/>
              <a:t>meaning in different contexts. This is very </a:t>
            </a:r>
            <a:r>
              <a:rPr lang="en-IE" dirty="0"/>
              <a:t>relevant </a:t>
            </a:r>
            <a:r>
              <a:rPr lang="en-IE" dirty="0" smtClean="0"/>
              <a:t>if companies wish to perform </a:t>
            </a:r>
            <a:r>
              <a:rPr lang="en-IE" dirty="0"/>
              <a:t>sentiment analyses. </a:t>
            </a:r>
            <a:endParaRPr lang="en-IE" dirty="0" smtClean="0"/>
          </a:p>
          <a:p>
            <a:pPr lvl="2">
              <a:buFont typeface="Wingdings" pitchFamily="2" charset="2"/>
              <a:buChar char="Ø"/>
            </a:pPr>
            <a:r>
              <a:rPr lang="en-IE" dirty="0">
                <a:hlinkClick r:id="rId2"/>
              </a:rPr>
              <a:t>http://www.bigdata-startups.com/3vs-sufficient-describe-big-data</a:t>
            </a:r>
            <a:r>
              <a:rPr lang="en-IE" dirty="0" smtClean="0">
                <a:hlinkClick r:id="rId2"/>
              </a:rPr>
              <a:t>/</a:t>
            </a:r>
            <a:r>
              <a:rPr lang="en-IE" dirty="0" smtClean="0"/>
              <a:t> </a:t>
            </a:r>
          </a:p>
          <a:p>
            <a:pPr lvl="1">
              <a:lnSpc>
                <a:spcPct val="150000"/>
              </a:lnSpc>
            </a:pPr>
            <a:r>
              <a:rPr lang="en-IE" dirty="0"/>
              <a:t>In addition to the increasing velocities and varieties of data, data flows can be highly inconsistent with periodic peaks. Is something trending in social media? Daily, seasonal and event-triggered peak data loads can be challenging to manage</a:t>
            </a:r>
            <a:r>
              <a:rPr lang="en-IE" dirty="0" smtClean="0"/>
              <a:t>.</a:t>
            </a:r>
          </a:p>
          <a:p>
            <a:pPr lvl="2">
              <a:buFont typeface="Wingdings" pitchFamily="2" charset="2"/>
              <a:buChar char="Ø"/>
            </a:pPr>
            <a:r>
              <a:rPr lang="en-IE" dirty="0">
                <a:hlinkClick r:id="rId3"/>
              </a:rPr>
              <a:t>http://</a:t>
            </a:r>
            <a:r>
              <a:rPr lang="en-IE" dirty="0" smtClean="0">
                <a:hlinkClick r:id="rId3"/>
              </a:rPr>
              <a:t>www.sas.com/en_us/insights/big-data/what-is-big-data.html</a:t>
            </a:r>
            <a:r>
              <a:rPr lang="en-IE" dirty="0" smtClean="0"/>
              <a:t> </a:t>
            </a:r>
          </a:p>
          <a:p>
            <a:r>
              <a:rPr lang="en-IE" sz="3400" b="1" dirty="0" smtClean="0"/>
              <a:t>Visualisation</a:t>
            </a:r>
          </a:p>
          <a:p>
            <a:pPr lvl="1">
              <a:lnSpc>
                <a:spcPct val="150000"/>
              </a:lnSpc>
            </a:pPr>
            <a:r>
              <a:rPr lang="en-IE" dirty="0"/>
              <a:t>Making all that vast amount of data comprehensible in a manner that is easy to understand and read. With the right analyses and visualizations, raw data can be put to use otherwise raw data remains essentially </a:t>
            </a:r>
            <a:r>
              <a:rPr lang="en-IE" dirty="0" smtClean="0"/>
              <a:t>useless</a:t>
            </a:r>
          </a:p>
          <a:p>
            <a:pPr lvl="2">
              <a:buFont typeface="Wingdings" pitchFamily="2" charset="2"/>
              <a:buChar char="Ø"/>
            </a:pPr>
            <a:r>
              <a:rPr lang="en-IE" dirty="0">
                <a:hlinkClick r:id="rId2"/>
              </a:rPr>
              <a:t>http://www.bigdata-startups.com/3vs-sufficient-describe-big-data</a:t>
            </a:r>
            <a:r>
              <a:rPr lang="en-IE" dirty="0" smtClean="0">
                <a:hlinkClick r:id="rId2"/>
              </a:rPr>
              <a:t>/</a:t>
            </a:r>
            <a:r>
              <a:rPr lang="en-IE" dirty="0" smtClean="0"/>
              <a:t> </a:t>
            </a:r>
            <a:endParaRPr lang="en-IE" dirty="0"/>
          </a:p>
        </p:txBody>
      </p:sp>
      <p:pic>
        <p:nvPicPr>
          <p:cNvPr id="4"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68212" y="271715"/>
            <a:ext cx="570440" cy="481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595867" y="163868"/>
            <a:ext cx="738387" cy="738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364618" y="1177633"/>
            <a:ext cx="383758" cy="454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193105" y="2415643"/>
            <a:ext cx="726784" cy="907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10" descr="https://encrypted-tbn2.gstatic.com/images?q=tbn:ANd9GcSjJLcrtzZloUxbRRSsV_gVtI0RWuJfmSzh86BqmXIVGn3gNMMm"/>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026568" y="2584194"/>
            <a:ext cx="615372" cy="57047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1661689">
            <a:off x="10698348" y="4949349"/>
            <a:ext cx="373202" cy="44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10" descr="https://encrypted-tbn2.gstatic.com/images?q=tbn:ANd9GcSjJLcrtzZloUxbRRSsV_gVtI0RWuJfmSzh86BqmXIVGn3gNMMm"/>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rot="20295723">
            <a:off x="10740821" y="1839911"/>
            <a:ext cx="533451" cy="49453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5"/>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1090454">
            <a:off x="11316186" y="4176590"/>
            <a:ext cx="726497" cy="613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6"/>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rot="19972476">
            <a:off x="10681434" y="3556647"/>
            <a:ext cx="609725" cy="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8"/>
          <p:cNvPicPr>
            <a:picLocks noChangeAspect="1" noChangeArrowheads="1"/>
          </p:cNvPicPr>
          <p:nvPr/>
        </p:nvPicPr>
        <p:blipFill>
          <a:blip r:embed="rId13" cstate="print">
            <a:duotone>
              <a:schemeClr val="accent3">
                <a:shade val="45000"/>
                <a:satMod val="135000"/>
              </a:schemeClr>
              <a:prstClr val="white"/>
            </a:duotone>
            <a:extLst>
              <a:ext uri="{BEBA8EAE-BF5A-486C-A8C5-ECC9F3942E4B}">
                <a14:imgProps xmlns:a14="http://schemas.microsoft.com/office/drawing/2010/main">
                  <a14:imgLayer r:embed="rId14">
                    <a14:imgEffect>
                      <a14:artisticPlasticWrap/>
                    </a14:imgEffect>
                  </a14:imgLayer>
                </a14:imgProps>
              </a:ext>
              <a:ext uri="{28A0092B-C50C-407E-A947-70E740481C1C}">
                <a14:useLocalDpi xmlns:a14="http://schemas.microsoft.com/office/drawing/2010/main" val="0"/>
              </a:ext>
            </a:extLst>
          </a:blip>
          <a:srcRect/>
          <a:stretch>
            <a:fillRect/>
          </a:stretch>
        </p:blipFill>
        <p:spPr bwMode="auto">
          <a:xfrm>
            <a:off x="9890218" y="4716583"/>
            <a:ext cx="726784" cy="907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19122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20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2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2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20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2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2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20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20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More V’s?</a:t>
            </a:r>
            <a:endParaRPr lang="en-IE" dirty="0"/>
          </a:p>
        </p:txBody>
      </p:sp>
      <p:sp>
        <p:nvSpPr>
          <p:cNvPr id="3" name="Content Placeholder 2"/>
          <p:cNvSpPr>
            <a:spLocks noGrp="1"/>
          </p:cNvSpPr>
          <p:nvPr>
            <p:ph idx="1"/>
          </p:nvPr>
        </p:nvSpPr>
        <p:spPr>
          <a:xfrm>
            <a:off x="414068" y="930183"/>
            <a:ext cx="9550992" cy="5142243"/>
          </a:xfrm>
        </p:spPr>
        <p:txBody>
          <a:bodyPr>
            <a:normAutofit fontScale="77500" lnSpcReduction="20000"/>
          </a:bodyPr>
          <a:lstStyle/>
          <a:p>
            <a:r>
              <a:rPr lang="en-IE" sz="2000" dirty="0" smtClean="0"/>
              <a:t>Still a lot of discussion on-going, many of the original adaptors of big data still adhere to the 3 core V’s, however the fourth V is becoming increasingly adapted. </a:t>
            </a:r>
          </a:p>
          <a:p>
            <a:r>
              <a:rPr lang="en-IE" sz="2000" dirty="0" smtClean="0"/>
              <a:t>As regards others V’s, some industry experts are indicating that there are too many ‘new’ characteristics being put forward, and that the original characteristics encompass the ‘new’ ones. </a:t>
            </a:r>
          </a:p>
          <a:p>
            <a:r>
              <a:rPr lang="en-IE" sz="2000" dirty="0" smtClean="0"/>
              <a:t>For further reading you should read </a:t>
            </a:r>
            <a:r>
              <a:rPr lang="en-IE" sz="2000" dirty="0"/>
              <a:t>the following: </a:t>
            </a:r>
            <a:endParaRPr lang="en-IE" sz="2000" dirty="0" smtClean="0"/>
          </a:p>
          <a:p>
            <a:pPr lvl="1"/>
            <a:r>
              <a:rPr lang="en-IE" dirty="0" smtClean="0">
                <a:hlinkClick r:id="rId2"/>
              </a:rPr>
              <a:t>http</a:t>
            </a:r>
            <a:r>
              <a:rPr lang="en-IE" dirty="0">
                <a:hlinkClick r:id="rId2"/>
              </a:rPr>
              <a:t>://www.wired.com/2013/05/the-missing-vs-in-big-data-viability-and-value</a:t>
            </a:r>
            <a:r>
              <a:rPr lang="en-IE" dirty="0" smtClean="0">
                <a:hlinkClick r:id="rId2"/>
              </a:rPr>
              <a:t>/</a:t>
            </a:r>
            <a:endParaRPr lang="en-IE" dirty="0" smtClean="0"/>
          </a:p>
          <a:p>
            <a:pPr lvl="1"/>
            <a:r>
              <a:rPr lang="en-IE" dirty="0">
                <a:hlinkClick r:id="rId3"/>
              </a:rPr>
              <a:t>http://www.informationweek.com/big-data/big-data-analytics/big-data-avoid-wanna-v-confusion/d/d-id/1111077</a:t>
            </a:r>
            <a:r>
              <a:rPr lang="en-IE" dirty="0" smtClean="0"/>
              <a:t>?</a:t>
            </a:r>
          </a:p>
          <a:p>
            <a:pPr lvl="1"/>
            <a:r>
              <a:rPr lang="en-IE" dirty="0">
                <a:hlinkClick r:id="rId4"/>
              </a:rPr>
              <a:t>http://inside-bigdata.com/2013/09/12/beyond-volume-variety-velocity-issue-big-data-veracity</a:t>
            </a:r>
            <a:r>
              <a:rPr lang="en-IE" dirty="0" smtClean="0">
                <a:hlinkClick r:id="rId4"/>
              </a:rPr>
              <a:t>/</a:t>
            </a:r>
            <a:endParaRPr lang="en-IE" dirty="0" smtClean="0"/>
          </a:p>
          <a:p>
            <a:r>
              <a:rPr lang="en-IE" b="1" dirty="0"/>
              <a:t>Video: </a:t>
            </a:r>
            <a:r>
              <a:rPr lang="en-IE" dirty="0"/>
              <a:t>How to Successfully Manage the Four V's of Big Data </a:t>
            </a:r>
            <a:r>
              <a:rPr lang="en-IE" b="1" dirty="0">
                <a:hlinkClick r:id="rId5"/>
              </a:rPr>
              <a:t>http://inside-bigdata.com/2013/01/04/video-how-to-successfully-manage-the-four-vs-of-big-data</a:t>
            </a:r>
            <a:r>
              <a:rPr lang="en-IE" b="1" dirty="0" smtClean="0">
                <a:hlinkClick r:id="rId5"/>
              </a:rPr>
              <a:t>/</a:t>
            </a:r>
            <a:r>
              <a:rPr lang="en-IE" b="1" dirty="0" smtClean="0"/>
              <a:t> </a:t>
            </a:r>
            <a:endParaRPr lang="en-IE" b="1" dirty="0"/>
          </a:p>
          <a:p>
            <a:endParaRPr lang="en-IE" dirty="0"/>
          </a:p>
        </p:txBody>
      </p:sp>
      <p:pic>
        <p:nvPicPr>
          <p:cNvPr id="4"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668212" y="271715"/>
            <a:ext cx="570440" cy="481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595867" y="163868"/>
            <a:ext cx="738387" cy="738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7"/>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364618" y="1177633"/>
            <a:ext cx="383758" cy="454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8"/>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193105" y="2415643"/>
            <a:ext cx="726784" cy="907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10" descr="https://encrypted-tbn2.gstatic.com/images?q=tbn:ANd9GcSjJLcrtzZloUxbRRSsV_gVtI0RWuJfmSzh86BqmXIVGn3gNMMm"/>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232933" y="4264396"/>
            <a:ext cx="615372" cy="57047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7"/>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1661689">
            <a:off x="10698348" y="4949349"/>
            <a:ext cx="373202" cy="44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10" descr="https://encrypted-tbn2.gstatic.com/images?q=tbn:ANd9GcSjJLcrtzZloUxbRRSsV_gVtI0RWuJfmSzh86BqmXIVGn3gNMMm"/>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rot="20295723">
            <a:off x="10740821" y="1839911"/>
            <a:ext cx="533451" cy="49453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5"/>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1090454">
            <a:off x="11316186" y="4176590"/>
            <a:ext cx="726497" cy="613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6"/>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rot="19972476">
            <a:off x="10681434" y="3556647"/>
            <a:ext cx="609725" cy="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8"/>
          <p:cNvPicPr>
            <a:picLocks noChangeAspect="1" noChangeArrowheads="1"/>
          </p:cNvPicPr>
          <p:nvPr/>
        </p:nvPicPr>
        <p:blipFill>
          <a:blip r:embed="rId15" cstate="print">
            <a:duotone>
              <a:schemeClr val="accent3">
                <a:shade val="45000"/>
                <a:satMod val="135000"/>
              </a:schemeClr>
              <a:prstClr val="white"/>
            </a:duotone>
            <a:extLst>
              <a:ext uri="{BEBA8EAE-BF5A-486C-A8C5-ECC9F3942E4B}">
                <a14:imgProps xmlns:a14="http://schemas.microsoft.com/office/drawing/2010/main">
                  <a14:imgLayer r:embed="rId16">
                    <a14:imgEffect>
                      <a14:artisticPlasticWrap/>
                    </a14:imgEffect>
                  </a14:imgLayer>
                </a14:imgProps>
              </a:ext>
              <a:ext uri="{28A0092B-C50C-407E-A947-70E740481C1C}">
                <a14:useLocalDpi xmlns:a14="http://schemas.microsoft.com/office/drawing/2010/main" val="0"/>
              </a:ext>
            </a:extLst>
          </a:blip>
          <a:srcRect/>
          <a:stretch>
            <a:fillRect/>
          </a:stretch>
        </p:blipFill>
        <p:spPr bwMode="auto">
          <a:xfrm>
            <a:off x="11193105" y="4810256"/>
            <a:ext cx="726784" cy="907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90723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2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2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20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2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2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thefinancialbrand.com/wp-content/uploads/2012/11/3_vs_of_big_data.jpg"/>
          <p:cNvPicPr>
            <a:picLocks noChangeAspect="1" noChangeArrowheads="1"/>
          </p:cNvPicPr>
          <p:nvPr/>
        </p:nvPicPr>
        <p:blipFill rotWithShape="1">
          <a:blip r:embed="rId2">
            <a:extLst>
              <a:ext uri="{28A0092B-C50C-407E-A947-70E740481C1C}">
                <a14:useLocalDpi xmlns:a14="http://schemas.microsoft.com/office/drawing/2010/main" val="0"/>
              </a:ext>
            </a:extLst>
          </a:blip>
          <a:srcRect l="13394"/>
          <a:stretch/>
        </p:blipFill>
        <p:spPr bwMode="auto">
          <a:xfrm>
            <a:off x="310741" y="285585"/>
            <a:ext cx="9482200" cy="5348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011936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Volume</a:t>
            </a:r>
            <a:endParaRPr lang="en-IE" dirty="0"/>
          </a:p>
        </p:txBody>
      </p:sp>
      <p:sp>
        <p:nvSpPr>
          <p:cNvPr id="3" name="Content Placeholder 2"/>
          <p:cNvSpPr>
            <a:spLocks noGrp="1"/>
          </p:cNvSpPr>
          <p:nvPr>
            <p:ph idx="1"/>
          </p:nvPr>
        </p:nvSpPr>
        <p:spPr>
          <a:xfrm>
            <a:off x="677334" y="1260765"/>
            <a:ext cx="8596668" cy="4780598"/>
          </a:xfrm>
        </p:spPr>
        <p:txBody>
          <a:bodyPr>
            <a:normAutofit fontScale="55000" lnSpcReduction="20000"/>
          </a:bodyPr>
          <a:lstStyle/>
          <a:p>
            <a:pPr>
              <a:lnSpc>
                <a:spcPct val="150000"/>
              </a:lnSpc>
            </a:pPr>
            <a:r>
              <a:rPr lang="en-IE" dirty="0" smtClean="0"/>
              <a:t>With Big Data, the </a:t>
            </a:r>
            <a:r>
              <a:rPr lang="en-IE" dirty="0"/>
              <a:t>volumes of data are larger than those conventional relational database  infrastructures can cope with, processing options break down broadly into a choice between massively parallel processing architectures — data warehouses or databases such as </a:t>
            </a:r>
            <a:r>
              <a:rPr lang="en-IE" dirty="0" smtClean="0"/>
              <a:t>Teradata, Greenplum </a:t>
            </a:r>
            <a:r>
              <a:rPr lang="en-IE" dirty="0"/>
              <a:t>and Apache Hadoop-based solutions. </a:t>
            </a:r>
            <a:endParaRPr lang="en-IE" dirty="0" smtClean="0"/>
          </a:p>
          <a:p>
            <a:pPr>
              <a:lnSpc>
                <a:spcPct val="150000"/>
              </a:lnSpc>
            </a:pPr>
            <a:r>
              <a:rPr lang="en-IE" dirty="0" smtClean="0"/>
              <a:t>This </a:t>
            </a:r>
            <a:r>
              <a:rPr lang="en-IE" dirty="0"/>
              <a:t>choice is often informed by the degree to which one of the other “</a:t>
            </a:r>
            <a:r>
              <a:rPr lang="en-IE" dirty="0" err="1"/>
              <a:t>Vs</a:t>
            </a:r>
            <a:r>
              <a:rPr lang="en-IE" dirty="0"/>
              <a:t>” — variety —comes into play. Typically, data warehousing approaches involve predetermined schemas, suiting a regular and slowly evolving dataset.</a:t>
            </a:r>
          </a:p>
          <a:p>
            <a:pPr>
              <a:lnSpc>
                <a:spcPct val="150000"/>
              </a:lnSpc>
            </a:pPr>
            <a:r>
              <a:rPr lang="en-IE" dirty="0"/>
              <a:t>Apache </a:t>
            </a:r>
            <a:r>
              <a:rPr lang="en-IE" dirty="0" err="1"/>
              <a:t>Hadoop</a:t>
            </a:r>
            <a:r>
              <a:rPr lang="en-IE" dirty="0"/>
              <a:t>, on the other hand, places no conditions on the structure of the data it can process</a:t>
            </a:r>
            <a:r>
              <a:rPr lang="en-IE" dirty="0" smtClean="0"/>
              <a:t>. </a:t>
            </a:r>
          </a:p>
          <a:p>
            <a:pPr>
              <a:lnSpc>
                <a:spcPct val="150000"/>
              </a:lnSpc>
            </a:pPr>
            <a:r>
              <a:rPr lang="en-IE" dirty="0" err="1" smtClean="0"/>
              <a:t>Hadoop</a:t>
            </a:r>
            <a:r>
              <a:rPr lang="en-IE" dirty="0" smtClean="0"/>
              <a:t> </a:t>
            </a:r>
            <a:r>
              <a:rPr lang="en-IE" dirty="0"/>
              <a:t>is a platform for distributing computing problems across a number of servers. </a:t>
            </a:r>
          </a:p>
          <a:p>
            <a:pPr>
              <a:lnSpc>
                <a:spcPct val="150000"/>
              </a:lnSpc>
            </a:pPr>
            <a:endParaRPr lang="en-IE" dirty="0"/>
          </a:p>
        </p:txBody>
      </p:sp>
      <p:pic>
        <p:nvPicPr>
          <p:cNvPr id="4" name="Picture 4" descr="https://encrypted-tbn1.gstatic.com/images?q=tbn:ANd9GcSgi6DMLvE4nKjWzEN2vEH_mO3h70aa7AgVPlqHCB7JO-ZKfhMAD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1623" y="4644063"/>
            <a:ext cx="2438400" cy="74295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3.bp.blogspot.com/-GVYP5m0mzwU/Tz1P_96nFGI/AAAAAAAAEGQ/UWIcTVtXuV0/s400/what_makes_data_big_data.png"/>
          <p:cNvPicPr/>
          <p:nvPr/>
        </p:nvPicPr>
        <p:blipFill rotWithShape="1">
          <a:blip r:embed="rId3">
            <a:extLst>
              <a:ext uri="{28A0092B-C50C-407E-A947-70E740481C1C}">
                <a14:useLocalDpi xmlns:a14="http://schemas.microsoft.com/office/drawing/2010/main" val="0"/>
              </a:ext>
            </a:extLst>
          </a:blip>
          <a:srcRect t="17129" r="75250"/>
          <a:stretch/>
        </p:blipFill>
        <p:spPr bwMode="auto">
          <a:xfrm>
            <a:off x="10335380" y="1385229"/>
            <a:ext cx="1414643" cy="211709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922021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Volume</a:t>
            </a:r>
            <a:endParaRPr lang="en-IE" dirty="0"/>
          </a:p>
        </p:txBody>
      </p:sp>
      <p:sp>
        <p:nvSpPr>
          <p:cNvPr id="3" name="Content Placeholder 2"/>
          <p:cNvSpPr>
            <a:spLocks noGrp="1"/>
          </p:cNvSpPr>
          <p:nvPr>
            <p:ph idx="1"/>
          </p:nvPr>
        </p:nvSpPr>
        <p:spPr>
          <a:xfrm>
            <a:off x="703791" y="1013256"/>
            <a:ext cx="8596668" cy="5150666"/>
          </a:xfrm>
        </p:spPr>
        <p:txBody>
          <a:bodyPr>
            <a:noAutofit/>
          </a:bodyPr>
          <a:lstStyle/>
          <a:p>
            <a:pPr>
              <a:lnSpc>
                <a:spcPct val="150000"/>
              </a:lnSpc>
            </a:pPr>
            <a:r>
              <a:rPr lang="en-IE" sz="1600" dirty="0" err="1" smtClean="0"/>
              <a:t>Hadoop</a:t>
            </a:r>
            <a:r>
              <a:rPr lang="en-IE" sz="1600" dirty="0" smtClean="0"/>
              <a:t> was first </a:t>
            </a:r>
            <a:r>
              <a:rPr lang="en-IE" sz="1600" dirty="0"/>
              <a:t>developed and released as open source by Yahoo, it implements the </a:t>
            </a:r>
            <a:r>
              <a:rPr lang="en-IE" sz="1600" dirty="0" err="1"/>
              <a:t>MapReduce</a:t>
            </a:r>
            <a:r>
              <a:rPr lang="en-IE" sz="1600" dirty="0"/>
              <a:t> approach pioneered by Google in compiling its search indexes. </a:t>
            </a:r>
            <a:r>
              <a:rPr lang="en-IE" sz="1600" dirty="0" err="1"/>
              <a:t>Hadoop’s</a:t>
            </a:r>
            <a:r>
              <a:rPr lang="en-IE" sz="1600" dirty="0"/>
              <a:t> </a:t>
            </a:r>
            <a:r>
              <a:rPr lang="en-IE" sz="1600" dirty="0" err="1"/>
              <a:t>MapReduce</a:t>
            </a:r>
            <a:r>
              <a:rPr lang="en-IE" sz="1600" dirty="0"/>
              <a:t> involves distributing a dataset among multiple servers and operating on the data: the “map” stage. The partial results are then recombined: the “reduce” stage.</a:t>
            </a:r>
          </a:p>
          <a:p>
            <a:pPr>
              <a:lnSpc>
                <a:spcPct val="150000"/>
              </a:lnSpc>
            </a:pPr>
            <a:r>
              <a:rPr lang="en-IE" sz="1600" dirty="0"/>
              <a:t>To store data, </a:t>
            </a:r>
            <a:r>
              <a:rPr lang="en-IE" sz="1600" dirty="0" err="1"/>
              <a:t>Hadoop</a:t>
            </a:r>
            <a:r>
              <a:rPr lang="en-IE" sz="1600" dirty="0"/>
              <a:t> utilizes its own distributed </a:t>
            </a:r>
            <a:r>
              <a:rPr lang="en-IE" sz="1600" dirty="0" err="1"/>
              <a:t>filesystem</a:t>
            </a:r>
            <a:r>
              <a:rPr lang="en-IE" sz="1600" dirty="0"/>
              <a:t>, HDFS, which makes data available to multiple computing nodes. </a:t>
            </a:r>
            <a:r>
              <a:rPr lang="en-IE" sz="1600" dirty="0" smtClean="0"/>
              <a:t>Because </a:t>
            </a:r>
            <a:r>
              <a:rPr lang="en-IE" sz="1600" dirty="0"/>
              <a:t>of this, </a:t>
            </a:r>
            <a:r>
              <a:rPr lang="en-IE" sz="1600" dirty="0" err="1"/>
              <a:t>Hadoop</a:t>
            </a:r>
            <a:r>
              <a:rPr lang="en-IE" sz="1600" dirty="0"/>
              <a:t> is not itself a database or data warehouse solution, but can act as an analytical adjunct to one.</a:t>
            </a:r>
          </a:p>
          <a:p>
            <a:pPr>
              <a:lnSpc>
                <a:spcPct val="150000"/>
              </a:lnSpc>
            </a:pPr>
            <a:r>
              <a:rPr lang="en-IE" sz="1600" dirty="0"/>
              <a:t>One of the most well-known </a:t>
            </a:r>
            <a:r>
              <a:rPr lang="en-IE" sz="1600" dirty="0" err="1"/>
              <a:t>Hadoop</a:t>
            </a:r>
            <a:r>
              <a:rPr lang="en-IE" sz="1600" dirty="0"/>
              <a:t> users is Facebook, whose model follows this pattern. A MySQL database stores the core data. This is then reflected into </a:t>
            </a:r>
            <a:r>
              <a:rPr lang="en-IE" sz="1600" dirty="0" err="1"/>
              <a:t>Hadoop</a:t>
            </a:r>
            <a:r>
              <a:rPr lang="en-IE" sz="1600" dirty="0"/>
              <a:t>, where computations occur, such as creating recommendations for you based on your friends’ interests. Facebook then transfers the results back into MySQL, for use in pages served to users.</a:t>
            </a:r>
          </a:p>
          <a:p>
            <a:pPr>
              <a:lnSpc>
                <a:spcPct val="150000"/>
              </a:lnSpc>
            </a:pPr>
            <a:r>
              <a:rPr lang="en-IE" sz="1600" dirty="0" smtClean="0"/>
              <a:t>`</a:t>
            </a:r>
            <a:endParaRPr lang="en-IE" sz="1600" dirty="0"/>
          </a:p>
        </p:txBody>
      </p:sp>
      <p:pic>
        <p:nvPicPr>
          <p:cNvPr id="4" name="Picture 4" descr="https://encrypted-tbn1.gstatic.com/images?q=tbn:ANd9GcSgi6DMLvE4nKjWzEN2vEH_mO3h70aa7AgVPlqHCB7JO-ZKfhMAD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0459" y="4716766"/>
            <a:ext cx="2438400" cy="74295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3.bp.blogspot.com/-GVYP5m0mzwU/Tz1P_96nFGI/AAAAAAAAEGQ/UWIcTVtXuV0/s400/what_makes_data_big_data.png"/>
          <p:cNvPicPr/>
          <p:nvPr/>
        </p:nvPicPr>
        <p:blipFill rotWithShape="1">
          <a:blip r:embed="rId3">
            <a:extLst>
              <a:ext uri="{28A0092B-C50C-407E-A947-70E740481C1C}">
                <a14:useLocalDpi xmlns:a14="http://schemas.microsoft.com/office/drawing/2010/main" val="0"/>
              </a:ext>
            </a:extLst>
          </a:blip>
          <a:srcRect t="17129" r="75250"/>
          <a:stretch/>
        </p:blipFill>
        <p:spPr bwMode="auto">
          <a:xfrm>
            <a:off x="10213675" y="1429200"/>
            <a:ext cx="1525184" cy="215938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389269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06" y="281796"/>
            <a:ext cx="8596668" cy="1320800"/>
          </a:xfrm>
        </p:spPr>
        <p:txBody>
          <a:bodyPr/>
          <a:lstStyle/>
          <a:p>
            <a:r>
              <a:rPr lang="en-IE" dirty="0" smtClean="0"/>
              <a:t>Velocity</a:t>
            </a:r>
            <a:endParaRPr lang="en-IE" dirty="0"/>
          </a:p>
        </p:txBody>
      </p:sp>
      <p:sp>
        <p:nvSpPr>
          <p:cNvPr id="3" name="Content Placeholder 2"/>
          <p:cNvSpPr>
            <a:spLocks noGrp="1"/>
          </p:cNvSpPr>
          <p:nvPr>
            <p:ph idx="1"/>
          </p:nvPr>
        </p:nvSpPr>
        <p:spPr>
          <a:xfrm>
            <a:off x="573816" y="1133198"/>
            <a:ext cx="9329309" cy="4253345"/>
          </a:xfrm>
        </p:spPr>
        <p:txBody>
          <a:bodyPr>
            <a:noAutofit/>
          </a:bodyPr>
          <a:lstStyle/>
          <a:p>
            <a:pPr>
              <a:lnSpc>
                <a:spcPct val="150000"/>
              </a:lnSpc>
              <a:spcBef>
                <a:spcPts val="600"/>
              </a:spcBef>
            </a:pPr>
            <a:r>
              <a:rPr lang="en-IE" sz="1600" dirty="0" smtClean="0"/>
              <a:t>Problems </a:t>
            </a:r>
            <a:r>
              <a:rPr lang="en-IE" sz="1600" dirty="0"/>
              <a:t>previously restricted to segments of industry are now presenting themselves in a much broader setting. </a:t>
            </a:r>
          </a:p>
          <a:p>
            <a:pPr>
              <a:lnSpc>
                <a:spcPct val="150000"/>
              </a:lnSpc>
              <a:spcBef>
                <a:spcPts val="600"/>
              </a:spcBef>
            </a:pPr>
            <a:r>
              <a:rPr lang="en-IE" sz="1600" dirty="0"/>
              <a:t>Specialized companies such as financial traders have long turned systems that cope with fast moving data to their advantage. </a:t>
            </a:r>
          </a:p>
          <a:p>
            <a:pPr>
              <a:lnSpc>
                <a:spcPct val="150000"/>
              </a:lnSpc>
              <a:spcBef>
                <a:spcPts val="600"/>
              </a:spcBef>
            </a:pPr>
            <a:r>
              <a:rPr lang="en-IE" sz="1600" dirty="0"/>
              <a:t>Now it’s our turn. Why is that so? The Internet and mobile era means that the way we deliver and consume products and services is increasingly instrumented, generating a data flow back to the provider</a:t>
            </a:r>
            <a:r>
              <a:rPr lang="en-IE" sz="1600" dirty="0" smtClean="0"/>
              <a:t>.</a:t>
            </a:r>
            <a:endParaRPr lang="en-IE" sz="1600" dirty="0" smtClean="0"/>
          </a:p>
          <a:p>
            <a:pPr>
              <a:lnSpc>
                <a:spcPct val="150000"/>
              </a:lnSpc>
              <a:spcBef>
                <a:spcPts val="600"/>
              </a:spcBef>
            </a:pPr>
            <a:r>
              <a:rPr lang="en-IE" sz="1600" dirty="0" smtClean="0"/>
              <a:t>Online </a:t>
            </a:r>
            <a:r>
              <a:rPr lang="en-IE" sz="1600" dirty="0"/>
              <a:t>retailers are able to compile large histories of customers’ every click and interaction: not just the final sales. Those who are able to quickly utilize that information, by recommending additional purchases, for instance, gain competitive advantage. The smartphone era increases again the rate of data inflow, as consumers carry with them a streaming source of </a:t>
            </a:r>
            <a:r>
              <a:rPr lang="en-IE" sz="1600" dirty="0" smtClean="0"/>
              <a:t>geo-located </a:t>
            </a:r>
            <a:r>
              <a:rPr lang="en-IE" sz="1600" dirty="0"/>
              <a:t>imagery and audio data</a:t>
            </a:r>
            <a:r>
              <a:rPr lang="en-IE" sz="1600" dirty="0" smtClean="0"/>
              <a:t>.</a:t>
            </a:r>
            <a:endParaRPr lang="en-IE" sz="1600" dirty="0"/>
          </a:p>
        </p:txBody>
      </p:sp>
      <p:pic>
        <p:nvPicPr>
          <p:cNvPr id="4" name="Picture 3" descr="http://3.bp.blogspot.com/-GVYP5m0mzwU/Tz1P_96nFGI/AAAAAAAAEGQ/UWIcTVtXuV0/s400/what_makes_data_big_data.png"/>
          <p:cNvPicPr/>
          <p:nvPr/>
        </p:nvPicPr>
        <p:blipFill rotWithShape="1">
          <a:blip r:embed="rId3">
            <a:extLst>
              <a:ext uri="{28A0092B-C50C-407E-A947-70E740481C1C}">
                <a14:useLocalDpi xmlns:a14="http://schemas.microsoft.com/office/drawing/2010/main" val="0"/>
              </a:ext>
            </a:extLst>
          </a:blip>
          <a:srcRect l="24750" t="19906" r="50000" b="2"/>
          <a:stretch/>
        </p:blipFill>
        <p:spPr bwMode="auto">
          <a:xfrm>
            <a:off x="10376767" y="2441276"/>
            <a:ext cx="1406915" cy="216523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691013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Velocity</a:t>
            </a:r>
            <a:endParaRPr lang="en-IE" dirty="0"/>
          </a:p>
        </p:txBody>
      </p:sp>
      <p:sp>
        <p:nvSpPr>
          <p:cNvPr id="3" name="Content Placeholder 2"/>
          <p:cNvSpPr>
            <a:spLocks noGrp="1"/>
          </p:cNvSpPr>
          <p:nvPr>
            <p:ph idx="1"/>
          </p:nvPr>
        </p:nvSpPr>
        <p:spPr>
          <a:xfrm>
            <a:off x="677333" y="1041047"/>
            <a:ext cx="8923867" cy="4253345"/>
          </a:xfrm>
        </p:spPr>
        <p:txBody>
          <a:bodyPr>
            <a:noAutofit/>
          </a:bodyPr>
          <a:lstStyle/>
          <a:p>
            <a:pPr>
              <a:lnSpc>
                <a:spcPct val="150000"/>
              </a:lnSpc>
              <a:spcBef>
                <a:spcPts val="600"/>
              </a:spcBef>
            </a:pPr>
            <a:r>
              <a:rPr lang="en-IE" sz="1600" dirty="0" smtClean="0"/>
              <a:t>It’s </a:t>
            </a:r>
            <a:r>
              <a:rPr lang="en-IE" sz="1600" dirty="0"/>
              <a:t>not just the velocity of the incoming data that’s the issue: it’s possible to stream fast-moving data into bulk storage for later batch processing, for example. The importance lies in the speed of the feedback loop, taking data from input through to decision</a:t>
            </a:r>
            <a:r>
              <a:rPr lang="en-IE" sz="1600" dirty="0" smtClean="0"/>
              <a:t>.</a:t>
            </a:r>
          </a:p>
          <a:p>
            <a:pPr>
              <a:lnSpc>
                <a:spcPct val="150000"/>
              </a:lnSpc>
              <a:spcBef>
                <a:spcPts val="600"/>
              </a:spcBef>
            </a:pPr>
            <a:r>
              <a:rPr lang="en-IE" sz="1600" dirty="0" smtClean="0"/>
              <a:t>As </a:t>
            </a:r>
            <a:r>
              <a:rPr lang="en-IE" sz="1600" dirty="0"/>
              <a:t>mentioned above, it’s not just about input data. The velocity of a systems’ outputs can matter too. The tighter the feedback loop, the greater the competitive advantage. The results might go directly into a product, such as Facebook’s recommendations, or into dashboards used to drive decision-making. </a:t>
            </a:r>
          </a:p>
        </p:txBody>
      </p:sp>
      <p:pic>
        <p:nvPicPr>
          <p:cNvPr id="5" name="Picture 4" descr="http://3.bp.blogspot.com/-GVYP5m0mzwU/Tz1P_96nFGI/AAAAAAAAEGQ/UWIcTVtXuV0/s400/what_makes_data_big_data.png"/>
          <p:cNvPicPr/>
          <p:nvPr/>
        </p:nvPicPr>
        <p:blipFill rotWithShape="1">
          <a:blip r:embed="rId2">
            <a:extLst>
              <a:ext uri="{28A0092B-C50C-407E-A947-70E740481C1C}">
                <a14:useLocalDpi xmlns:a14="http://schemas.microsoft.com/office/drawing/2010/main" val="0"/>
              </a:ext>
            </a:extLst>
          </a:blip>
          <a:srcRect l="24750" t="19906" r="50000" b="2"/>
          <a:stretch/>
        </p:blipFill>
        <p:spPr bwMode="auto">
          <a:xfrm>
            <a:off x="10376768" y="4692771"/>
            <a:ext cx="1406915" cy="216523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751493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553" y="230038"/>
            <a:ext cx="8596668" cy="1320800"/>
          </a:xfrm>
        </p:spPr>
        <p:txBody>
          <a:bodyPr/>
          <a:lstStyle/>
          <a:p>
            <a:r>
              <a:rPr lang="en-IE" dirty="0" smtClean="0"/>
              <a:t>Variety</a:t>
            </a:r>
            <a:endParaRPr lang="en-IE" dirty="0"/>
          </a:p>
        </p:txBody>
      </p:sp>
      <p:sp>
        <p:nvSpPr>
          <p:cNvPr id="3" name="Content Placeholder 2"/>
          <p:cNvSpPr>
            <a:spLocks noGrp="1"/>
          </p:cNvSpPr>
          <p:nvPr>
            <p:ph idx="1"/>
          </p:nvPr>
        </p:nvSpPr>
        <p:spPr>
          <a:xfrm>
            <a:off x="297771" y="966157"/>
            <a:ext cx="9881399" cy="5658929"/>
          </a:xfrm>
        </p:spPr>
        <p:txBody>
          <a:bodyPr>
            <a:noAutofit/>
          </a:bodyPr>
          <a:lstStyle/>
          <a:p>
            <a:pPr>
              <a:lnSpc>
                <a:spcPct val="150000"/>
              </a:lnSpc>
            </a:pPr>
            <a:r>
              <a:rPr lang="en-IE" sz="1400" dirty="0"/>
              <a:t>Even on the web, where computer-to-computer communication ought to bring some guarantees, the reality of data is messy. Different </a:t>
            </a:r>
            <a:r>
              <a:rPr lang="en-IE" sz="1400" dirty="0" smtClean="0"/>
              <a:t>browsers </a:t>
            </a:r>
            <a:r>
              <a:rPr lang="en-IE" sz="1400" dirty="0"/>
              <a:t>send different data, users withhold information, they may be using differing software versions or vendors to communicate with you. And you can bet that if part of the process involves a human, there will be error and inconsistency.</a:t>
            </a:r>
          </a:p>
          <a:p>
            <a:pPr>
              <a:lnSpc>
                <a:spcPct val="150000"/>
              </a:lnSpc>
            </a:pPr>
            <a:r>
              <a:rPr lang="en-IE" sz="1400" dirty="0"/>
              <a:t>A common use of big data processing is to take </a:t>
            </a:r>
            <a:r>
              <a:rPr lang="en-IE" sz="1400" dirty="0" smtClean="0"/>
              <a:t>unstructured </a:t>
            </a:r>
            <a:r>
              <a:rPr lang="en-IE" sz="1400" dirty="0"/>
              <a:t>data and extract ordered meaning, for consumption either by humans or as a structured input to an application. One such example is entity resolution, the process of </a:t>
            </a:r>
            <a:r>
              <a:rPr lang="en-IE" sz="1400" dirty="0" smtClean="0"/>
              <a:t>determining </a:t>
            </a:r>
            <a:r>
              <a:rPr lang="en-IE" sz="1400" dirty="0"/>
              <a:t>exactly what a name refers to. Is this city London, England or London, Texas? By the time your business logic gets to it, you don’t want to be guessing.</a:t>
            </a:r>
          </a:p>
          <a:p>
            <a:pPr>
              <a:lnSpc>
                <a:spcPct val="150000"/>
              </a:lnSpc>
            </a:pPr>
            <a:r>
              <a:rPr lang="en-IE" sz="1400" dirty="0"/>
              <a:t>The process of moving from source data to processed application data involves the loss of  information. When you tidy up, you end up throwing stuff away. This underlines a principle of big data: when you can, keep everything. </a:t>
            </a:r>
          </a:p>
        </p:txBody>
      </p:sp>
      <p:pic>
        <p:nvPicPr>
          <p:cNvPr id="4" name="Picture 3" descr="http://3.bp.blogspot.com/-GVYP5m0mzwU/Tz1P_96nFGI/AAAAAAAAEGQ/UWIcTVtXuV0/s400/what_makes_data_big_data.png"/>
          <p:cNvPicPr/>
          <p:nvPr/>
        </p:nvPicPr>
        <p:blipFill rotWithShape="1">
          <a:blip r:embed="rId2">
            <a:extLst>
              <a:ext uri="{28A0092B-C50C-407E-A947-70E740481C1C}">
                <a14:useLocalDpi xmlns:a14="http://schemas.microsoft.com/office/drawing/2010/main" val="0"/>
              </a:ext>
            </a:extLst>
          </a:blip>
          <a:srcRect l="50000" t="14352" r="25000"/>
          <a:stretch/>
        </p:blipFill>
        <p:spPr bwMode="auto">
          <a:xfrm>
            <a:off x="10733286" y="2155182"/>
            <a:ext cx="952500" cy="176212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7833756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553" y="230038"/>
            <a:ext cx="8596668" cy="1320800"/>
          </a:xfrm>
        </p:spPr>
        <p:txBody>
          <a:bodyPr/>
          <a:lstStyle/>
          <a:p>
            <a:r>
              <a:rPr lang="en-IE" dirty="0" smtClean="0"/>
              <a:t>Variety</a:t>
            </a:r>
            <a:endParaRPr lang="en-IE" dirty="0"/>
          </a:p>
        </p:txBody>
      </p:sp>
      <p:sp>
        <p:nvSpPr>
          <p:cNvPr id="3" name="Content Placeholder 2"/>
          <p:cNvSpPr>
            <a:spLocks noGrp="1"/>
          </p:cNvSpPr>
          <p:nvPr>
            <p:ph idx="1"/>
          </p:nvPr>
        </p:nvSpPr>
        <p:spPr>
          <a:xfrm>
            <a:off x="246013" y="894001"/>
            <a:ext cx="9467331" cy="5658929"/>
          </a:xfrm>
        </p:spPr>
        <p:txBody>
          <a:bodyPr>
            <a:noAutofit/>
          </a:bodyPr>
          <a:lstStyle/>
          <a:p>
            <a:pPr>
              <a:lnSpc>
                <a:spcPct val="150000"/>
              </a:lnSpc>
            </a:pPr>
            <a:r>
              <a:rPr lang="en-IE" sz="1400" dirty="0" smtClean="0"/>
              <a:t>This </a:t>
            </a:r>
            <a:r>
              <a:rPr lang="en-IE" sz="1400" dirty="0"/>
              <a:t>underlines a principle of big data: when you can, keep everything. There may well be useful signals in the bits you throw away. If you lose the source data, there’s no going back.</a:t>
            </a:r>
          </a:p>
          <a:p>
            <a:pPr>
              <a:lnSpc>
                <a:spcPct val="150000"/>
              </a:lnSpc>
            </a:pPr>
            <a:r>
              <a:rPr lang="en-IE" sz="1400" dirty="0"/>
              <a:t>Despite the popularity and well understood nature of relational databases, it is not the case that they should always be the destination for data, even when tidied up. Certain data types suit certain classes of database better. </a:t>
            </a:r>
          </a:p>
          <a:p>
            <a:pPr>
              <a:lnSpc>
                <a:spcPct val="150000"/>
              </a:lnSpc>
            </a:pPr>
            <a:r>
              <a:rPr lang="en-IE" sz="1400" dirty="0"/>
              <a:t>Even where there’s not a radical data type mismatch, a disadvantage of the relational database is the static nature of its schemas. In an agile, exploratory environment, the results of computations will evolve with the detection and extraction of more signals. Semi-structured </a:t>
            </a:r>
            <a:r>
              <a:rPr lang="en-IE" sz="1400" dirty="0" err="1"/>
              <a:t>NoSQL</a:t>
            </a:r>
            <a:r>
              <a:rPr lang="en-IE" sz="1400" dirty="0"/>
              <a:t> databases meet this need for flexibility: they provide enough structure to organize data, but do not require the exact schema of the data before storing it.</a:t>
            </a:r>
          </a:p>
          <a:p>
            <a:pPr>
              <a:lnSpc>
                <a:spcPct val="150000"/>
              </a:lnSpc>
            </a:pPr>
            <a:endParaRPr lang="en-IE" dirty="0"/>
          </a:p>
        </p:txBody>
      </p:sp>
      <p:pic>
        <p:nvPicPr>
          <p:cNvPr id="4" name="Picture 3" descr="http://3.bp.blogspot.com/-GVYP5m0mzwU/Tz1P_96nFGI/AAAAAAAAEGQ/UWIcTVtXuV0/s400/what_makes_data_big_data.png"/>
          <p:cNvPicPr/>
          <p:nvPr/>
        </p:nvPicPr>
        <p:blipFill rotWithShape="1">
          <a:blip r:embed="rId2">
            <a:extLst>
              <a:ext uri="{28A0092B-C50C-407E-A947-70E740481C1C}">
                <a14:useLocalDpi xmlns:a14="http://schemas.microsoft.com/office/drawing/2010/main" val="0"/>
              </a:ext>
            </a:extLst>
          </a:blip>
          <a:srcRect l="50000" t="14352" r="25000"/>
          <a:stretch/>
        </p:blipFill>
        <p:spPr bwMode="auto">
          <a:xfrm>
            <a:off x="10830104" y="1950786"/>
            <a:ext cx="952500" cy="176212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269626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304813204"/>
              </p:ext>
            </p:extLst>
          </p:nvPr>
        </p:nvGraphicFramePr>
        <p:xfrm>
          <a:off x="363315" y="679851"/>
          <a:ext cx="8900102" cy="47812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p:cNvSpPr txBox="1"/>
          <p:nvPr/>
        </p:nvSpPr>
        <p:spPr>
          <a:xfrm>
            <a:off x="841935" y="499411"/>
            <a:ext cx="1812300" cy="461665"/>
          </a:xfrm>
          <a:prstGeom prst="rect">
            <a:avLst/>
          </a:prstGeom>
          <a:noFill/>
        </p:spPr>
        <p:txBody>
          <a:bodyPr wrap="square" rtlCol="0">
            <a:spAutoFit/>
          </a:bodyPr>
          <a:lstStyle/>
          <a:p>
            <a:r>
              <a:rPr lang="en-US" sz="2400" b="1" dirty="0" smtClean="0"/>
              <a:t>More </a:t>
            </a:r>
            <a:r>
              <a:rPr lang="en-US" sz="2400" b="1" dirty="0" err="1" smtClean="0"/>
              <a:t>Vs</a:t>
            </a:r>
            <a:endParaRPr lang="en-US" sz="2400" b="1" dirty="0"/>
          </a:p>
        </p:txBody>
      </p:sp>
    </p:spTree>
    <p:extLst>
      <p:ext uri="{BB962C8B-B14F-4D97-AF65-F5344CB8AC3E}">
        <p14:creationId xmlns:p14="http://schemas.microsoft.com/office/powerpoint/2010/main" val="373607012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BS Presentation Templa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DBS Powerpoint template </Template>
  <TotalTime>331</TotalTime>
  <Words>1788</Words>
  <Application>Microsoft Macintosh PowerPoint</Application>
  <PresentationFormat>Custom</PresentationFormat>
  <Paragraphs>72</Paragraphs>
  <Slides>16</Slides>
  <Notes>3</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DBS Presentation Template</vt:lpstr>
      <vt:lpstr>PowerPoint Presentation</vt:lpstr>
      <vt:lpstr>PowerPoint Presentation</vt:lpstr>
      <vt:lpstr>Volume</vt:lpstr>
      <vt:lpstr>Volume</vt:lpstr>
      <vt:lpstr>Velocity</vt:lpstr>
      <vt:lpstr>Velocity</vt:lpstr>
      <vt:lpstr>Variety</vt:lpstr>
      <vt:lpstr>Variety</vt:lpstr>
      <vt:lpstr>PowerPoint Presentation</vt:lpstr>
      <vt:lpstr>PowerPoint Presentation</vt:lpstr>
      <vt:lpstr>Veracity</vt:lpstr>
      <vt:lpstr>Veracity</vt:lpstr>
      <vt:lpstr>Value</vt:lpstr>
      <vt:lpstr>Value</vt:lpstr>
      <vt:lpstr>More V’s?</vt:lpstr>
      <vt:lpstr>More V’s?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dc:title>
  <dc:creator>admin</dc:creator>
  <cp:lastModifiedBy>Darren Redmond</cp:lastModifiedBy>
  <cp:revision>49</cp:revision>
  <cp:lastPrinted>2014-05-13T15:12:20Z</cp:lastPrinted>
  <dcterms:created xsi:type="dcterms:W3CDTF">2014-02-10T21:37:00Z</dcterms:created>
  <dcterms:modified xsi:type="dcterms:W3CDTF">2017-09-05T02:41:43Z</dcterms:modified>
</cp:coreProperties>
</file>