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25" r:id="rId3"/>
    <p:sldId id="261" r:id="rId4"/>
    <p:sldId id="360" r:id="rId5"/>
    <p:sldId id="324" r:id="rId6"/>
    <p:sldId id="314" r:id="rId7"/>
    <p:sldId id="315" r:id="rId8"/>
    <p:sldId id="316" r:id="rId9"/>
    <p:sldId id="260" r:id="rId10"/>
    <p:sldId id="267" r:id="rId11"/>
    <p:sldId id="268" r:id="rId12"/>
    <p:sldId id="269" r:id="rId13"/>
    <p:sldId id="270" r:id="rId14"/>
    <p:sldId id="271" r:id="rId15"/>
    <p:sldId id="359" r:id="rId16"/>
    <p:sldId id="323" r:id="rId17"/>
    <p:sldId id="326" r:id="rId18"/>
    <p:sldId id="327" r:id="rId19"/>
    <p:sldId id="317" r:id="rId20"/>
    <p:sldId id="328" r:id="rId21"/>
    <p:sldId id="266" r:id="rId22"/>
    <p:sldId id="318" r:id="rId23"/>
    <p:sldId id="319" r:id="rId24"/>
    <p:sldId id="273" r:id="rId25"/>
    <p:sldId id="363" r:id="rId26"/>
    <p:sldId id="329" r:id="rId27"/>
    <p:sldId id="330" r:id="rId28"/>
    <p:sldId id="331" r:id="rId29"/>
    <p:sldId id="322" r:id="rId30"/>
    <p:sldId id="332" r:id="rId31"/>
    <p:sldId id="274" r:id="rId32"/>
    <p:sldId id="333" r:id="rId33"/>
    <p:sldId id="334" r:id="rId34"/>
    <p:sldId id="335" r:id="rId35"/>
    <p:sldId id="336" r:id="rId36"/>
    <p:sldId id="337" r:id="rId37"/>
    <p:sldId id="361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276" r:id="rId48"/>
    <p:sldId id="281" r:id="rId49"/>
    <p:sldId id="350" r:id="rId50"/>
    <p:sldId id="351" r:id="rId51"/>
    <p:sldId id="352" r:id="rId52"/>
    <p:sldId id="362" r:id="rId53"/>
    <p:sldId id="265" r:id="rId54"/>
    <p:sldId id="353" r:id="rId55"/>
    <p:sldId id="358" r:id="rId5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26" autoAdjust="0"/>
    <p:restoredTop sz="80256" autoAdjust="0"/>
  </p:normalViewPr>
  <p:slideViewPr>
    <p:cSldViewPr>
      <p:cViewPr>
        <p:scale>
          <a:sx n="50" d="100"/>
          <a:sy n="50" d="100"/>
        </p:scale>
        <p:origin x="-132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62E70-E1A3-4C77-BCA8-E727FA07AC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0AD89BC-97AB-4E52-ACC8-C4321FF01EB0}">
      <dgm:prSet phldrT="[Text]"/>
      <dgm:spPr/>
      <dgm:t>
        <a:bodyPr/>
        <a:lstStyle/>
        <a:p>
          <a:r>
            <a:rPr lang="en-IE" dirty="0" smtClean="0"/>
            <a:t>Data</a:t>
          </a:r>
          <a:endParaRPr lang="en-IE" dirty="0"/>
        </a:p>
      </dgm:t>
    </dgm:pt>
    <dgm:pt modelId="{22B8AA6C-0B7C-4E10-923E-AF642545EABA}" type="parTrans" cxnId="{052AFB51-9165-44A1-9578-161F8D7A9946}">
      <dgm:prSet/>
      <dgm:spPr/>
      <dgm:t>
        <a:bodyPr/>
        <a:lstStyle/>
        <a:p>
          <a:endParaRPr lang="en-IE"/>
        </a:p>
      </dgm:t>
    </dgm:pt>
    <dgm:pt modelId="{F66864D2-AD38-49D9-8C1A-C78C5B5A12CC}" type="sibTrans" cxnId="{052AFB51-9165-44A1-9578-161F8D7A9946}">
      <dgm:prSet/>
      <dgm:spPr/>
      <dgm:t>
        <a:bodyPr/>
        <a:lstStyle/>
        <a:p>
          <a:endParaRPr lang="en-IE"/>
        </a:p>
      </dgm:t>
    </dgm:pt>
    <dgm:pt modelId="{31D0D8D4-C9B0-4A95-9E54-26E6571736F2}">
      <dgm:prSet phldrT="[Text]"/>
      <dgm:spPr/>
      <dgm:t>
        <a:bodyPr/>
        <a:lstStyle/>
        <a:p>
          <a:r>
            <a:rPr lang="en-IE" dirty="0" smtClean="0"/>
            <a:t>Qualitative data (Who, what, when, where, how)</a:t>
          </a:r>
          <a:endParaRPr lang="en-IE" dirty="0"/>
        </a:p>
      </dgm:t>
    </dgm:pt>
    <dgm:pt modelId="{57CBFF1C-6D38-455A-B91D-417FE7CF1D14}" type="parTrans" cxnId="{2585D936-1D2C-4E58-AAE2-26B94817C1AE}">
      <dgm:prSet/>
      <dgm:spPr/>
      <dgm:t>
        <a:bodyPr/>
        <a:lstStyle/>
        <a:p>
          <a:endParaRPr lang="en-IE"/>
        </a:p>
      </dgm:t>
    </dgm:pt>
    <dgm:pt modelId="{BD6B3EAD-A773-4DC6-A422-191A321E6A4C}" type="sibTrans" cxnId="{2585D936-1D2C-4E58-AAE2-26B94817C1AE}">
      <dgm:prSet/>
      <dgm:spPr/>
      <dgm:t>
        <a:bodyPr/>
        <a:lstStyle/>
        <a:p>
          <a:endParaRPr lang="en-IE"/>
        </a:p>
      </dgm:t>
    </dgm:pt>
    <dgm:pt modelId="{83825797-5C4B-49E6-8F73-202AFD1F23EC}">
      <dgm:prSet phldrT="[Text]"/>
      <dgm:spPr/>
      <dgm:t>
        <a:bodyPr/>
        <a:lstStyle/>
        <a:p>
          <a:r>
            <a:rPr lang="en-IE" dirty="0" smtClean="0"/>
            <a:t>Quantitative data (1,2,3,4,5 etc…)</a:t>
          </a:r>
          <a:endParaRPr lang="en-IE" dirty="0"/>
        </a:p>
      </dgm:t>
    </dgm:pt>
    <dgm:pt modelId="{379CD879-1D15-452C-9951-7B9D23094DA2}" type="parTrans" cxnId="{FB850D25-E753-4B35-9659-F78AE2B101A3}">
      <dgm:prSet/>
      <dgm:spPr/>
      <dgm:t>
        <a:bodyPr/>
        <a:lstStyle/>
        <a:p>
          <a:endParaRPr lang="en-IE"/>
        </a:p>
      </dgm:t>
    </dgm:pt>
    <dgm:pt modelId="{0D10AD56-72F3-4E42-8B2F-02C92349AD24}" type="sibTrans" cxnId="{FB850D25-E753-4B35-9659-F78AE2B101A3}">
      <dgm:prSet/>
      <dgm:spPr/>
      <dgm:t>
        <a:bodyPr/>
        <a:lstStyle/>
        <a:p>
          <a:endParaRPr lang="en-IE"/>
        </a:p>
      </dgm:t>
    </dgm:pt>
    <dgm:pt modelId="{3848C1D5-4319-4E5F-8807-426B79D10C78}" type="pres">
      <dgm:prSet presAssocID="{0DC62E70-E1A3-4C77-BCA8-E727FA07AC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E"/>
        </a:p>
      </dgm:t>
    </dgm:pt>
    <dgm:pt modelId="{0ECDE5EF-7F2D-4131-A72B-83F3C899C4B9}" type="pres">
      <dgm:prSet presAssocID="{30AD89BC-97AB-4E52-ACC8-C4321FF01EB0}" presName="hierRoot1" presStyleCnt="0"/>
      <dgm:spPr/>
    </dgm:pt>
    <dgm:pt modelId="{F52DE451-CDA7-4F59-8437-7CF47947B05B}" type="pres">
      <dgm:prSet presAssocID="{30AD89BC-97AB-4E52-ACC8-C4321FF01EB0}" presName="composite" presStyleCnt="0"/>
      <dgm:spPr/>
    </dgm:pt>
    <dgm:pt modelId="{20B801D3-081E-40D3-9E8F-B6A115BB5188}" type="pres">
      <dgm:prSet presAssocID="{30AD89BC-97AB-4E52-ACC8-C4321FF01EB0}" presName="background" presStyleLbl="node0" presStyleIdx="0" presStyleCnt="1"/>
      <dgm:spPr/>
    </dgm:pt>
    <dgm:pt modelId="{58915AFA-1A30-49F2-9024-A70F67121A0D}" type="pres">
      <dgm:prSet presAssocID="{30AD89BC-97AB-4E52-ACC8-C4321FF01E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140D6D71-6F23-4ED2-858D-E8B79BEE9746}" type="pres">
      <dgm:prSet presAssocID="{30AD89BC-97AB-4E52-ACC8-C4321FF01EB0}" presName="hierChild2" presStyleCnt="0"/>
      <dgm:spPr/>
    </dgm:pt>
    <dgm:pt modelId="{9ADC4F81-9C79-402B-921C-710E7607F570}" type="pres">
      <dgm:prSet presAssocID="{57CBFF1C-6D38-455A-B91D-417FE7CF1D14}" presName="Name10" presStyleLbl="parChTrans1D2" presStyleIdx="0" presStyleCnt="2"/>
      <dgm:spPr/>
      <dgm:t>
        <a:bodyPr/>
        <a:lstStyle/>
        <a:p>
          <a:endParaRPr lang="en-IE"/>
        </a:p>
      </dgm:t>
    </dgm:pt>
    <dgm:pt modelId="{2CEB2DB6-6D07-469D-826C-891AE4E79F83}" type="pres">
      <dgm:prSet presAssocID="{31D0D8D4-C9B0-4A95-9E54-26E6571736F2}" presName="hierRoot2" presStyleCnt="0"/>
      <dgm:spPr/>
    </dgm:pt>
    <dgm:pt modelId="{85474775-8E05-432F-A3CC-34D0AD3A2134}" type="pres">
      <dgm:prSet presAssocID="{31D0D8D4-C9B0-4A95-9E54-26E6571736F2}" presName="composite2" presStyleCnt="0"/>
      <dgm:spPr/>
    </dgm:pt>
    <dgm:pt modelId="{9E15D0BE-E412-4868-9FFA-E4895945774D}" type="pres">
      <dgm:prSet presAssocID="{31D0D8D4-C9B0-4A95-9E54-26E6571736F2}" presName="background2" presStyleLbl="node2" presStyleIdx="0" presStyleCnt="2"/>
      <dgm:spPr/>
    </dgm:pt>
    <dgm:pt modelId="{E903D9F8-8FFA-4B30-BFD8-B58AF502B0C9}" type="pres">
      <dgm:prSet presAssocID="{31D0D8D4-C9B0-4A95-9E54-26E6571736F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B78A5304-F085-496E-A775-515A0CD639F1}" type="pres">
      <dgm:prSet presAssocID="{31D0D8D4-C9B0-4A95-9E54-26E6571736F2}" presName="hierChild3" presStyleCnt="0"/>
      <dgm:spPr/>
    </dgm:pt>
    <dgm:pt modelId="{5802BC75-3CD5-4F23-BB83-0FCBAD9D3044}" type="pres">
      <dgm:prSet presAssocID="{379CD879-1D15-452C-9951-7B9D23094DA2}" presName="Name10" presStyleLbl="parChTrans1D2" presStyleIdx="1" presStyleCnt="2"/>
      <dgm:spPr/>
      <dgm:t>
        <a:bodyPr/>
        <a:lstStyle/>
        <a:p>
          <a:endParaRPr lang="en-IE"/>
        </a:p>
      </dgm:t>
    </dgm:pt>
    <dgm:pt modelId="{760B1EB3-DBCA-4AED-AC3F-D8012031B314}" type="pres">
      <dgm:prSet presAssocID="{83825797-5C4B-49E6-8F73-202AFD1F23EC}" presName="hierRoot2" presStyleCnt="0"/>
      <dgm:spPr/>
    </dgm:pt>
    <dgm:pt modelId="{744A6659-D752-42D5-9449-0E143C4C444A}" type="pres">
      <dgm:prSet presAssocID="{83825797-5C4B-49E6-8F73-202AFD1F23EC}" presName="composite2" presStyleCnt="0"/>
      <dgm:spPr/>
    </dgm:pt>
    <dgm:pt modelId="{9511C10E-5CA3-4286-A588-2933D06E7059}" type="pres">
      <dgm:prSet presAssocID="{83825797-5C4B-49E6-8F73-202AFD1F23EC}" presName="background2" presStyleLbl="node2" presStyleIdx="1" presStyleCnt="2"/>
      <dgm:spPr/>
    </dgm:pt>
    <dgm:pt modelId="{4C5248BC-0BA3-4246-A06B-A8512D8E8C17}" type="pres">
      <dgm:prSet presAssocID="{83825797-5C4B-49E6-8F73-202AFD1F23E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00F6D5BE-BAB6-431B-8111-55A4DC26011B}" type="pres">
      <dgm:prSet presAssocID="{83825797-5C4B-49E6-8F73-202AFD1F23EC}" presName="hierChild3" presStyleCnt="0"/>
      <dgm:spPr/>
    </dgm:pt>
  </dgm:ptLst>
  <dgm:cxnLst>
    <dgm:cxn modelId="{0C2CE11D-2E1C-494E-9699-CE4B0D640186}" type="presOf" srcId="{57CBFF1C-6D38-455A-B91D-417FE7CF1D14}" destId="{9ADC4F81-9C79-402B-921C-710E7607F570}" srcOrd="0" destOrd="0" presId="urn:microsoft.com/office/officeart/2005/8/layout/hierarchy1"/>
    <dgm:cxn modelId="{052AFB51-9165-44A1-9578-161F8D7A9946}" srcId="{0DC62E70-E1A3-4C77-BCA8-E727FA07ACF6}" destId="{30AD89BC-97AB-4E52-ACC8-C4321FF01EB0}" srcOrd="0" destOrd="0" parTransId="{22B8AA6C-0B7C-4E10-923E-AF642545EABA}" sibTransId="{F66864D2-AD38-49D9-8C1A-C78C5B5A12CC}"/>
    <dgm:cxn modelId="{E0CD80A5-3ED6-4F53-9A9C-699D714F7069}" type="presOf" srcId="{379CD879-1D15-452C-9951-7B9D23094DA2}" destId="{5802BC75-3CD5-4F23-BB83-0FCBAD9D3044}" srcOrd="0" destOrd="0" presId="urn:microsoft.com/office/officeart/2005/8/layout/hierarchy1"/>
    <dgm:cxn modelId="{711E0A2E-0D8C-4CA8-B72A-97BB6C2DB4F1}" type="presOf" srcId="{83825797-5C4B-49E6-8F73-202AFD1F23EC}" destId="{4C5248BC-0BA3-4246-A06B-A8512D8E8C17}" srcOrd="0" destOrd="0" presId="urn:microsoft.com/office/officeart/2005/8/layout/hierarchy1"/>
    <dgm:cxn modelId="{AEA759EB-6460-4CFE-A5D9-0526D7410DC3}" type="presOf" srcId="{0DC62E70-E1A3-4C77-BCA8-E727FA07ACF6}" destId="{3848C1D5-4319-4E5F-8807-426B79D10C78}" srcOrd="0" destOrd="0" presId="urn:microsoft.com/office/officeart/2005/8/layout/hierarchy1"/>
    <dgm:cxn modelId="{2585D936-1D2C-4E58-AAE2-26B94817C1AE}" srcId="{30AD89BC-97AB-4E52-ACC8-C4321FF01EB0}" destId="{31D0D8D4-C9B0-4A95-9E54-26E6571736F2}" srcOrd="0" destOrd="0" parTransId="{57CBFF1C-6D38-455A-B91D-417FE7CF1D14}" sibTransId="{BD6B3EAD-A773-4DC6-A422-191A321E6A4C}"/>
    <dgm:cxn modelId="{D69E7409-E063-4D5A-9397-CB7F1E0B0E0C}" type="presOf" srcId="{30AD89BC-97AB-4E52-ACC8-C4321FF01EB0}" destId="{58915AFA-1A30-49F2-9024-A70F67121A0D}" srcOrd="0" destOrd="0" presId="urn:microsoft.com/office/officeart/2005/8/layout/hierarchy1"/>
    <dgm:cxn modelId="{2A52346C-57B7-4316-BA11-94314212B398}" type="presOf" srcId="{31D0D8D4-C9B0-4A95-9E54-26E6571736F2}" destId="{E903D9F8-8FFA-4B30-BFD8-B58AF502B0C9}" srcOrd="0" destOrd="0" presId="urn:microsoft.com/office/officeart/2005/8/layout/hierarchy1"/>
    <dgm:cxn modelId="{FB850D25-E753-4B35-9659-F78AE2B101A3}" srcId="{30AD89BC-97AB-4E52-ACC8-C4321FF01EB0}" destId="{83825797-5C4B-49E6-8F73-202AFD1F23EC}" srcOrd="1" destOrd="0" parTransId="{379CD879-1D15-452C-9951-7B9D23094DA2}" sibTransId="{0D10AD56-72F3-4E42-8B2F-02C92349AD24}"/>
    <dgm:cxn modelId="{28E70F23-10DF-449C-88EF-6A85A483B3D2}" type="presParOf" srcId="{3848C1D5-4319-4E5F-8807-426B79D10C78}" destId="{0ECDE5EF-7F2D-4131-A72B-83F3C899C4B9}" srcOrd="0" destOrd="0" presId="urn:microsoft.com/office/officeart/2005/8/layout/hierarchy1"/>
    <dgm:cxn modelId="{3F66F6E4-A396-4D1B-A793-78428D69509E}" type="presParOf" srcId="{0ECDE5EF-7F2D-4131-A72B-83F3C899C4B9}" destId="{F52DE451-CDA7-4F59-8437-7CF47947B05B}" srcOrd="0" destOrd="0" presId="urn:microsoft.com/office/officeart/2005/8/layout/hierarchy1"/>
    <dgm:cxn modelId="{BD159B68-41EC-4A17-BEC3-48EF4C6A6D71}" type="presParOf" srcId="{F52DE451-CDA7-4F59-8437-7CF47947B05B}" destId="{20B801D3-081E-40D3-9E8F-B6A115BB5188}" srcOrd="0" destOrd="0" presId="urn:microsoft.com/office/officeart/2005/8/layout/hierarchy1"/>
    <dgm:cxn modelId="{FFCC9E3C-135F-47C6-A033-EFFC8BBBB58D}" type="presParOf" srcId="{F52DE451-CDA7-4F59-8437-7CF47947B05B}" destId="{58915AFA-1A30-49F2-9024-A70F67121A0D}" srcOrd="1" destOrd="0" presId="urn:microsoft.com/office/officeart/2005/8/layout/hierarchy1"/>
    <dgm:cxn modelId="{DFEC18FD-696F-43C3-8A88-10F3415CC273}" type="presParOf" srcId="{0ECDE5EF-7F2D-4131-A72B-83F3C899C4B9}" destId="{140D6D71-6F23-4ED2-858D-E8B79BEE9746}" srcOrd="1" destOrd="0" presId="urn:microsoft.com/office/officeart/2005/8/layout/hierarchy1"/>
    <dgm:cxn modelId="{18F8F5CC-D6FD-4806-877A-A415AE695785}" type="presParOf" srcId="{140D6D71-6F23-4ED2-858D-E8B79BEE9746}" destId="{9ADC4F81-9C79-402B-921C-710E7607F570}" srcOrd="0" destOrd="0" presId="urn:microsoft.com/office/officeart/2005/8/layout/hierarchy1"/>
    <dgm:cxn modelId="{5B7ABC2D-6906-4F7C-B477-677490DF6C5C}" type="presParOf" srcId="{140D6D71-6F23-4ED2-858D-E8B79BEE9746}" destId="{2CEB2DB6-6D07-469D-826C-891AE4E79F83}" srcOrd="1" destOrd="0" presId="urn:microsoft.com/office/officeart/2005/8/layout/hierarchy1"/>
    <dgm:cxn modelId="{C548DF90-7DFE-4802-BE83-6768634621FE}" type="presParOf" srcId="{2CEB2DB6-6D07-469D-826C-891AE4E79F83}" destId="{85474775-8E05-432F-A3CC-34D0AD3A2134}" srcOrd="0" destOrd="0" presId="urn:microsoft.com/office/officeart/2005/8/layout/hierarchy1"/>
    <dgm:cxn modelId="{FA71D298-9E02-431E-AFB3-928C0B61ABD2}" type="presParOf" srcId="{85474775-8E05-432F-A3CC-34D0AD3A2134}" destId="{9E15D0BE-E412-4868-9FFA-E4895945774D}" srcOrd="0" destOrd="0" presId="urn:microsoft.com/office/officeart/2005/8/layout/hierarchy1"/>
    <dgm:cxn modelId="{B9CCEEE5-1D34-48E7-AF50-B457540132FA}" type="presParOf" srcId="{85474775-8E05-432F-A3CC-34D0AD3A2134}" destId="{E903D9F8-8FFA-4B30-BFD8-B58AF502B0C9}" srcOrd="1" destOrd="0" presId="urn:microsoft.com/office/officeart/2005/8/layout/hierarchy1"/>
    <dgm:cxn modelId="{812F46CE-F49B-47DD-90ED-F9C12A1B69C4}" type="presParOf" srcId="{2CEB2DB6-6D07-469D-826C-891AE4E79F83}" destId="{B78A5304-F085-496E-A775-515A0CD639F1}" srcOrd="1" destOrd="0" presId="urn:microsoft.com/office/officeart/2005/8/layout/hierarchy1"/>
    <dgm:cxn modelId="{58E78A97-FF30-4F50-9C2B-256825712100}" type="presParOf" srcId="{140D6D71-6F23-4ED2-858D-E8B79BEE9746}" destId="{5802BC75-3CD5-4F23-BB83-0FCBAD9D3044}" srcOrd="2" destOrd="0" presId="urn:microsoft.com/office/officeart/2005/8/layout/hierarchy1"/>
    <dgm:cxn modelId="{468B8128-362F-4AB5-B262-7521D43428FB}" type="presParOf" srcId="{140D6D71-6F23-4ED2-858D-E8B79BEE9746}" destId="{760B1EB3-DBCA-4AED-AC3F-D8012031B314}" srcOrd="3" destOrd="0" presId="urn:microsoft.com/office/officeart/2005/8/layout/hierarchy1"/>
    <dgm:cxn modelId="{9A68BC84-5DDF-41E6-AEA1-8327E9C6892D}" type="presParOf" srcId="{760B1EB3-DBCA-4AED-AC3F-D8012031B314}" destId="{744A6659-D752-42D5-9449-0E143C4C444A}" srcOrd="0" destOrd="0" presId="urn:microsoft.com/office/officeart/2005/8/layout/hierarchy1"/>
    <dgm:cxn modelId="{BED5B46A-7FDE-4C3A-AB76-28A94F290B98}" type="presParOf" srcId="{744A6659-D752-42D5-9449-0E143C4C444A}" destId="{9511C10E-5CA3-4286-A588-2933D06E7059}" srcOrd="0" destOrd="0" presId="urn:microsoft.com/office/officeart/2005/8/layout/hierarchy1"/>
    <dgm:cxn modelId="{F218F2D8-648F-4E43-9603-59180E08419B}" type="presParOf" srcId="{744A6659-D752-42D5-9449-0E143C4C444A}" destId="{4C5248BC-0BA3-4246-A06B-A8512D8E8C17}" srcOrd="1" destOrd="0" presId="urn:microsoft.com/office/officeart/2005/8/layout/hierarchy1"/>
    <dgm:cxn modelId="{B816D204-F4CE-4B65-A733-969AC1F49C52}" type="presParOf" srcId="{760B1EB3-DBCA-4AED-AC3F-D8012031B314}" destId="{00F6D5BE-BAB6-431B-8111-55A4DC26011B}" srcOrd="1" destOrd="0" presId="urn:microsoft.com/office/officeart/2005/8/layout/hierarchy1"/>
  </dgm:cxnLst>
  <dgm:bg/>
  <dgm:whole>
    <a:ln cap="rnd" cmpd="sng">
      <a:solidFill>
        <a:schemeClr val="accent1"/>
      </a:solidFill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72353-583A-4229-A258-457779ABCF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507698E-11A2-4F0C-92C6-75C5DB43B0D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of total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71D96254-5F7A-4FB6-B3B6-8846D1ABD402}" type="parTrans" cxnId="{CBA247DB-A39A-49C3-9346-5F06679496B4}">
      <dgm:prSet/>
      <dgm:spPr/>
    </dgm:pt>
    <dgm:pt modelId="{E468B142-79CC-4186-B29B-3C638081C7C3}" type="sibTrans" cxnId="{CBA247DB-A39A-49C3-9346-5F06679496B4}">
      <dgm:prSet/>
      <dgm:spPr/>
    </dgm:pt>
    <dgm:pt modelId="{5B17721C-5E60-435B-A17A-D6A0F408BB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Regular Soft Drinks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FBDF1DB8-0A93-43AE-BCAB-D8CF4FA6E35F}" type="parTrans" cxnId="{3223EC09-69B5-4636-A91E-C06DFC63B094}">
      <dgm:prSet/>
      <dgm:spPr/>
    </dgm:pt>
    <dgm:pt modelId="{3C9DBB6A-55CD-4041-9608-5B7A6D891C08}" type="sibTrans" cxnId="{3223EC09-69B5-4636-A91E-C06DFC63B094}">
      <dgm:prSet/>
      <dgm:spPr/>
    </dgm:pt>
    <dgm:pt modelId="{37758BD0-E5BE-4214-8D26-ADEF3D0EE73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Diet/Low-fat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37884304-6B36-4A99-9EF8-98DDB56E67E7}" type="parTrans" cxnId="{0A5F1C80-D6D0-48C3-82E1-F7F833C100AC}">
      <dgm:prSet/>
      <dgm:spPr/>
    </dgm:pt>
    <dgm:pt modelId="{3F7C71E8-6FA0-4795-A3D5-629DB7565494}" type="sibTrans" cxnId="{0A5F1C80-D6D0-48C3-82E1-F7F833C100AC}">
      <dgm:prSet/>
      <dgm:spPr/>
    </dgm:pt>
    <dgm:pt modelId="{2070A390-0BCC-47DA-A227-559D263364F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Energy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F80FE0AA-478C-4591-A6A3-55A12ECBA8E9}" type="parTrans" cxnId="{868148B3-2920-4BF0-9CBB-E9D33A009ABA}">
      <dgm:prSet/>
      <dgm:spPr/>
    </dgm:pt>
    <dgm:pt modelId="{5D867BFF-7BB0-42F6-AB0A-A016C620CD6C}" type="sibTrans" cxnId="{868148B3-2920-4BF0-9CBB-E9D33A009ABA}">
      <dgm:prSet/>
      <dgm:spPr/>
    </dgm:pt>
    <dgm:pt modelId="{D6F5E6A5-788A-48E3-87B8-862B217A4C9C}" type="pres">
      <dgm:prSet presAssocID="{6FB72353-583A-4229-A258-457779ABCF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6DCC6C-808D-49BE-B3D6-97FC3DFE1B48}" type="pres">
      <dgm:prSet presAssocID="{6507698E-11A2-4F0C-92C6-75C5DB43B0D4}" presName="hierRoot1" presStyleCnt="0">
        <dgm:presLayoutVars>
          <dgm:hierBranch/>
        </dgm:presLayoutVars>
      </dgm:prSet>
      <dgm:spPr/>
    </dgm:pt>
    <dgm:pt modelId="{23C6C007-1E35-4C2C-8FA8-1720F544F944}" type="pres">
      <dgm:prSet presAssocID="{6507698E-11A2-4F0C-92C6-75C5DB43B0D4}" presName="rootComposite1" presStyleCnt="0"/>
      <dgm:spPr/>
    </dgm:pt>
    <dgm:pt modelId="{86BBAE8A-0D4F-4DD7-AC4E-E0C82EA939D2}" type="pres">
      <dgm:prSet presAssocID="{6507698E-11A2-4F0C-92C6-75C5DB43B0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77C0231F-ECFF-42F3-8E9D-A27CFD86C71C}" type="pres">
      <dgm:prSet presAssocID="{6507698E-11A2-4F0C-92C6-75C5DB43B0D4}" presName="rootConnector1" presStyleLbl="node1" presStyleIdx="0" presStyleCnt="0"/>
      <dgm:spPr/>
      <dgm:t>
        <a:bodyPr/>
        <a:lstStyle/>
        <a:p>
          <a:endParaRPr lang="en-IE"/>
        </a:p>
      </dgm:t>
    </dgm:pt>
    <dgm:pt modelId="{36CD60F1-D4E0-4951-A647-3EEF8F41E14A}" type="pres">
      <dgm:prSet presAssocID="{6507698E-11A2-4F0C-92C6-75C5DB43B0D4}" presName="hierChild2" presStyleCnt="0"/>
      <dgm:spPr/>
    </dgm:pt>
    <dgm:pt modelId="{B0E2885F-81ED-4E86-9F99-60F9C172BD48}" type="pres">
      <dgm:prSet presAssocID="{FBDF1DB8-0A93-43AE-BCAB-D8CF4FA6E35F}" presName="Name35" presStyleLbl="parChTrans1D2" presStyleIdx="0" presStyleCnt="3"/>
      <dgm:spPr/>
    </dgm:pt>
    <dgm:pt modelId="{1CE11C34-8BFE-43B7-B922-D61DCB0762FB}" type="pres">
      <dgm:prSet presAssocID="{5B17721C-5E60-435B-A17A-D6A0F408BB14}" presName="hierRoot2" presStyleCnt="0">
        <dgm:presLayoutVars>
          <dgm:hierBranch/>
        </dgm:presLayoutVars>
      </dgm:prSet>
      <dgm:spPr/>
    </dgm:pt>
    <dgm:pt modelId="{FB5F9EBD-F273-4C11-B859-B62E386CE755}" type="pres">
      <dgm:prSet presAssocID="{5B17721C-5E60-435B-A17A-D6A0F408BB14}" presName="rootComposite" presStyleCnt="0"/>
      <dgm:spPr/>
    </dgm:pt>
    <dgm:pt modelId="{69312D7B-40C3-4082-B768-E8AF76A7317A}" type="pres">
      <dgm:prSet presAssocID="{5B17721C-5E60-435B-A17A-D6A0F408BB1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F849F748-F853-4FAB-BBF1-D0CBD8405350}" type="pres">
      <dgm:prSet presAssocID="{5B17721C-5E60-435B-A17A-D6A0F408BB14}" presName="rootConnector" presStyleLbl="node2" presStyleIdx="0" presStyleCnt="3"/>
      <dgm:spPr/>
      <dgm:t>
        <a:bodyPr/>
        <a:lstStyle/>
        <a:p>
          <a:endParaRPr lang="en-IE"/>
        </a:p>
      </dgm:t>
    </dgm:pt>
    <dgm:pt modelId="{81F4FE61-22D4-4DB0-ABAD-F2C6AD31BBC8}" type="pres">
      <dgm:prSet presAssocID="{5B17721C-5E60-435B-A17A-D6A0F408BB14}" presName="hierChild4" presStyleCnt="0"/>
      <dgm:spPr/>
    </dgm:pt>
    <dgm:pt modelId="{2F725EE0-3CA6-4DA1-B557-F2C5367122F9}" type="pres">
      <dgm:prSet presAssocID="{5B17721C-5E60-435B-A17A-D6A0F408BB14}" presName="hierChild5" presStyleCnt="0"/>
      <dgm:spPr/>
    </dgm:pt>
    <dgm:pt modelId="{9438C740-2209-4246-9D43-B571CD06F08D}" type="pres">
      <dgm:prSet presAssocID="{37884304-6B36-4A99-9EF8-98DDB56E67E7}" presName="Name35" presStyleLbl="parChTrans1D2" presStyleIdx="1" presStyleCnt="3"/>
      <dgm:spPr/>
    </dgm:pt>
    <dgm:pt modelId="{D1A39356-C7CD-4972-98AB-6CE64B55B4B8}" type="pres">
      <dgm:prSet presAssocID="{37758BD0-E5BE-4214-8D26-ADEF3D0EE73C}" presName="hierRoot2" presStyleCnt="0">
        <dgm:presLayoutVars>
          <dgm:hierBranch/>
        </dgm:presLayoutVars>
      </dgm:prSet>
      <dgm:spPr/>
    </dgm:pt>
    <dgm:pt modelId="{514D2C43-C830-4E09-9F03-2605F4B5824E}" type="pres">
      <dgm:prSet presAssocID="{37758BD0-E5BE-4214-8D26-ADEF3D0EE73C}" presName="rootComposite" presStyleCnt="0"/>
      <dgm:spPr/>
    </dgm:pt>
    <dgm:pt modelId="{53B09E3F-DC77-4E7D-897B-E88E644FE6A6}" type="pres">
      <dgm:prSet presAssocID="{37758BD0-E5BE-4214-8D26-ADEF3D0EE73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C65F0626-47A8-4AF7-BCBD-511CD856B4B2}" type="pres">
      <dgm:prSet presAssocID="{37758BD0-E5BE-4214-8D26-ADEF3D0EE73C}" presName="rootConnector" presStyleLbl="node2" presStyleIdx="1" presStyleCnt="3"/>
      <dgm:spPr/>
      <dgm:t>
        <a:bodyPr/>
        <a:lstStyle/>
        <a:p>
          <a:endParaRPr lang="en-IE"/>
        </a:p>
      </dgm:t>
    </dgm:pt>
    <dgm:pt modelId="{C0A6DC0F-8ABD-4CAA-8B78-AA7FA2FBF9B4}" type="pres">
      <dgm:prSet presAssocID="{37758BD0-E5BE-4214-8D26-ADEF3D0EE73C}" presName="hierChild4" presStyleCnt="0"/>
      <dgm:spPr/>
    </dgm:pt>
    <dgm:pt modelId="{116440E3-F1E2-4757-B181-0DD9BBA13FF9}" type="pres">
      <dgm:prSet presAssocID="{37758BD0-E5BE-4214-8D26-ADEF3D0EE73C}" presName="hierChild5" presStyleCnt="0"/>
      <dgm:spPr/>
    </dgm:pt>
    <dgm:pt modelId="{D2B4A8AE-ABB3-4B13-BDBA-DEBE06CF5317}" type="pres">
      <dgm:prSet presAssocID="{F80FE0AA-478C-4591-A6A3-55A12ECBA8E9}" presName="Name35" presStyleLbl="parChTrans1D2" presStyleIdx="2" presStyleCnt="3"/>
      <dgm:spPr/>
    </dgm:pt>
    <dgm:pt modelId="{79984B43-1AA8-4589-8F38-481162D77A8C}" type="pres">
      <dgm:prSet presAssocID="{2070A390-0BCC-47DA-A227-559D263364FE}" presName="hierRoot2" presStyleCnt="0">
        <dgm:presLayoutVars>
          <dgm:hierBranch/>
        </dgm:presLayoutVars>
      </dgm:prSet>
      <dgm:spPr/>
    </dgm:pt>
    <dgm:pt modelId="{6F6553C2-44A5-483E-8361-CC6BBB2AFBDD}" type="pres">
      <dgm:prSet presAssocID="{2070A390-0BCC-47DA-A227-559D263364FE}" presName="rootComposite" presStyleCnt="0"/>
      <dgm:spPr/>
    </dgm:pt>
    <dgm:pt modelId="{D3A247DA-6B8B-41E8-BB1C-D07A207A47FF}" type="pres">
      <dgm:prSet presAssocID="{2070A390-0BCC-47DA-A227-559D263364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AB98ECC3-F0AF-4D1C-93F6-6FE654E42878}" type="pres">
      <dgm:prSet presAssocID="{2070A390-0BCC-47DA-A227-559D263364FE}" presName="rootConnector" presStyleLbl="node2" presStyleIdx="2" presStyleCnt="3"/>
      <dgm:spPr/>
      <dgm:t>
        <a:bodyPr/>
        <a:lstStyle/>
        <a:p>
          <a:endParaRPr lang="en-IE"/>
        </a:p>
      </dgm:t>
    </dgm:pt>
    <dgm:pt modelId="{E80F7A70-529E-420D-A9DD-1EC9981154B0}" type="pres">
      <dgm:prSet presAssocID="{2070A390-0BCC-47DA-A227-559D263364FE}" presName="hierChild4" presStyleCnt="0"/>
      <dgm:spPr/>
    </dgm:pt>
    <dgm:pt modelId="{B14FFF86-B806-4309-B9BA-0D498A9A5EB2}" type="pres">
      <dgm:prSet presAssocID="{2070A390-0BCC-47DA-A227-559D263364FE}" presName="hierChild5" presStyleCnt="0"/>
      <dgm:spPr/>
    </dgm:pt>
    <dgm:pt modelId="{7D662E1E-0062-4BDA-968C-1FD198603C53}" type="pres">
      <dgm:prSet presAssocID="{6507698E-11A2-4F0C-92C6-75C5DB43B0D4}" presName="hierChild3" presStyleCnt="0"/>
      <dgm:spPr/>
    </dgm:pt>
  </dgm:ptLst>
  <dgm:cxnLst>
    <dgm:cxn modelId="{4CCF8F61-5331-4367-8763-4352B27B1246}" type="presOf" srcId="{37758BD0-E5BE-4214-8D26-ADEF3D0EE73C}" destId="{53B09E3F-DC77-4E7D-897B-E88E644FE6A6}" srcOrd="0" destOrd="0" presId="urn:microsoft.com/office/officeart/2005/8/layout/orgChart1"/>
    <dgm:cxn modelId="{BFA95602-F22A-4EBE-B2BA-E6F7A104683F}" type="presOf" srcId="{6507698E-11A2-4F0C-92C6-75C5DB43B0D4}" destId="{77C0231F-ECFF-42F3-8E9D-A27CFD86C71C}" srcOrd="1" destOrd="0" presId="urn:microsoft.com/office/officeart/2005/8/layout/orgChart1"/>
    <dgm:cxn modelId="{CBA247DB-A39A-49C3-9346-5F06679496B4}" srcId="{6FB72353-583A-4229-A258-457779ABCF28}" destId="{6507698E-11A2-4F0C-92C6-75C5DB43B0D4}" srcOrd="0" destOrd="0" parTransId="{71D96254-5F7A-4FB6-B3B6-8846D1ABD402}" sibTransId="{E468B142-79CC-4186-B29B-3C638081C7C3}"/>
    <dgm:cxn modelId="{10786C34-9690-4B8C-BFCC-030ED9A53559}" type="presOf" srcId="{6507698E-11A2-4F0C-92C6-75C5DB43B0D4}" destId="{86BBAE8A-0D4F-4DD7-AC4E-E0C82EA939D2}" srcOrd="0" destOrd="0" presId="urn:microsoft.com/office/officeart/2005/8/layout/orgChart1"/>
    <dgm:cxn modelId="{308771D3-D2FA-4BBD-98B1-7D642DB7696D}" type="presOf" srcId="{6FB72353-583A-4229-A258-457779ABCF28}" destId="{D6F5E6A5-788A-48E3-87B8-862B217A4C9C}" srcOrd="0" destOrd="0" presId="urn:microsoft.com/office/officeart/2005/8/layout/orgChart1"/>
    <dgm:cxn modelId="{BFD72853-5EAA-4FB8-A2BD-E7C2D784651B}" type="presOf" srcId="{2070A390-0BCC-47DA-A227-559D263364FE}" destId="{AB98ECC3-F0AF-4D1C-93F6-6FE654E42878}" srcOrd="1" destOrd="0" presId="urn:microsoft.com/office/officeart/2005/8/layout/orgChart1"/>
    <dgm:cxn modelId="{868148B3-2920-4BF0-9CBB-E9D33A009ABA}" srcId="{6507698E-11A2-4F0C-92C6-75C5DB43B0D4}" destId="{2070A390-0BCC-47DA-A227-559D263364FE}" srcOrd="2" destOrd="0" parTransId="{F80FE0AA-478C-4591-A6A3-55A12ECBA8E9}" sibTransId="{5D867BFF-7BB0-42F6-AB0A-A016C620CD6C}"/>
    <dgm:cxn modelId="{5DACCA1E-FA8A-4220-B1F7-375216A629E1}" type="presOf" srcId="{37884304-6B36-4A99-9EF8-98DDB56E67E7}" destId="{9438C740-2209-4246-9D43-B571CD06F08D}" srcOrd="0" destOrd="0" presId="urn:microsoft.com/office/officeart/2005/8/layout/orgChart1"/>
    <dgm:cxn modelId="{91B3513A-A828-4950-9CEC-8927708CF4E3}" type="presOf" srcId="{37758BD0-E5BE-4214-8D26-ADEF3D0EE73C}" destId="{C65F0626-47A8-4AF7-BCBD-511CD856B4B2}" srcOrd="1" destOrd="0" presId="urn:microsoft.com/office/officeart/2005/8/layout/orgChart1"/>
    <dgm:cxn modelId="{87FDFE16-EBB4-4169-AD3B-A1EA6A85F273}" type="presOf" srcId="{FBDF1DB8-0A93-43AE-BCAB-D8CF4FA6E35F}" destId="{B0E2885F-81ED-4E86-9F99-60F9C172BD48}" srcOrd="0" destOrd="0" presId="urn:microsoft.com/office/officeart/2005/8/layout/orgChart1"/>
    <dgm:cxn modelId="{FFE276D4-4C0E-42F9-8113-949EF97E0EA7}" type="presOf" srcId="{5B17721C-5E60-435B-A17A-D6A0F408BB14}" destId="{F849F748-F853-4FAB-BBF1-D0CBD8405350}" srcOrd="1" destOrd="0" presId="urn:microsoft.com/office/officeart/2005/8/layout/orgChart1"/>
    <dgm:cxn modelId="{0A5F1C80-D6D0-48C3-82E1-F7F833C100AC}" srcId="{6507698E-11A2-4F0C-92C6-75C5DB43B0D4}" destId="{37758BD0-E5BE-4214-8D26-ADEF3D0EE73C}" srcOrd="1" destOrd="0" parTransId="{37884304-6B36-4A99-9EF8-98DDB56E67E7}" sibTransId="{3F7C71E8-6FA0-4795-A3D5-629DB7565494}"/>
    <dgm:cxn modelId="{AA1B7D1F-EEAD-492F-A7C2-AD7DAF6A2F74}" type="presOf" srcId="{2070A390-0BCC-47DA-A227-559D263364FE}" destId="{D3A247DA-6B8B-41E8-BB1C-D07A207A47FF}" srcOrd="0" destOrd="0" presId="urn:microsoft.com/office/officeart/2005/8/layout/orgChart1"/>
    <dgm:cxn modelId="{42519895-C35D-4CC0-99ED-A239D627E0E1}" type="presOf" srcId="{F80FE0AA-478C-4591-A6A3-55A12ECBA8E9}" destId="{D2B4A8AE-ABB3-4B13-BDBA-DEBE06CF5317}" srcOrd="0" destOrd="0" presId="urn:microsoft.com/office/officeart/2005/8/layout/orgChart1"/>
    <dgm:cxn modelId="{3223EC09-69B5-4636-A91E-C06DFC63B094}" srcId="{6507698E-11A2-4F0C-92C6-75C5DB43B0D4}" destId="{5B17721C-5E60-435B-A17A-D6A0F408BB14}" srcOrd="0" destOrd="0" parTransId="{FBDF1DB8-0A93-43AE-BCAB-D8CF4FA6E35F}" sibTransId="{3C9DBB6A-55CD-4041-9608-5B7A6D891C08}"/>
    <dgm:cxn modelId="{2FBDF44B-B951-4CDD-B572-C4E6B1F506A8}" type="presOf" srcId="{5B17721C-5E60-435B-A17A-D6A0F408BB14}" destId="{69312D7B-40C3-4082-B768-E8AF76A7317A}" srcOrd="0" destOrd="0" presId="urn:microsoft.com/office/officeart/2005/8/layout/orgChart1"/>
    <dgm:cxn modelId="{0D7DEDAC-9796-410B-9457-E77563D9E30E}" type="presParOf" srcId="{D6F5E6A5-788A-48E3-87B8-862B217A4C9C}" destId="{FA6DCC6C-808D-49BE-B3D6-97FC3DFE1B48}" srcOrd="0" destOrd="0" presId="urn:microsoft.com/office/officeart/2005/8/layout/orgChart1"/>
    <dgm:cxn modelId="{4FDB5EC6-2860-4BD9-891A-877617AE7418}" type="presParOf" srcId="{FA6DCC6C-808D-49BE-B3D6-97FC3DFE1B48}" destId="{23C6C007-1E35-4C2C-8FA8-1720F544F944}" srcOrd="0" destOrd="0" presId="urn:microsoft.com/office/officeart/2005/8/layout/orgChart1"/>
    <dgm:cxn modelId="{B6E5A551-1849-4598-AD41-993E83B7CF9E}" type="presParOf" srcId="{23C6C007-1E35-4C2C-8FA8-1720F544F944}" destId="{86BBAE8A-0D4F-4DD7-AC4E-E0C82EA939D2}" srcOrd="0" destOrd="0" presId="urn:microsoft.com/office/officeart/2005/8/layout/orgChart1"/>
    <dgm:cxn modelId="{4E2252CF-3111-480A-8E49-AF7BA0211D48}" type="presParOf" srcId="{23C6C007-1E35-4C2C-8FA8-1720F544F944}" destId="{77C0231F-ECFF-42F3-8E9D-A27CFD86C71C}" srcOrd="1" destOrd="0" presId="urn:microsoft.com/office/officeart/2005/8/layout/orgChart1"/>
    <dgm:cxn modelId="{EF982214-AF14-41D9-8AAF-9102142D8036}" type="presParOf" srcId="{FA6DCC6C-808D-49BE-B3D6-97FC3DFE1B48}" destId="{36CD60F1-D4E0-4951-A647-3EEF8F41E14A}" srcOrd="1" destOrd="0" presId="urn:microsoft.com/office/officeart/2005/8/layout/orgChart1"/>
    <dgm:cxn modelId="{7F085D97-F507-43BD-9B64-F93616CBC342}" type="presParOf" srcId="{36CD60F1-D4E0-4951-A647-3EEF8F41E14A}" destId="{B0E2885F-81ED-4E86-9F99-60F9C172BD48}" srcOrd="0" destOrd="0" presId="urn:microsoft.com/office/officeart/2005/8/layout/orgChart1"/>
    <dgm:cxn modelId="{5366FFFC-E1DF-4817-9694-D8D6E1D4105F}" type="presParOf" srcId="{36CD60F1-D4E0-4951-A647-3EEF8F41E14A}" destId="{1CE11C34-8BFE-43B7-B922-D61DCB0762FB}" srcOrd="1" destOrd="0" presId="urn:microsoft.com/office/officeart/2005/8/layout/orgChart1"/>
    <dgm:cxn modelId="{8A2971E1-38CF-48F9-B750-86194E9662F0}" type="presParOf" srcId="{1CE11C34-8BFE-43B7-B922-D61DCB0762FB}" destId="{FB5F9EBD-F273-4C11-B859-B62E386CE755}" srcOrd="0" destOrd="0" presId="urn:microsoft.com/office/officeart/2005/8/layout/orgChart1"/>
    <dgm:cxn modelId="{AB25D33C-A4BA-4CEE-9442-0D425809776E}" type="presParOf" srcId="{FB5F9EBD-F273-4C11-B859-B62E386CE755}" destId="{69312D7B-40C3-4082-B768-E8AF76A7317A}" srcOrd="0" destOrd="0" presId="urn:microsoft.com/office/officeart/2005/8/layout/orgChart1"/>
    <dgm:cxn modelId="{93644708-FAD7-4B48-8B63-7CC41D861816}" type="presParOf" srcId="{FB5F9EBD-F273-4C11-B859-B62E386CE755}" destId="{F849F748-F853-4FAB-BBF1-D0CBD8405350}" srcOrd="1" destOrd="0" presId="urn:microsoft.com/office/officeart/2005/8/layout/orgChart1"/>
    <dgm:cxn modelId="{15708D2C-F39E-48E0-AD56-22D48F789352}" type="presParOf" srcId="{1CE11C34-8BFE-43B7-B922-D61DCB0762FB}" destId="{81F4FE61-22D4-4DB0-ABAD-F2C6AD31BBC8}" srcOrd="1" destOrd="0" presId="urn:microsoft.com/office/officeart/2005/8/layout/orgChart1"/>
    <dgm:cxn modelId="{A5654B87-AA0A-49FB-9BD5-C39166FAB74B}" type="presParOf" srcId="{1CE11C34-8BFE-43B7-B922-D61DCB0762FB}" destId="{2F725EE0-3CA6-4DA1-B557-F2C5367122F9}" srcOrd="2" destOrd="0" presId="urn:microsoft.com/office/officeart/2005/8/layout/orgChart1"/>
    <dgm:cxn modelId="{58C3D2D7-5D76-4E74-80F4-6E10B62C9AB7}" type="presParOf" srcId="{36CD60F1-D4E0-4951-A647-3EEF8F41E14A}" destId="{9438C740-2209-4246-9D43-B571CD06F08D}" srcOrd="2" destOrd="0" presId="urn:microsoft.com/office/officeart/2005/8/layout/orgChart1"/>
    <dgm:cxn modelId="{36F05093-8921-44AB-A4E2-F11B70F5BF80}" type="presParOf" srcId="{36CD60F1-D4E0-4951-A647-3EEF8F41E14A}" destId="{D1A39356-C7CD-4972-98AB-6CE64B55B4B8}" srcOrd="3" destOrd="0" presId="urn:microsoft.com/office/officeart/2005/8/layout/orgChart1"/>
    <dgm:cxn modelId="{1ADA4E4E-F401-417E-9DE7-76C31A17174A}" type="presParOf" srcId="{D1A39356-C7CD-4972-98AB-6CE64B55B4B8}" destId="{514D2C43-C830-4E09-9F03-2605F4B5824E}" srcOrd="0" destOrd="0" presId="urn:microsoft.com/office/officeart/2005/8/layout/orgChart1"/>
    <dgm:cxn modelId="{73212F8B-BE92-4955-AB70-DAD8E5E85C5B}" type="presParOf" srcId="{514D2C43-C830-4E09-9F03-2605F4B5824E}" destId="{53B09E3F-DC77-4E7D-897B-E88E644FE6A6}" srcOrd="0" destOrd="0" presId="urn:microsoft.com/office/officeart/2005/8/layout/orgChart1"/>
    <dgm:cxn modelId="{197CE1DB-CDD0-4627-BB90-284EAFB0A4D7}" type="presParOf" srcId="{514D2C43-C830-4E09-9F03-2605F4B5824E}" destId="{C65F0626-47A8-4AF7-BCBD-511CD856B4B2}" srcOrd="1" destOrd="0" presId="urn:microsoft.com/office/officeart/2005/8/layout/orgChart1"/>
    <dgm:cxn modelId="{0D3BCBB5-AF87-47A7-B192-C9E5837BE702}" type="presParOf" srcId="{D1A39356-C7CD-4972-98AB-6CE64B55B4B8}" destId="{C0A6DC0F-8ABD-4CAA-8B78-AA7FA2FBF9B4}" srcOrd="1" destOrd="0" presId="urn:microsoft.com/office/officeart/2005/8/layout/orgChart1"/>
    <dgm:cxn modelId="{86358CD8-1826-4D92-A380-657752BF86EB}" type="presParOf" srcId="{D1A39356-C7CD-4972-98AB-6CE64B55B4B8}" destId="{116440E3-F1E2-4757-B181-0DD9BBA13FF9}" srcOrd="2" destOrd="0" presId="urn:microsoft.com/office/officeart/2005/8/layout/orgChart1"/>
    <dgm:cxn modelId="{4CBADAF7-21C3-421A-8CA1-60E6E7E2E08C}" type="presParOf" srcId="{36CD60F1-D4E0-4951-A647-3EEF8F41E14A}" destId="{D2B4A8AE-ABB3-4B13-BDBA-DEBE06CF5317}" srcOrd="4" destOrd="0" presId="urn:microsoft.com/office/officeart/2005/8/layout/orgChart1"/>
    <dgm:cxn modelId="{10EDA190-7EB4-4C35-8185-B3DD9AC439F8}" type="presParOf" srcId="{36CD60F1-D4E0-4951-A647-3EEF8F41E14A}" destId="{79984B43-1AA8-4589-8F38-481162D77A8C}" srcOrd="5" destOrd="0" presId="urn:microsoft.com/office/officeart/2005/8/layout/orgChart1"/>
    <dgm:cxn modelId="{44977EDC-36BF-4A28-A2D4-08C813C2E2EA}" type="presParOf" srcId="{79984B43-1AA8-4589-8F38-481162D77A8C}" destId="{6F6553C2-44A5-483E-8361-CC6BBB2AFBDD}" srcOrd="0" destOrd="0" presId="urn:microsoft.com/office/officeart/2005/8/layout/orgChart1"/>
    <dgm:cxn modelId="{D5B6BC88-C68D-4268-B76D-5B4B2DA04D30}" type="presParOf" srcId="{6F6553C2-44A5-483E-8361-CC6BBB2AFBDD}" destId="{D3A247DA-6B8B-41E8-BB1C-D07A207A47FF}" srcOrd="0" destOrd="0" presId="urn:microsoft.com/office/officeart/2005/8/layout/orgChart1"/>
    <dgm:cxn modelId="{0721D66A-7971-4D0D-B4DA-56D782A66A61}" type="presParOf" srcId="{6F6553C2-44A5-483E-8361-CC6BBB2AFBDD}" destId="{AB98ECC3-F0AF-4D1C-93F6-6FE654E42878}" srcOrd="1" destOrd="0" presId="urn:microsoft.com/office/officeart/2005/8/layout/orgChart1"/>
    <dgm:cxn modelId="{81414FCD-A073-46FA-8014-5B42230D2226}" type="presParOf" srcId="{79984B43-1AA8-4589-8F38-481162D77A8C}" destId="{E80F7A70-529E-420D-A9DD-1EC9981154B0}" srcOrd="1" destOrd="0" presId="urn:microsoft.com/office/officeart/2005/8/layout/orgChart1"/>
    <dgm:cxn modelId="{BCFF9F10-5C3F-49A9-8409-A2FF0B78EA2C}" type="presParOf" srcId="{79984B43-1AA8-4589-8F38-481162D77A8C}" destId="{B14FFF86-B806-4309-B9BA-0D498A9A5EB2}" srcOrd="2" destOrd="0" presId="urn:microsoft.com/office/officeart/2005/8/layout/orgChart1"/>
    <dgm:cxn modelId="{2427EA06-0FA8-495D-B0FD-22E752E326CB}" type="presParOf" srcId="{FA6DCC6C-808D-49BE-B3D6-97FC3DFE1B48}" destId="{7D662E1E-0062-4BDA-968C-1FD198603C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D8DB24-65D7-4FDE-91DB-C287237E438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/>
      <dgm:spPr/>
    </dgm:pt>
    <dgm:pt modelId="{E3E3AD48-8F37-4A03-9CEC-DCFCFE15816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Strategic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5CAB6932-2438-4418-A7EF-9FB3024CDCD3}" type="parTrans" cxnId="{902C154A-DF0C-4E0B-9193-6048179684C1}">
      <dgm:prSet/>
      <dgm:spPr/>
    </dgm:pt>
    <dgm:pt modelId="{299D7375-038E-43F6-9F95-1B2BA2206117}" type="sibTrans" cxnId="{902C154A-DF0C-4E0B-9193-6048179684C1}">
      <dgm:prSet/>
      <dgm:spPr/>
    </dgm:pt>
    <dgm:pt modelId="{76773050-633C-487A-AF88-18721E47F2F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Tactical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38E464C2-33C9-498F-8E6E-FBB78C5EA3F4}" type="parTrans" cxnId="{9DA68C55-F1AD-4061-9140-B16238C04FDF}">
      <dgm:prSet/>
      <dgm:spPr/>
    </dgm:pt>
    <dgm:pt modelId="{40CE3121-18CD-4ADC-9DBF-08E3A9276E0C}" type="sibTrans" cxnId="{9DA68C55-F1AD-4061-9140-B16238C04FDF}">
      <dgm:prSet/>
      <dgm:spPr/>
    </dgm:pt>
    <dgm:pt modelId="{5F8DD9C2-C3E0-41CB-BC48-AAC11E7004C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Operational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5309C07C-CBC3-43D8-AC11-4E76CCDA8C46}" type="parTrans" cxnId="{AD96561F-85A5-4B20-879E-2D1D0C9A42A1}">
      <dgm:prSet/>
      <dgm:spPr/>
    </dgm:pt>
    <dgm:pt modelId="{394E6BB0-2937-4503-B7A0-8B5AFB4DE820}" type="sibTrans" cxnId="{AD96561F-85A5-4B20-879E-2D1D0C9A42A1}">
      <dgm:prSet/>
      <dgm:spPr/>
    </dgm:pt>
    <dgm:pt modelId="{7E230D53-8CCB-4925-BEDA-11364728980F}" type="pres">
      <dgm:prSet presAssocID="{95D8DB24-65D7-4FDE-91DB-C287237E438A}" presName="Name0" presStyleCnt="0">
        <dgm:presLayoutVars>
          <dgm:dir/>
          <dgm:animLvl val="lvl"/>
          <dgm:resizeHandles val="exact"/>
        </dgm:presLayoutVars>
      </dgm:prSet>
      <dgm:spPr/>
    </dgm:pt>
    <dgm:pt modelId="{0C2191EA-1EB0-42D6-A442-B58977D4BD20}" type="pres">
      <dgm:prSet presAssocID="{E3E3AD48-8F37-4A03-9CEC-DCFCFE158166}" presName="Name8" presStyleCnt="0"/>
      <dgm:spPr/>
    </dgm:pt>
    <dgm:pt modelId="{01916E00-DE40-452E-90C9-5FBCB8920BA0}" type="pres">
      <dgm:prSet presAssocID="{E3E3AD48-8F37-4A03-9CEC-DCFCFE158166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D17FE9B-D0EC-4962-AC28-CF8D124F58D8}" type="pres">
      <dgm:prSet presAssocID="{E3E3AD48-8F37-4A03-9CEC-DCFCFE1581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F316E94-03B6-4629-9CC6-0CE3C7627907}" type="pres">
      <dgm:prSet presAssocID="{76773050-633C-487A-AF88-18721E47F2F4}" presName="Name8" presStyleCnt="0"/>
      <dgm:spPr/>
    </dgm:pt>
    <dgm:pt modelId="{31AC0F68-9C75-4A4F-A8E8-383B87CD57C5}" type="pres">
      <dgm:prSet presAssocID="{76773050-633C-487A-AF88-18721E47F2F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B2733FF-E581-4D44-A74F-AF835874DDE3}" type="pres">
      <dgm:prSet presAssocID="{76773050-633C-487A-AF88-18721E47F2F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B13153B-8AAD-40BE-8F7A-0B3B1EBC02AE}" type="pres">
      <dgm:prSet presAssocID="{5F8DD9C2-C3E0-41CB-BC48-AAC11E7004C4}" presName="Name8" presStyleCnt="0"/>
      <dgm:spPr/>
    </dgm:pt>
    <dgm:pt modelId="{D3497C0F-2648-4858-93A3-22B1F80E2539}" type="pres">
      <dgm:prSet presAssocID="{5F8DD9C2-C3E0-41CB-BC48-AAC11E7004C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6B23B67-D6A9-4FBB-A88E-7821A0484FE2}" type="pres">
      <dgm:prSet presAssocID="{5F8DD9C2-C3E0-41CB-BC48-AAC11E7004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DA68C55-F1AD-4061-9140-B16238C04FDF}" srcId="{95D8DB24-65D7-4FDE-91DB-C287237E438A}" destId="{76773050-633C-487A-AF88-18721E47F2F4}" srcOrd="1" destOrd="0" parTransId="{38E464C2-33C9-498F-8E6E-FBB78C5EA3F4}" sibTransId="{40CE3121-18CD-4ADC-9DBF-08E3A9276E0C}"/>
    <dgm:cxn modelId="{902C154A-DF0C-4E0B-9193-6048179684C1}" srcId="{95D8DB24-65D7-4FDE-91DB-C287237E438A}" destId="{E3E3AD48-8F37-4A03-9CEC-DCFCFE158166}" srcOrd="0" destOrd="0" parTransId="{5CAB6932-2438-4418-A7EF-9FB3024CDCD3}" sibTransId="{299D7375-038E-43F6-9F95-1B2BA2206117}"/>
    <dgm:cxn modelId="{7578C79D-A5A9-45E8-8D3E-62540428ED8F}" type="presOf" srcId="{5F8DD9C2-C3E0-41CB-BC48-AAC11E7004C4}" destId="{96B23B67-D6A9-4FBB-A88E-7821A0484FE2}" srcOrd="1" destOrd="0" presId="urn:microsoft.com/office/officeart/2005/8/layout/pyramid1"/>
    <dgm:cxn modelId="{3BEA9EB3-3B0C-47ED-B179-3519BC89E227}" type="presOf" srcId="{5F8DD9C2-C3E0-41CB-BC48-AAC11E7004C4}" destId="{D3497C0F-2648-4858-93A3-22B1F80E2539}" srcOrd="0" destOrd="0" presId="urn:microsoft.com/office/officeart/2005/8/layout/pyramid1"/>
    <dgm:cxn modelId="{30BE20E8-3A71-4DD6-B43A-B45E0E4EE03E}" type="presOf" srcId="{76773050-633C-487A-AF88-18721E47F2F4}" destId="{3B2733FF-E581-4D44-A74F-AF835874DDE3}" srcOrd="1" destOrd="0" presId="urn:microsoft.com/office/officeart/2005/8/layout/pyramid1"/>
    <dgm:cxn modelId="{00501C5F-D4DA-4342-83B0-828D741B1C3F}" type="presOf" srcId="{95D8DB24-65D7-4FDE-91DB-C287237E438A}" destId="{7E230D53-8CCB-4925-BEDA-11364728980F}" srcOrd="0" destOrd="0" presId="urn:microsoft.com/office/officeart/2005/8/layout/pyramid1"/>
    <dgm:cxn modelId="{2ACA1A8F-8EBD-42E0-ADB0-338710C10625}" type="presOf" srcId="{E3E3AD48-8F37-4A03-9CEC-DCFCFE158166}" destId="{BD17FE9B-D0EC-4962-AC28-CF8D124F58D8}" srcOrd="1" destOrd="0" presId="urn:microsoft.com/office/officeart/2005/8/layout/pyramid1"/>
    <dgm:cxn modelId="{D983E172-7A51-4B79-8865-08B6CDAA9329}" type="presOf" srcId="{76773050-633C-487A-AF88-18721E47F2F4}" destId="{31AC0F68-9C75-4A4F-A8E8-383B87CD57C5}" srcOrd="0" destOrd="0" presId="urn:microsoft.com/office/officeart/2005/8/layout/pyramid1"/>
    <dgm:cxn modelId="{484C15B6-55C6-4E47-8166-80CC6B3EF2BA}" type="presOf" srcId="{E3E3AD48-8F37-4A03-9CEC-DCFCFE158166}" destId="{01916E00-DE40-452E-90C9-5FBCB8920BA0}" srcOrd="0" destOrd="0" presId="urn:microsoft.com/office/officeart/2005/8/layout/pyramid1"/>
    <dgm:cxn modelId="{AD96561F-85A5-4B20-879E-2D1D0C9A42A1}" srcId="{95D8DB24-65D7-4FDE-91DB-C287237E438A}" destId="{5F8DD9C2-C3E0-41CB-BC48-AAC11E7004C4}" srcOrd="2" destOrd="0" parTransId="{5309C07C-CBC3-43D8-AC11-4E76CCDA8C46}" sibTransId="{394E6BB0-2937-4503-B7A0-8B5AFB4DE820}"/>
    <dgm:cxn modelId="{57E836E2-CC99-4BF8-8FEA-7C89CE3BBA3C}" type="presParOf" srcId="{7E230D53-8CCB-4925-BEDA-11364728980F}" destId="{0C2191EA-1EB0-42D6-A442-B58977D4BD20}" srcOrd="0" destOrd="0" presId="urn:microsoft.com/office/officeart/2005/8/layout/pyramid1"/>
    <dgm:cxn modelId="{CA9286E3-0B4F-4A3E-8302-6161D1CA7DA7}" type="presParOf" srcId="{0C2191EA-1EB0-42D6-A442-B58977D4BD20}" destId="{01916E00-DE40-452E-90C9-5FBCB8920BA0}" srcOrd="0" destOrd="0" presId="urn:microsoft.com/office/officeart/2005/8/layout/pyramid1"/>
    <dgm:cxn modelId="{0F3D4DC9-E2AF-44BC-8F82-5C48833490A6}" type="presParOf" srcId="{0C2191EA-1EB0-42D6-A442-B58977D4BD20}" destId="{BD17FE9B-D0EC-4962-AC28-CF8D124F58D8}" srcOrd="1" destOrd="0" presId="urn:microsoft.com/office/officeart/2005/8/layout/pyramid1"/>
    <dgm:cxn modelId="{7DA73FDE-A48D-4FF9-9C53-044FBE6C5877}" type="presParOf" srcId="{7E230D53-8CCB-4925-BEDA-11364728980F}" destId="{DF316E94-03B6-4629-9CC6-0CE3C7627907}" srcOrd="1" destOrd="0" presId="urn:microsoft.com/office/officeart/2005/8/layout/pyramid1"/>
    <dgm:cxn modelId="{2F0FD784-9F2D-4248-8FA7-78B63FB15619}" type="presParOf" srcId="{DF316E94-03B6-4629-9CC6-0CE3C7627907}" destId="{31AC0F68-9C75-4A4F-A8E8-383B87CD57C5}" srcOrd="0" destOrd="0" presId="urn:microsoft.com/office/officeart/2005/8/layout/pyramid1"/>
    <dgm:cxn modelId="{7DC286B1-0BA5-468C-9F0E-861D1B9A9F5F}" type="presParOf" srcId="{DF316E94-03B6-4629-9CC6-0CE3C7627907}" destId="{3B2733FF-E581-4D44-A74F-AF835874DDE3}" srcOrd="1" destOrd="0" presId="urn:microsoft.com/office/officeart/2005/8/layout/pyramid1"/>
    <dgm:cxn modelId="{C0F64C04-0106-4F8D-8A92-9884AAEC683F}" type="presParOf" srcId="{7E230D53-8CCB-4925-BEDA-11364728980F}" destId="{6B13153B-8AAD-40BE-8F7A-0B3B1EBC02AE}" srcOrd="2" destOrd="0" presId="urn:microsoft.com/office/officeart/2005/8/layout/pyramid1"/>
    <dgm:cxn modelId="{8894EA5A-3802-40A6-89B5-5B72D45C1B6C}" type="presParOf" srcId="{6B13153B-8AAD-40BE-8F7A-0B3B1EBC02AE}" destId="{D3497C0F-2648-4858-93A3-22B1F80E2539}" srcOrd="0" destOrd="0" presId="urn:microsoft.com/office/officeart/2005/8/layout/pyramid1"/>
    <dgm:cxn modelId="{911B518C-D77F-402A-8DBA-6A20DE35D2D9}" type="presParOf" srcId="{6B13153B-8AAD-40BE-8F7A-0B3B1EBC02AE}" destId="{96B23B67-D6A9-4FBB-A88E-7821A0484FE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FFA30-07B9-4CE8-8ADC-7289093F935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/>
      <dgm:spPr/>
    </dgm:pt>
    <dgm:pt modelId="{A2F77F61-073D-4E55-BEA7-B0496481D5B4}">
      <dgm:prSet/>
      <dgm:spPr/>
      <dgm:t>
        <a:bodyPr/>
        <a:lstStyle/>
        <a:p>
          <a:endParaRPr lang="en-IE"/>
        </a:p>
      </dgm:t>
    </dgm:pt>
    <dgm:pt modelId="{369F0821-1ECB-4FCD-86EC-852AEB91954F}" type="parTrans" cxnId="{8BC7C4A3-0E35-4A8A-B030-0B0D43824666}">
      <dgm:prSet/>
      <dgm:spPr/>
    </dgm:pt>
    <dgm:pt modelId="{5AB79763-EDFA-4FE0-B68C-A84C01486D48}" type="sibTrans" cxnId="{8BC7C4A3-0E35-4A8A-B030-0B0D43824666}">
      <dgm:prSet/>
      <dgm:spPr/>
    </dgm:pt>
    <dgm:pt modelId="{B7B04E16-5A7A-4F9B-ABA1-B2672A2977B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</a:t>
          </a:r>
          <a:endParaRPr kumimoji="0" 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FEE1ECE3-DC42-4686-BC33-97A78CE4B0C3}" type="parTrans" cxnId="{1B17A2B2-AEE6-4501-A0FE-845E6DDE7465}">
      <dgm:prSet/>
      <dgm:spPr/>
    </dgm:pt>
    <dgm:pt modelId="{73E73EEF-7962-4693-B695-5EE0FEE6E622}" type="sibTrans" cxnId="{1B17A2B2-AEE6-4501-A0FE-845E6DDE7465}">
      <dgm:prSet/>
      <dgm:spPr/>
    </dgm:pt>
    <dgm:pt modelId="{3B263BDC-A947-424B-833D-43CAA8AF20D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</a:t>
          </a:r>
          <a:endParaRPr kumimoji="0" 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5AA488B2-9548-4B17-8342-11DCB732394E}" type="parTrans" cxnId="{F029F111-5007-4C05-AE06-11E7E7CA8BBA}">
      <dgm:prSet/>
      <dgm:spPr/>
    </dgm:pt>
    <dgm:pt modelId="{8468BE04-D186-4BA2-A85F-1B9DE1CB3104}" type="sibTrans" cxnId="{F029F111-5007-4C05-AE06-11E7E7CA8BBA}">
      <dgm:prSet/>
      <dgm:spPr/>
    </dgm:pt>
    <dgm:pt modelId="{75FEFF56-2B88-4F6C-ABD9-51E2EFF6FDD6}" type="pres">
      <dgm:prSet presAssocID="{4D6FFA30-07B9-4CE8-8ADC-7289093F9358}" presName="Name0" presStyleCnt="0">
        <dgm:presLayoutVars>
          <dgm:dir/>
          <dgm:animLvl val="lvl"/>
          <dgm:resizeHandles val="exact"/>
        </dgm:presLayoutVars>
      </dgm:prSet>
      <dgm:spPr/>
    </dgm:pt>
    <dgm:pt modelId="{5734F91C-6080-4158-8DAD-F4F1413C09C3}" type="pres">
      <dgm:prSet presAssocID="{A2F77F61-073D-4E55-BEA7-B0496481D5B4}" presName="Name8" presStyleCnt="0"/>
      <dgm:spPr/>
    </dgm:pt>
    <dgm:pt modelId="{92BA81F2-03A3-40C2-8F64-4F565C892693}" type="pres">
      <dgm:prSet presAssocID="{A2F77F61-073D-4E55-BEA7-B0496481D5B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C27964E-D0DE-4FE9-82F5-96EF9AEEB08A}" type="pres">
      <dgm:prSet presAssocID="{A2F77F61-073D-4E55-BEA7-B0496481D5B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2CCEF82-D54D-4272-A260-E1207F072830}" type="pres">
      <dgm:prSet presAssocID="{B7B04E16-5A7A-4F9B-ABA1-B2672A2977BC}" presName="Name8" presStyleCnt="0"/>
      <dgm:spPr/>
    </dgm:pt>
    <dgm:pt modelId="{F966EFDC-B1A8-4EFC-9CEB-AA4100FA5A0F}" type="pres">
      <dgm:prSet presAssocID="{B7B04E16-5A7A-4F9B-ABA1-B2672A2977B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0A41358-FA09-4E6F-BF9B-3C587DB04E8D}" type="pres">
      <dgm:prSet presAssocID="{B7B04E16-5A7A-4F9B-ABA1-B2672A2977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6EA0FF9-A754-4A98-B55B-A4BA065EA479}" type="pres">
      <dgm:prSet presAssocID="{3B263BDC-A947-424B-833D-43CAA8AF20D4}" presName="Name8" presStyleCnt="0"/>
      <dgm:spPr/>
    </dgm:pt>
    <dgm:pt modelId="{7B14B3FA-61B5-4BF6-9F3C-58A892EBA8B9}" type="pres">
      <dgm:prSet presAssocID="{3B263BDC-A947-424B-833D-43CAA8AF20D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6EA2F66-BCB2-4AA1-97BA-462EBE1E83A8}" type="pres">
      <dgm:prSet presAssocID="{3B263BDC-A947-424B-833D-43CAA8AF20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C81C5D29-AE1F-48AF-BF4E-1F4140D13C55}" type="presOf" srcId="{A2F77F61-073D-4E55-BEA7-B0496481D5B4}" destId="{FC27964E-D0DE-4FE9-82F5-96EF9AEEB08A}" srcOrd="1" destOrd="0" presId="urn:microsoft.com/office/officeart/2005/8/layout/pyramid1"/>
    <dgm:cxn modelId="{15440780-2E05-4175-AFAD-B8879B3CCDE5}" type="presOf" srcId="{B7B04E16-5A7A-4F9B-ABA1-B2672A2977BC}" destId="{F966EFDC-B1A8-4EFC-9CEB-AA4100FA5A0F}" srcOrd="0" destOrd="0" presId="urn:microsoft.com/office/officeart/2005/8/layout/pyramid1"/>
    <dgm:cxn modelId="{8BC7C4A3-0E35-4A8A-B030-0B0D43824666}" srcId="{4D6FFA30-07B9-4CE8-8ADC-7289093F9358}" destId="{A2F77F61-073D-4E55-BEA7-B0496481D5B4}" srcOrd="0" destOrd="0" parTransId="{369F0821-1ECB-4FCD-86EC-852AEB91954F}" sibTransId="{5AB79763-EDFA-4FE0-B68C-A84C01486D48}"/>
    <dgm:cxn modelId="{F029F111-5007-4C05-AE06-11E7E7CA8BBA}" srcId="{4D6FFA30-07B9-4CE8-8ADC-7289093F9358}" destId="{3B263BDC-A947-424B-833D-43CAA8AF20D4}" srcOrd="2" destOrd="0" parTransId="{5AA488B2-9548-4B17-8342-11DCB732394E}" sibTransId="{8468BE04-D186-4BA2-A85F-1B9DE1CB3104}"/>
    <dgm:cxn modelId="{90F2EC9F-4C5D-4D94-AC28-225898329474}" type="presOf" srcId="{3B263BDC-A947-424B-833D-43CAA8AF20D4}" destId="{7B14B3FA-61B5-4BF6-9F3C-58A892EBA8B9}" srcOrd="0" destOrd="0" presId="urn:microsoft.com/office/officeart/2005/8/layout/pyramid1"/>
    <dgm:cxn modelId="{E16E7066-970A-4BA2-9C5A-EF5D3A0FC8B9}" type="presOf" srcId="{B7B04E16-5A7A-4F9B-ABA1-B2672A2977BC}" destId="{C0A41358-FA09-4E6F-BF9B-3C587DB04E8D}" srcOrd="1" destOrd="0" presId="urn:microsoft.com/office/officeart/2005/8/layout/pyramid1"/>
    <dgm:cxn modelId="{CB7F03A3-C6DC-43E5-952D-ADFC726568FD}" type="presOf" srcId="{A2F77F61-073D-4E55-BEA7-B0496481D5B4}" destId="{92BA81F2-03A3-40C2-8F64-4F565C892693}" srcOrd="0" destOrd="0" presId="urn:microsoft.com/office/officeart/2005/8/layout/pyramid1"/>
    <dgm:cxn modelId="{1B17A2B2-AEE6-4501-A0FE-845E6DDE7465}" srcId="{4D6FFA30-07B9-4CE8-8ADC-7289093F9358}" destId="{B7B04E16-5A7A-4F9B-ABA1-B2672A2977BC}" srcOrd="1" destOrd="0" parTransId="{FEE1ECE3-DC42-4686-BC33-97A78CE4B0C3}" sibTransId="{73E73EEF-7962-4693-B695-5EE0FEE6E622}"/>
    <dgm:cxn modelId="{3348D9A2-7414-4E0C-9EA5-A42628556710}" type="presOf" srcId="{3B263BDC-A947-424B-833D-43CAA8AF20D4}" destId="{76EA2F66-BCB2-4AA1-97BA-462EBE1E83A8}" srcOrd="1" destOrd="0" presId="urn:microsoft.com/office/officeart/2005/8/layout/pyramid1"/>
    <dgm:cxn modelId="{F9731A4C-F5A1-467C-834A-E9B19839A132}" type="presOf" srcId="{4D6FFA30-07B9-4CE8-8ADC-7289093F9358}" destId="{75FEFF56-2B88-4F6C-ABD9-51E2EFF6FDD6}" srcOrd="0" destOrd="0" presId="urn:microsoft.com/office/officeart/2005/8/layout/pyramid1"/>
    <dgm:cxn modelId="{DB184EEC-ED6B-43F0-8264-4365874F2073}" type="presParOf" srcId="{75FEFF56-2B88-4F6C-ABD9-51E2EFF6FDD6}" destId="{5734F91C-6080-4158-8DAD-F4F1413C09C3}" srcOrd="0" destOrd="0" presId="urn:microsoft.com/office/officeart/2005/8/layout/pyramid1"/>
    <dgm:cxn modelId="{18913AEC-2C03-462B-ABD5-61A8FD5C5C07}" type="presParOf" srcId="{5734F91C-6080-4158-8DAD-F4F1413C09C3}" destId="{92BA81F2-03A3-40C2-8F64-4F565C892693}" srcOrd="0" destOrd="0" presId="urn:microsoft.com/office/officeart/2005/8/layout/pyramid1"/>
    <dgm:cxn modelId="{D7517433-C3D0-4512-BAA3-A6BA308F5296}" type="presParOf" srcId="{5734F91C-6080-4158-8DAD-F4F1413C09C3}" destId="{FC27964E-D0DE-4FE9-82F5-96EF9AEEB08A}" srcOrd="1" destOrd="0" presId="urn:microsoft.com/office/officeart/2005/8/layout/pyramid1"/>
    <dgm:cxn modelId="{F0693BE5-E26D-4E18-8930-B1CF9D1EFCE5}" type="presParOf" srcId="{75FEFF56-2B88-4F6C-ABD9-51E2EFF6FDD6}" destId="{D2CCEF82-D54D-4272-A260-E1207F072830}" srcOrd="1" destOrd="0" presId="urn:microsoft.com/office/officeart/2005/8/layout/pyramid1"/>
    <dgm:cxn modelId="{D5342223-263A-41EC-B3B2-AB800A81B5E7}" type="presParOf" srcId="{D2CCEF82-D54D-4272-A260-E1207F072830}" destId="{F966EFDC-B1A8-4EFC-9CEB-AA4100FA5A0F}" srcOrd="0" destOrd="0" presId="urn:microsoft.com/office/officeart/2005/8/layout/pyramid1"/>
    <dgm:cxn modelId="{4CA050AA-664C-4521-8957-7576934F6521}" type="presParOf" srcId="{D2CCEF82-D54D-4272-A260-E1207F072830}" destId="{C0A41358-FA09-4E6F-BF9B-3C587DB04E8D}" srcOrd="1" destOrd="0" presId="urn:microsoft.com/office/officeart/2005/8/layout/pyramid1"/>
    <dgm:cxn modelId="{007B8517-10B5-4CCD-8F24-A842FE0DCA5D}" type="presParOf" srcId="{75FEFF56-2B88-4F6C-ABD9-51E2EFF6FDD6}" destId="{56EA0FF9-A754-4A98-B55B-A4BA065EA479}" srcOrd="2" destOrd="0" presId="urn:microsoft.com/office/officeart/2005/8/layout/pyramid1"/>
    <dgm:cxn modelId="{7057C060-29B7-4CF0-A46A-647FA66C29C0}" type="presParOf" srcId="{56EA0FF9-A754-4A98-B55B-A4BA065EA479}" destId="{7B14B3FA-61B5-4BF6-9F3C-58A892EBA8B9}" srcOrd="0" destOrd="0" presId="urn:microsoft.com/office/officeart/2005/8/layout/pyramid1"/>
    <dgm:cxn modelId="{5B33BD22-62FF-42D4-9004-047F9C4E1253}" type="presParOf" srcId="{56EA0FF9-A754-4A98-B55B-A4BA065EA479}" destId="{76EA2F66-BCB2-4AA1-97BA-462EBE1E83A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2BC75-3CD5-4F23-BB83-0FCBAD9D3044}">
      <dsp:nvSpPr>
        <dsp:cNvPr id="0" name=""/>
        <dsp:cNvSpPr/>
      </dsp:nvSpPr>
      <dsp:spPr>
        <a:xfrm>
          <a:off x="1923166" y="1920024"/>
          <a:ext cx="1057470" cy="50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956"/>
              </a:lnTo>
              <a:lnTo>
                <a:pt x="1057470" y="342956"/>
              </a:lnTo>
              <a:lnTo>
                <a:pt x="1057470" y="503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C4F81-9C79-402B-921C-710E7607F570}">
      <dsp:nvSpPr>
        <dsp:cNvPr id="0" name=""/>
        <dsp:cNvSpPr/>
      </dsp:nvSpPr>
      <dsp:spPr>
        <a:xfrm>
          <a:off x="865695" y="1920024"/>
          <a:ext cx="1057470" cy="503259"/>
        </a:xfrm>
        <a:custGeom>
          <a:avLst/>
          <a:gdLst/>
          <a:ahLst/>
          <a:cxnLst/>
          <a:rect l="0" t="0" r="0" b="0"/>
          <a:pathLst>
            <a:path>
              <a:moveTo>
                <a:pt x="1057470" y="0"/>
              </a:moveTo>
              <a:lnTo>
                <a:pt x="1057470" y="342956"/>
              </a:lnTo>
              <a:lnTo>
                <a:pt x="0" y="342956"/>
              </a:lnTo>
              <a:lnTo>
                <a:pt x="0" y="503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801D3-081E-40D3-9E8F-B6A115BB5188}">
      <dsp:nvSpPr>
        <dsp:cNvPr id="0" name=""/>
        <dsp:cNvSpPr/>
      </dsp:nvSpPr>
      <dsp:spPr>
        <a:xfrm>
          <a:off x="1057963" y="821216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5AFA-1A30-49F2-9024-A70F67121A0D}">
      <dsp:nvSpPr>
        <dsp:cNvPr id="0" name=""/>
        <dsp:cNvSpPr/>
      </dsp:nvSpPr>
      <dsp:spPr>
        <a:xfrm>
          <a:off x="1250230" y="1003870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Data</a:t>
          </a:r>
          <a:endParaRPr lang="en-IE" sz="1600" kern="1200" dirty="0"/>
        </a:p>
      </dsp:txBody>
      <dsp:txXfrm>
        <a:off x="1282413" y="1036053"/>
        <a:ext cx="1666040" cy="1034441"/>
      </dsp:txXfrm>
    </dsp:sp>
    <dsp:sp modelId="{9E15D0BE-E412-4868-9FFA-E4895945774D}">
      <dsp:nvSpPr>
        <dsp:cNvPr id="0" name=""/>
        <dsp:cNvSpPr/>
      </dsp:nvSpPr>
      <dsp:spPr>
        <a:xfrm>
          <a:off x="492" y="2423284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D9F8-8FFA-4B30-BFD8-B58AF502B0C9}">
      <dsp:nvSpPr>
        <dsp:cNvPr id="0" name=""/>
        <dsp:cNvSpPr/>
      </dsp:nvSpPr>
      <dsp:spPr>
        <a:xfrm>
          <a:off x="192760" y="2605938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Qualitative data (Who, what, when, where, how)</a:t>
          </a:r>
          <a:endParaRPr lang="en-IE" sz="1600" kern="1200" dirty="0"/>
        </a:p>
      </dsp:txBody>
      <dsp:txXfrm>
        <a:off x="224943" y="2638121"/>
        <a:ext cx="1666040" cy="1034441"/>
      </dsp:txXfrm>
    </dsp:sp>
    <dsp:sp modelId="{9511C10E-5CA3-4286-A588-2933D06E7059}">
      <dsp:nvSpPr>
        <dsp:cNvPr id="0" name=""/>
        <dsp:cNvSpPr/>
      </dsp:nvSpPr>
      <dsp:spPr>
        <a:xfrm>
          <a:off x="2115433" y="2423284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248BC-0BA3-4246-A06B-A8512D8E8C17}">
      <dsp:nvSpPr>
        <dsp:cNvPr id="0" name=""/>
        <dsp:cNvSpPr/>
      </dsp:nvSpPr>
      <dsp:spPr>
        <a:xfrm>
          <a:off x="2307701" y="2605938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Quantitative data (1,2,3,4,5 etc…)</a:t>
          </a:r>
          <a:endParaRPr lang="en-IE" sz="1600" kern="1200" dirty="0"/>
        </a:p>
      </dsp:txBody>
      <dsp:txXfrm>
        <a:off x="2339884" y="2638121"/>
        <a:ext cx="1666040" cy="103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4A8AE-ABB3-4B13-BDBA-DEBE06CF5317}">
      <dsp:nvSpPr>
        <dsp:cNvPr id="0" name=""/>
        <dsp:cNvSpPr/>
      </dsp:nvSpPr>
      <dsp:spPr>
        <a:xfrm>
          <a:off x="2429668" y="1849492"/>
          <a:ext cx="1719008" cy="298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0"/>
              </a:lnTo>
              <a:lnTo>
                <a:pt x="1719008" y="149170"/>
              </a:lnTo>
              <a:lnTo>
                <a:pt x="1719008" y="298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8C740-2209-4246-9D43-B571CD06F08D}">
      <dsp:nvSpPr>
        <dsp:cNvPr id="0" name=""/>
        <dsp:cNvSpPr/>
      </dsp:nvSpPr>
      <dsp:spPr>
        <a:xfrm>
          <a:off x="2383948" y="1849492"/>
          <a:ext cx="91440" cy="298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2885F-81ED-4E86-9F99-60F9C172BD48}">
      <dsp:nvSpPr>
        <dsp:cNvPr id="0" name=""/>
        <dsp:cNvSpPr/>
      </dsp:nvSpPr>
      <dsp:spPr>
        <a:xfrm>
          <a:off x="710660" y="1849492"/>
          <a:ext cx="1719008" cy="298340"/>
        </a:xfrm>
        <a:custGeom>
          <a:avLst/>
          <a:gdLst/>
          <a:ahLst/>
          <a:cxnLst/>
          <a:rect l="0" t="0" r="0" b="0"/>
          <a:pathLst>
            <a:path>
              <a:moveTo>
                <a:pt x="1719008" y="0"/>
              </a:moveTo>
              <a:lnTo>
                <a:pt x="1719008" y="149170"/>
              </a:lnTo>
              <a:lnTo>
                <a:pt x="0" y="149170"/>
              </a:lnTo>
              <a:lnTo>
                <a:pt x="0" y="298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BAE8A-0D4F-4DD7-AC4E-E0C82EA939D2}">
      <dsp:nvSpPr>
        <dsp:cNvPr id="0" name=""/>
        <dsp:cNvSpPr/>
      </dsp:nvSpPr>
      <dsp:spPr>
        <a:xfrm>
          <a:off x="1719334" y="1139158"/>
          <a:ext cx="1420667" cy="71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of total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sz="15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1719334" y="1139158"/>
        <a:ext cx="1420667" cy="710333"/>
      </dsp:txXfrm>
    </dsp:sp>
    <dsp:sp modelId="{69312D7B-40C3-4082-B768-E8AF76A7317A}">
      <dsp:nvSpPr>
        <dsp:cNvPr id="0" name=""/>
        <dsp:cNvSpPr/>
      </dsp:nvSpPr>
      <dsp:spPr>
        <a:xfrm>
          <a:off x="326" y="2147832"/>
          <a:ext cx="1420667" cy="71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Regular Soft Drinks</a:t>
          </a:r>
          <a:endParaRPr kumimoji="0" lang="en-GB" sz="15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326" y="2147832"/>
        <a:ext cx="1420667" cy="710333"/>
      </dsp:txXfrm>
    </dsp:sp>
    <dsp:sp modelId="{53B09E3F-DC77-4E7D-897B-E88E644FE6A6}">
      <dsp:nvSpPr>
        <dsp:cNvPr id="0" name=""/>
        <dsp:cNvSpPr/>
      </dsp:nvSpPr>
      <dsp:spPr>
        <a:xfrm>
          <a:off x="1719334" y="2147832"/>
          <a:ext cx="1420667" cy="71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Diet/Low-fat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sz="15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1719334" y="2147832"/>
        <a:ext cx="1420667" cy="710333"/>
      </dsp:txXfrm>
    </dsp:sp>
    <dsp:sp modelId="{D3A247DA-6B8B-41E8-BB1C-D07A207A47FF}">
      <dsp:nvSpPr>
        <dsp:cNvPr id="0" name=""/>
        <dsp:cNvSpPr/>
      </dsp:nvSpPr>
      <dsp:spPr>
        <a:xfrm>
          <a:off x="3438342" y="2147832"/>
          <a:ext cx="1420667" cy="71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€ Sales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Energy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1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soft drinks</a:t>
          </a:r>
          <a:endParaRPr kumimoji="0" lang="en-GB" sz="15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3438342" y="2147832"/>
        <a:ext cx="1420667" cy="710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16E00-DE40-452E-90C9-5FBCB8920BA0}">
      <dsp:nvSpPr>
        <dsp:cNvPr id="0" name=""/>
        <dsp:cNvSpPr/>
      </dsp:nvSpPr>
      <dsp:spPr>
        <a:xfrm>
          <a:off x="2736321" y="0"/>
          <a:ext cx="2736321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5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Strategic</a:t>
          </a:r>
          <a:endParaRPr kumimoji="0" lang="en-US" sz="52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2736321" y="0"/>
        <a:ext cx="2736321" cy="1488016"/>
      </dsp:txXfrm>
    </dsp:sp>
    <dsp:sp modelId="{31AC0F68-9C75-4A4F-A8E8-383B87CD57C5}">
      <dsp:nvSpPr>
        <dsp:cNvPr id="0" name=""/>
        <dsp:cNvSpPr/>
      </dsp:nvSpPr>
      <dsp:spPr>
        <a:xfrm>
          <a:off x="1368160" y="1488016"/>
          <a:ext cx="5472642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5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Tactical</a:t>
          </a:r>
          <a:endParaRPr kumimoji="0" lang="en-US" sz="52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2325872" y="1488016"/>
        <a:ext cx="3557217" cy="1488016"/>
      </dsp:txXfrm>
    </dsp:sp>
    <dsp:sp modelId="{D3497C0F-2648-4858-93A3-22B1F80E2539}">
      <dsp:nvSpPr>
        <dsp:cNvPr id="0" name=""/>
        <dsp:cNvSpPr/>
      </dsp:nvSpPr>
      <dsp:spPr>
        <a:xfrm>
          <a:off x="0" y="2976033"/>
          <a:ext cx="8208962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5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Operational</a:t>
          </a:r>
          <a:endParaRPr kumimoji="0" lang="en-US" sz="52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1436568" y="2976033"/>
        <a:ext cx="5335825" cy="1488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A81F2-03A3-40C2-8F64-4F565C892693}">
      <dsp:nvSpPr>
        <dsp:cNvPr id="0" name=""/>
        <dsp:cNvSpPr/>
      </dsp:nvSpPr>
      <dsp:spPr>
        <a:xfrm>
          <a:off x="2736321" y="0"/>
          <a:ext cx="2736321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6500" kern="1200"/>
        </a:p>
      </dsp:txBody>
      <dsp:txXfrm>
        <a:off x="2736321" y="0"/>
        <a:ext cx="2736321" cy="1488016"/>
      </dsp:txXfrm>
    </dsp:sp>
    <dsp:sp modelId="{F966EFDC-B1A8-4EFC-9CEB-AA4100FA5A0F}">
      <dsp:nvSpPr>
        <dsp:cNvPr id="0" name=""/>
        <dsp:cNvSpPr/>
      </dsp:nvSpPr>
      <dsp:spPr>
        <a:xfrm>
          <a:off x="1368160" y="1488016"/>
          <a:ext cx="5472642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65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</a:t>
          </a:r>
          <a:endParaRPr kumimoji="0" lang="en-US" sz="65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2325872" y="1488016"/>
        <a:ext cx="3557217" cy="1488016"/>
      </dsp:txXfrm>
    </dsp:sp>
    <dsp:sp modelId="{7B14B3FA-61B5-4BF6-9F3C-58A892EBA8B9}">
      <dsp:nvSpPr>
        <dsp:cNvPr id="0" name=""/>
        <dsp:cNvSpPr/>
      </dsp:nvSpPr>
      <dsp:spPr>
        <a:xfrm>
          <a:off x="0" y="2976033"/>
          <a:ext cx="8208962" cy="1488016"/>
        </a:xfrm>
        <a:prstGeom prst="trapezoid">
          <a:avLst>
            <a:gd name="adj" fmla="val 919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IE" sz="65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</a:t>
          </a:r>
          <a:endParaRPr kumimoji="0" lang="en-US" sz="65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1436568" y="2976033"/>
        <a:ext cx="5335825" cy="148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86EF-2689-4F1B-B29C-0848F5BAF6F6}" type="datetimeFigureOut">
              <a:rPr lang="en-IE" smtClean="0"/>
              <a:t>9/5/17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18963-197B-498E-B73D-5886DC2DDB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47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96DA-3BFE-4A80-8444-45F5A40AD377}" type="datetimeFigureOut">
              <a:rPr lang="en-IE" smtClean="0"/>
              <a:t>9/5/17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4F3F-BCBA-4D15-837A-A6CEB249F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01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048ACD-18BE-45BA-AA2B-E9B325AB3425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Times New Roman" pitchFamily="18" charset="0"/>
              </a:rPr>
              <a:t>An information system is a collection of related things that work together to achieve a common goal.  The components collect, process or transform, and distribute data and information.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Times New Roman" pitchFamily="18" charset="0"/>
              </a:rPr>
              <a:t>Common examples of information systems include: ATMs, point of sale (POS) systems used by grocery checkout clerks; information systems used by airlines to make reservations or schedule flights; and the system you use at your university to register for classes.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Employees DOB.</a:t>
            </a:r>
          </a:p>
          <a:p>
            <a:r>
              <a:rPr lang="en-IE" dirty="0" smtClean="0"/>
              <a:t>Retirement date? Succession</a:t>
            </a:r>
            <a:r>
              <a:rPr lang="en-IE" baseline="0" dirty="0" smtClean="0"/>
              <a:t> planning? Offer early retirement? Offer incentives to remain longer/work as a consultant? Training for other staff? Retirement planning for employee?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4F3F-BCBA-4D15-837A-A6CEB249FB76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When you start to combine</a:t>
            </a:r>
            <a:r>
              <a:rPr lang="en-IE" baseline="0" dirty="0" smtClean="0"/>
              <a:t> multiple sets of information, you can generate a considerable amount of business intelligence. Business Intelligence helps you make effective strategic business decisions.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4F3F-BCBA-4D15-837A-A6CEB249FB76}" type="slidenum">
              <a:rPr lang="en-IE" smtClean="0"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D2A38-128E-4EB3-8F8D-FFD52C197109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</a:rPr>
              <a:t>The terms data &amp; information are often used interchangeably.  However, there is an important distinction:  information is value-added data.  Data is processed, organized or transformed to become information.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</a:rPr>
              <a:t>Data are raw facts.  For example, if you write down your age &amp; grade on an English test  &amp; hand it to me, I see 2 numbers – raw data. However, if you include the average age and average test score for your class, the data would have some meaning to me as a teacher… it would become information. Interestingly, your name and grade – data to me- could very well be information to you.  In the context of your life or experiences, those 2 numbers alone would most likely have meaning.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</a:rPr>
              <a:t> Similarly, a grocery store manager would most likely find a list of every item sold today to be of little use – it is data.  However, the amount that the store’s total sales are over or under planned sales would be information.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1AC692-2D5E-4385-B429-E49B367C7378}" type="datetime1">
              <a:rPr lang="en-IE"/>
              <a:pPr>
                <a:defRPr/>
              </a:pPr>
              <a:t>9/5/17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BA 2 -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92290-6023-439D-B354-E7202D02F4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0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I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06DF5-8D54-474F-96AA-0ECD8FF386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AAC0-C6F2-431E-8E61-AB15E6F92321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4977-5537-4428-818C-77FB9B7685AB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772400" cy="1362075"/>
          </a:xfrm>
        </p:spPr>
        <p:txBody>
          <a:bodyPr/>
          <a:lstStyle/>
          <a:p>
            <a:r>
              <a:rPr lang="en-IE" dirty="0"/>
              <a:t>Introduction to 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2276872"/>
            <a:ext cx="7772400" cy="3257326"/>
          </a:xfrm>
        </p:spPr>
        <p:txBody>
          <a:bodyPr>
            <a:normAutofit/>
          </a:bodyPr>
          <a:lstStyle/>
          <a:p>
            <a:r>
              <a:rPr lang="en-IE" sz="2800" dirty="0"/>
              <a:t>What is an Information System?</a:t>
            </a:r>
          </a:p>
          <a:p>
            <a:r>
              <a:rPr lang="en-IE" sz="2800" dirty="0" smtClean="0"/>
              <a:t>What is Data?</a:t>
            </a:r>
          </a:p>
          <a:p>
            <a:r>
              <a:rPr lang="en-IE" sz="2800" dirty="0" smtClean="0"/>
              <a:t>How is data processed?</a:t>
            </a:r>
          </a:p>
          <a:p>
            <a:r>
              <a:rPr lang="en-IE" sz="2800" dirty="0" smtClean="0"/>
              <a:t>What </a:t>
            </a:r>
            <a:r>
              <a:rPr lang="en-IE" sz="2800" dirty="0"/>
              <a:t>is good quality information?</a:t>
            </a:r>
          </a:p>
          <a:p>
            <a:r>
              <a:rPr lang="en-IE" sz="2800" dirty="0" smtClean="0"/>
              <a:t>Decision-making </a:t>
            </a:r>
            <a:r>
              <a:rPr lang="en-IE" sz="2800" dirty="0"/>
              <a:t>in </a:t>
            </a:r>
            <a:r>
              <a:rPr lang="en-IE" sz="2800" dirty="0" smtClean="0"/>
              <a:t>organisations</a:t>
            </a:r>
          </a:p>
          <a:p>
            <a:r>
              <a:rPr lang="en-IE" sz="2800" dirty="0" smtClean="0"/>
              <a:t>Knowledge</a:t>
            </a:r>
            <a:endParaRPr lang="en-IE" sz="2800" dirty="0"/>
          </a:p>
          <a:p>
            <a:endParaRPr lang="en-IE" sz="2800" dirty="0"/>
          </a:p>
        </p:txBody>
      </p:sp>
      <p:pic>
        <p:nvPicPr>
          <p:cNvPr id="4" name="Picture 10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224" y="5301208"/>
            <a:ext cx="1497012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22338"/>
          </a:xfrm>
        </p:spPr>
        <p:txBody>
          <a:bodyPr/>
          <a:lstStyle/>
          <a:p>
            <a:r>
              <a:rPr lang="en-IE" sz="4000" dirty="0" smtClean="0"/>
              <a:t>Data Processes 1</a:t>
            </a:r>
            <a:endParaRPr lang="en-GB" sz="4000" dirty="0" smtClean="0"/>
          </a:p>
        </p:txBody>
      </p:sp>
      <p:sp>
        <p:nvSpPr>
          <p:cNvPr id="1036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smtClean="0"/>
              <a:t>Classification</a:t>
            </a:r>
            <a:endParaRPr lang="en-GB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038724" y="1556792"/>
            <a:ext cx="2981707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This involves placing data into categories. </a:t>
            </a:r>
          </a:p>
          <a:p>
            <a:pPr>
              <a:buFontTx/>
              <a:buNone/>
            </a:pPr>
            <a:endParaRPr lang="en-IE" dirty="0" smtClean="0"/>
          </a:p>
          <a:p>
            <a:r>
              <a:rPr lang="en-IE" dirty="0" smtClean="0"/>
              <a:t>E.G. categorising sales of soft drinks into either sales of low-fat drinks or sales of energy drinks.</a:t>
            </a:r>
            <a:endParaRPr lang="en-GB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179388" y="2205038"/>
          <a:ext cx="4859337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7614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052513"/>
          </a:xfrm>
        </p:spPr>
        <p:txBody>
          <a:bodyPr/>
          <a:lstStyle/>
          <a:p>
            <a:r>
              <a:rPr lang="en-IE" sz="4000" dirty="0" smtClean="0"/>
              <a:t>Data Processes 2</a:t>
            </a:r>
            <a:endParaRPr lang="en-GB" sz="4000" dirty="0" smtClean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Rearranging/Sorting</a:t>
            </a:r>
            <a:endParaRPr lang="en-GB" dirty="0" smtClean="0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This involves organising data so that items are grouped together or placed into a particular order.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IE" dirty="0" smtClean="0"/>
          </a:p>
          <a:p>
            <a:pPr>
              <a:lnSpc>
                <a:spcPct val="90000"/>
              </a:lnSpc>
            </a:pPr>
            <a:r>
              <a:rPr lang="en-IE" dirty="0" smtClean="0"/>
              <a:t>E.G. sorting employee data alphabetically or by geographical region.</a:t>
            </a:r>
            <a:endParaRPr lang="en-GB" dirty="0" smtClean="0"/>
          </a:p>
        </p:txBody>
      </p:sp>
      <p:pic>
        <p:nvPicPr>
          <p:cNvPr id="22533" name="Picture 1031" descr="MPj040903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781300"/>
            <a:ext cx="2555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1358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r>
              <a:rPr lang="en-IE" sz="4000" dirty="0" smtClean="0"/>
              <a:t>Data Processes 3</a:t>
            </a:r>
            <a:endParaRPr lang="en-GB" sz="40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IE" smtClean="0"/>
              <a:t>Aggregating</a:t>
            </a:r>
            <a:endParaRPr lang="en-GB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IE" smtClean="0"/>
              <a:t>This involves summarising data</a:t>
            </a:r>
          </a:p>
          <a:p>
            <a:pPr>
              <a:buFontTx/>
              <a:buNone/>
            </a:pPr>
            <a:endParaRPr lang="en-IE" smtClean="0"/>
          </a:p>
          <a:p>
            <a:r>
              <a:rPr lang="en-IE" smtClean="0"/>
              <a:t>E.G. calculating totals, sub-totals or averages</a:t>
            </a:r>
            <a:endParaRPr lang="en-GB" smtClean="0"/>
          </a:p>
        </p:txBody>
      </p:sp>
      <p:pic>
        <p:nvPicPr>
          <p:cNvPr id="23557" name="Picture 7" descr="MPj040112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49500"/>
            <a:ext cx="2495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7660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49313"/>
          </a:xfrm>
        </p:spPr>
        <p:txBody>
          <a:bodyPr/>
          <a:lstStyle/>
          <a:p>
            <a:r>
              <a:rPr lang="en-IE" sz="4000" dirty="0" smtClean="0"/>
              <a:t>Data Processes 4</a:t>
            </a:r>
            <a:endParaRPr lang="en-GB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mtClean="0"/>
              <a:t>Performing Calculations</a:t>
            </a:r>
            <a:endParaRPr lang="en-GB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mtClean="0"/>
              <a:t>This involves performing calculations to the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IE" smtClean="0"/>
          </a:p>
          <a:p>
            <a:pPr>
              <a:lnSpc>
                <a:spcPct val="90000"/>
              </a:lnSpc>
            </a:pPr>
            <a:r>
              <a:rPr lang="en-IE" smtClean="0"/>
              <a:t>E.G. calculating an employee’s gross pay by multiplying the number of hours worked by the hourly rate of pay</a:t>
            </a:r>
            <a:endParaRPr lang="en-GB" smtClean="0"/>
          </a:p>
        </p:txBody>
      </p:sp>
      <p:pic>
        <p:nvPicPr>
          <p:cNvPr id="24581" name="Picture 8" descr="MCj04338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852738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4167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064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dirty="0" smtClean="0"/>
              <a:t>Data Processes 5</a:t>
            </a:r>
            <a:endParaRPr lang="en-GB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IE" smtClean="0"/>
              <a:t>Selection</a:t>
            </a:r>
            <a:endParaRPr lang="en-GB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419872" y="1575593"/>
            <a:ext cx="4762500" cy="4525963"/>
          </a:xfrm>
        </p:spPr>
        <p:txBody>
          <a:bodyPr/>
          <a:lstStyle/>
          <a:p>
            <a:r>
              <a:rPr lang="en-IE" dirty="0" smtClean="0"/>
              <a:t>This involves choosing or discarding items of data based on a set of selection criteria.</a:t>
            </a:r>
          </a:p>
          <a:p>
            <a:pPr>
              <a:buFontTx/>
              <a:buNone/>
            </a:pPr>
            <a:endParaRPr lang="en-IE" dirty="0" smtClean="0"/>
          </a:p>
          <a:p>
            <a:r>
              <a:rPr lang="en-IE" dirty="0" smtClean="0"/>
              <a:t>E.G. Create a list of all your customers who have spent more than €10k in the past 6 months only.</a:t>
            </a:r>
            <a:endParaRPr lang="en-GB" dirty="0" smtClean="0"/>
          </a:p>
        </p:txBody>
      </p:sp>
      <p:pic>
        <p:nvPicPr>
          <p:cNvPr id="25605" name="Picture 6" descr="j0434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924175"/>
            <a:ext cx="162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68082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Information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325wikibook.wikispaces.com/file/view/organizational_environment.gif/92756498/organizational_environ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78938"/>
            <a:ext cx="8424936" cy="59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012160" y="2708920"/>
            <a:ext cx="1944216" cy="1656184"/>
          </a:xfrm>
          <a:prstGeom prst="ellipse">
            <a:avLst/>
          </a:prstGeom>
          <a:noFill/>
          <a:ln w="1016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49313"/>
          </a:xfrm>
        </p:spPr>
        <p:txBody>
          <a:bodyPr/>
          <a:lstStyle/>
          <a:p>
            <a:r>
              <a:rPr lang="en-IE" smtClean="0"/>
              <a:t>Creating Information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114800"/>
          </a:xfrm>
        </p:spPr>
        <p:txBody>
          <a:bodyPr/>
          <a:lstStyle/>
          <a:p>
            <a:r>
              <a:rPr lang="en-IE" smtClean="0"/>
              <a:t>Processing Data is necessary to place them into a meaningful context so that they can be easily understood by the recipient.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1472" y="4429132"/>
            <a:ext cx="1928826" cy="1143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3714744" y="4429132"/>
            <a:ext cx="2143140" cy="1143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6929438" y="4500563"/>
            <a:ext cx="1928812" cy="1143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7" name="Right Arrow 6"/>
          <p:cNvSpPr/>
          <p:nvPr/>
        </p:nvSpPr>
        <p:spPr>
          <a:xfrm>
            <a:off x="2643188" y="4857750"/>
            <a:ext cx="928687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6000750" y="4929188"/>
            <a:ext cx="928688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9469" name="TextBox 8"/>
          <p:cNvSpPr txBox="1">
            <a:spLocks noChangeArrowheads="1"/>
          </p:cNvSpPr>
          <p:nvPr/>
        </p:nvSpPr>
        <p:spPr bwMode="auto">
          <a:xfrm>
            <a:off x="857250" y="4714875"/>
            <a:ext cx="1428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400" b="1">
                <a:latin typeface="Calibri" pitchFamily="34" charset="0"/>
              </a:rPr>
              <a:t>Data</a:t>
            </a:r>
          </a:p>
        </p:txBody>
      </p:sp>
      <p:sp>
        <p:nvSpPr>
          <p:cNvPr id="19470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2500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400" b="1">
                <a:solidFill>
                  <a:schemeClr val="bg1"/>
                </a:solidFill>
                <a:latin typeface="Calibri" pitchFamily="34" charset="0"/>
              </a:rPr>
              <a:t>Transformation Process</a:t>
            </a:r>
          </a:p>
        </p:txBody>
      </p:sp>
      <p:sp>
        <p:nvSpPr>
          <p:cNvPr id="19471" name="TextBox 10"/>
          <p:cNvSpPr txBox="1">
            <a:spLocks noChangeArrowheads="1"/>
          </p:cNvSpPr>
          <p:nvPr/>
        </p:nvSpPr>
        <p:spPr bwMode="auto">
          <a:xfrm>
            <a:off x="7000875" y="4857750"/>
            <a:ext cx="185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400" b="1">
                <a:solidFill>
                  <a:schemeClr val="bg1"/>
                </a:solidFill>
                <a:latin typeface="Calibri" pitchFamily="34" charset="0"/>
              </a:rPr>
              <a:t>Information</a:t>
            </a:r>
          </a:p>
        </p:txBody>
      </p:sp>
      <p:sp>
        <p:nvSpPr>
          <p:cNvPr id="12304" name="TextBox 11"/>
          <p:cNvSpPr txBox="1">
            <a:spLocks noChangeArrowheads="1"/>
          </p:cNvSpPr>
          <p:nvPr/>
        </p:nvSpPr>
        <p:spPr bwMode="auto">
          <a:xfrm>
            <a:off x="0" y="558958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800" b="1" i="1">
                <a:solidFill>
                  <a:srgbClr val="CC3300"/>
                </a:solidFill>
                <a:latin typeface="Calibri" pitchFamily="34" charset="0"/>
                <a:cs typeface="新細明體"/>
              </a:rPr>
              <a:t>The basic function of an information system</a:t>
            </a:r>
            <a:br>
              <a:rPr lang="en-US" altLang="zh-TW" sz="2800" b="1" i="1">
                <a:solidFill>
                  <a:srgbClr val="CC3300"/>
                </a:solidFill>
                <a:latin typeface="Calibri" pitchFamily="34" charset="0"/>
                <a:cs typeface="新細明體"/>
              </a:rPr>
            </a:br>
            <a:r>
              <a:rPr lang="en-US" altLang="zh-TW" sz="2800" b="1" i="1">
                <a:solidFill>
                  <a:srgbClr val="CC3300"/>
                </a:solidFill>
                <a:latin typeface="Calibri" pitchFamily="34" charset="0"/>
                <a:cs typeface="新細明體"/>
              </a:rPr>
              <a:t>is to transform data into useful information.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064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becoming information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21/04/1954 </a:t>
            </a:r>
          </a:p>
          <a:p>
            <a:endParaRPr lang="en-US" sz="4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s://encrypted-tbn3.gstatic.com/images?q=tbn:ANd9GcQyJSJ3Wlr1FB2xU31d7ukxoDhswVu59HsRgyWrJt2tPn_UpDy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32656"/>
            <a:ext cx="2619375" cy="17430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Information is data that have a particular meaning within a particular context.</a:t>
            </a:r>
          </a:p>
          <a:p>
            <a:pPr lvl="1"/>
            <a:r>
              <a:rPr lang="en-IE" dirty="0" smtClean="0"/>
              <a:t>E.g. the current temperature (data) becomes information if you’re deciding what to wear.</a:t>
            </a:r>
          </a:p>
          <a:p>
            <a:endParaRPr lang="en-IE" dirty="0" smtClean="0"/>
          </a:p>
          <a:p>
            <a:r>
              <a:rPr lang="en-IE" dirty="0" smtClean="0"/>
              <a:t>Information can also be described as; a </a:t>
            </a:r>
            <a:r>
              <a:rPr lang="en-US" i="1" dirty="0" smtClean="0"/>
              <a:t>collection </a:t>
            </a:r>
            <a:r>
              <a:rPr lang="en-US" i="1" dirty="0"/>
              <a:t>of facts </a:t>
            </a:r>
            <a:r>
              <a:rPr lang="en-US" i="1" dirty="0" err="1" smtClean="0"/>
              <a:t>organised</a:t>
            </a:r>
            <a:r>
              <a:rPr lang="en-US" i="1" dirty="0" smtClean="0"/>
              <a:t> </a:t>
            </a:r>
            <a:r>
              <a:rPr lang="en-US" i="1" dirty="0"/>
              <a:t>in such a way that they have value beyond the facts </a:t>
            </a:r>
            <a:r>
              <a:rPr lang="en-US" i="1" dirty="0" smtClean="0"/>
              <a:t>themselves.</a:t>
            </a:r>
            <a:endParaRPr lang="en-IE" i="1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064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B050"/>
                </a:solidFill>
              </a:rPr>
              <a:t>Information Systems</a:t>
            </a:r>
          </a:p>
        </p:txBody>
      </p:sp>
      <p:sp>
        <p:nvSpPr>
          <p:cNvPr id="23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256361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A set of interrelated components that collect, manipulate &amp; disseminate </a:t>
            </a:r>
            <a:r>
              <a:rPr lang="en-US" b="1" dirty="0" smtClean="0"/>
              <a:t>data</a:t>
            </a:r>
            <a:r>
              <a:rPr lang="en-US" dirty="0" smtClean="0"/>
              <a:t> &amp; </a:t>
            </a:r>
            <a:r>
              <a:rPr lang="en-US" b="1" dirty="0" smtClean="0"/>
              <a:t>information</a:t>
            </a:r>
            <a:r>
              <a:rPr lang="en-US" dirty="0" smtClean="0"/>
              <a:t> &amp; provide feedback to meet an objective.</a:t>
            </a:r>
            <a:br>
              <a:rPr lang="en-US" dirty="0" smtClean="0"/>
            </a:b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IE" dirty="0" smtClean="0"/>
              <a:t>An information system (I.S.) can be any organised combination of </a:t>
            </a:r>
            <a:r>
              <a:rPr lang="en-IE" i="1" dirty="0" smtClean="0"/>
              <a:t>people, hardware, software, communications networks and data resources </a:t>
            </a:r>
            <a:r>
              <a:rPr lang="en-IE" dirty="0" smtClean="0"/>
              <a:t>that collects, transforms &amp; distributes information in an organisation.</a:t>
            </a:r>
            <a:br>
              <a:rPr lang="en-IE" dirty="0" smtClean="0"/>
            </a:br>
            <a:endParaRPr lang="en-GB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Examples:  ATMs; airline reservation systems; course reservation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849313"/>
          </a:xfrm>
        </p:spPr>
        <p:txBody>
          <a:bodyPr/>
          <a:lstStyle/>
          <a:p>
            <a:r>
              <a:rPr lang="en-IE" b="1" dirty="0" smtClean="0"/>
              <a:t>Information</a:t>
            </a:r>
            <a:endParaRPr lang="en-GB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dirty="0" smtClean="0"/>
              <a:t>involves transforming data using a defined process;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dirty="0" smtClean="0"/>
              <a:t>involves placing data in some form of meaningful context;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dirty="0" smtClean="0"/>
              <a:t>is produced in response to an information need and therefore serves a specific purpose;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dirty="0" smtClean="0"/>
              <a:t>helps reduce uncertainty, thereby improving decision </a:t>
            </a:r>
            <a:r>
              <a:rPr lang="en-US" sz="4000" dirty="0" err="1" smtClean="0"/>
              <a:t>behaviour</a:t>
            </a:r>
            <a:r>
              <a:rPr lang="en-US" sz="4000" dirty="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r>
              <a:rPr lang="en-IE" smtClean="0"/>
              <a:t>Data and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4168" y="1268760"/>
            <a:ext cx="244827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Excel eample of dat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980728"/>
            <a:ext cx="2238688" cy="5134692"/>
          </a:xfrm>
          <a:prstGeom prst="rect">
            <a:avLst/>
          </a:prstGeom>
        </p:spPr>
      </p:pic>
      <p:pic>
        <p:nvPicPr>
          <p:cNvPr id="7" name="Picture 6" descr="Excel eample of data-inf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764704"/>
            <a:ext cx="4896544" cy="60532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11760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4008" y="19888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14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Business Intelligence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collective information – about your customers, your competitors, your business partners, your competitive environment and your own internal operations that gives you the ability to make effective, important and often strategic business decisions.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Content Placeholder 7" descr="Excel eample of data-info-BI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404664"/>
            <a:ext cx="7704855" cy="614040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Sources of Information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dirty="0" smtClean="0"/>
              <a:t>Formal communication (</a:t>
            </a:r>
            <a:r>
              <a:rPr lang="en-IE" sz="2800" dirty="0" err="1" smtClean="0"/>
              <a:t>eg</a:t>
            </a:r>
            <a:r>
              <a:rPr lang="en-IE" sz="2800" dirty="0" smtClean="0"/>
              <a:t>: company report)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dirty="0" smtClean="0"/>
              <a:t>Characteristics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dirty="0" smtClean="0"/>
              <a:t>Structured, consistency in format, accurate, specific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dirty="0" smtClean="0"/>
              <a:t>Inflexible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dirty="0" smtClean="0"/>
              <a:t>Informal communication (</a:t>
            </a:r>
            <a:r>
              <a:rPr lang="en-IE" sz="2800" dirty="0" err="1" smtClean="0"/>
              <a:t>eg</a:t>
            </a:r>
            <a:r>
              <a:rPr lang="en-IE" sz="2800" dirty="0" smtClean="0"/>
              <a:t>: conversation)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dirty="0" smtClean="0"/>
              <a:t>Characteristics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dirty="0" smtClean="0"/>
              <a:t>Rich, flexible, detailed, variable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dirty="0" smtClean="0"/>
              <a:t>Unstructured, ?Relevance?, ? Accuracy ?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dirty="0" smtClean="0"/>
              <a:t>What are the characteristics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2800" dirty="0" smtClean="0"/>
              <a:t>    “good quality” information</a:t>
            </a:r>
          </a:p>
        </p:txBody>
      </p:sp>
      <p:pic>
        <p:nvPicPr>
          <p:cNvPr id="14340" name="Picture 4" descr="C:\Program Files\Common Files\Microsoft Shared\Clipart\cagcat50\pe01562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9239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Information in an Organisation</a:t>
            </a:r>
            <a:endParaRPr lang="en-IE" dirty="0"/>
          </a:p>
        </p:txBody>
      </p:sp>
      <p:pic>
        <p:nvPicPr>
          <p:cNvPr id="4" name="Content Placeholder 3" descr="Information Flow in an Org Ha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7920880" cy="4406100"/>
          </a:xfrm>
        </p:spPr>
      </p:pic>
      <p:sp>
        <p:nvSpPr>
          <p:cNvPr id="5" name="TextBox 4"/>
          <p:cNvSpPr txBox="1"/>
          <p:nvPr/>
        </p:nvSpPr>
        <p:spPr>
          <a:xfrm>
            <a:off x="251520" y="5949280"/>
            <a:ext cx="864096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“Management Information Systems for the Information Age”, 2007, Haag/Cummings, McGraw-Hill, 7</a:t>
            </a:r>
            <a:r>
              <a:rPr lang="en-IE" baseline="30000" dirty="0" smtClean="0"/>
              <a:t>th</a:t>
            </a:r>
            <a:r>
              <a:rPr lang="en-IE" dirty="0" smtClean="0"/>
              <a:t> edition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49313"/>
          </a:xfrm>
        </p:spPr>
        <p:txBody>
          <a:bodyPr/>
          <a:lstStyle/>
          <a:p>
            <a:r>
              <a:rPr lang="en-IE" b="1" dirty="0" smtClean="0"/>
              <a:t>Value of Information</a:t>
            </a:r>
            <a:endParaRPr lang="en-GB" b="1" dirty="0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/>
              <a:t>Tangible</a:t>
            </a:r>
          </a:p>
          <a:p>
            <a:r>
              <a:rPr lang="en-IE" smtClean="0"/>
              <a:t>A value or benefit that can be measured directly, usually in monetary terms.</a:t>
            </a:r>
            <a:endParaRPr lang="en-GB" smtClean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b="1" smtClean="0"/>
              <a:t>Intangible</a:t>
            </a:r>
          </a:p>
          <a:p>
            <a:r>
              <a:rPr lang="en-IE" smtClean="0"/>
              <a:t>A value or benefit that is difficult or impossible to quantify.</a:t>
            </a:r>
            <a:br>
              <a:rPr lang="en-IE" smtClean="0"/>
            </a:br>
            <a:endParaRPr lang="en-IE" smtClean="0"/>
          </a:p>
          <a:p>
            <a:pPr marL="342900" lvl="2" indent="-342900"/>
            <a:r>
              <a:rPr lang="en-IE" b="1" smtClean="0"/>
              <a:t>Example. Better decision making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r>
              <a:rPr lang="en-IE" smtClean="0">
                <a:solidFill>
                  <a:schemeClr val="hlink"/>
                </a:solidFill>
              </a:rPr>
              <a:t>Activity 1.1</a:t>
            </a:r>
            <a:r>
              <a:rPr lang="en-IE" smtClean="0"/>
              <a:t> - Value of Information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IE" smtClean="0"/>
              <a:t>State whether each of the following shows tangible or intangible value of information: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Improved inventory control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Enhanced customer service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Increased production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Reduced administration costs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Greater customer loyalty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IE" smtClean="0"/>
              <a:t>Enhanced public image</a:t>
            </a:r>
            <a:endParaRPr lang="en-GB" smtClean="0"/>
          </a:p>
        </p:txBody>
      </p:sp>
      <p:pic>
        <p:nvPicPr>
          <p:cNvPr id="29700" name="Picture 2" descr="MMAG00218_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260350"/>
            <a:ext cx="1181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922338"/>
          </a:xfrm>
        </p:spPr>
        <p:txBody>
          <a:bodyPr/>
          <a:lstStyle/>
          <a:p>
            <a:r>
              <a:rPr lang="en-IE" b="1" dirty="0" smtClean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FORMAL COMMUNICATION</a:t>
            </a:r>
          </a:p>
          <a:p>
            <a:pPr lvl="1"/>
            <a:r>
              <a:rPr lang="en-IE" dirty="0" smtClean="0"/>
              <a:t>Structured, presented in a consistent manner</a:t>
            </a:r>
            <a:br>
              <a:rPr lang="en-IE" dirty="0" smtClean="0"/>
            </a:br>
            <a:endParaRPr lang="en-IE" dirty="0" smtClean="0"/>
          </a:p>
          <a:p>
            <a:r>
              <a:rPr lang="en-IE" b="1" dirty="0" smtClean="0"/>
              <a:t>INFORMAL COMMUNICATION</a:t>
            </a:r>
          </a:p>
          <a:p>
            <a:pPr lvl="1"/>
            <a:r>
              <a:rPr lang="en-IE" dirty="0" smtClean="0"/>
              <a:t>Less well structured, presented by informal means</a:t>
            </a:r>
          </a:p>
          <a:p>
            <a:pPr lvl="2"/>
            <a:r>
              <a:rPr lang="en-IE" dirty="0" smtClean="0"/>
              <a:t>Word of Mouth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Notice how data, information and BI build on each other.</a:t>
            </a:r>
          </a:p>
          <a:p>
            <a:r>
              <a:rPr lang="en-IE" dirty="0" smtClean="0"/>
              <a:t>Information is a more complete picture of multiple data points.</a:t>
            </a:r>
          </a:p>
          <a:p>
            <a:r>
              <a:rPr lang="en-IE" dirty="0" smtClean="0"/>
              <a:t>Due to the use of data and information to assist in strategic decision making in an organisation, their quality is critical.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r>
              <a:rPr lang="en-IE" smtClean="0"/>
              <a:t>Activities of an Info.System (IS)</a:t>
            </a:r>
            <a:endParaRPr lang="en-GB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b="1" dirty="0" smtClean="0"/>
              <a:t>Input</a:t>
            </a:r>
          </a:p>
          <a:p>
            <a:pPr lvl="1">
              <a:lnSpc>
                <a:spcPct val="60000"/>
              </a:lnSpc>
            </a:pPr>
            <a:r>
              <a:rPr lang="en-GB" dirty="0" smtClean="0"/>
              <a:t>collection of raw data from within business or environment</a:t>
            </a:r>
          </a:p>
          <a:p>
            <a:pPr>
              <a:lnSpc>
                <a:spcPct val="70000"/>
              </a:lnSpc>
            </a:pPr>
            <a:r>
              <a:rPr lang="en-GB" b="1" dirty="0" smtClean="0"/>
              <a:t>Processing</a:t>
            </a:r>
          </a:p>
          <a:p>
            <a:pPr lvl="1">
              <a:lnSpc>
                <a:spcPct val="70000"/>
              </a:lnSpc>
            </a:pPr>
            <a:r>
              <a:rPr lang="en-GB" dirty="0" smtClean="0"/>
              <a:t>converting raw input to more useful information</a:t>
            </a:r>
          </a:p>
          <a:p>
            <a:pPr>
              <a:lnSpc>
                <a:spcPct val="70000"/>
              </a:lnSpc>
            </a:pPr>
            <a:r>
              <a:rPr lang="en-GB" b="1" dirty="0" smtClean="0"/>
              <a:t>Output</a:t>
            </a:r>
          </a:p>
          <a:p>
            <a:pPr lvl="1">
              <a:lnSpc>
                <a:spcPct val="70000"/>
              </a:lnSpc>
            </a:pPr>
            <a:r>
              <a:rPr lang="en-GB" dirty="0" smtClean="0"/>
              <a:t>transfer of processed information to people/activities</a:t>
            </a:r>
          </a:p>
          <a:p>
            <a:pPr>
              <a:lnSpc>
                <a:spcPct val="70000"/>
              </a:lnSpc>
            </a:pPr>
            <a:r>
              <a:rPr lang="en-GB" b="1" dirty="0" smtClean="0"/>
              <a:t>Feedback/Control</a:t>
            </a:r>
          </a:p>
          <a:p>
            <a:pPr lvl="1">
              <a:lnSpc>
                <a:spcPct val="70000"/>
              </a:lnSpc>
            </a:pPr>
            <a:r>
              <a:rPr lang="en-GB" dirty="0" smtClean="0"/>
              <a:t>output returned to people to help refine the input/processing phase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0148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49313"/>
          </a:xfrm>
        </p:spPr>
        <p:txBody>
          <a:bodyPr/>
          <a:lstStyle/>
          <a:p>
            <a:r>
              <a:rPr lang="en-IE" b="1" dirty="0" smtClean="0"/>
              <a:t>Qualities of Information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 smtClean="0"/>
              <a:t>Qualities of good information </a:t>
            </a:r>
            <a:br>
              <a:rPr lang="en-US" sz="2600" b="1" smtClean="0"/>
            </a:br>
            <a:endParaRPr lang="en-US" sz="26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relevant</a:t>
            </a:r>
            <a:r>
              <a:rPr lang="en-US" sz="2400" smtClean="0"/>
              <a:t> for its purpose.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complete</a:t>
            </a:r>
            <a:r>
              <a:rPr lang="en-US" sz="2400" smtClean="0"/>
              <a:t> for its purpose.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accurate</a:t>
            </a:r>
            <a:r>
              <a:rPr lang="en-US" sz="2400" smtClean="0"/>
              <a:t> for its purpose.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clear</a:t>
            </a:r>
            <a:r>
              <a:rPr lang="en-US" sz="2400" smtClean="0"/>
              <a:t> to the user.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prepared using </a:t>
            </a:r>
            <a:r>
              <a:rPr lang="en-US" sz="2400" u="sng" smtClean="0"/>
              <a:t>consistent</a:t>
            </a:r>
            <a:r>
              <a:rPr lang="en-US" sz="2400" smtClean="0"/>
              <a:t> methods.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user should be able to </a:t>
            </a:r>
            <a:r>
              <a:rPr lang="en-US" sz="2400" u="sng" smtClean="0"/>
              <a:t>rely</a:t>
            </a:r>
            <a:r>
              <a:rPr lang="en-US" sz="2400" smtClean="0"/>
              <a:t> on it.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communicated</a:t>
            </a:r>
            <a:r>
              <a:rPr lang="en-US" sz="2400" smtClean="0"/>
              <a:t> to the right person.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not be excessive – its </a:t>
            </a:r>
            <a:r>
              <a:rPr lang="en-US" sz="2400" u="sng" smtClean="0"/>
              <a:t>volume</a:t>
            </a:r>
            <a:r>
              <a:rPr lang="en-US" sz="2400" smtClean="0"/>
              <a:t> should be manageable.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</a:t>
            </a:r>
            <a:r>
              <a:rPr lang="en-US" sz="2400" u="sng" smtClean="0"/>
              <a:t>timely</a:t>
            </a:r>
            <a:r>
              <a:rPr lang="en-US" sz="2400" smtClean="0"/>
              <a:t> – to be communicated at the right time.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should be provided at a </a:t>
            </a:r>
            <a:r>
              <a:rPr lang="en-US" sz="2400" u="sng" smtClean="0"/>
              <a:t>cost</a:t>
            </a:r>
            <a:r>
              <a:rPr lang="en-US" sz="2400" smtClean="0"/>
              <a:t> lesser than the value of benefits. </a:t>
            </a:r>
            <a:endParaRPr lang="en-GB" sz="2400" smtClean="0"/>
          </a:p>
          <a:p>
            <a:endParaRPr lang="en-IE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093075" cy="1403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mtClean="0"/>
              <a:t>Three dimensions of information quality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5334000" y="1905000"/>
            <a:ext cx="2362200" cy="1600200"/>
          </a:xfrm>
          <a:prstGeom prst="cloudCallout">
            <a:avLst>
              <a:gd name="adj1" fmla="val -137296"/>
              <a:gd name="adj2" fmla="val -222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E" sz="1800">
                <a:latin typeface="Comic Sans MS" pitchFamily="66" charset="0"/>
              </a:rPr>
              <a:t>Timeliness</a:t>
            </a:r>
          </a:p>
          <a:p>
            <a:r>
              <a:rPr lang="en-IE" sz="1800">
                <a:latin typeface="Comic Sans MS" pitchFamily="66" charset="0"/>
              </a:rPr>
              <a:t>Currency</a:t>
            </a:r>
          </a:p>
          <a:p>
            <a:r>
              <a:rPr lang="en-IE" sz="1800">
                <a:latin typeface="Comic Sans MS" pitchFamily="66" charset="0"/>
              </a:rPr>
              <a:t>Frequency</a:t>
            </a:r>
          </a:p>
          <a:p>
            <a:pPr algn="ctr"/>
            <a:r>
              <a:rPr lang="en-IE" sz="1800">
                <a:latin typeface="Comic Sans MS" pitchFamily="66" charset="0"/>
              </a:rPr>
              <a:t>Time Period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1905000"/>
            <a:ext cx="4441825" cy="2362200"/>
            <a:chOff x="816" y="1440"/>
            <a:chExt cx="2798" cy="1488"/>
          </a:xfrm>
        </p:grpSpPr>
        <p:sp>
          <p:nvSpPr>
            <p:cNvPr id="15367" name="AutoShape 3"/>
            <p:cNvSpPr>
              <a:spLocks noChangeArrowheads="1"/>
            </p:cNvSpPr>
            <p:nvPr/>
          </p:nvSpPr>
          <p:spPr bwMode="auto">
            <a:xfrm>
              <a:off x="816" y="1440"/>
              <a:ext cx="2208" cy="1488"/>
            </a:xfrm>
            <a:prstGeom prst="cube">
              <a:avLst>
                <a:gd name="adj" fmla="val 4270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4"/>
            <p:cNvSpPr txBox="1">
              <a:spLocks noChangeArrowheads="1"/>
            </p:cNvSpPr>
            <p:nvPr/>
          </p:nvSpPr>
          <p:spPr bwMode="auto">
            <a:xfrm rot="33331">
              <a:off x="1443" y="1584"/>
              <a:ext cx="1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IE" sz="2800" b="1">
                  <a:latin typeface="Comic Sans MS" pitchFamily="66" charset="0"/>
                </a:rPr>
                <a:t>Time</a:t>
              </a:r>
              <a:endParaRPr lang="en-IE" sz="2800">
                <a:latin typeface="Comic Sans MS" pitchFamily="66" charset="0"/>
              </a:endParaRPr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 rot="33331">
              <a:off x="912" y="2352"/>
              <a:ext cx="1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IE" sz="2800" b="1">
                  <a:latin typeface="Comic Sans MS" pitchFamily="66" charset="0"/>
                </a:rPr>
                <a:t>Content</a:t>
              </a:r>
              <a:endParaRPr lang="en-IE" sz="2800">
                <a:latin typeface="Comic Sans MS" pitchFamily="66" charset="0"/>
              </a:endParaRP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 rot="-2516902">
              <a:off x="2256" y="1824"/>
              <a:ext cx="1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IE" sz="2800" b="1">
                  <a:latin typeface="Comic Sans MS" pitchFamily="66" charset="0"/>
                </a:rPr>
                <a:t>Form</a:t>
              </a:r>
              <a:endParaRPr lang="en-IE" sz="2800">
                <a:latin typeface="Comic Sans MS" pitchFamily="66" charset="0"/>
              </a:endParaRPr>
            </a:p>
          </p:txBody>
        </p:sp>
      </p:grpSp>
      <p:sp>
        <p:nvSpPr>
          <p:cNvPr id="119816" name="AutoShape 8"/>
          <p:cNvSpPr>
            <a:spLocks noChangeArrowheads="1"/>
          </p:cNvSpPr>
          <p:nvPr/>
        </p:nvSpPr>
        <p:spPr bwMode="auto">
          <a:xfrm>
            <a:off x="5486400" y="3886200"/>
            <a:ext cx="2743200" cy="2133600"/>
          </a:xfrm>
          <a:prstGeom prst="cloudCallout">
            <a:avLst>
              <a:gd name="adj1" fmla="val -115278"/>
              <a:gd name="adj2" fmla="val -758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IE" sz="1800">
                <a:latin typeface="Comic Sans MS" pitchFamily="66" charset="0"/>
              </a:rPr>
              <a:t>Clarity</a:t>
            </a:r>
          </a:p>
          <a:p>
            <a:pPr algn="ctr"/>
            <a:r>
              <a:rPr lang="en-IE" sz="1800">
                <a:latin typeface="Comic Sans MS" pitchFamily="66" charset="0"/>
              </a:rPr>
              <a:t>Detail</a:t>
            </a:r>
          </a:p>
          <a:p>
            <a:pPr algn="ctr"/>
            <a:r>
              <a:rPr lang="en-IE" sz="1800">
                <a:latin typeface="Comic Sans MS" pitchFamily="66" charset="0"/>
              </a:rPr>
              <a:t>Order</a:t>
            </a:r>
          </a:p>
          <a:p>
            <a:pPr algn="ctr"/>
            <a:r>
              <a:rPr lang="en-IE" sz="1800">
                <a:latin typeface="Comic Sans MS" pitchFamily="66" charset="0"/>
              </a:rPr>
              <a:t>Presentation</a:t>
            </a:r>
          </a:p>
          <a:p>
            <a:pPr algn="ctr"/>
            <a:r>
              <a:rPr lang="en-IE" sz="1800">
                <a:latin typeface="Comic Sans MS" pitchFamily="66" charset="0"/>
              </a:rPr>
              <a:t>Media</a:t>
            </a:r>
          </a:p>
        </p:txBody>
      </p: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1219200" y="4419600"/>
            <a:ext cx="2819400" cy="2209800"/>
          </a:xfrm>
          <a:prstGeom prst="cloudCallout">
            <a:avLst>
              <a:gd name="adj1" fmla="val -16778"/>
              <a:gd name="adj2" fmla="val -85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IE" sz="1800">
                <a:latin typeface="Comic Sans MS" pitchFamily="66" charset="0"/>
              </a:rPr>
              <a:t>Accuracy</a:t>
            </a:r>
          </a:p>
          <a:p>
            <a:pPr algn="ctr"/>
            <a:r>
              <a:rPr lang="en-IE" sz="1800">
                <a:latin typeface="Comic Sans MS" pitchFamily="66" charset="0"/>
              </a:rPr>
              <a:t>Relevance</a:t>
            </a:r>
          </a:p>
          <a:p>
            <a:pPr algn="ctr"/>
            <a:r>
              <a:rPr lang="en-IE" sz="1800">
                <a:latin typeface="Comic Sans MS" pitchFamily="66" charset="0"/>
              </a:rPr>
              <a:t>Completeness</a:t>
            </a:r>
          </a:p>
          <a:p>
            <a:pPr algn="ctr"/>
            <a:r>
              <a:rPr lang="en-IE" sz="1800">
                <a:latin typeface="Comic Sans MS" pitchFamily="66" charset="0"/>
              </a:rPr>
              <a:t>Conciseness</a:t>
            </a:r>
          </a:p>
          <a:p>
            <a:pPr algn="ctr"/>
            <a:r>
              <a:rPr lang="en-IE" sz="1800">
                <a:latin typeface="Comic Sans MS" pitchFamily="66" charset="0"/>
              </a:rPr>
              <a:t>Scope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3" grpId="0" animBg="1" autoUpdateAnimBg="0"/>
      <p:bldP spid="119816" grpId="0" animBg="1" autoUpdateAnimBg="0"/>
      <p:bldP spid="11981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r>
              <a:rPr lang="en-IE" dirty="0" smtClean="0"/>
              <a:t>Qualities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smtClean="0"/>
              <a:t>Time Dimension</a:t>
            </a:r>
          </a:p>
          <a:p>
            <a:pPr lvl="1"/>
            <a:r>
              <a:rPr lang="en-IE" sz="2400" b="1" smtClean="0">
                <a:solidFill>
                  <a:schemeClr val="accent2"/>
                </a:solidFill>
              </a:rPr>
              <a:t>Timeliness, Currency, Frequency, Time Period</a:t>
            </a:r>
          </a:p>
          <a:p>
            <a:r>
              <a:rPr lang="en-IE" b="1" smtClean="0"/>
              <a:t>Content Dimension</a:t>
            </a:r>
          </a:p>
          <a:p>
            <a:pPr lvl="1"/>
            <a:r>
              <a:rPr lang="en-IE" sz="2400" b="1" smtClean="0">
                <a:solidFill>
                  <a:schemeClr val="accent2"/>
                </a:solidFill>
              </a:rPr>
              <a:t>Accuracy, Relevance, Completeness, Conciseness, Scope</a:t>
            </a:r>
          </a:p>
          <a:p>
            <a:r>
              <a:rPr lang="en-IE" b="1" smtClean="0"/>
              <a:t>Form Dimension</a:t>
            </a:r>
          </a:p>
          <a:p>
            <a:pPr lvl="1"/>
            <a:r>
              <a:rPr lang="en-IE" sz="2400" b="1" smtClean="0">
                <a:solidFill>
                  <a:schemeClr val="accent2"/>
                </a:solidFill>
              </a:rPr>
              <a:t>Clarity, Detail, Order, Presentation, Media</a:t>
            </a:r>
          </a:p>
          <a:p>
            <a:endParaRPr lang="en-IE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IE" smtClean="0"/>
              <a:t>Time</a:t>
            </a:r>
            <a:endParaRPr lang="en-GB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sz="2800" b="1" i="1" smtClean="0"/>
              <a:t>Timeliness</a:t>
            </a:r>
            <a:r>
              <a:rPr lang="en-IE" sz="2800" smtClean="0"/>
              <a:t> - Is the information available when needed? (not too early &amp; not too late)</a:t>
            </a:r>
          </a:p>
          <a:p>
            <a:r>
              <a:rPr lang="en-IE" sz="2800" b="1" i="1" smtClean="0"/>
              <a:t>Currency</a:t>
            </a:r>
            <a:r>
              <a:rPr lang="en-IE" sz="2800" i="1" smtClean="0"/>
              <a:t> </a:t>
            </a:r>
            <a:r>
              <a:rPr lang="en-IE" sz="2800" smtClean="0"/>
              <a:t>- Is the information current? It needs to refer to current circumstances, I.e. must be relevant.</a:t>
            </a:r>
          </a:p>
          <a:p>
            <a:r>
              <a:rPr lang="en-IE" sz="2800" b="1" i="1" smtClean="0"/>
              <a:t>Frequency</a:t>
            </a:r>
            <a:r>
              <a:rPr lang="en-IE" sz="2800" i="1" smtClean="0"/>
              <a:t> </a:t>
            </a:r>
            <a:r>
              <a:rPr lang="en-IE" sz="2800" smtClean="0"/>
              <a:t>– is it available as &amp; when needed?</a:t>
            </a:r>
          </a:p>
          <a:p>
            <a:r>
              <a:rPr lang="en-IE" sz="2800" b="1" i="1" smtClean="0"/>
              <a:t>Time Period</a:t>
            </a:r>
            <a:r>
              <a:rPr lang="en-IE" sz="2800" smtClean="0"/>
              <a:t> – it should cover the correct time period.</a:t>
            </a:r>
            <a:endParaRPr lang="en-GB" sz="28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22338"/>
          </a:xfrm>
        </p:spPr>
        <p:txBody>
          <a:bodyPr/>
          <a:lstStyle/>
          <a:p>
            <a:r>
              <a:rPr lang="en-IE" smtClean="0"/>
              <a:t>Content</a:t>
            </a:r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400" b="1" i="1" smtClean="0"/>
              <a:t>Accuracy</a:t>
            </a:r>
            <a:r>
              <a:rPr lang="en-IE" sz="2400" smtClean="0"/>
              <a:t> – is it accurate? If it contains errors then it has little/no value to the company</a:t>
            </a:r>
          </a:p>
          <a:p>
            <a:pPr>
              <a:lnSpc>
                <a:spcPct val="90000"/>
              </a:lnSpc>
            </a:pPr>
            <a:r>
              <a:rPr lang="en-IE" sz="2400" b="1" i="1" smtClean="0"/>
              <a:t>Relevance</a:t>
            </a:r>
            <a:r>
              <a:rPr lang="en-IE" sz="2400" i="1" smtClean="0"/>
              <a:t> </a:t>
            </a:r>
            <a:r>
              <a:rPr lang="en-IE" sz="2400" smtClean="0"/>
              <a:t>– info must be relevant to the particular situation.</a:t>
            </a:r>
          </a:p>
          <a:p>
            <a:pPr>
              <a:lnSpc>
                <a:spcPct val="90000"/>
              </a:lnSpc>
            </a:pPr>
            <a:r>
              <a:rPr lang="en-IE" sz="2400" b="1" i="1" smtClean="0"/>
              <a:t>Completeness</a:t>
            </a:r>
            <a:r>
              <a:rPr lang="en-IE" sz="2400" smtClean="0"/>
              <a:t> – All of the info required, needs to be provided to the recipient. Incomplete information can compromise the information.</a:t>
            </a:r>
          </a:p>
          <a:p>
            <a:pPr>
              <a:lnSpc>
                <a:spcPct val="90000"/>
              </a:lnSpc>
            </a:pPr>
            <a:r>
              <a:rPr lang="en-IE" sz="2400" b="1" i="1" smtClean="0"/>
              <a:t>Conciseness</a:t>
            </a:r>
            <a:r>
              <a:rPr lang="en-IE" sz="2400" smtClean="0"/>
              <a:t> – Only info relevant to the needs of the recipient should be supplied, and in the most compact form possible.</a:t>
            </a:r>
          </a:p>
          <a:p>
            <a:pPr>
              <a:lnSpc>
                <a:spcPct val="90000"/>
              </a:lnSpc>
            </a:pPr>
            <a:r>
              <a:rPr lang="en-IE" sz="2400" b="1" i="1" smtClean="0"/>
              <a:t>Scope</a:t>
            </a:r>
            <a:r>
              <a:rPr lang="en-IE" sz="2400" i="1" smtClean="0"/>
              <a:t> </a:t>
            </a:r>
            <a:r>
              <a:rPr lang="en-IE" sz="2400" smtClean="0"/>
              <a:t>– Does the information need to include internal organisational information, or is external economic/competitor/industry information also required?</a:t>
            </a:r>
            <a:endParaRPr lang="en-GB" sz="24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r>
              <a:rPr lang="en-IE" smtClean="0"/>
              <a:t>Form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49291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Clarity</a:t>
            </a:r>
            <a:r>
              <a:rPr lang="en-IE" sz="2400" b="1" smtClean="0"/>
              <a:t> </a:t>
            </a:r>
            <a:r>
              <a:rPr lang="en-IE" sz="2400" smtClean="0"/>
              <a:t>– needs to be presented in an appropriate form. The recipient should be able to find what they need quickly.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Detail</a:t>
            </a:r>
            <a:r>
              <a:rPr lang="en-IE" sz="2400" smtClean="0"/>
              <a:t> – the correct level of detail should be included. E.g. top mgt may only require a summary, whereas line managers will require more specific information.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Order</a:t>
            </a:r>
            <a:r>
              <a:rPr lang="en-IE" sz="2400" i="1" smtClean="0"/>
              <a:t> </a:t>
            </a:r>
            <a:r>
              <a:rPr lang="en-IE" sz="2400" smtClean="0"/>
              <a:t>– Info should be provided in the correct order.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Presentation</a:t>
            </a:r>
            <a:r>
              <a:rPr lang="en-IE" sz="2400" smtClean="0"/>
              <a:t> – Info should be presented in an appropriate format for the recipient. E.g. numerical data is typically presented in graphs/tables.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Media</a:t>
            </a:r>
            <a:r>
              <a:rPr lang="en-IE" sz="2400" smtClean="0"/>
              <a:t> – Info should be presented using the correct media, e.g. a presentation would be presented using a projector, formal information would be presented in a printed report, information for employees may be sent using email.</a:t>
            </a:r>
            <a:endParaRPr lang="en-GB" sz="24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dirty="0" smtClean="0"/>
              <a:t>Other Attributes</a:t>
            </a:r>
            <a:endParaRPr lang="en-GB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424862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Confidence</a:t>
            </a:r>
            <a:r>
              <a:rPr lang="en-IE" sz="2400" i="1" smtClean="0"/>
              <a:t> </a:t>
            </a:r>
            <a:r>
              <a:rPr lang="en-IE" sz="2400" smtClean="0"/>
              <a:t>– is there confidence in the source of the information?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Reliability</a:t>
            </a:r>
            <a:r>
              <a:rPr lang="en-IE" sz="2400" i="1" smtClean="0"/>
              <a:t> </a:t>
            </a:r>
            <a:r>
              <a:rPr lang="en-IE" sz="2400" smtClean="0"/>
              <a:t>– Information must be reliable if it is to be accepted &amp; used by the recipients.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Appropriateness</a:t>
            </a:r>
            <a:r>
              <a:rPr lang="en-IE" sz="2400" i="1" smtClean="0"/>
              <a:t> </a:t>
            </a:r>
            <a:r>
              <a:rPr lang="en-IE" sz="2400" smtClean="0"/>
              <a:t>– Is the information appropriate to the current needs of the organisation? (e.g. spam email)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Received by the correct person</a:t>
            </a:r>
            <a:r>
              <a:rPr lang="en-IE" sz="2400" smtClean="0"/>
              <a:t> – For information to have value, it needs to be received &amp; acted upon by the correct person. E.g. there is little point in a competitor analysis being sent to the companys’ receptionist – this info should be received by top mgt instead.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b="1" i="1" smtClean="0"/>
              <a:t>Sent by correct channels</a:t>
            </a:r>
            <a:r>
              <a:rPr lang="en-IE" sz="2400" smtClean="0"/>
              <a:t> – information, such as a formal complaint should be sent via the correct channels – usually a formal letter etc… rather than by word of mouth.</a:t>
            </a:r>
          </a:p>
          <a:p>
            <a:pPr fontAlgn="auto">
              <a:spcAft>
                <a:spcPts val="0"/>
              </a:spcAft>
              <a:defRPr/>
            </a:pPr>
            <a:endParaRPr lang="en-GB" sz="24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Decision making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064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b="1" dirty="0" smtClean="0"/>
              <a:t>Decisions</a:t>
            </a:r>
            <a:endParaRPr lang="en-US" b="1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IE" smtClean="0"/>
              <a:t>Decision Behaviour describes how people make decisions and the factors that influence them.</a:t>
            </a:r>
          </a:p>
          <a:p>
            <a:pPr marL="609600" indent="-609600"/>
            <a:endParaRPr lang="en-IE" smtClean="0"/>
          </a:p>
          <a:p>
            <a:pPr marL="990600" lvl="1" indent="-533400">
              <a:buFontTx/>
              <a:buAutoNum type="arabicPeriod"/>
            </a:pPr>
            <a:r>
              <a:rPr lang="en-IE" smtClean="0"/>
              <a:t>Structured Decisions</a:t>
            </a:r>
          </a:p>
          <a:p>
            <a:pPr marL="990600" lvl="1" indent="-533400">
              <a:buFontTx/>
              <a:buAutoNum type="arabicPeriod"/>
            </a:pPr>
            <a:r>
              <a:rPr lang="en-IE" smtClean="0"/>
              <a:t>Unstructured Decisions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65175"/>
          </a:xfrm>
        </p:spPr>
        <p:txBody>
          <a:bodyPr/>
          <a:lstStyle/>
          <a:p>
            <a:r>
              <a:rPr lang="en-IE" smtClean="0"/>
              <a:t>Decision Behaviour</a:t>
            </a:r>
            <a:endParaRPr lang="en-US" smtClean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000" b="1" smtClean="0"/>
              <a:t>1. Structured Decisions –</a:t>
            </a:r>
            <a:r>
              <a:rPr lang="en-IE" sz="2000" smtClean="0"/>
              <a:t> tend to involve situations where the rules &amp; constraints governing the decision are known. </a:t>
            </a:r>
          </a:p>
          <a:p>
            <a:pPr>
              <a:lnSpc>
                <a:spcPct val="90000"/>
              </a:lnSpc>
            </a:pPr>
            <a:endParaRPr lang="en-IE" sz="2000" smtClean="0"/>
          </a:p>
          <a:p>
            <a:pPr lvl="1">
              <a:lnSpc>
                <a:spcPct val="90000"/>
              </a:lnSpc>
            </a:pPr>
            <a:r>
              <a:rPr lang="en-IE" sz="1800" smtClean="0"/>
              <a:t>routine/repetitive, </a:t>
            </a:r>
          </a:p>
          <a:p>
            <a:pPr lvl="1">
              <a:lnSpc>
                <a:spcPct val="90000"/>
              </a:lnSpc>
            </a:pPr>
            <a:r>
              <a:rPr lang="en-IE" sz="1800" smtClean="0"/>
              <a:t>number of possible courses of actions is small.</a:t>
            </a:r>
          </a:p>
          <a:p>
            <a:pPr>
              <a:lnSpc>
                <a:spcPct val="90000"/>
              </a:lnSpc>
            </a:pPr>
            <a:endParaRPr lang="en-IE" sz="2000" smtClean="0"/>
          </a:p>
          <a:p>
            <a:pPr>
              <a:lnSpc>
                <a:spcPct val="90000"/>
              </a:lnSpc>
            </a:pPr>
            <a:r>
              <a:rPr lang="en-IE" sz="2000" smtClean="0"/>
              <a:t>For example, if stock levels fall below a certain number, then a fixed quantity of new stock will be ordered.</a:t>
            </a: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000" b="1" smtClean="0"/>
              <a:t>2. Unstructured Decisions</a:t>
            </a:r>
            <a:r>
              <a:rPr lang="en-IE" sz="2000" smtClean="0"/>
              <a:t> – tend to involve more complex situations, where the rules governing the decision are complicated or unknown.</a:t>
            </a:r>
          </a:p>
          <a:p>
            <a:pPr>
              <a:lnSpc>
                <a:spcPct val="90000"/>
              </a:lnSpc>
            </a:pPr>
            <a:endParaRPr lang="en-IE" sz="2000" smtClean="0"/>
          </a:p>
          <a:p>
            <a:pPr lvl="1">
              <a:lnSpc>
                <a:spcPct val="90000"/>
              </a:lnSpc>
            </a:pPr>
            <a:r>
              <a:rPr lang="en-IE" sz="1800" smtClean="0"/>
              <a:t>infrequently </a:t>
            </a:r>
          </a:p>
          <a:p>
            <a:pPr lvl="1">
              <a:lnSpc>
                <a:spcPct val="90000"/>
              </a:lnSpc>
            </a:pPr>
            <a:r>
              <a:rPr lang="en-IE" sz="1800" smtClean="0"/>
              <a:t>rely heavily on experience, judgement &amp; knowledge of the decision maker.</a:t>
            </a:r>
          </a:p>
          <a:p>
            <a:pPr>
              <a:lnSpc>
                <a:spcPct val="90000"/>
              </a:lnSpc>
            </a:pPr>
            <a:endParaRPr lang="en-IE" sz="2000" smtClean="0"/>
          </a:p>
          <a:p>
            <a:pPr>
              <a:lnSpc>
                <a:spcPct val="90000"/>
              </a:lnSpc>
            </a:pPr>
            <a:r>
              <a:rPr lang="en-IE" sz="2000" smtClean="0"/>
              <a:t>For example, deciding whether or not the company should open a new branch somewhere.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r>
              <a:rPr lang="en-IE" smtClean="0"/>
              <a:t>Analytical or Intuitive?</a:t>
            </a:r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196752"/>
            <a:ext cx="4038600" cy="52564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2400" b="1" dirty="0" smtClean="0"/>
              <a:t>Analytical</a:t>
            </a:r>
            <a:r>
              <a:rPr lang="en-IE" sz="2400" dirty="0" smtClean="0"/>
              <a:t> manager – prefers quantitative information, and will often overlook qualitative information.</a:t>
            </a:r>
            <a:br>
              <a:rPr lang="en-IE" sz="2400" dirty="0" smtClean="0"/>
            </a:b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/>
              <a:t>Examines situations in fine detail &amp; may overlook the wider issues that might influence a decision.</a:t>
            </a:r>
            <a:br>
              <a:rPr lang="en-IE" sz="2400" dirty="0" smtClean="0"/>
            </a:b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/>
              <a:t>Likely to be most effective when making structured decisions.</a:t>
            </a:r>
            <a:endParaRPr lang="en-US" sz="2400" dirty="0" smtClean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268760"/>
            <a:ext cx="4038600" cy="525586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2400" b="1" dirty="0" smtClean="0"/>
              <a:t>Intuitive</a:t>
            </a:r>
            <a:r>
              <a:rPr lang="en-IE" sz="2400" dirty="0" smtClean="0"/>
              <a:t> Manager – relies on prior experience, judgement &amp; intuition.</a:t>
            </a:r>
            <a:br>
              <a:rPr lang="en-IE" sz="2400" dirty="0" smtClean="0"/>
            </a:b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/>
              <a:t>Also more willing to accept qualitative information.</a:t>
            </a:r>
            <a:br>
              <a:rPr lang="en-IE" sz="2400" dirty="0" smtClean="0"/>
            </a:b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/>
              <a:t>Tends to examine situations as a whole, taking into account the wide range of factors that might influence a decision.</a:t>
            </a:r>
            <a:br>
              <a:rPr lang="en-IE" sz="2400" dirty="0" smtClean="0"/>
            </a:b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/>
              <a:t>Likely to be most effective when making unstructured decision.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r>
              <a:rPr lang="en-IE" dirty="0" smtClean="0"/>
              <a:t>Quantitative &amp; Qualitative</a:t>
            </a:r>
            <a:endParaRPr lang="en-US" dirty="0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395288" y="1484313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IE" b="1" smtClean="0"/>
              <a:t>Quantitative Data:</a:t>
            </a:r>
          </a:p>
          <a:p>
            <a:r>
              <a:rPr lang="en-IE" smtClean="0"/>
              <a:t>Includes use of numbers &amp; statistics.</a:t>
            </a:r>
          </a:p>
          <a:p>
            <a:r>
              <a:rPr lang="en-IE" smtClean="0"/>
              <a:t>Measures/Quantifies</a:t>
            </a:r>
          </a:p>
          <a:p>
            <a:r>
              <a:rPr lang="en-IE" smtClean="0"/>
              <a:t>AKA: Hard data.</a:t>
            </a:r>
          </a:p>
          <a:p>
            <a:endParaRPr lang="en-US" smtClean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484313"/>
            <a:ext cx="4038600" cy="4924425"/>
          </a:xfrm>
        </p:spPr>
        <p:txBody>
          <a:bodyPr/>
          <a:lstStyle/>
          <a:p>
            <a:pPr>
              <a:buFontTx/>
              <a:buNone/>
            </a:pPr>
            <a:r>
              <a:rPr lang="en-IE" b="1" smtClean="0"/>
              <a:t>Qualitative Data:</a:t>
            </a:r>
          </a:p>
          <a:p>
            <a:r>
              <a:rPr lang="en-IE" smtClean="0"/>
              <a:t>Describes without the use of figures </a:t>
            </a:r>
            <a:r>
              <a:rPr lang="en-IE" sz="2400" smtClean="0"/>
              <a:t>e.g. Interviews, observations, written documents</a:t>
            </a:r>
          </a:p>
          <a:p>
            <a:r>
              <a:rPr lang="en-IE" smtClean="0"/>
              <a:t>Describes the qualities or characteristics. </a:t>
            </a:r>
          </a:p>
          <a:p>
            <a:r>
              <a:rPr lang="en-IE" smtClean="0"/>
              <a:t>AKA: soft data</a:t>
            </a:r>
            <a:endParaRPr lang="en-US" smtClean="0"/>
          </a:p>
          <a:p>
            <a:endParaRPr lang="en-US" smtClean="0"/>
          </a:p>
        </p:txBody>
      </p:sp>
      <p:pic>
        <p:nvPicPr>
          <p:cNvPr id="40965" name="Picture 9" descr="MCj030360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292600"/>
            <a:ext cx="17970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Picture 12" descr="MCj039841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5297488"/>
            <a:ext cx="180022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49313"/>
          </a:xfrm>
        </p:spPr>
        <p:txBody>
          <a:bodyPr/>
          <a:lstStyle/>
          <a:p>
            <a:r>
              <a:rPr lang="en-IE" sz="4000" smtClean="0"/>
              <a:t>Levels of managerial decision making</a:t>
            </a:r>
            <a:endParaRPr lang="en-US" sz="400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431800" y="1585913"/>
          <a:ext cx="8208963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51500" y="2060575"/>
            <a:ext cx="26654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Long-term organisational planning. (Unstructured)</a:t>
            </a:r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795963" y="3357563"/>
            <a:ext cx="25209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Medium-term planning.</a:t>
            </a:r>
          </a:p>
          <a:p>
            <a:pPr>
              <a:spcBef>
                <a:spcPct val="50000"/>
              </a:spcBef>
            </a:pPr>
            <a:r>
              <a:rPr lang="en-IE"/>
              <a:t>(Semi-structured)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588125" y="4508500"/>
            <a:ext cx="2555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Short-term planning &amp; day-to-day control of activities. (Structured)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492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sz="4000" dirty="0" smtClean="0"/>
              <a:t>Examples of managerial decision making</a:t>
            </a:r>
            <a:endParaRPr lang="en-US" sz="4000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431800" y="1585913"/>
          <a:ext cx="8208963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555875" y="2205038"/>
            <a:ext cx="4606925" cy="73025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400" b="1"/>
              <a:t>How should the organisation be structured?</a:t>
            </a:r>
          </a:p>
          <a:p>
            <a:r>
              <a:rPr lang="en-IE" sz="1400" b="1"/>
              <a:t>Which business area should the organisation be in?</a:t>
            </a:r>
          </a:p>
          <a:p>
            <a:r>
              <a:rPr lang="en-IE" sz="1400" b="1"/>
              <a:t>How do we deal with a takeover bid?</a:t>
            </a:r>
            <a:endParaRPr lang="en-US" sz="1400" b="1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555875" y="3429000"/>
            <a:ext cx="4464050" cy="942975"/>
          </a:xfrm>
          <a:prstGeom prst="rect">
            <a:avLst/>
          </a:prstGeom>
          <a:solidFill>
            <a:srgbClr val="E4BAD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400" b="1"/>
              <a:t>What foreign markets should we target?</a:t>
            </a:r>
          </a:p>
          <a:p>
            <a:r>
              <a:rPr lang="en-IE" sz="1400" b="1"/>
              <a:t>How do we target our most profitable customers?</a:t>
            </a:r>
          </a:p>
          <a:p>
            <a:r>
              <a:rPr lang="en-IE" sz="1400" b="1"/>
              <a:t>What is the best pricing structure for this product?</a:t>
            </a:r>
          </a:p>
          <a:p>
            <a:r>
              <a:rPr lang="en-IE" sz="1400" b="1"/>
              <a:t>What should the budget be for next year?</a:t>
            </a:r>
            <a:endParaRPr lang="en-US" sz="1400" b="1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555875" y="4652963"/>
            <a:ext cx="4537075" cy="942975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400" b="1"/>
              <a:t>How should we process a sales order?</a:t>
            </a:r>
          </a:p>
          <a:p>
            <a:r>
              <a:rPr lang="en-IE" sz="1400" b="1"/>
              <a:t>When should we order new stock?</a:t>
            </a:r>
          </a:p>
          <a:p>
            <a:r>
              <a:rPr lang="en-IE" sz="1400" b="1"/>
              <a:t>What level of discount will we give this customer?</a:t>
            </a:r>
          </a:p>
          <a:p>
            <a:r>
              <a:rPr lang="en-IE" sz="1400" b="1"/>
              <a:t>What should we do about a faulty machine?</a:t>
            </a:r>
            <a:endParaRPr lang="en-US" sz="1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nimBg="1"/>
      <p:bldP spid="39946" grpId="0" animBg="1"/>
      <p:bldP spid="399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15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hlink"/>
                </a:solidFill>
              </a:rPr>
              <a:t>Activity 1.2</a:t>
            </a:r>
            <a:r>
              <a:rPr lang="en-IE" sz="3600" dirty="0" smtClean="0"/>
              <a:t> – Decision Characteristics &amp; Mgt level</a:t>
            </a:r>
            <a:endParaRPr lang="en-US" sz="3600" dirty="0" smtClean="0"/>
          </a:p>
        </p:txBody>
      </p:sp>
      <p:graphicFrame>
        <p:nvGraphicFramePr>
          <p:cNvPr id="38955" name="Group 4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Mgt Level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of Decision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 Scale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Impact on Org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of decisions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Strategic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Unstructured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Long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Large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Infrequent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Tactical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&lt;-&gt;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Medium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Medium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&lt;-&gt;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Short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Small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Frequent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2019" name="Picture 44" descr="MMAG00218_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92150"/>
            <a:ext cx="1181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06438"/>
          </a:xfrm>
        </p:spPr>
        <p:txBody>
          <a:bodyPr/>
          <a:lstStyle/>
          <a:p>
            <a:r>
              <a:rPr lang="en-IE" sz="4000" smtClean="0"/>
              <a:t>Decision Characteristics &amp; Mgt level</a:t>
            </a:r>
            <a:endParaRPr lang="en-US" sz="4000" smtClean="0"/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Mgt Level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of Decision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 Scale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Impact on Org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of decisions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Strategic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Unstructured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Large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Infrequent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Tactical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&lt;-&gt;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Medium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Medium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&lt;-&gt;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Small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06438"/>
          </a:xfrm>
        </p:spPr>
        <p:txBody>
          <a:bodyPr/>
          <a:lstStyle/>
          <a:p>
            <a:r>
              <a:rPr lang="en-IE" sz="4000" smtClean="0">
                <a:solidFill>
                  <a:schemeClr val="hlink"/>
                </a:solidFill>
              </a:rPr>
              <a:t>Activity 1.3</a:t>
            </a:r>
            <a:r>
              <a:rPr lang="en-IE" sz="4000" smtClean="0"/>
              <a:t> – Complete the following:</a:t>
            </a:r>
            <a:endParaRPr lang="en-US" sz="4000" smtClean="0"/>
          </a:p>
        </p:txBody>
      </p:sp>
      <p:graphicFrame>
        <p:nvGraphicFramePr>
          <p:cNvPr id="56409" name="Group 89"/>
          <p:cNvGraphicFramePr>
            <a:graphicFrameLocks noGrp="1"/>
          </p:cNvGraphicFramePr>
          <p:nvPr>
            <p:ph idx="1"/>
          </p:nvPr>
        </p:nvGraphicFramePr>
        <p:xfrm>
          <a:off x="179388" y="1600200"/>
          <a:ext cx="8964612" cy="4753294"/>
        </p:xfrm>
        <a:graphic>
          <a:graphicData uri="http://schemas.openxmlformats.org/drawingml/2006/table">
            <a:tbl>
              <a:tblPr/>
              <a:tblGrid>
                <a:gridCol w="4824412"/>
                <a:gridCol w="2376488"/>
                <a:gridCol w="17637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Decision Type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(structured, semi-structured, unstructured)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Org Level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(Strategic, Tactical, Operational)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Should we expand abroad?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unstructured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Strategic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What should we do about a faulty machine?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Operational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What new markets should we move into?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Semi-structured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Tactical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How should we deal with a takeover bid?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Unstructured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Strategic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Should we employ more staff to cope with an urgent order?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Operational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Should we launch an advertising campaign?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Semi-structured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Tactical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 what level should we set the budget for next year?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Semi-structured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Tactical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73" name="Picture 90" descr="MMAG00218_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260350"/>
            <a:ext cx="1181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Structure of decision-making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Structured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Clear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Information needed is unambiguous and easy to specify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Unstructured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Unclear with no set rules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Semi-structured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Combination of both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 examples of each of the above types of decision</a:t>
            </a:r>
            <a:endParaRPr lang="en-IE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58763"/>
            <a:ext cx="8596313" cy="1403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Information characteristics for decisions by management levels</a:t>
            </a:r>
          </a:p>
        </p:txBody>
      </p:sp>
      <p:graphicFrame>
        <p:nvGraphicFramePr>
          <p:cNvPr id="125006" name="Group 78"/>
          <p:cNvGraphicFramePr>
            <a:graphicFrameLocks noGrp="1"/>
          </p:cNvGraphicFramePr>
          <p:nvPr>
            <p:ph type="tbl" idx="1"/>
          </p:nvPr>
        </p:nvGraphicFramePr>
        <p:xfrm>
          <a:off x="304800" y="2209800"/>
          <a:ext cx="8534400" cy="2533649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371600"/>
                <a:gridCol w="1066800"/>
                <a:gridCol w="1371600"/>
                <a:gridCol w="1219200"/>
                <a:gridCol w="1143000"/>
                <a:gridCol w="914400"/>
                <a:gridCol w="1447800"/>
              </a:tblGrid>
              <a:tr h="686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Management Level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 period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Frequency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Certainty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Scope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Detail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</a:tr>
              <a:tr h="609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Strategic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Wide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External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Less Certain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Wide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Summarised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</a:tr>
              <a:tr h="628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Tactical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</a:tr>
              <a:tr h="609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Operational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Narrow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Internal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More certain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Narrow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Detailed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horzOverflow="overflow"/>
                </a:tc>
              </a:tr>
            </a:tbl>
          </a:graphicData>
        </a:graphic>
      </p:graphicFrame>
      <p:sp>
        <p:nvSpPr>
          <p:cNvPr id="21549" name="Text Box 80"/>
          <p:cNvSpPr txBox="1">
            <a:spLocks noChangeArrowheads="1"/>
          </p:cNvSpPr>
          <p:nvPr/>
        </p:nvSpPr>
        <p:spPr bwMode="auto">
          <a:xfrm>
            <a:off x="609600" y="4953000"/>
            <a:ext cx="49135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IE" sz="1600" dirty="0" smtClean="0">
                <a:latin typeface="Comic Sans MS" pitchFamily="66" charset="0"/>
              </a:rPr>
              <a:t>Ref: </a:t>
            </a:r>
            <a:r>
              <a:rPr lang="en-IE" sz="1600" dirty="0">
                <a:latin typeface="Comic Sans MS" pitchFamily="66" charset="0"/>
              </a:rPr>
              <a:t>“Business Information Systems” (</a:t>
            </a:r>
            <a:r>
              <a:rPr lang="en-IE" sz="1600" dirty="0" err="1">
                <a:latin typeface="Comic Sans MS" pitchFamily="66" charset="0"/>
              </a:rPr>
              <a:t>Bocij</a:t>
            </a:r>
            <a:r>
              <a:rPr lang="en-IE" sz="1600" dirty="0">
                <a:latin typeface="Comic Sans MS" pitchFamily="66" charset="0"/>
              </a:rPr>
              <a:t> et </a:t>
            </a:r>
            <a:r>
              <a:rPr lang="en-IE" sz="1600" dirty="0" smtClean="0">
                <a:latin typeface="Comic Sans MS" pitchFamily="66" charset="0"/>
              </a:rPr>
              <a:t>al</a:t>
            </a:r>
            <a:r>
              <a:rPr lang="en-IE" sz="1600" dirty="0">
                <a:latin typeface="Comic Sans MS" pitchFamily="66" charset="0"/>
              </a:rPr>
              <a:t>)</a:t>
            </a:r>
            <a:endParaRPr lang="en-GB" sz="16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429000"/>
            <a:ext cx="6840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221088"/>
            <a:ext cx="6912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516563"/>
          </a:xfrm>
        </p:spPr>
        <p:txBody>
          <a:bodyPr/>
          <a:lstStyle/>
          <a:p>
            <a:r>
              <a:rPr lang="en-IE" dirty="0" smtClean="0"/>
              <a:t>Decision making involves selecting the correct action from a variety of choices.</a:t>
            </a:r>
          </a:p>
          <a:p>
            <a:endParaRPr lang="en-IE" sz="1600" dirty="0" smtClean="0"/>
          </a:p>
          <a:p>
            <a:r>
              <a:rPr lang="en-IE" dirty="0" smtClean="0"/>
              <a:t>In IS, diagrams are used to show the decision in a structured way and to ensure that the rules are defined correctly.</a:t>
            </a:r>
          </a:p>
          <a:p>
            <a:endParaRPr lang="en-IE" sz="1600" dirty="0" smtClean="0"/>
          </a:p>
          <a:p>
            <a:r>
              <a:rPr lang="en-IE" dirty="0" smtClean="0"/>
              <a:t>A </a:t>
            </a:r>
            <a:r>
              <a:rPr lang="en-IE" b="1" dirty="0" smtClean="0"/>
              <a:t>Decision Tree</a:t>
            </a:r>
            <a:r>
              <a:rPr lang="en-IE" dirty="0" smtClean="0"/>
              <a:t>, is a diagram that shows the sequence of events, decisions and consequent actions that occur in a decision-making process.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http://comp325wikibook.wikispaces.com/file/view/organizational_environment.gif/92756498/organizational_environ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2" y="836712"/>
            <a:ext cx="8243176" cy="584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971600" y="2714435"/>
            <a:ext cx="2304256" cy="2088232"/>
          </a:xfrm>
          <a:prstGeom prst="ellipse">
            <a:avLst/>
          </a:prstGeom>
          <a:noFill/>
          <a:ln w="1016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5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r>
              <a:rPr lang="en-IE" smtClean="0"/>
              <a:t>Decision Tree</a:t>
            </a:r>
            <a:endParaRPr lang="en-US" smtClean="0"/>
          </a:p>
        </p:txBody>
      </p:sp>
      <p:graphicFrame>
        <p:nvGraphicFramePr>
          <p:cNvPr id="4098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751138"/>
          <a:ext cx="403860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Chart" r:id="rId3" imgW="8229499" imgH="4533990" progId="MSGraph.Chart.8">
                  <p:embed followColorScheme="full"/>
                </p:oleObj>
              </mc:Choice>
              <mc:Fallback>
                <p:oleObj name="Chart" r:id="rId3" imgW="8229499" imgH="4533990" progId="MSGraph.Chart.8">
                  <p:embed followColorScheme="full"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1138"/>
                        <a:ext cx="4038600" cy="222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AutoShape 67"/>
          <p:cNvSpPr>
            <a:spLocks noChangeArrowheads="1"/>
          </p:cNvSpPr>
          <p:nvPr/>
        </p:nvSpPr>
        <p:spPr bwMode="auto">
          <a:xfrm>
            <a:off x="3492500" y="1628775"/>
            <a:ext cx="1944688" cy="12954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101" name="Text Box 68"/>
          <p:cNvSpPr txBox="1">
            <a:spLocks noChangeArrowheads="1"/>
          </p:cNvSpPr>
          <p:nvPr/>
        </p:nvSpPr>
        <p:spPr bwMode="auto">
          <a:xfrm>
            <a:off x="3851275" y="1700213"/>
            <a:ext cx="1223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b="1"/>
              <a:t>Order Received</a:t>
            </a:r>
            <a:endParaRPr lang="en-US" b="1"/>
          </a:p>
        </p:txBody>
      </p:sp>
      <p:sp>
        <p:nvSpPr>
          <p:cNvPr id="4102" name="AutoShape 70"/>
          <p:cNvSpPr>
            <a:spLocks noChangeArrowheads="1"/>
          </p:cNvSpPr>
          <p:nvPr/>
        </p:nvSpPr>
        <p:spPr bwMode="auto">
          <a:xfrm>
            <a:off x="3635375" y="3429000"/>
            <a:ext cx="1728788" cy="936625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103" name="Text Box 71"/>
          <p:cNvSpPr txBox="1">
            <a:spLocks noChangeArrowheads="1"/>
          </p:cNvSpPr>
          <p:nvPr/>
        </p:nvSpPr>
        <p:spPr bwMode="auto">
          <a:xfrm>
            <a:off x="3995738" y="3644900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b="1"/>
              <a:t>Credit OK?</a:t>
            </a:r>
            <a:endParaRPr lang="en-US" b="1"/>
          </a:p>
        </p:txBody>
      </p:sp>
      <p:sp>
        <p:nvSpPr>
          <p:cNvPr id="4104" name="AutoShape 72"/>
          <p:cNvSpPr>
            <a:spLocks noChangeArrowheads="1"/>
          </p:cNvSpPr>
          <p:nvPr/>
        </p:nvSpPr>
        <p:spPr bwMode="auto">
          <a:xfrm>
            <a:off x="1763713" y="4868863"/>
            <a:ext cx="1727200" cy="1008062"/>
          </a:xfrm>
          <a:prstGeom prst="flowChartProcess">
            <a:avLst/>
          </a:prstGeom>
          <a:solidFill>
            <a:srgbClr val="D0EA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105" name="AutoShape 73"/>
          <p:cNvSpPr>
            <a:spLocks noChangeArrowheads="1"/>
          </p:cNvSpPr>
          <p:nvPr/>
        </p:nvSpPr>
        <p:spPr bwMode="auto">
          <a:xfrm>
            <a:off x="5508625" y="4868863"/>
            <a:ext cx="1727200" cy="10080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cxnSp>
        <p:nvCxnSpPr>
          <p:cNvPr id="4106" name="AutoShape 75"/>
          <p:cNvCxnSpPr>
            <a:cxnSpLocks noChangeShapeType="1"/>
            <a:stCxn id="4102" idx="1"/>
            <a:endCxn id="4104" idx="0"/>
          </p:cNvCxnSpPr>
          <p:nvPr/>
        </p:nvCxnSpPr>
        <p:spPr bwMode="auto">
          <a:xfrm flipH="1">
            <a:off x="2627313" y="3897313"/>
            <a:ext cx="1008062" cy="9715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07" name="AutoShape 76"/>
          <p:cNvCxnSpPr>
            <a:cxnSpLocks noChangeShapeType="1"/>
            <a:stCxn id="4102" idx="3"/>
            <a:endCxn id="4105" idx="0"/>
          </p:cNvCxnSpPr>
          <p:nvPr/>
        </p:nvCxnSpPr>
        <p:spPr bwMode="auto">
          <a:xfrm>
            <a:off x="5364163" y="3897313"/>
            <a:ext cx="1008062" cy="9715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4108" name="Text Box 77"/>
          <p:cNvSpPr txBox="1">
            <a:spLocks noChangeArrowheads="1"/>
          </p:cNvSpPr>
          <p:nvPr/>
        </p:nvSpPr>
        <p:spPr bwMode="auto">
          <a:xfrm>
            <a:off x="5867400" y="40767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Yes</a:t>
            </a:r>
            <a:endParaRPr lang="en-US"/>
          </a:p>
        </p:txBody>
      </p:sp>
      <p:sp>
        <p:nvSpPr>
          <p:cNvPr id="4109" name="Text Box 78"/>
          <p:cNvSpPr txBox="1">
            <a:spLocks noChangeArrowheads="1"/>
          </p:cNvSpPr>
          <p:nvPr/>
        </p:nvSpPr>
        <p:spPr bwMode="auto">
          <a:xfrm>
            <a:off x="2339975" y="40767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No</a:t>
            </a:r>
            <a:endParaRPr lang="en-US"/>
          </a:p>
        </p:txBody>
      </p:sp>
      <p:sp>
        <p:nvSpPr>
          <p:cNvPr id="4110" name="Text Box 79"/>
          <p:cNvSpPr txBox="1">
            <a:spLocks noChangeArrowheads="1"/>
          </p:cNvSpPr>
          <p:nvPr/>
        </p:nvSpPr>
        <p:spPr bwMode="auto">
          <a:xfrm>
            <a:off x="1979613" y="508476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Refuse Order</a:t>
            </a:r>
            <a:endParaRPr lang="en-US"/>
          </a:p>
        </p:txBody>
      </p:sp>
      <p:sp>
        <p:nvSpPr>
          <p:cNvPr id="4111" name="Text Box 80"/>
          <p:cNvSpPr txBox="1">
            <a:spLocks noChangeArrowheads="1"/>
          </p:cNvSpPr>
          <p:nvPr/>
        </p:nvSpPr>
        <p:spPr bwMode="auto">
          <a:xfrm>
            <a:off x="5724525" y="501332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Process Order</a:t>
            </a:r>
            <a:endParaRPr lang="en-US"/>
          </a:p>
        </p:txBody>
      </p:sp>
      <p:sp>
        <p:nvSpPr>
          <p:cNvPr id="4112" name="Line 82"/>
          <p:cNvSpPr>
            <a:spLocks noChangeShapeType="1"/>
          </p:cNvSpPr>
          <p:nvPr/>
        </p:nvSpPr>
        <p:spPr bwMode="auto">
          <a:xfrm>
            <a:off x="4427538" y="2924175"/>
            <a:ext cx="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5"/>
          <p:cNvSpPr>
            <a:spLocks noChangeArrowheads="1"/>
          </p:cNvSpPr>
          <p:nvPr/>
        </p:nvSpPr>
        <p:spPr bwMode="auto">
          <a:xfrm>
            <a:off x="3429000" y="533400"/>
            <a:ext cx="1993900" cy="1114425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3886200" y="609600"/>
            <a:ext cx="1177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 b="1"/>
              <a:t>Order Received</a:t>
            </a:r>
            <a:endParaRPr lang="en-US" sz="1400" b="1"/>
          </a:p>
        </p:txBody>
      </p:sp>
      <p:sp>
        <p:nvSpPr>
          <p:cNvPr id="49156" name="AutoShape 7"/>
          <p:cNvSpPr>
            <a:spLocks noChangeArrowheads="1"/>
          </p:cNvSpPr>
          <p:nvPr/>
        </p:nvSpPr>
        <p:spPr bwMode="auto">
          <a:xfrm>
            <a:off x="3657600" y="2133600"/>
            <a:ext cx="15240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7" name="AutoShape 8"/>
          <p:cNvSpPr>
            <a:spLocks noChangeArrowheads="1"/>
          </p:cNvSpPr>
          <p:nvPr/>
        </p:nvSpPr>
        <p:spPr bwMode="auto">
          <a:xfrm>
            <a:off x="5715000" y="2971800"/>
            <a:ext cx="15240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8" name="AutoShape 9"/>
          <p:cNvSpPr>
            <a:spLocks noChangeArrowheads="1"/>
          </p:cNvSpPr>
          <p:nvPr/>
        </p:nvSpPr>
        <p:spPr bwMode="auto">
          <a:xfrm>
            <a:off x="1066800" y="2971800"/>
            <a:ext cx="15240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228600" y="4343400"/>
            <a:ext cx="1066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2209800" y="4343400"/>
            <a:ext cx="1066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4724400" y="4343400"/>
            <a:ext cx="1066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2" name="AutoShape 13"/>
          <p:cNvSpPr>
            <a:spLocks noChangeArrowheads="1"/>
          </p:cNvSpPr>
          <p:nvPr/>
        </p:nvSpPr>
        <p:spPr bwMode="auto">
          <a:xfrm>
            <a:off x="7086600" y="4267200"/>
            <a:ext cx="15240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3" name="AutoShape 14"/>
          <p:cNvSpPr>
            <a:spLocks noChangeArrowheads="1"/>
          </p:cNvSpPr>
          <p:nvPr/>
        </p:nvSpPr>
        <p:spPr bwMode="auto">
          <a:xfrm>
            <a:off x="6248400" y="5638800"/>
            <a:ext cx="1066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4" name="AutoShape 15"/>
          <p:cNvSpPr>
            <a:spLocks noChangeArrowheads="1"/>
          </p:cNvSpPr>
          <p:nvPr/>
        </p:nvSpPr>
        <p:spPr bwMode="auto">
          <a:xfrm>
            <a:off x="8001000" y="5638800"/>
            <a:ext cx="1066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9165" name="Text Box 16"/>
          <p:cNvSpPr txBox="1">
            <a:spLocks noChangeArrowheads="1"/>
          </p:cNvSpPr>
          <p:nvPr/>
        </p:nvSpPr>
        <p:spPr bwMode="auto">
          <a:xfrm>
            <a:off x="3886200" y="23622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Payment with Order?</a:t>
            </a:r>
            <a:endParaRPr lang="en-GB" sz="1400"/>
          </a:p>
        </p:txBody>
      </p:sp>
      <p:sp>
        <p:nvSpPr>
          <p:cNvPr id="49166" name="Text Box 17"/>
          <p:cNvSpPr txBox="1">
            <a:spLocks noChangeArrowheads="1"/>
          </p:cNvSpPr>
          <p:nvPr/>
        </p:nvSpPr>
        <p:spPr bwMode="auto">
          <a:xfrm>
            <a:off x="1143000" y="32004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Items in Stock?</a:t>
            </a:r>
            <a:endParaRPr lang="en-GB" sz="1400"/>
          </a:p>
        </p:txBody>
      </p:sp>
      <p:sp>
        <p:nvSpPr>
          <p:cNvPr id="49167" name="Text Box 18"/>
          <p:cNvSpPr txBox="1">
            <a:spLocks noChangeArrowheads="1"/>
          </p:cNvSpPr>
          <p:nvPr/>
        </p:nvSpPr>
        <p:spPr bwMode="auto">
          <a:xfrm>
            <a:off x="5867400" y="3276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Credit OK?</a:t>
            </a:r>
            <a:endParaRPr lang="en-GB" sz="1400"/>
          </a:p>
        </p:txBody>
      </p:sp>
      <p:sp>
        <p:nvSpPr>
          <p:cNvPr id="49168" name="Text Box 19"/>
          <p:cNvSpPr txBox="1">
            <a:spLocks noChangeArrowheads="1"/>
          </p:cNvSpPr>
          <p:nvPr/>
        </p:nvSpPr>
        <p:spPr bwMode="auto">
          <a:xfrm>
            <a:off x="152400" y="4343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Rule 1</a:t>
            </a:r>
          </a:p>
          <a:p>
            <a:pPr algn="ctr">
              <a:spcBef>
                <a:spcPct val="50000"/>
              </a:spcBef>
            </a:pPr>
            <a:r>
              <a:rPr lang="en-IE" sz="1000"/>
              <a:t>Deliver items to customer</a:t>
            </a:r>
            <a:endParaRPr lang="en-GB" sz="1000"/>
          </a:p>
        </p:txBody>
      </p:sp>
      <p:sp>
        <p:nvSpPr>
          <p:cNvPr id="49169" name="Text Box 20"/>
          <p:cNvSpPr txBox="1">
            <a:spLocks noChangeArrowheads="1"/>
          </p:cNvSpPr>
          <p:nvPr/>
        </p:nvSpPr>
        <p:spPr bwMode="auto">
          <a:xfrm>
            <a:off x="2133600" y="4343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Rule 2</a:t>
            </a:r>
          </a:p>
          <a:p>
            <a:pPr algn="ctr">
              <a:spcBef>
                <a:spcPct val="50000"/>
              </a:spcBef>
            </a:pPr>
            <a:r>
              <a:rPr lang="en-IE" sz="1000"/>
              <a:t>Hold until items received</a:t>
            </a:r>
            <a:endParaRPr lang="en-GB" sz="1000"/>
          </a:p>
        </p:txBody>
      </p:sp>
      <p:sp>
        <p:nvSpPr>
          <p:cNvPr id="49170" name="Text Box 21"/>
          <p:cNvSpPr txBox="1">
            <a:spLocks noChangeArrowheads="1"/>
          </p:cNvSpPr>
          <p:nvPr/>
        </p:nvSpPr>
        <p:spPr bwMode="auto">
          <a:xfrm>
            <a:off x="4648200" y="44196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Rule 3</a:t>
            </a:r>
          </a:p>
          <a:p>
            <a:pPr algn="ctr">
              <a:spcBef>
                <a:spcPct val="50000"/>
              </a:spcBef>
            </a:pPr>
            <a:r>
              <a:rPr lang="en-IE" sz="1000"/>
              <a:t>Refuse Order</a:t>
            </a:r>
            <a:endParaRPr lang="en-GB" sz="1000"/>
          </a:p>
        </p:txBody>
      </p:sp>
      <p:sp>
        <p:nvSpPr>
          <p:cNvPr id="49171" name="Text Box 22"/>
          <p:cNvSpPr txBox="1">
            <a:spLocks noChangeArrowheads="1"/>
          </p:cNvSpPr>
          <p:nvPr/>
        </p:nvSpPr>
        <p:spPr bwMode="auto">
          <a:xfrm>
            <a:off x="6172200" y="56388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Rule 4</a:t>
            </a:r>
          </a:p>
          <a:p>
            <a:pPr algn="ctr">
              <a:spcBef>
                <a:spcPct val="50000"/>
              </a:spcBef>
            </a:pPr>
            <a:r>
              <a:rPr lang="en-IE" sz="1000"/>
              <a:t>Deliver items to customer</a:t>
            </a:r>
            <a:endParaRPr lang="en-GB" sz="1000"/>
          </a:p>
        </p:txBody>
      </p:sp>
      <p:sp>
        <p:nvSpPr>
          <p:cNvPr id="49172" name="Text Box 23"/>
          <p:cNvSpPr txBox="1">
            <a:spLocks noChangeArrowheads="1"/>
          </p:cNvSpPr>
          <p:nvPr/>
        </p:nvSpPr>
        <p:spPr bwMode="auto">
          <a:xfrm>
            <a:off x="7924800" y="56388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Rule 5</a:t>
            </a:r>
          </a:p>
          <a:p>
            <a:pPr algn="ctr">
              <a:spcBef>
                <a:spcPct val="50000"/>
              </a:spcBef>
            </a:pPr>
            <a:r>
              <a:rPr lang="en-IE" sz="1000"/>
              <a:t>Hold until items received</a:t>
            </a:r>
            <a:endParaRPr lang="en-GB" sz="1000"/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7239000" y="44958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sz="1400"/>
              <a:t>Items in stock?</a:t>
            </a:r>
            <a:endParaRPr lang="en-GB" sz="1400"/>
          </a:p>
        </p:txBody>
      </p:sp>
      <p:cxnSp>
        <p:nvCxnSpPr>
          <p:cNvPr id="49174" name="AutoShape 25"/>
          <p:cNvCxnSpPr>
            <a:cxnSpLocks noChangeShapeType="1"/>
            <a:stCxn id="49154" idx="2"/>
            <a:endCxn id="49156" idx="0"/>
          </p:cNvCxnSpPr>
          <p:nvPr/>
        </p:nvCxnSpPr>
        <p:spPr bwMode="auto">
          <a:xfrm flipH="1">
            <a:off x="4419600" y="1647825"/>
            <a:ext cx="6350" cy="4857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175" name="AutoShape 28"/>
          <p:cNvCxnSpPr>
            <a:cxnSpLocks noChangeShapeType="1"/>
            <a:stCxn id="49158" idx="1"/>
            <a:endCxn id="49159" idx="0"/>
          </p:cNvCxnSpPr>
          <p:nvPr/>
        </p:nvCxnSpPr>
        <p:spPr bwMode="auto">
          <a:xfrm rot="10800000" flipV="1">
            <a:off x="762000" y="3467100"/>
            <a:ext cx="304800" cy="8763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76" name="AutoShape 29"/>
          <p:cNvCxnSpPr>
            <a:cxnSpLocks noChangeShapeType="1"/>
            <a:stCxn id="49158" idx="3"/>
            <a:endCxn id="49160" idx="0"/>
          </p:cNvCxnSpPr>
          <p:nvPr/>
        </p:nvCxnSpPr>
        <p:spPr bwMode="auto">
          <a:xfrm>
            <a:off x="2590800" y="3467100"/>
            <a:ext cx="152400" cy="8763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77" name="AutoShape 30"/>
          <p:cNvCxnSpPr>
            <a:cxnSpLocks noChangeShapeType="1"/>
            <a:stCxn id="49157" idx="1"/>
            <a:endCxn id="49161" idx="0"/>
          </p:cNvCxnSpPr>
          <p:nvPr/>
        </p:nvCxnSpPr>
        <p:spPr bwMode="auto">
          <a:xfrm rot="10800000" flipV="1">
            <a:off x="5257800" y="3467100"/>
            <a:ext cx="457200" cy="8763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78" name="AutoShape 31"/>
          <p:cNvCxnSpPr>
            <a:cxnSpLocks noChangeShapeType="1"/>
            <a:stCxn id="49157" idx="3"/>
            <a:endCxn id="49162" idx="0"/>
          </p:cNvCxnSpPr>
          <p:nvPr/>
        </p:nvCxnSpPr>
        <p:spPr bwMode="auto">
          <a:xfrm>
            <a:off x="7239000" y="3467100"/>
            <a:ext cx="609600" cy="8001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79" name="AutoShape 32"/>
          <p:cNvCxnSpPr>
            <a:cxnSpLocks noChangeShapeType="1"/>
            <a:stCxn id="49162" idx="1"/>
            <a:endCxn id="49163" idx="0"/>
          </p:cNvCxnSpPr>
          <p:nvPr/>
        </p:nvCxnSpPr>
        <p:spPr bwMode="auto">
          <a:xfrm rot="10800000" flipV="1">
            <a:off x="6781800" y="4762500"/>
            <a:ext cx="304800" cy="8763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80" name="AutoShape 35"/>
          <p:cNvCxnSpPr>
            <a:cxnSpLocks noChangeShapeType="1"/>
            <a:stCxn id="49162" idx="3"/>
          </p:cNvCxnSpPr>
          <p:nvPr/>
        </p:nvCxnSpPr>
        <p:spPr bwMode="auto">
          <a:xfrm>
            <a:off x="8610600" y="4762500"/>
            <a:ext cx="381000" cy="8001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81" name="AutoShape 36"/>
          <p:cNvCxnSpPr>
            <a:cxnSpLocks noChangeShapeType="1"/>
            <a:stCxn id="49156" idx="1"/>
            <a:endCxn id="49158" idx="0"/>
          </p:cNvCxnSpPr>
          <p:nvPr/>
        </p:nvCxnSpPr>
        <p:spPr bwMode="auto">
          <a:xfrm rot="10800000" flipV="1">
            <a:off x="1828800" y="2628900"/>
            <a:ext cx="1828800" cy="3429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49182" name="AutoShape 37"/>
          <p:cNvCxnSpPr>
            <a:cxnSpLocks noChangeShapeType="1"/>
            <a:stCxn id="49156" idx="3"/>
            <a:endCxn id="49157" idx="0"/>
          </p:cNvCxnSpPr>
          <p:nvPr/>
        </p:nvCxnSpPr>
        <p:spPr bwMode="auto">
          <a:xfrm>
            <a:off x="5181600" y="2628900"/>
            <a:ext cx="1295400" cy="34290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49183" name="Text Box 38"/>
          <p:cNvSpPr txBox="1">
            <a:spLocks noChangeArrowheads="1"/>
          </p:cNvSpPr>
          <p:nvPr/>
        </p:nvSpPr>
        <p:spPr bwMode="auto">
          <a:xfrm>
            <a:off x="2133600" y="22860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Yes</a:t>
            </a:r>
            <a:endParaRPr lang="en-GB" sz="1200" b="1"/>
          </a:p>
        </p:txBody>
      </p:sp>
      <p:sp>
        <p:nvSpPr>
          <p:cNvPr id="49184" name="Text Box 39"/>
          <p:cNvSpPr txBox="1">
            <a:spLocks noChangeArrowheads="1"/>
          </p:cNvSpPr>
          <p:nvPr/>
        </p:nvSpPr>
        <p:spPr bwMode="auto">
          <a:xfrm>
            <a:off x="304800" y="32004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Yes</a:t>
            </a:r>
            <a:endParaRPr lang="en-GB" sz="1200" b="1"/>
          </a:p>
        </p:txBody>
      </p:sp>
      <p:sp>
        <p:nvSpPr>
          <p:cNvPr id="49185" name="Text Box 40"/>
          <p:cNvSpPr txBox="1">
            <a:spLocks noChangeArrowheads="1"/>
          </p:cNvSpPr>
          <p:nvPr/>
        </p:nvSpPr>
        <p:spPr bwMode="auto">
          <a:xfrm>
            <a:off x="2743200" y="32004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No</a:t>
            </a:r>
            <a:endParaRPr lang="en-GB" sz="1200" b="1"/>
          </a:p>
        </p:txBody>
      </p:sp>
      <p:sp>
        <p:nvSpPr>
          <p:cNvPr id="49186" name="Text Box 41"/>
          <p:cNvSpPr txBox="1">
            <a:spLocks noChangeArrowheads="1"/>
          </p:cNvSpPr>
          <p:nvPr/>
        </p:nvSpPr>
        <p:spPr bwMode="auto">
          <a:xfrm>
            <a:off x="6019800" y="23622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No</a:t>
            </a:r>
            <a:endParaRPr lang="en-GB" sz="1200" b="1"/>
          </a:p>
        </p:txBody>
      </p:sp>
      <p:sp>
        <p:nvSpPr>
          <p:cNvPr id="49187" name="Text Box 42"/>
          <p:cNvSpPr txBox="1">
            <a:spLocks noChangeArrowheads="1"/>
          </p:cNvSpPr>
          <p:nvPr/>
        </p:nvSpPr>
        <p:spPr bwMode="auto">
          <a:xfrm>
            <a:off x="7848600" y="3352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Yes</a:t>
            </a:r>
            <a:endParaRPr lang="en-GB" sz="1200" b="1"/>
          </a:p>
        </p:txBody>
      </p:sp>
      <p:sp>
        <p:nvSpPr>
          <p:cNvPr id="49188" name="Text Box 43"/>
          <p:cNvSpPr txBox="1">
            <a:spLocks noChangeArrowheads="1"/>
          </p:cNvSpPr>
          <p:nvPr/>
        </p:nvSpPr>
        <p:spPr bwMode="auto">
          <a:xfrm>
            <a:off x="4800600" y="3352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No</a:t>
            </a:r>
            <a:endParaRPr lang="en-GB" sz="1200" b="1"/>
          </a:p>
        </p:txBody>
      </p:sp>
      <p:sp>
        <p:nvSpPr>
          <p:cNvPr id="49189" name="Text Box 44"/>
          <p:cNvSpPr txBox="1">
            <a:spLocks noChangeArrowheads="1"/>
          </p:cNvSpPr>
          <p:nvPr/>
        </p:nvSpPr>
        <p:spPr bwMode="auto">
          <a:xfrm>
            <a:off x="6629400" y="4495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Yes</a:t>
            </a:r>
            <a:endParaRPr lang="en-GB" sz="1200" b="1"/>
          </a:p>
        </p:txBody>
      </p:sp>
      <p:sp>
        <p:nvSpPr>
          <p:cNvPr id="49190" name="Text Box 45"/>
          <p:cNvSpPr txBox="1">
            <a:spLocks noChangeArrowheads="1"/>
          </p:cNvSpPr>
          <p:nvPr/>
        </p:nvSpPr>
        <p:spPr bwMode="auto">
          <a:xfrm>
            <a:off x="8686800" y="4495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200" b="1"/>
              <a:t>No</a:t>
            </a:r>
            <a:endParaRPr lang="en-GB" sz="12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knowledge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2233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Data, Information &amp; Knowledge</a:t>
            </a:r>
          </a:p>
        </p:txBody>
      </p:sp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58175" cy="47577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3200" dirty="0" smtClean="0">
                <a:solidFill>
                  <a:srgbClr val="00B050"/>
                </a:solidFill>
              </a:rPr>
              <a:t>Data: </a:t>
            </a:r>
            <a:r>
              <a:rPr lang="en-US" dirty="0" smtClean="0"/>
              <a:t>are r</a:t>
            </a:r>
            <a:r>
              <a:rPr lang="en-US" sz="3200" dirty="0" smtClean="0"/>
              <a:t>aw facts that describe a particular person/place/thing/event…  </a:t>
            </a:r>
          </a:p>
          <a:p>
            <a:pPr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en-US" sz="3200" dirty="0" smtClean="0">
                <a:solidFill>
                  <a:srgbClr val="00B050"/>
                </a:solidFill>
              </a:rPr>
              <a:t>Information:</a:t>
            </a:r>
            <a:r>
              <a:rPr lang="en-US" sz="3200" dirty="0" smtClean="0"/>
              <a:t> collection of facts organized in such a way that they have value beyond the facts themselves i.e. they have value</a:t>
            </a:r>
          </a:p>
          <a:p>
            <a:pPr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32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rgbClr val="00B050"/>
                </a:solidFill>
              </a:rPr>
              <a:t>Knowledge :</a:t>
            </a:r>
            <a:r>
              <a:rPr lang="en-US" sz="3200" i="1" dirty="0" smtClean="0"/>
              <a:t> ??</a:t>
            </a:r>
          </a:p>
          <a:p>
            <a:pPr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927723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 rtlCol="0">
            <a:normAutofit/>
          </a:bodyPr>
          <a:lstStyle/>
          <a:p>
            <a:pPr marL="515938" indent="-515938" fontAlgn="auto">
              <a:spcAft>
                <a:spcPts val="0"/>
              </a:spcAft>
              <a:defRPr/>
            </a:pPr>
            <a:r>
              <a:rPr lang="en-US" b="1" i="1" dirty="0" smtClean="0"/>
              <a:t>Knowledge</a:t>
            </a:r>
            <a:r>
              <a:rPr lang="en-US" dirty="0" smtClean="0"/>
              <a:t> – broad term that can describe many things…</a:t>
            </a:r>
          </a:p>
          <a:p>
            <a:pPr marL="892175" lvl="1" indent="-515938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Contextual explanation for business intelligence</a:t>
            </a:r>
          </a:p>
          <a:p>
            <a:pPr marL="892175" lvl="1" indent="-515938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Actions to take to affect business intelligence</a:t>
            </a:r>
          </a:p>
          <a:p>
            <a:pPr marL="892175" lvl="1" indent="-515938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Intellectual assets such as patents and trademarks</a:t>
            </a:r>
          </a:p>
          <a:p>
            <a:pPr marL="892175" lvl="1" indent="-515938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Organizational know-how for things such as best practices</a:t>
            </a:r>
          </a:p>
          <a:p>
            <a:pPr marL="892175" lvl="1" indent="-515938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dirty="0" smtClean="0"/>
              <a:t>Combined result of a person’s experiences and the information they possess.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5733256"/>
            <a:ext cx="777686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>
                <a:solidFill>
                  <a:srgbClr val="C00000"/>
                </a:solidFill>
              </a:rPr>
              <a:t>Knowledge Management Topic will follow later…</a:t>
            </a:r>
            <a:endParaRPr lang="en-IE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r>
              <a:rPr lang="en-IE" smtClean="0"/>
              <a:t>Summary</a:t>
            </a:r>
            <a:endParaRPr lang="en-GB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 smtClean="0"/>
              <a:t>A managers work involves making decisions to direct a company’s efforts towards it’s goals.</a:t>
            </a:r>
          </a:p>
          <a:p>
            <a:pPr>
              <a:lnSpc>
                <a:spcPct val="90000"/>
              </a:lnSpc>
            </a:pPr>
            <a:endParaRPr lang="en-IE" sz="2000" dirty="0" smtClean="0"/>
          </a:p>
          <a:p>
            <a:pPr>
              <a:lnSpc>
                <a:spcPct val="90000"/>
              </a:lnSpc>
            </a:pPr>
            <a:r>
              <a:rPr lang="en-IE" sz="2800" dirty="0" smtClean="0"/>
              <a:t>The efficiency and effectiveness of the decision-making process depends on the quality of the information held by the company.</a:t>
            </a:r>
          </a:p>
          <a:p>
            <a:pPr>
              <a:lnSpc>
                <a:spcPct val="90000"/>
              </a:lnSpc>
            </a:pPr>
            <a:endParaRPr lang="en-IE" sz="2000" dirty="0" smtClean="0"/>
          </a:p>
          <a:p>
            <a:pPr>
              <a:lnSpc>
                <a:spcPct val="90000"/>
              </a:lnSpc>
            </a:pPr>
            <a:r>
              <a:rPr lang="en-IE" sz="2800" dirty="0" smtClean="0"/>
              <a:t>Many companies now realise that information has an impact on almost every activity, and must therefore be seen as an important asset, hence the rise of the Data industry.</a:t>
            </a:r>
            <a:endParaRPr lang="en-GB" sz="2800" dirty="0" smtClean="0"/>
          </a:p>
          <a:p>
            <a:pPr lvl="3">
              <a:lnSpc>
                <a:spcPct val="90000"/>
              </a:lnSpc>
            </a:pPr>
            <a:endParaRPr lang="en-IE" sz="1800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s://encrypted-tbn0.gstatic.com/images?q=tbn:ANd9GcR83obG3pm4oDm_-8kl-WKKt0CVdtDi7VSsjlkH_NOqPw-YM5oJQ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2928"/>
            <a:ext cx="2736304" cy="20495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3905275"/>
          </a:xfrm>
        </p:spPr>
        <p:txBody>
          <a:bodyPr/>
          <a:lstStyle/>
          <a:p>
            <a:r>
              <a:rPr lang="en-IE" dirty="0" smtClean="0"/>
              <a:t>Data is a collection of facts, such as values or measurements.</a:t>
            </a:r>
          </a:p>
          <a:p>
            <a:r>
              <a:rPr lang="en-IE" dirty="0" smtClean="0"/>
              <a:t>It can be numbers, words, measurements, observations or even just descriptions of things.</a:t>
            </a:r>
          </a:p>
          <a:p>
            <a:r>
              <a:rPr lang="en-IE" dirty="0" err="1" smtClean="0"/>
              <a:t>E.g</a:t>
            </a:r>
            <a:r>
              <a:rPr lang="en-IE" dirty="0" smtClean="0"/>
              <a:t> the current temperature</a:t>
            </a:r>
          </a:p>
          <a:p>
            <a:pPr>
              <a:buNone/>
            </a:pPr>
            <a:r>
              <a:rPr lang="en-IE" dirty="0" smtClean="0"/>
              <a:t>(The term data is plural; datum is singular)</a:t>
            </a:r>
            <a:endParaRPr lang="en-IE" dirty="0"/>
          </a:p>
        </p:txBody>
      </p:sp>
      <p:sp>
        <p:nvSpPr>
          <p:cNvPr id="2050" name="AutoShape 2" descr="data:image/jpeg;base64,/9j/4AAQSkZJRgABAQAAAQABAAD/2wCEAAkGBhQSERUUEhQVFRUWGBsXGBgYGB0XHRoVGBgcFxcYFx0XHCYfGBojHhgfHy8gIycpLCwsFx4xNTAqNScrLCkBCQoKDgwOGg8PGiwkHCQsLCwsKSwpKSkpKSwpKSksLCkpLCksLCwsKSkpKSwpKSwsLCwsKSwsLCwsLCwsKSwsKf/AABEIAN0A5AMBIgACEQEDEQH/xAAcAAACAgMBAQAAAAAAAAAAAAAGBwQFAAIDAQj/xABKEAACAQIDBAcFAwcICgMAAAABAgMAEQQSIQUGMUEHEyJRYXGBFDKRobFCUnIjYoKSssHRFhckM1NUc/AVNEOTorPC0tPhJTXx/8QAFwEBAQEBAAAAAAAAAAAAAAAAAgEAA//EACIRAAICAgMAAwEBAQAAAAAAAAABAhEhMRJBUQMiYXGBE//aAAwDAQACEQMRAD8ALMRtraUS53wMLoouVixBZ7DjlBjAJtyvXTFb7RybMbGYckZhlUMNUlJyWYXtdTrxINqkfy/wPVdZ7TFwv1ecGXN9zqx2899Mtr3oIOw5k2S7NG6tPijOIspLIjk5VKgaG1iRyvXB6OyLvo03eBU4uUZnYnq762F7M+v2ib6/xpgXqk3OjK4HDhlZSIxcMCpB14g6g+dXVFGk7ZhagTpM2ErRe0IAHQgPb7SE218Qba916ObUP78yBcDPfmuUeZIAqPRo7ATo22sY8X1d+zMCLfnKCyn6j1ptCkruRCWx8FuTFj5BG/8Az1p1LUjoXybN8tZloJ326TU2dMITC0jtGJAc4RQCzKAb3N+x3cxS5230uYzE3WN1gXmItWPgXYXt+ELTCosa2/MoMACsDZxmAIuBY2uOWv7qn7rTo+GjCWuq5WHcw438+PrSm6IcOsuKxCyC4eHtE8Sc4NyeN+dzRPPhGgnthJTI2v8AVglhbk1rg/Sg/q7GlaoZLAUD7COfaLvEOx2yTwGU6fM61Bxu8s8gEU5ZV+2FUIxHjf8A9VeHHYePZ+IbCmxSJ2N/fzZCAW/9aVr5M1UKnpB3ybGYhgrWw8bERgaBraNI3fc3t3C3jTD6NNw0ghXETIGnkUMMwv1SHUKAeDEWJPpypMbKhBmgTk0sSHyaRVPyNfUqJbhXQMnWDzqh3UNb67kxY6EjKqzKCY5ALEN91u9DwI9eIoqtWriiFOj543I3pfZ+KtJcRM3Vzxn7JByl/BkPHvFx3WdG8u8S4SONxE85kcIqRDM7XBYlRzsBfy50leknCCPaeJUcGKvb8cak/O/xpr9HMwxOAwsr9qSFXizEnip6snuJIUan99Ub9OL9JIBI/wBG7TNtNMMD8O3rV9uzvCuNiMqQyxAOUtKqqSV94jKxBAOnmDUDezabNLDgYGKzYm5dl1MWHTWR/AsOwvi1EeCwaxIscahURQqqOAAFgKzYTp1dV+29mNNGqLbKZIy4JtmiVwzroNbgcOfCrS1cMdj0hQvKwRF4k6enifAVDGmICKhz2CAEtfgFHG/K1qDtzMT1GBllYHq+tdogfuGwUDwLX+ZqTiNoxY0/lp4osMDfqjKoeW3AykN2F55BqeduFRt5tsRyYcJBbq0l6u62KtkjDdi2lhmt5g0G+xxXRpu9s84uV5p+2FPDkW42t90Dl40XybOjZcpjS1rWyi1qrtzcPlwifnFm+Jt9AKvbVYqkGTyLfbmxWhmKxhih7S2J0B5HyI+leUx2jv3V7W4IX/RkYYRL5sq378ov8a6qL6itwK2C0jkaBayt61IrGNGNLTpL3hDsMNGbhDmkI+/9lfS9z4kVc77b8CAGGA3l4M3KMfQv9L60O7obiPiWEs4KxXuAfek878FPM8Ty76LzhHSKrLLXot3dbtYlx7wyx/hv2m9bADyNMc4aw415FEsahVAFhYAaAAcPIVKYaHyruoJI5ylbsq3wytxUHzAP1oN6WMMo2ZKQoBzRagAf7VaObUGdLv8A9VN+KL/nJXMUdim3GduvZEJBkUIbaXBYWB8L0/NkbHTDoFQa/abmx8fDwpB7jQuZ3aMEmNM5tyAYa/GnrsbeSKdB2lV/tKTbXna/EUXsbusE3G7MjmFpEVh48R5HiKXG9WxmwxdEYlZI2Ck9xFird9MjE7RjjW7uqjzHy7/Sg6YnaOKBUEQx6XOml7n9I93IUZfhIN/4JDDTmORHsbxurW53Rg1teelq+o8BjVljSRCGR1DqRzVhcGk/0ndH7pK+Lwylo3OaVFGsbAauoGpQ2ubXINzwOkHo+6Tjg1EM4MmH4oV1aPvA17SeHEHhxsOpnnQ9w1as1CCdK+zSub2m3gY5A3ouS59L0JbzdJEm0D7FsxHJkFmcjIxTgbDjGve7WNtBrUoNANvptdcTjsRMhujPZD3qihAR4HLf1pqdC0l8Aw7pn+YU/vpUb2bFXB4n2dWzGOOPOeRkZczWHJdQAPCm50O4Yrs1WP25JG9M2Ufs1WKRruFiPato7Rxba5ZBhY/zY473t56E+dMANXGKAL7oA8gBr6VIijvqeFTYGzeJOZ4Vz2ts+KZAssaSKCCAyhhe2h1517LJfyrtiPdH+eVNVTQewfO6OD/usH+7X+FUG+OzI4YY1hQIvWMbKLDMw105cOFGtU+9OzzLh2Ci7LZh6cR8L1waVHSMs5Pd1WvhIvIj/iNXFB+6OJ6zDyQLI0bC5VlsWVW5qHBGhvxB41X7mJJHtfaELzzThI4LNK1z2hnOgsq8baAcKUco0lkYNqyhnbm9phlMaANYC/g3MfC1ZU5IvBhGDXt6qMdtoiVYIlDykZjc2VV72Op9Ki7U3mOEAbFBOrY2DRkk5rXsVbU38DSsPFl/JIACToBqTwsPGl9vLv48rez4EFmbsmRRcnvEfh+d/wDtDu8W+z4x8hJiw9/dAzEjvbUZj+bcCrnd/erZ+FW0Uc5Y6MxQFmPd7+g8BRsajWSw3W6PRGRJibSScQl7qp7zf3m+XnxpgIgQeNQMVtePDYfr58yCwOVrZrnggAOreF6F5ulfCnXJMfDKo/666KooGZMIcdvDFFNHFIx6yX3AFJvrYXI4etX7cD5Uotj7VOP2tHLlKqgJVTrZVU2vbmWa9N1jofKl8btMk1VIgmgvpd/+rm/FF/zko0vQZ0uH/wCLm/FF/wA5K5ljsBehQf02b/B/6xTXxe7GHlN2iFzxK3X6Uk+jbeRMHiJHdWe8WUBbccwOt+A0o7/nTmbWLC5l82b45VsKjodPoK4dzMMpv1ZPmxNW8OGVQFUBQOAAsPhQLgullb2ngZO8ob281axo22btWOdA8Lh1PMcj3Ecj4GsqDJPs7GOhvbPR3gsSxaSABjxZCYyfMoRf1oovWUggFH0N7PB1WZvAzNb/AIbGifZuw8PhEKwxxxLxbKLcOJY8T61ZynQ2IBsdTwHifCkjv1v1N1kkEeKWaMpldolCJqTmVdTc2Au1zoTbWsJZBTbmOOMxkkqDWeUCMd97Rx/EW+NfRO7myBhcNDAOESKt+8gdo+pufWlt0UbjtmGMxClQL9QjCxvwMpB4ae7537qbYrMkmdI47m1dZVPADSuCPbUV09pPfSTVApnnUnuqROmgtXD2k99d5pbAUlVOjZsjMhHGtDW7y341rXJ10JAxtLdVhJ12Gfq342OgvztYaX7jpQjsaPFttbaCoY1lKQCU30AyDLl4628PhTQxSMUIRgrEaMVzWPfbnQvgNzZosXNilxd5JwokBhXKQgAXKL9mwHzNShqXp1w+4kZW8ruznUkEAfMEnzryioVlbivCc36Cc7+z49pZNI5UCh7aKwto3d7vPvqp6Q4YsVEmR8xjYklLFQGsO0e86WHiaMsbjY4wOsv2uACM97fhB+dVc+FbFMiCMx4dWDsWGUyEcFC8QPE1mVPsG8N0UxMikzSglQSLLxIBPKr3djo5gw8wlzPIy+7mtZT94W4nzooVa6RPbhSjSeQttg9vPuQcbIGkmkVVFlRcuUHm2ouWPf4VSfzPR/20vwT+FMH2g+FZ158KT4MlyWgI3O3ElwmJmdspQjLGb3Ygm5LDlwFHzLoa4e0HwqQ50pQSWgybeyJ7KfD40t+mnaix4M4fi8jI3H3URw1/Ui3x7qM9r764XDOExGIiicrmCubEqSQD5XBHpSJ6Qd50xeJldGDgsFUjh1aaC3nqfWi66HBPs6dFewUxWMZZblEjzlfvdoAA87fWn3h8MqKFQBVGgAFgB5CkF0ZbyxYLGZ5yVjeMoWsTla4IJCgm2hF+VOPC7/4CR1RMXEzuQFUE3JPAAWosrs67xbrRYuMhgA9uzIBqp9OK94NK7YW2Jdn4k5gbBskqd4B1t4jiDz9adlKfpPwAjxayDhKl/wBJOyT8MtCXooO8MMt8d6pMLho58ND7RndVAGb3GRmz9hSeQ+NA8nSbtWXSHAlT/gyv9coot6MtpdZhOrJuYmKj8LdpfQXI9KMMtJMOE6oSc+wtubQ7OILpGeKyMsSW/BHqfJhU/djo7jw+0kixBWciAzWy2QOHsuhJva19e/hoKbbpobWvyvwv40NPsbFe2DFXw9+q6rJd7Zblr3te96tm5BKFrYUL7c6ScDg26uaW8osGSNTJY9xI0U+BN6hYTph2e7hXaSIn+0jYC3eSL5R4nSoGg2vVbtnb8eGW76seCjifHwHjUmbaCCIyhgyBc9wbgra4II43oL3dw5xmJeaYZgutjqLk9hfIa6eFFsUY3llnDjsfie0gSBDwJFz8wSfOwqn6Ut941w0QwWNiOIWdQeqkRnAyOrXXXmbcKJ96tuLhcJPJmXOkbFRcXL2soA77kUIdC+76LgziGUF5XYBiASEjOSwPK7An4U44RmryAH84G1P71P8AqJ/469/l/tT+9T/qJ/46+hBEO6s6kd1ayWfPf8vtqf3qf9RP/HWr9IW0hxxcw81QfWOn1tfaEWGheaYhUQXJt8ABzJ4AeNK7drZ0m2sc2LxKkYaEjJH9kkarGO/7znmbDhpVsoddHWLxUmBSTGMzSOzMpcAMYyewSABa41tbnWUTIte1gnNTQBvZ0wwYZmjwyieRdGYnLGrdxI1cjw0uLXrt0sbyNhsGEjOV52KZhoVjCkuRbnwX9Ko/Rx0dxwRJPiEDTuMwB1ESn3QAdM9rXPLUDhWKl2Cn86G15BnSMZeIKYWRlt3gkm48b15gemrHI9pUglA95SjRMPUMcvqtO3JVDvXudDjoisigPbsSD3lblrzHeDoa1lTRrujv9h9oAiMlJVF2ie2YDvW2jL4j1olzV8t4XFS4ScOvZmgcjT76Eqy+RsR5GvpvAYsSxJIvB1DDyYA/vqEaJOap0h0PlUCpM2LUKbsAO86D504OrAwW3g3OwmKbrcREHdUyg5mHZF2A7JAOrE+tIqDZcbZezbNbmefrX0fMMyG2t1Nj6V8+4E9pD4r9RXFvJ2hobEfRds+3+rj9d/8AuqTg+jnAxOsiQAOhDKcz6Eag+9RKorZVpHNsy1L7pai/JwN+ey/Fb/8ATTBNAPS446mAc+tJ+CEfvqS0KGyB0STflcQvIojeoYj99M61K3omN8RMRraIft/+qaQrLRZ7MtQN0q72thMMI4jlmnJUHmiAdth46hQeWa/KjkmkV0ySmXaQjvosMaDwMjuT9R8KSDHYZdFe5scOGTEyoDPMM4LC5SM6qFvwYizMeNzx0FFe8G7sOMhaKZQQQbNYZkbkyE8CKsoIQqhRwUBR5AWrc1iWITYW3ZsIcRs6UkqZCgvfsPG2uXuVwt7fxo23ZMsitBCcmZs0knMJYKAPEm9BPSrGItrMw5rFIfPVb/BBTN6OwOrlPPOPhluPqaElk63USZ/ITDFcrK7X4lmuT48LfKqDF7Pk2bIpgb8kfdHLTUqwGnjemEKHd+gPZvHOtvmD8q0lgMJW8lzsvHrPEsi6BhqO48x6GpVDW4ZPszd3WG3wF/nVV0r72ey4bqY2tNOCARxWIaO3gTfKPO/KqsojWQK373jfamNjweGN4hJkTueXUPIddUUA28Ax1uKb+wNix4TDxwRDsoOPNmOrMe8kkn1pb9Cu7Ys+MYd8MXdlFusYeoC+hpsgUmRnorK9rKgQb3i3Mw+OaNpw5Md8uVyvEgm4GjXsONECpWq1uzWFYx7XOeVVUsxAUC5J0sBqTSnxXT0QSFwiaEi7YjuNuAioe2z0g4jaX5GSWHCwN71i2Uj89gCzDhpYDvq0JIHtoyti8XI0S3aeZzGoGpzscunHgQT3a19I7JwXUwRxf2aKn6ot+6hDo83LwuHUTxypipGFuuWxVQeKxgE5eGpOv0o5FZmbNi2lBm7WHXHtLisSokHWMkCMLqka8wDpmN9SbnQ0YSC4I7xQr0cPbCtGfeimkRh3G9/4/Ci9lWmaADBbQijj7OHxKn8mPdWZftKPsgiwsNNaWO2MGYcRLHzR2A8r3X5WNM3eX8ptHAxrqVLSt4LwufDsmqHpP2AVdcUo7L2SS3JgOyx8xp6DvqNDixibJxYlgjkHB0VviBVnAwAJpe9GO3w8PszHtx3KA/ajJvp+Em3kRR3nNrd1OL7OUlkke0ju+lC+9W/cGEkWOSFpCVz6ZeyLkC+bvsfhV3PiFRSzkKqi5J4ADiaX27myv9J46TFyr/R0YBVP2ivuKfADtHxIHfV5SeEVJbYfbFx4lgWbqDBn91Gy5svInLwvxt5V3tXPGY9E1kdUHLMQPrUD+U+Gvbrk+f8AC1aUkRJlmaRHSqMu17nhlw7egY3+lPDD4+OT+rdX/CQfkKV/Tdu6WWPFKNFHUy25KxJjY+AYkfpioixwxqg3rDVFuTt5cXg4pQe1lCSD7si6MD8LjvBFXU0wVSzEBQCSTwAGpJqEEX0vdvahUceqiX9IlrD5j40c7NkfZ05WUExPpmA0IHBh4jmKCtg4Ztq7bae14Vl61jyEcekA82KKbfip3yQKwKsoYHkRcfOtJD5VgirvBh8t+ujt+ID5HX5UJbf2o2NkWHDqWVTe/eT9o/dUDv8AGig7sYa9+pT5/wAanYbBpGLIqoO5QBRab2ZNIjbJwAw8Cpf3QSx8eLHyr583q22+Pxskii+dhFCv5gbLENPvE5v06cfSltj2fZ0oU2eW0K62Pb98jxCBjSt6Ltl9dtOHTsxBpT3dkZVH6zD4U0qMvR57C2UuGw8UC8I1C+ZHE+pufWrEVqtbCoBnteV7WViHJK2IoKn6VcHHiThyZNGyNIFBQPexBN81geJtYWNGoNYpwkwqkaqp9B/Chzb/AEd4PFK14kjc8JIlCMDyOgs3kRRWa0YVjWfOZkxWyMayq+WRDcgXySoeBZb6hgOeosddKe27W8ceMw0c6aBgQVJ1V1NnU+RHHmLUrOnOJRisOw94wsG8lfsX/Wb50C7I3dxGJDGCB5QpsxUA2Nr2NzxtalViqz6g65fvD4iqbEbDXrmngmMDv7+XKySW4F1b7Q7wQaRA3Dx/9zm+C/8AdW38g8f/AHKX4L/3VKNSHM2MwmBmU4idpMTiSEDsM7EZgAoEa2jS5HdRLi8KsiMkihlYEMDwIPGvn/Y24uOXEQMcJKoE0TMbLoqyKxJse4V9DVqojFbtjcHEYaTrcGWdQcy5TaRO7uzjy9Rxv2g6RMbGMsuHDsNLlHQ+oGh9LUcbS2+kL5CkjNYN2FzaG9r6+FaYLeFZZFRYphe+rrlAsCe891qH8Hd7Qv8AGSbS2mQnVssZPAAxoPFi5u1vXyoz27ihs7CxYfD2DEHW2tvtv+JmNFeGTW9Lfe6cz44qORWIfv8AmT8KT+sb7ZIvkzzYe7r4s9bKzBL+8TdmI42v9aJ13OwwFshPjmN/kauMNhgihFFlUWHkK62qJIjkwB29uu2HHXQM2VeOtmXxBFriu2zN7EmQ4fEoZWcFQoXN1iniGHD150ayRgggi4OhHhwNKbH4b2fEPlvmRtDzspuv1FF/XQ4/bZphd1cRhcSf9GYhoGbX2fFA5WHdmUMHtyJGbjrxqzxu6W18cOrxuKgih+0kAJz/AIgQL+RNvCr2HHDGT4dv6sR/lO32Wc6GyDmoI4+dFoFOLBLBUbt7tQ4GERQjTizHVna1sznmfAaDgKpN7N/jBMMJg4TicWwvk+yg43c3421tcAaXIuLl875VLdwJ+Apf9DuDDwT41+1LiZ3JY8Qi27N/xEn4d1UKI8mz94X7XtGHjPHIuX4G8TftGq2HpL2hgZxDtKIMPvKAGy3tnQqcsg8AAfKm7loF6YNnI+zzIw7UToyHuzMEYeRDfIVkJO8An0w7eXEHBiJs0RjaYEc89gh8CAG+JqZ0G4K7YqY8RkiHzc/UfCqDcncE7SheQzmPq5OqAy5tMofmRb3+FMDZ+Cj2DgJndzNmkzCwClnZVjVBqbe7cnzql/A6Wt7Urdj7Lx+1oxiMTipMNA+scWHOQleTE/d8730NhwqTi+i2eFS+C2hixKNQJZSVY9xygAX7yCPCpQaQyaylFs7plmhUxYuDPKjFWYEJfKbdoG/aBBBI0PGsrUbiwK323efCYyVGB6uRmeNuTI5JIvzKkkEeXfTh6M96VxeDRWYGaIBJBfXTRJPJgPjccqj73bRwU8ZhlTrxe/ZNsjW95X5Ny076D5ei7G4d1n2fPm0BW56uQAi9idUf1AGnCtdieVkdFccXikiRpJGCIouzMbAAcSTypTrvBvEgynDZzwzGKNj5kxyBflUDF7sba2gbYq6pe9pGRFHiEivc+evjWoNAzv3vGMdjHmUEIAI4wdD1akkEjkSWJt402uiLZYi2ZE/2pi0rerFU/wCFR86Bd8Oj+PZ+AV2cyzvMql7ZVVcrsQi3P3RqdfLgLLd7pZgwmCgg6maR44wrEFVXNrcAsbn4VSvI3AlbZKVR6dR/c2t/jC/7FqtNmdNeEkIE0c0F+ZAkX4pqB5iiTiMHJW1Rdn7SjnQSQyJIh4MhzD5cPKpNYhTT9cmIkeOHOGRFuXCDs5ifE+9W+E3g/KiKaNonb3bnMrfhYVkG2vy8kMoEZFjGSffXnYnn4Com2mE80EcRDMj53ZdQij7xHAnu8KIv6FUUgVbkgDib9wpRYbF5sUkh5yhj6vemk6gggi4IsfI0rdsbLbDylDw4qe9eRH+eNabwhfGtjVFe1R7s7wLPGFJAlUWI77aZh3/uNXV6Syc2qMJpS7yY++MnDWADaHvAAB9dKYe8G3lw6HUGQjsrz8z3AUrdtxMqkSDtMAdePa1ufGhOjr8a7Mwe8UnVog7RWTMmvuWJJsRwBv8AKjH+cJ/7JP1j/CuO4W68L4USSR5mZm4kjQGw0FE38k8N/Yr8W/jWSfRnKIPN0gOR/VJ8T/Couzt7xh4+rgw0UaAkhUuoueJsBzor/kphf7Ffi38a4Y3YODiQu8ShRx1b0A11J4VKl6S4+FL/ADhSf2SfrH+FDHSlviJ4YcJGLyOUkmVdbMdY4vxEkNb8PfVZtPbTSz9Vgoc0re6idoIOFzc2JHEk6Dn3UcbkdGy4VvaMS3XYoktc6rGTxy395vzz6WpRvbK6Wi16P93TgsEkb/1jEySeDvbs/ogAelU/TLg2fABlBIjlVnt90gpfyBYXo9AqJtXGQxRO+IZFiAsxe2Wx0sb8b8Lc6ZzWwR6Nd9IJsNFh2dUnjUJkYhc4UWDJfjy04ijDae04sPE0szhEUXJP0HeTyA40j5N0k2hOx2XBIkAPaeU5Ygw1tECCw/Dra32ah7a2bj8MYxjo5JoYmuokdpYT39pTcfpWI4cNKxasi4yDEY2abEw4eZkllZuyjMBc+6SBa4Fr2517TF2J0wYNYVV4Xw5UW6uNM6AD7hAGngQD9ayrYrfhVY7BmKRo2sSuhtw4X0+NNbAL+ST8K/QUt95v9bm8x+yKM8NvPCssGG7RkdVGg0U5M1mN9DbW3HUVyjss8pE/bELtHljJVnZRmH2Re5Y+gt61Am2bOilmxpCgEkmNLADjRDVDteTrsRHhvs262XxVT2V9TqfSkwIpdp7nPtHDouIxEiqJOtFkUNlCsqgi1lJzX52sK2wXRNs+MaxGQ98js3yuAPQUZ17lpEsFpOjbZxFvZIh4gEH4g0I7zdDK5S+BZgw/2LtmDeCudVP4iR5caa5FakVrJZ82bu7yYjZ85ePMCCVlhYkK9jZlccAwIsG4i3MXB+iNk7UTEwxzRG6SKGX15HuIOh8RSa6YtkiLHJKugnjuf8SM5Wb1Up8KLehTGlsFJGeEUxA8nVXPzJrCfowJsMrizqrDuYA/WsigRBZVVR4AAfKhPfLfsYU9VCA0tu0TqqX1Fxzbnblzqg2fupjMeBLiZ2RG1UMSSQdQQmioPn4UL8Ko4yMr2tPvp+sP41H2nsmPEJlkF+4jQg94NBknRNHbszvf85VI+VjVHiosbspwRIchNlNy0bc7FW4HTw861+m4rphDitx5kN4XVrajXIw/df1FdI9mbSIy53A8ZR9QSavN1d50xkWYDK66OvceRHeptV3W4rovNrYM7K3OCt1k7da/G3EX7zfVjQZvPlmxEhOozG1vDs/uphbybYGHiNj22FkHjzbyFBm6+xjPMM3uIczHv7l9fpei60hRbq2HG72C6rDRpbULc+Z7R+tWVqwV7XQ4s44rErGjO7BUUFmY8AoFyT4Ckhvz0je2yiKFmjwyn38pzN95sptYW0ANjx4UzN+tqhYjALEyghv8M6EfpcPK9VG6O4GFeIyTYeJs57IZQbKOevefkKlq6GlSspd29+tlYGPJBHMCR2pDGC725u1/gOAvVy/TTggCVScnkMgF/C5bSr4dH2z/AO54f/divf5vtn/3OD0jHypBtFV0VyvLh58TISTiMTI4BN8qg5QovyBvQr0tYx59oYfB5isREfDm00hQv4lQNPM0zNm7PgwGGEatkiiB7Ttc6knU8zc0pukza0ONkR4AyvGCvWE5cy3uLDiCDqCfHTWpasqVu0OPAbPjhjWKJQiIMqqBYAV3khDAhgCCLEEXBHiDoRSLl6TcaCExErQPYXunV6HgSCM3rwrnit9pANNoPI54JHJKTc+JAW/gCfKtkqj+ljv30frHij7MyRRuofIRorEkELqLLpe3K5rK4Y/dfau0n9pePIGAVFaQxWQDSynW2pN21JJ8KykWv0tt8Jz7XKie+SP0RlHaNEEmAWHEbKVAbXkJJ1JZowWJPMkn91UO92z0fGSlgb6DiRplHcas8du1As+zkCtlmLBx1jm9owRYlrrr3Wrj2J6QxxVRs/ZjriZ5ny2ewSxuQo79NOAqdgMAsMaxxiyrwBJbibnViTz76kGuhxsTu9PSrjIsdLHD1axwuUyMly2XiWN7i/K3AWpp7B2ymKw8U8fuyLe3ceDKfEMCD5UtulPcF3kOMwylyQOujUXNwLdYoGp0sCPAEc6p+jbpDTBAwYk2gZrq9v6tye0GHNSde8G/I6UT0PGvDUTB7VimXNFIjr3qb0Mb3dJkGDDIl5Z7aIAQBfgXYjQc7C5P01BoB+mzaAfGQxDjFES3nK2g87ID6iiroc2eY9ntKRbrpGcX+6tkB8jluPOgLdbdDEbWxDTzlhEzZpZSLZz9yL0sLjRRantBhlRAigKqgKAOAUCwFYTYl9jOMRj4jLqJJgzX53a9j8h5U7lFJHeXY7YTFMuoXNnjbvW9wQe9Tp6CjXdzpKjZQmK7DjTrPst4tb3D8q5xwOavQdWqh31EfsUwlIAKnLf74GZbeOlXMGMR1zo6svHMpBFvMG1LLpB3pTFZcPBd1DXLrrnaxAVLe8Nb3520pNgislXuDtpYcXdmspRgbAm/Ajh4ijfH7+ra0KEn7z6D4A3NVm53R0iR9ZiVbrG4JmIyL3NY8Tz7vjVltOGONxh8JGvXN7zcSi95JuQba+A8xRyO4tgdjpp8S7vcnKLu/cL2AXuFzajrcAWwzDjaQ/srWbS2QuHwEirqbAs3NmzDXw8q93BH9Hb/ABD+ytRKmaTuITCtZpQqlm4AEnyFbVvNMkUbSSEBVFzf/Op/9V1Ss4gB/JrFYuQysmRXNxnOWycgBx0FH+H2fkUKtgFAAHgNKpdib0PipXyqEiUc9WJJ0ueA0B0+dXoxBrRUBScns1aIjiK4YidUVmYgKoJJPAAC5JqxjkvQL0sYto8MqoCFlfKx7gozZf0rfI0pRpWgxy6AfePeCXaGICIDkzZYo/E6Zm/OPyHrR/utuVFhVDMA81rlz9k9ydw8eJ+VCvRbssPNJMR/VAKv4nBufPKLfpUfbQ3iw2HNpZkVvu3u36oua4x9Z1l4ibNhVcWdVYdzAH61pBs+NDdI0U96qB9BVKvSFgibdaR5owH0q5wG1IpxmhkSQc8rA28+Yp2CmiTasrcVlUArN6P9bl8x+yKYuz4gYoiQLhFsbcOyOHdS63nP9Ll8x+yKY+zD+Rj/AAL+yK5x2ztPSJdq8IqFtfbC4dVJDOzsERF4u51sL6DTW5quxu8E8CmSfDqIh7zRy9YyAniylFuNfsk07OdF8sN+FQzu1hEmMww8JmPGTIub424+PGrPCuMgYG4IuD3jlXMRE611SpBK3aOClk/q8TLAO6NYj/zI2qnfo/wsk3XYlWxMpABaYhr5RYXRQqf8NFbYc1youynOOIAAAAAaAAWHpW9ZULbW1Vw0DyvwUcO8nQKPM6etAuyNvJhsM8J9ryhBwLGxB71PHN5UoJ9mLJMUwXWTDldMp9fD842qzwsU+1cV22sBqfuxpfgg7zw8edNLZOxIsNGEiUKOZ+0x72PM0K5HW+CEniIZoMyOJI83FTdQw8RwYfGrrdPeuPCN28OrX4yr/WAHl2tCPAEcKbOMwCSrlkRXU8mAYfOldvhsPBRkmCcK44xC7jyBAOU+BNvKs1RlJSDfG72xtCpwxEjynKngeBzDkR3fuqVsHZSwqWZg0r6u1768bDwpKbKxyiVLuQpID20OUnUi/McaaybiR20lkt5L/CrkzSRa70yD2SXUcB+0Kg7iSAYdrkf1h/ZWq7bG56QwvIJHYqL2IWx1A7qh7C3aXEQNIzsuUkWFraKDfXzo3k1LjQQ/y7g+7J8B/Gh/fTfyKcJFGHAU5nuALmwyjj5n4VC3V3X69GGcqEtyBvmv4jurni+jfEF2K2IJNjdRccuelXlKi1FMst0N6IYYmzB7s99AOAAA5+fxq3xm/qZD1SsX5ZhYeN7GoOzejhhGoaQhrdoBQbHzvrUxeja/+2P6g/7qyUuiNw7CrYeKMkaObAsgY24a0OdLUqjAgHi0q5fMXJt6Xoo2bgxBEiE3yqBfvtSm6UdpvJjOrY9iNVyD8agsx7zy9K7SfGFHOKuVkTYW35I8N7NhQTPPISSOKiwUBfE2OvIAmirZPRnGBmxLNK7akAlQD5+8x8b+lV/RRstSZZyLlSI18LjM5HoQPjTIArlFDlKtAhjujPCsv5PPG3Ihiwv4hr/uoAx2DxGzsRbMUcaq66B17x3jkQeFO+1CHSZs0PhOst2omBB/NY5WHzB9KzRoyembbD6RoHhBxDiKQaMLEg2+0tuAPdy1rKU16ypyFwQaz7HxTszNE5Zjcm3fV7s7aeOiRU9nzBRYEqb25C4OvwovUaXNerIp4FT5EH6VeNBc76BHbzyS4eOeUrh54pS0QIJDNa2WwuxLDuBqBtjeKZ41hxsTYWOSwklVS4K/dX7l+d72FXe8MLJi8NiijSRRB1YKCxQva0gUanuPdXbau8OHeF0T+kM6lREiliSRYXFuyPFuFYlhRhEURIEtkCgL+EAW18q5PITXLYkDrhIkktnWNVa2ozAWNb13k9HJGyS28q6YlRbNpVBvh/qOJAFyYmAHeSLW+dSNp7FaXZ3s2YKxiSO5FwCoW+ml+FSLtNGomdaO8fEUD9KOPUwLGrqWEisyg3IQq4BNuV7fKq7+aR/7eP8A3Z/7qn7I6M+qEoklV1kjKWVCpDZgysLk8CtcHbOyST2cuiZltiB9u6fq9q3zvTCFJnDtPsvFXZdeB+7InPKf82NMvZG9+GxCjLIqseKOQrA92p18xVTwSa7KzfbaEjyQ4KBsrz6s3dGPLgDYk+C251KwG42EiQDqhIebOMxP7h5CruXqgRI2QEDRiVuB5mhXefpEghUrC6ySngQQVXxJ+0fAetXBFb0LTfrZcceLnEKhVVh2Rw1RSwHqaZnRttt58MUkJZocq3PEqR2b95FiPhSujjfEP2Q8rMbmwLEknU6Dv58Kbe5G7pwkJz26yQhmtrawsq3521+NROxy0WG9J/okvkP2hVTuobYKbzf/AJYortVft2RUw0xJAGRuNhqRWrNhT6KXo/X8nIfzlHwX/wB0WgUr9l7VxCKVgzWY3OVMxva3GxqYcVtA6/0j9Uj91RSxoUoWxjxvbhXQYk91LBd5sXEe07fhkUfvF6INj78LIQswCMeDD3fW+q0l8lAfxhmtmpWdK+wnWVMQBeNlEZPcwvlv5g8fCmVG+t6zbWzlxEEkTcHQr5EjQjxBsa61ziFPiwD6J5gYJl5rIG9GUAfsmjsUl909uHA4o9YCFP5OVbaix0NuN1PyJpk7Q35wkIBMockAgR9s2PDhoPUiuKHKOcBBQ10hzBcBJf7RVR5lgfoDUb+cqAatDikX77RWX45vpQfvzvjHjCqQG8UZzX4ZnItex1AAJHjc1m8YNGLsF7V5RVsTo9nxEIlzLGG90MpuV5NpwB5VlGmdbQXYXYEuKHWYqRgDqsa6ADlfu+F9eNbYvcVLXhdlYcL6gnuuLEUUxjSuhFLijjyYGbs7wyLL7POSdSqk8VYcieYP8KMgKX22l/8AkbJx6yPh96y3pgitEs1WTpFLbyrdowdVIoa2lsR8TifyzN7MiLkjRyueUls7S5bEqosFW9tSTyoY2rgfYdpYIYIyfl3KTYfOzJ1QtmlysSEyjW/8detgSGFtCaKGJpJ2GRbE6X4EW0HHW1D+I6S8HYdt+F7BGuPPlf1q42ls5J4jHJco1rgG3Ag8vKoMG6GDXhhovMqGPxa9Ft9GVdkLDdIeCc26wp4upUfHgKIYpVcBkIZTqCCCD5EUPbU3CwsqkLGIm5NGMtj4gaGg3dvasmz8YcPK35MtkcX7ILe7IL8BqCfA+FC32Ok9DM2hsuOZMkqK6nkRw8R3HxFCmM6LcO3uPJH4aOP+LX50Qx70YdmCpJ1hJy3RHdb3tqyqVGvjVsatIKbQvB0SpzxDW8Ix+9qnYfowwY1kVpT3ux+iWFRY9+ZRtBoZQixdYYwLWI1srX5309Go7FZUJuSAba+4vUo0uBeSKRRmyhiQwGthc6HuvcfWpe4m9hxStHLbrUAObhnXmbcmHPzonxmIWONnc2VVLE+AFzSz6N4S+NZwLKqMW/TPZHyPwqPZtxdh/t1MSUAwhjDX7Rf7tvs+N++lhvrg8WhUYyXrM4YqAbgWtfSwA491ORRS36W/eg/DJ9VrSNB5oYuxowEWwt2F+lTMTFpfuqFs82RCPur9Kso5geNdotVRzlsq8VgkkUrIoZTyP+dKXe8mwvZpOzcxvqp7u9T4jvpqPhe41U7wbuHExhAyqQwa5F9NQfrXOXxtjhOmVG4u1DKhiY3aOxB/MP8AA6eooyc2Bqq2HsKHCDKpu5HaZrZmA8OQ8KnSyX8q6R+sc7DLLwLzpS2ZCIety2nZgisNL8zmHBrAG3OhHdTcbFOgxEDopzMFuSDcaFuBHG9GfSthycPEwGiyG/6Sm30qx6Opw2BQDijMp8DmzfRhXHujpdRsG8RubtKcZZ8QCvc0jMP1VUA+tD2091v9GYmF2KzKbPYrZTlIDLYk+np3U7LUtulbEqZIYx7yqzHwDEAfQ1Xg0W2xi4XEK6K66qwDDyIuK8qo3HfNgIL8lK+isVHyFZVs5tKy7jaoG3duJho8x1Y6Ivef4d5qHjdrmOFpLXyre17UO7Cw/tbtPOc5BsF4LoLj08PrUfhYrsmbp7IaSQ4mXvLLf7TG928hfSjLNUDrjXvXm1VRo0pWa+2wYnroFkDFOxKqsVZCwuBdbEG3MGgneTC/6IkhxWFYlZZkhmjlYy50a/aR3vIGAXhmy68O+3x+7uXEvi8NIYJmXLJ2esjkA4F0JHaFuIIqMm774iWKfGzdd1RzRxqnVRq/JyuZmZh4tbwqmLbeffRME0atGzlwToQLKCBz4nXhV3hMassaSIbq6hgfAi4oV3z2QuIgLMbPEGZWHzU94Nh8KF9xt8JEth2UMupU3sV5kcNRr6UexUuNjXLCk10hTrJtURjUDqg4AuWbS62HHQjSivenfd8Olo0GZtAxNwPG1tfjQnuLBm2isznO7Ru9zxDXy38/41n4aKrIxhvXFCUSSGXDoxyozIAngDkJyeoFEKMDoKE99GvgZ7i9luPMEWNTN1MU3suGJNz1Sa/oikt0B6s7be3Uw2IYs8QZ7Zb5mS4HfkI+JvUbGtjcNlWGMYmIjQu2WRT91jcBx3G1++ry+prvKeyKrWzKQB4/Zu0cdZZurw8V7lQbk+YBOY+ZAon2DsKPCR5I+erMeLHvNvpyqWZK8MlBIrdkrNSp6Yr9fASez1bW8wwzfUUyTMaW/SybtBf7sn1Wsyw2FW4G180RiY3KgFb/AHTxHofrRbnpNYbEPC4KNZlAsfTnRfsvfNpB2oxccw1r+ltKikKce0HAltzoT333gZcsUbsre8xUkEDgBcHnx9BVVtPfmQdmNAp+8Tm+AsKrd38D7TMxlYm3abvYnx5VnJ6NGFZYT7jYNrPO9yX7Kkm5Kg3J18QPhRXeq5JMoAAAA0AHIeFdBOaSVAk7dm21tnJiImikF1cW8QeII8QdaX2E2XjtmSsYU6+JuOXUMORIBzK47wPjR+cQa5jFk38Das0ZSoH13zxUotDgJM/e9wo8TcC/lehHfPZTQ9W0758RKWeQjgFFgqr4Cmj7SaWONmOO2sEk0QPkAGvYj7RH6Rvc+NGQ4PwYu6OFMeCgUixyAkdxbtH615Vis+nCspnJ5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052" name="AutoShape 4" descr="data:image/jpeg;base64,/9j/4AAQSkZJRgABAQAAAQABAAD/2wCEAAkGBhQSERUUEhQVFRUWGBsXGBgYGB0XHRoVGBgcFxcYFx0XHCYfGBojHhgfHy8gIycpLCwsFx4xNTAqNScrLCkBCQoKDgwOGg8PGiwkHCQsLCwsKSwpKSkpKSwpKSksLCkpLCksLCwsKSkpKSwpKSwsLCwsKSwsLCwsLCwsKSwsKf/AABEIAN0A5AMBIgACEQEDEQH/xAAcAAACAgMBAQAAAAAAAAAAAAAGBwQFAAIDAQj/xABKEAACAQIDBAcFAwcICgMAAAABAgMAEQQSIQUGMUEHEyJRYXGBFDKRobFCUnIjYoKSssHRFhckM1NUc/AVNEOTorPC0tPhJTXx/8QAFwEBAQEBAAAAAAAAAAAAAAAAAgEAA//EACIRAAICAgMAAwEBAQAAAAAAAAABAhEhMRJBUQMiYXGBE//aAAwDAQACEQMRAD8ALMRtraUS53wMLoouVixBZ7DjlBjAJtyvXTFb7RybMbGYckZhlUMNUlJyWYXtdTrxINqkfy/wPVdZ7TFwv1ecGXN9zqx2899Mtr3oIOw5k2S7NG6tPijOIspLIjk5VKgaG1iRyvXB6OyLvo03eBU4uUZnYnq762F7M+v2ib6/xpgXqk3OjK4HDhlZSIxcMCpB14g6g+dXVFGk7ZhagTpM2ErRe0IAHQgPb7SE218Qba916ObUP78yBcDPfmuUeZIAqPRo7ATo22sY8X1d+zMCLfnKCyn6j1ptCkruRCWx8FuTFj5BG/8Az1p1LUjoXybN8tZloJ326TU2dMITC0jtGJAc4RQCzKAb3N+x3cxS5230uYzE3WN1gXmItWPgXYXt+ELTCosa2/MoMACsDZxmAIuBY2uOWv7qn7rTo+GjCWuq5WHcw438+PrSm6IcOsuKxCyC4eHtE8Sc4NyeN+dzRPPhGgnthJTI2v8AVglhbk1rg/Sg/q7GlaoZLAUD7COfaLvEOx2yTwGU6fM61Bxu8s8gEU5ZV+2FUIxHjf8A9VeHHYePZ+IbCmxSJ2N/fzZCAW/9aVr5M1UKnpB3ybGYhgrWw8bERgaBraNI3fc3t3C3jTD6NNw0ghXETIGnkUMMwv1SHUKAeDEWJPpypMbKhBmgTk0sSHyaRVPyNfUqJbhXQMnWDzqh3UNb67kxY6EjKqzKCY5ALEN91u9DwI9eIoqtWriiFOj543I3pfZ+KtJcRM3Vzxn7JByl/BkPHvFx3WdG8u8S4SONxE85kcIqRDM7XBYlRzsBfy50leknCCPaeJUcGKvb8cak/O/xpr9HMwxOAwsr9qSFXizEnip6snuJIUan99Ub9OL9JIBI/wBG7TNtNMMD8O3rV9uzvCuNiMqQyxAOUtKqqSV94jKxBAOnmDUDezabNLDgYGKzYm5dl1MWHTWR/AsOwvi1EeCwaxIscahURQqqOAAFgKzYTp1dV+29mNNGqLbKZIy4JtmiVwzroNbgcOfCrS1cMdj0hQvKwRF4k6enifAVDGmICKhz2CAEtfgFHG/K1qDtzMT1GBllYHq+tdogfuGwUDwLX+ZqTiNoxY0/lp4osMDfqjKoeW3AykN2F55BqeduFRt5tsRyYcJBbq0l6u62KtkjDdi2lhmt5g0G+xxXRpu9s84uV5p+2FPDkW42t90Dl40XybOjZcpjS1rWyi1qrtzcPlwifnFm+Jt9AKvbVYqkGTyLfbmxWhmKxhih7S2J0B5HyI+leUx2jv3V7W4IX/RkYYRL5sq378ov8a6qL6itwK2C0jkaBayt61IrGNGNLTpL3hDsMNGbhDmkI+/9lfS9z4kVc77b8CAGGA3l4M3KMfQv9L60O7obiPiWEs4KxXuAfek878FPM8Ty76LzhHSKrLLXot3dbtYlx7wyx/hv2m9bADyNMc4aw415FEsahVAFhYAaAAcPIVKYaHyruoJI5ylbsq3wytxUHzAP1oN6WMMo2ZKQoBzRagAf7VaObUGdLv8A9VN+KL/nJXMUdim3GduvZEJBkUIbaXBYWB8L0/NkbHTDoFQa/abmx8fDwpB7jQuZ3aMEmNM5tyAYa/GnrsbeSKdB2lV/tKTbXna/EUXsbusE3G7MjmFpEVh48R5HiKXG9WxmwxdEYlZI2Ck9xFird9MjE7RjjW7uqjzHy7/Sg6YnaOKBUEQx6XOml7n9I93IUZfhIN/4JDDTmORHsbxurW53Rg1teelq+o8BjVljSRCGR1DqRzVhcGk/0ndH7pK+Lwylo3OaVFGsbAauoGpQ2ubXINzwOkHo+6Tjg1EM4MmH4oV1aPvA17SeHEHhxsOpnnQ9w1as1CCdK+zSub2m3gY5A3ouS59L0JbzdJEm0D7FsxHJkFmcjIxTgbDjGve7WNtBrUoNANvptdcTjsRMhujPZD3qihAR4HLf1pqdC0l8Aw7pn+YU/vpUb2bFXB4n2dWzGOOPOeRkZczWHJdQAPCm50O4Yrs1WP25JG9M2Ufs1WKRruFiPato7Rxba5ZBhY/zY473t56E+dMANXGKAL7oA8gBr6VIijvqeFTYGzeJOZ4Vz2ts+KZAssaSKCCAyhhe2h1517LJfyrtiPdH+eVNVTQewfO6OD/usH+7X+FUG+OzI4YY1hQIvWMbKLDMw105cOFGtU+9OzzLh2Ci7LZh6cR8L1waVHSMs5Pd1WvhIvIj/iNXFB+6OJ6zDyQLI0bC5VlsWVW5qHBGhvxB41X7mJJHtfaELzzThI4LNK1z2hnOgsq8baAcKUco0lkYNqyhnbm9phlMaANYC/g3MfC1ZU5IvBhGDXt6qMdtoiVYIlDykZjc2VV72Op9Ki7U3mOEAbFBOrY2DRkk5rXsVbU38DSsPFl/JIACToBqTwsPGl9vLv48rez4EFmbsmRRcnvEfh+d/wDtDu8W+z4x8hJiw9/dAzEjvbUZj+bcCrnd/erZ+FW0Uc5Y6MxQFmPd7+g8BRsajWSw3W6PRGRJibSScQl7qp7zf3m+XnxpgIgQeNQMVtePDYfr58yCwOVrZrnggAOreF6F5ulfCnXJMfDKo/666KooGZMIcdvDFFNHFIx6yX3AFJvrYXI4etX7cD5Uotj7VOP2tHLlKqgJVTrZVU2vbmWa9N1jofKl8btMk1VIgmgvpd/+rm/FF/zko0vQZ0uH/wCLm/FF/wA5K5ljsBehQf02b/B/6xTXxe7GHlN2iFzxK3X6Uk+jbeRMHiJHdWe8WUBbccwOt+A0o7/nTmbWLC5l82b45VsKjodPoK4dzMMpv1ZPmxNW8OGVQFUBQOAAsPhQLgullb2ngZO8ob281axo22btWOdA8Lh1PMcj3Ecj4GsqDJPs7GOhvbPR3gsSxaSABjxZCYyfMoRf1oovWUggFH0N7PB1WZvAzNb/AIbGifZuw8PhEKwxxxLxbKLcOJY8T61ZynQ2IBsdTwHifCkjv1v1N1kkEeKWaMpldolCJqTmVdTc2Au1zoTbWsJZBTbmOOMxkkqDWeUCMd97Rx/EW+NfRO7myBhcNDAOESKt+8gdo+pufWlt0UbjtmGMxClQL9QjCxvwMpB4ae7537qbYrMkmdI47m1dZVPADSuCPbUV09pPfSTVApnnUnuqROmgtXD2k99d5pbAUlVOjZsjMhHGtDW7y341rXJ10JAxtLdVhJ12Gfq342OgvztYaX7jpQjsaPFttbaCoY1lKQCU30AyDLl4628PhTQxSMUIRgrEaMVzWPfbnQvgNzZosXNilxd5JwokBhXKQgAXKL9mwHzNShqXp1w+4kZW8ruznUkEAfMEnzryioVlbivCc36Cc7+z49pZNI5UCh7aKwto3d7vPvqp6Q4YsVEmR8xjYklLFQGsO0e86WHiaMsbjY4wOsv2uACM97fhB+dVc+FbFMiCMx4dWDsWGUyEcFC8QPE1mVPsG8N0UxMikzSglQSLLxIBPKr3djo5gw8wlzPIy+7mtZT94W4nzooVa6RPbhSjSeQttg9vPuQcbIGkmkVVFlRcuUHm2ouWPf4VSfzPR/20vwT+FMH2g+FZ158KT4MlyWgI3O3ElwmJmdspQjLGb3Ygm5LDlwFHzLoa4e0HwqQ50pQSWgybeyJ7KfD40t+mnaix4M4fi8jI3H3URw1/Ui3x7qM9r764XDOExGIiicrmCubEqSQD5XBHpSJ6Qd50xeJldGDgsFUjh1aaC3nqfWi66HBPs6dFewUxWMZZblEjzlfvdoAA87fWn3h8MqKFQBVGgAFgB5CkF0ZbyxYLGZ5yVjeMoWsTla4IJCgm2hF+VOPC7/4CR1RMXEzuQFUE3JPAAWosrs67xbrRYuMhgA9uzIBqp9OK94NK7YW2Jdn4k5gbBskqd4B1t4jiDz9adlKfpPwAjxayDhKl/wBJOyT8MtCXooO8MMt8d6pMLho58ND7RndVAGb3GRmz9hSeQ+NA8nSbtWXSHAlT/gyv9coot6MtpdZhOrJuYmKj8LdpfQXI9KMMtJMOE6oSc+wtubQ7OILpGeKyMsSW/BHqfJhU/djo7jw+0kixBWciAzWy2QOHsuhJva19e/hoKbbpobWvyvwv40NPsbFe2DFXw9+q6rJd7Zblr3te96tm5BKFrYUL7c6ScDg26uaW8osGSNTJY9xI0U+BN6hYTph2e7hXaSIn+0jYC3eSL5R4nSoGg2vVbtnb8eGW76seCjifHwHjUmbaCCIyhgyBc9wbgra4II43oL3dw5xmJeaYZgutjqLk9hfIa6eFFsUY3llnDjsfie0gSBDwJFz8wSfOwqn6Ut941w0QwWNiOIWdQeqkRnAyOrXXXmbcKJ96tuLhcJPJmXOkbFRcXL2soA77kUIdC+76LgziGUF5XYBiASEjOSwPK7An4U44RmryAH84G1P71P8AqJ/469/l/tT+9T/qJ/46+hBEO6s6kd1ayWfPf8vtqf3qf9RP/HWr9IW0hxxcw81QfWOn1tfaEWGheaYhUQXJt8ABzJ4AeNK7drZ0m2sc2LxKkYaEjJH9kkarGO/7znmbDhpVsoddHWLxUmBSTGMzSOzMpcAMYyewSABa41tbnWUTIte1gnNTQBvZ0wwYZmjwyieRdGYnLGrdxI1cjw0uLXrt0sbyNhsGEjOV52KZhoVjCkuRbnwX9Ko/Rx0dxwRJPiEDTuMwB1ESn3QAdM9rXPLUDhWKl2Cn86G15BnSMZeIKYWRlt3gkm48b15gemrHI9pUglA95SjRMPUMcvqtO3JVDvXudDjoisigPbsSD3lblrzHeDoa1lTRrujv9h9oAiMlJVF2ie2YDvW2jL4j1olzV8t4XFS4ScOvZmgcjT76Eqy+RsR5GvpvAYsSxJIvB1DDyYA/vqEaJOap0h0PlUCpM2LUKbsAO86D504OrAwW3g3OwmKbrcREHdUyg5mHZF2A7JAOrE+tIqDZcbZezbNbmefrX0fMMyG2t1Nj6V8+4E9pD4r9RXFvJ2hobEfRds+3+rj9d/8AuqTg+jnAxOsiQAOhDKcz6Eag+9RKorZVpHNsy1L7pai/JwN+ey/Fb/8ATTBNAPS446mAc+tJ+CEfvqS0KGyB0STflcQvIojeoYj99M61K3omN8RMRraIft/+qaQrLRZ7MtQN0q72thMMI4jlmnJUHmiAdth46hQeWa/KjkmkV0ySmXaQjvosMaDwMjuT9R8KSDHYZdFe5scOGTEyoDPMM4LC5SM6qFvwYizMeNzx0FFe8G7sOMhaKZQQQbNYZkbkyE8CKsoIQqhRwUBR5AWrc1iWITYW3ZsIcRs6UkqZCgvfsPG2uXuVwt7fxo23ZMsitBCcmZs0knMJYKAPEm9BPSrGItrMw5rFIfPVb/BBTN6OwOrlPPOPhluPqaElk63USZ/ITDFcrK7X4lmuT48LfKqDF7Pk2bIpgb8kfdHLTUqwGnjemEKHd+gPZvHOtvmD8q0lgMJW8lzsvHrPEsi6BhqO48x6GpVDW4ZPszd3WG3wF/nVV0r72ey4bqY2tNOCARxWIaO3gTfKPO/KqsojWQK373jfamNjweGN4hJkTueXUPIddUUA28Ax1uKb+wNix4TDxwRDsoOPNmOrMe8kkn1pb9Cu7Ys+MYd8MXdlFusYeoC+hpsgUmRnorK9rKgQb3i3Mw+OaNpw5Md8uVyvEgm4GjXsONECpWq1uzWFYx7XOeVVUsxAUC5J0sBqTSnxXT0QSFwiaEi7YjuNuAioe2z0g4jaX5GSWHCwN71i2Uj89gCzDhpYDvq0JIHtoyti8XI0S3aeZzGoGpzscunHgQT3a19I7JwXUwRxf2aKn6ot+6hDo83LwuHUTxypipGFuuWxVQeKxgE5eGpOv0o5FZmbNi2lBm7WHXHtLisSokHWMkCMLqka8wDpmN9SbnQ0YSC4I7xQr0cPbCtGfeimkRh3G9/4/Ci9lWmaADBbQijj7OHxKn8mPdWZftKPsgiwsNNaWO2MGYcRLHzR2A8r3X5WNM3eX8ptHAxrqVLSt4LwufDsmqHpP2AVdcUo7L2SS3JgOyx8xp6DvqNDixibJxYlgjkHB0VviBVnAwAJpe9GO3w8PszHtx3KA/ajJvp+Em3kRR3nNrd1OL7OUlkke0ju+lC+9W/cGEkWOSFpCVz6ZeyLkC+bvsfhV3PiFRSzkKqi5J4ADiaX27myv9J46TFyr/R0YBVP2ivuKfADtHxIHfV5SeEVJbYfbFx4lgWbqDBn91Gy5svInLwvxt5V3tXPGY9E1kdUHLMQPrUD+U+Gvbrk+f8AC1aUkRJlmaRHSqMu17nhlw7egY3+lPDD4+OT+rdX/CQfkKV/Tdu6WWPFKNFHUy25KxJjY+AYkfpioixwxqg3rDVFuTt5cXg4pQe1lCSD7si6MD8LjvBFXU0wVSzEBQCSTwAGpJqEEX0vdvahUceqiX9IlrD5j40c7NkfZ05WUExPpmA0IHBh4jmKCtg4Ztq7bae14Vl61jyEcekA82KKbfip3yQKwKsoYHkRcfOtJD5VgirvBh8t+ujt+ID5HX5UJbf2o2NkWHDqWVTe/eT9o/dUDv8AGig7sYa9+pT5/wAanYbBpGLIqoO5QBRab2ZNIjbJwAw8Cpf3QSx8eLHyr583q22+Pxskii+dhFCv5gbLENPvE5v06cfSltj2fZ0oU2eW0K62Pb98jxCBjSt6Ltl9dtOHTsxBpT3dkZVH6zD4U0qMvR57C2UuGw8UC8I1C+ZHE+pufWrEVqtbCoBnteV7WViHJK2IoKn6VcHHiThyZNGyNIFBQPexBN81geJtYWNGoNYpwkwqkaqp9B/Chzb/AEd4PFK14kjc8JIlCMDyOgs3kRRWa0YVjWfOZkxWyMayq+WRDcgXySoeBZb6hgOeosddKe27W8ceMw0c6aBgQVJ1V1NnU+RHHmLUrOnOJRisOw94wsG8lfsX/Wb50C7I3dxGJDGCB5QpsxUA2Nr2NzxtalViqz6g65fvD4iqbEbDXrmngmMDv7+XKySW4F1b7Q7wQaRA3Dx/9zm+C/8AdW38g8f/AHKX4L/3VKNSHM2MwmBmU4idpMTiSEDsM7EZgAoEa2jS5HdRLi8KsiMkihlYEMDwIPGvn/Y24uOXEQMcJKoE0TMbLoqyKxJse4V9DVqojFbtjcHEYaTrcGWdQcy5TaRO7uzjy9Rxv2g6RMbGMsuHDsNLlHQ+oGh9LUcbS2+kL5CkjNYN2FzaG9r6+FaYLeFZZFRYphe+rrlAsCe891qH8Hd7Qv8AGSbS2mQnVssZPAAxoPFi5u1vXyoz27ihs7CxYfD2DEHW2tvtv+JmNFeGTW9Lfe6cz44qORWIfv8AmT8KT+sb7ZIvkzzYe7r4s9bKzBL+8TdmI42v9aJ13OwwFshPjmN/kauMNhgihFFlUWHkK62qJIjkwB29uu2HHXQM2VeOtmXxBFriu2zN7EmQ4fEoZWcFQoXN1iniGHD150ayRgggi4OhHhwNKbH4b2fEPlvmRtDzspuv1FF/XQ4/bZphd1cRhcSf9GYhoGbX2fFA5WHdmUMHtyJGbjrxqzxu6W18cOrxuKgih+0kAJz/AIgQL+RNvCr2HHDGT4dv6sR/lO32Wc6GyDmoI4+dFoFOLBLBUbt7tQ4GERQjTizHVna1sznmfAaDgKpN7N/jBMMJg4TicWwvk+yg43c3421tcAaXIuLl875VLdwJ+Apf9DuDDwT41+1LiZ3JY8Qi27N/xEn4d1UKI8mz94X7XtGHjPHIuX4G8TftGq2HpL2hgZxDtKIMPvKAGy3tnQqcsg8AAfKm7loF6YNnI+zzIw7UToyHuzMEYeRDfIVkJO8An0w7eXEHBiJs0RjaYEc89gh8CAG+JqZ0G4K7YqY8RkiHzc/UfCqDcncE7SheQzmPq5OqAy5tMofmRb3+FMDZ+Cj2DgJndzNmkzCwClnZVjVBqbe7cnzql/A6Wt7Urdj7Lx+1oxiMTipMNA+scWHOQleTE/d8730NhwqTi+i2eFS+C2hixKNQJZSVY9xygAX7yCPCpQaQyaylFs7plmhUxYuDPKjFWYEJfKbdoG/aBBBI0PGsrUbiwK323efCYyVGB6uRmeNuTI5JIvzKkkEeXfTh6M96VxeDRWYGaIBJBfXTRJPJgPjccqj73bRwU8ZhlTrxe/ZNsjW95X5Ny076D5ei7G4d1n2fPm0BW56uQAi9idUf1AGnCtdieVkdFccXikiRpJGCIouzMbAAcSTypTrvBvEgynDZzwzGKNj5kxyBflUDF7sba2gbYq6pe9pGRFHiEivc+evjWoNAzv3vGMdjHmUEIAI4wdD1akkEjkSWJt402uiLZYi2ZE/2pi0rerFU/wCFR86Bd8Oj+PZ+AV2cyzvMql7ZVVcrsQi3P3RqdfLgLLd7pZgwmCgg6maR44wrEFVXNrcAsbn4VSvI3AlbZKVR6dR/c2t/jC/7FqtNmdNeEkIE0c0F+ZAkX4pqB5iiTiMHJW1Rdn7SjnQSQyJIh4MhzD5cPKpNYhTT9cmIkeOHOGRFuXCDs5ifE+9W+E3g/KiKaNonb3bnMrfhYVkG2vy8kMoEZFjGSffXnYnn4Com2mE80EcRDMj53ZdQij7xHAnu8KIv6FUUgVbkgDib9wpRYbF5sUkh5yhj6vemk6gggi4IsfI0rdsbLbDylDw4qe9eRH+eNabwhfGtjVFe1R7s7wLPGFJAlUWI77aZh3/uNXV6Syc2qMJpS7yY++MnDWADaHvAAB9dKYe8G3lw6HUGQjsrz8z3AUrdtxMqkSDtMAdePa1ufGhOjr8a7Mwe8UnVog7RWTMmvuWJJsRwBv8AKjH+cJ/7JP1j/CuO4W68L4USSR5mZm4kjQGw0FE38k8N/Yr8W/jWSfRnKIPN0gOR/VJ8T/Couzt7xh4+rgw0UaAkhUuoueJsBzor/kphf7Ffi38a4Y3YODiQu8ShRx1b0A11J4VKl6S4+FL/ADhSf2SfrH+FDHSlviJ4YcJGLyOUkmVdbMdY4vxEkNb8PfVZtPbTSz9Vgoc0re6idoIOFzc2JHEk6Dn3UcbkdGy4VvaMS3XYoktc6rGTxy395vzz6WpRvbK6Wi16P93TgsEkb/1jEySeDvbs/ogAelU/TLg2fABlBIjlVnt90gpfyBYXo9AqJtXGQxRO+IZFiAsxe2Wx0sb8b8Lc6ZzWwR6Nd9IJsNFh2dUnjUJkYhc4UWDJfjy04ijDae04sPE0szhEUXJP0HeTyA40j5N0k2hOx2XBIkAPaeU5Ygw1tECCw/Dra32ah7a2bj8MYxjo5JoYmuokdpYT39pTcfpWI4cNKxasi4yDEY2abEw4eZkllZuyjMBc+6SBa4Fr2517TF2J0wYNYVV4Xw5UW6uNM6AD7hAGngQD9ayrYrfhVY7BmKRo2sSuhtw4X0+NNbAL+ST8K/QUt95v9bm8x+yKM8NvPCssGG7RkdVGg0U5M1mN9DbW3HUVyjss8pE/bELtHljJVnZRmH2Re5Y+gt61Am2bOilmxpCgEkmNLADjRDVDteTrsRHhvs262XxVT2V9TqfSkwIpdp7nPtHDouIxEiqJOtFkUNlCsqgi1lJzX52sK2wXRNs+MaxGQ98js3yuAPQUZ17lpEsFpOjbZxFvZIh4gEH4g0I7zdDK5S+BZgw/2LtmDeCudVP4iR5caa5FakVrJZ82bu7yYjZ85ePMCCVlhYkK9jZlccAwIsG4i3MXB+iNk7UTEwxzRG6SKGX15HuIOh8RSa6YtkiLHJKugnjuf8SM5Wb1Up8KLehTGlsFJGeEUxA8nVXPzJrCfowJsMrizqrDuYA/WsigRBZVVR4AAfKhPfLfsYU9VCA0tu0TqqX1Fxzbnblzqg2fupjMeBLiZ2RG1UMSSQdQQmioPn4UL8Ko4yMr2tPvp+sP41H2nsmPEJlkF+4jQg94NBknRNHbszvf85VI+VjVHiosbspwRIchNlNy0bc7FW4HTw861+m4rphDitx5kN4XVrajXIw/df1FdI9mbSIy53A8ZR9QSavN1d50xkWYDK66OvceRHeptV3W4rovNrYM7K3OCt1k7da/G3EX7zfVjQZvPlmxEhOozG1vDs/uphbybYGHiNj22FkHjzbyFBm6+xjPMM3uIczHv7l9fpei60hRbq2HG72C6rDRpbULc+Z7R+tWVqwV7XQ4s44rErGjO7BUUFmY8AoFyT4Ckhvz0je2yiKFmjwyn38pzN95sptYW0ANjx4UzN+tqhYjALEyghv8M6EfpcPK9VG6O4GFeIyTYeJs57IZQbKOevefkKlq6GlSspd29+tlYGPJBHMCR2pDGC725u1/gOAvVy/TTggCVScnkMgF/C5bSr4dH2z/AO54f/divf5vtn/3OD0jHypBtFV0VyvLh58TISTiMTI4BN8qg5QovyBvQr0tYx59oYfB5isREfDm00hQv4lQNPM0zNm7PgwGGEatkiiB7Ttc6knU8zc0pukza0ONkR4AyvGCvWE5cy3uLDiCDqCfHTWpasqVu0OPAbPjhjWKJQiIMqqBYAV3khDAhgCCLEEXBHiDoRSLl6TcaCExErQPYXunV6HgSCM3rwrnit9pANNoPI54JHJKTc+JAW/gCfKtkqj+ljv30frHij7MyRRuofIRorEkELqLLpe3K5rK4Y/dfau0n9pePIGAVFaQxWQDSynW2pN21JJ8KykWv0tt8Jz7XKie+SP0RlHaNEEmAWHEbKVAbXkJJ1JZowWJPMkn91UO92z0fGSlgb6DiRplHcas8du1As+zkCtlmLBx1jm9owRYlrrr3Wrj2J6QxxVRs/ZjriZ5ny2ewSxuQo79NOAqdgMAsMaxxiyrwBJbibnViTz76kGuhxsTu9PSrjIsdLHD1axwuUyMly2XiWN7i/K3AWpp7B2ymKw8U8fuyLe3ceDKfEMCD5UtulPcF3kOMwylyQOujUXNwLdYoGp0sCPAEc6p+jbpDTBAwYk2gZrq9v6tye0GHNSde8G/I6UT0PGvDUTB7VimXNFIjr3qb0Mb3dJkGDDIl5Z7aIAQBfgXYjQc7C5P01BoB+mzaAfGQxDjFES3nK2g87ID6iiroc2eY9ntKRbrpGcX+6tkB8jluPOgLdbdDEbWxDTzlhEzZpZSLZz9yL0sLjRRantBhlRAigKqgKAOAUCwFYTYl9jOMRj4jLqJJgzX53a9j8h5U7lFJHeXY7YTFMuoXNnjbvW9wQe9Tp6CjXdzpKjZQmK7DjTrPst4tb3D8q5xwOavQdWqh31EfsUwlIAKnLf74GZbeOlXMGMR1zo6svHMpBFvMG1LLpB3pTFZcPBd1DXLrrnaxAVLe8Nb3520pNgislXuDtpYcXdmspRgbAm/Ajh4ijfH7+ra0KEn7z6D4A3NVm53R0iR9ZiVbrG4JmIyL3NY8Tz7vjVltOGONxh8JGvXN7zcSi95JuQba+A8xRyO4tgdjpp8S7vcnKLu/cL2AXuFzajrcAWwzDjaQ/srWbS2QuHwEirqbAs3NmzDXw8q93BH9Hb/ABD+ytRKmaTuITCtZpQqlm4AEnyFbVvNMkUbSSEBVFzf/Op/9V1Ss4gB/JrFYuQysmRXNxnOWycgBx0FH+H2fkUKtgFAAHgNKpdib0PipXyqEiUc9WJJ0ueA0B0+dXoxBrRUBScns1aIjiK4YidUVmYgKoJJPAAC5JqxjkvQL0sYto8MqoCFlfKx7gozZf0rfI0pRpWgxy6AfePeCXaGICIDkzZYo/E6Zm/OPyHrR/utuVFhVDMA81rlz9k9ydw8eJ+VCvRbssPNJMR/VAKv4nBufPKLfpUfbQ3iw2HNpZkVvu3u36oua4x9Z1l4ibNhVcWdVYdzAH61pBs+NDdI0U96qB9BVKvSFgibdaR5owH0q5wG1IpxmhkSQc8rA28+Yp2CmiTasrcVlUArN6P9bl8x+yKYuz4gYoiQLhFsbcOyOHdS63nP9Ll8x+yKY+zD+Rj/AAL+yK5x2ztPSJdq8IqFtfbC4dVJDOzsERF4u51sL6DTW5quxu8E8CmSfDqIh7zRy9YyAniylFuNfsk07OdF8sN+FQzu1hEmMww8JmPGTIub424+PGrPCuMgYG4IuD3jlXMRE611SpBK3aOClk/q8TLAO6NYj/zI2qnfo/wsk3XYlWxMpABaYhr5RYXRQqf8NFbYc1youynOOIAAAAAaAAWHpW9ZULbW1Vw0DyvwUcO8nQKPM6etAuyNvJhsM8J9ryhBwLGxB71PHN5UoJ9mLJMUwXWTDldMp9fD842qzwsU+1cV22sBqfuxpfgg7zw8edNLZOxIsNGEiUKOZ+0x72PM0K5HW+CEniIZoMyOJI83FTdQw8RwYfGrrdPeuPCN28OrX4yr/WAHl2tCPAEcKbOMwCSrlkRXU8mAYfOldvhsPBRkmCcK44xC7jyBAOU+BNvKs1RlJSDfG72xtCpwxEjynKngeBzDkR3fuqVsHZSwqWZg0r6u1768bDwpKbKxyiVLuQpID20OUnUi/McaaybiR20lkt5L/CrkzSRa70yD2SXUcB+0Kg7iSAYdrkf1h/ZWq7bG56QwvIJHYqL2IWx1A7qh7C3aXEQNIzsuUkWFraKDfXzo3k1LjQQ/y7g+7J8B/Gh/fTfyKcJFGHAU5nuALmwyjj5n4VC3V3X69GGcqEtyBvmv4jurni+jfEF2K2IJNjdRccuelXlKi1FMst0N6IYYmzB7s99AOAAA5+fxq3xm/qZD1SsX5ZhYeN7GoOzejhhGoaQhrdoBQbHzvrUxeja/+2P6g/7qyUuiNw7CrYeKMkaObAsgY24a0OdLUqjAgHi0q5fMXJt6Xoo2bgxBEiE3yqBfvtSm6UdpvJjOrY9iNVyD8agsx7zy9K7SfGFHOKuVkTYW35I8N7NhQTPPISSOKiwUBfE2OvIAmirZPRnGBmxLNK7akAlQD5+8x8b+lV/RRstSZZyLlSI18LjM5HoQPjTIArlFDlKtAhjujPCsv5PPG3Ihiwv4hr/uoAx2DxGzsRbMUcaq66B17x3jkQeFO+1CHSZs0PhOst2omBB/NY5WHzB9KzRoyembbD6RoHhBxDiKQaMLEg2+0tuAPdy1rKU16ypyFwQaz7HxTszNE5Zjcm3fV7s7aeOiRU9nzBRYEqb25C4OvwovUaXNerIp4FT5EH6VeNBc76BHbzyS4eOeUrh54pS0QIJDNa2WwuxLDuBqBtjeKZ41hxsTYWOSwklVS4K/dX7l+d72FXe8MLJi8NiijSRRB1YKCxQva0gUanuPdXbau8OHeF0T+kM6lREiliSRYXFuyPFuFYlhRhEURIEtkCgL+EAW18q5PITXLYkDrhIkktnWNVa2ozAWNb13k9HJGyS28q6YlRbNpVBvh/qOJAFyYmAHeSLW+dSNp7FaXZ3s2YKxiSO5FwCoW+ml+FSLtNGomdaO8fEUD9KOPUwLGrqWEisyg3IQq4BNuV7fKq7+aR/7eP8A3Z/7qn7I6M+qEoklV1kjKWVCpDZgysLk8CtcHbOyST2cuiZltiB9u6fq9q3zvTCFJnDtPsvFXZdeB+7InPKf82NMvZG9+GxCjLIqseKOQrA92p18xVTwSa7KzfbaEjyQ4KBsrz6s3dGPLgDYk+C251KwG42EiQDqhIebOMxP7h5CruXqgRI2QEDRiVuB5mhXefpEghUrC6ySngQQVXxJ+0fAetXBFb0LTfrZcceLnEKhVVh2Rw1RSwHqaZnRttt58MUkJZocq3PEqR2b95FiPhSujjfEP2Q8rMbmwLEknU6Dv58Kbe5G7pwkJz26yQhmtrawsq3521+NROxy0WG9J/okvkP2hVTuobYKbzf/AJYortVft2RUw0xJAGRuNhqRWrNhT6KXo/X8nIfzlHwX/wB0WgUr9l7VxCKVgzWY3OVMxva3GxqYcVtA6/0j9Uj91RSxoUoWxjxvbhXQYk91LBd5sXEe07fhkUfvF6INj78LIQswCMeDD3fW+q0l8lAfxhmtmpWdK+wnWVMQBeNlEZPcwvlv5g8fCmVG+t6zbWzlxEEkTcHQr5EjQjxBsa61ziFPiwD6J5gYJl5rIG9GUAfsmjsUl909uHA4o9YCFP5OVbaix0NuN1PyJpk7Q35wkIBMockAgR9s2PDhoPUiuKHKOcBBQ10hzBcBJf7RVR5lgfoDUb+cqAatDikX77RWX45vpQfvzvjHjCqQG8UZzX4ZnItex1AAJHjc1m8YNGLsF7V5RVsTo9nxEIlzLGG90MpuV5NpwB5VlGmdbQXYXYEuKHWYqRgDqsa6ADlfu+F9eNbYvcVLXhdlYcL6gnuuLEUUxjSuhFLijjyYGbs7wyLL7POSdSqk8VYcieYP8KMgKX22l/8AkbJx6yPh96y3pgitEs1WTpFLbyrdowdVIoa2lsR8TifyzN7MiLkjRyueUls7S5bEqosFW9tSTyoY2rgfYdpYIYIyfl3KTYfOzJ1QtmlysSEyjW/8detgSGFtCaKGJpJ2GRbE6X4EW0HHW1D+I6S8HYdt+F7BGuPPlf1q42ls5J4jHJco1rgG3Ag8vKoMG6GDXhhovMqGPxa9Ft9GVdkLDdIeCc26wp4upUfHgKIYpVcBkIZTqCCCD5EUPbU3CwsqkLGIm5NGMtj4gaGg3dvasmz8YcPK35MtkcX7ILe7IL8BqCfA+FC32Ok9DM2hsuOZMkqK6nkRw8R3HxFCmM6LcO3uPJH4aOP+LX50Qx70YdmCpJ1hJy3RHdb3tqyqVGvjVsatIKbQvB0SpzxDW8Ix+9qnYfowwY1kVpT3ux+iWFRY9+ZRtBoZQixdYYwLWI1srX5309Go7FZUJuSAba+4vUo0uBeSKRRmyhiQwGthc6HuvcfWpe4m9hxStHLbrUAObhnXmbcmHPzonxmIWONnc2VVLE+AFzSz6N4S+NZwLKqMW/TPZHyPwqPZtxdh/t1MSUAwhjDX7Rf7tvs+N++lhvrg8WhUYyXrM4YqAbgWtfSwA491ORRS36W/eg/DJ9VrSNB5oYuxowEWwt2F+lTMTFpfuqFs82RCPur9Kso5geNdotVRzlsq8VgkkUrIoZTyP+dKXe8mwvZpOzcxvqp7u9T4jvpqPhe41U7wbuHExhAyqQwa5F9NQfrXOXxtjhOmVG4u1DKhiY3aOxB/MP8AA6eooyc2Bqq2HsKHCDKpu5HaZrZmA8OQ8KnSyX8q6R+sc7DLLwLzpS2ZCIety2nZgisNL8zmHBrAG3OhHdTcbFOgxEDopzMFuSDcaFuBHG9GfSthycPEwGiyG/6Sm30qx6Opw2BQDijMp8DmzfRhXHujpdRsG8RubtKcZZ8QCvc0jMP1VUA+tD2091v9GYmF2KzKbPYrZTlIDLYk+np3U7LUtulbEqZIYx7yqzHwDEAfQ1Xg0W2xi4XEK6K66qwDDyIuK8qo3HfNgIL8lK+isVHyFZVs5tKy7jaoG3duJho8x1Y6Ivef4d5qHjdrmOFpLXyre17UO7Cw/tbtPOc5BsF4LoLj08PrUfhYrsmbp7IaSQ4mXvLLf7TG928hfSjLNUDrjXvXm1VRo0pWa+2wYnroFkDFOxKqsVZCwuBdbEG3MGgneTC/6IkhxWFYlZZkhmjlYy50a/aR3vIGAXhmy68O+3x+7uXEvi8NIYJmXLJ2esjkA4F0JHaFuIIqMm774iWKfGzdd1RzRxqnVRq/JyuZmZh4tbwqmLbeffRME0atGzlwToQLKCBz4nXhV3hMassaSIbq6hgfAi4oV3z2QuIgLMbPEGZWHzU94Nh8KF9xt8JEth2UMupU3sV5kcNRr6UexUuNjXLCk10hTrJtURjUDqg4AuWbS62HHQjSivenfd8Olo0GZtAxNwPG1tfjQnuLBm2isznO7Ru9zxDXy38/41n4aKrIxhvXFCUSSGXDoxyozIAngDkJyeoFEKMDoKE99GvgZ7i9luPMEWNTN1MU3suGJNz1Sa/oikt0B6s7be3Uw2IYs8QZ7Zb5mS4HfkI+JvUbGtjcNlWGMYmIjQu2WRT91jcBx3G1++ry+prvKeyKrWzKQB4/Zu0cdZZurw8V7lQbk+YBOY+ZAon2DsKPCR5I+erMeLHvNvpyqWZK8MlBIrdkrNSp6Yr9fASez1bW8wwzfUUyTMaW/SybtBf7sn1Wsyw2FW4G180RiY3KgFb/AHTxHofrRbnpNYbEPC4KNZlAsfTnRfsvfNpB2oxccw1r+ltKikKce0HAltzoT333gZcsUbsre8xUkEDgBcHnx9BVVtPfmQdmNAp+8Tm+AsKrd38D7TMxlYm3abvYnx5VnJ6NGFZYT7jYNrPO9yX7Kkm5Kg3J18QPhRXeq5JMoAAAA0AHIeFdBOaSVAk7dm21tnJiImikF1cW8QeII8QdaX2E2XjtmSsYU6+JuOXUMORIBzK47wPjR+cQa5jFk38Das0ZSoH13zxUotDgJM/e9wo8TcC/lehHfPZTQ9W0758RKWeQjgFFgqr4Cmj7SaWONmOO2sEk0QPkAGvYj7RH6Rvc+NGQ4PwYu6OFMeCgUixyAkdxbtH615Vis+nCspnJ5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054" name="AutoShape 6" descr="data:image/jpeg;base64,/9j/4AAQSkZJRgABAQAAAQABAAD/2wCEAAkGBhQSERUUEhQVFRUWGBsXGBgYGB0XHRoVGBgcFxcYFx0XHCYfGBojHhgfHy8gIycpLCwsFx4xNTAqNScrLCkBCQoKDgwOGg8PGiwkHCQsLCwsKSwpKSkpKSwpKSksLCkpLCksLCwsKSkpKSwpKSwsLCwsKSwsLCwsLCwsKSwsKf/AABEIAN0A5AMBIgACEQEDEQH/xAAcAAACAgMBAQAAAAAAAAAAAAAGBwQFAAIDAQj/xABKEAACAQIDBAcFAwcICgMAAAABAgMAEQQSIQUGMUEHEyJRYXGBFDKRobFCUnIjYoKSssHRFhckM1NUc/AVNEOTorPC0tPhJTXx/8QAFwEBAQEBAAAAAAAAAAAAAAAAAgEAA//EACIRAAICAgMAAwEBAQAAAAAAAAABAhEhMRJBUQMiYXGBE//aAAwDAQACEQMRAD8ALMRtraUS53wMLoouVixBZ7DjlBjAJtyvXTFb7RybMbGYckZhlUMNUlJyWYXtdTrxINqkfy/wPVdZ7TFwv1ecGXN9zqx2899Mtr3oIOw5k2S7NG6tPijOIspLIjk5VKgaG1iRyvXB6OyLvo03eBU4uUZnYnq762F7M+v2ib6/xpgXqk3OjK4HDhlZSIxcMCpB14g6g+dXVFGk7ZhagTpM2ErRe0IAHQgPb7SE218Qba916ObUP78yBcDPfmuUeZIAqPRo7ATo22sY8X1d+zMCLfnKCyn6j1ptCkruRCWx8FuTFj5BG/8Az1p1LUjoXybN8tZloJ326TU2dMITC0jtGJAc4RQCzKAb3N+x3cxS5230uYzE3WN1gXmItWPgXYXt+ELTCosa2/MoMACsDZxmAIuBY2uOWv7qn7rTo+GjCWuq5WHcw438+PrSm6IcOsuKxCyC4eHtE8Sc4NyeN+dzRPPhGgnthJTI2v8AVglhbk1rg/Sg/q7GlaoZLAUD7COfaLvEOx2yTwGU6fM61Bxu8s8gEU5ZV+2FUIxHjf8A9VeHHYePZ+IbCmxSJ2N/fzZCAW/9aVr5M1UKnpB3ybGYhgrWw8bERgaBraNI3fc3t3C3jTD6NNw0ghXETIGnkUMMwv1SHUKAeDEWJPpypMbKhBmgTk0sSHyaRVPyNfUqJbhXQMnWDzqh3UNb67kxY6EjKqzKCY5ALEN91u9DwI9eIoqtWriiFOj543I3pfZ+KtJcRM3Vzxn7JByl/BkPHvFx3WdG8u8S4SONxE85kcIqRDM7XBYlRzsBfy50leknCCPaeJUcGKvb8cak/O/xpr9HMwxOAwsr9qSFXizEnip6snuJIUan99Ub9OL9JIBI/wBG7TNtNMMD8O3rV9uzvCuNiMqQyxAOUtKqqSV94jKxBAOnmDUDezabNLDgYGKzYm5dl1MWHTWR/AsOwvi1EeCwaxIscahURQqqOAAFgKzYTp1dV+29mNNGqLbKZIy4JtmiVwzroNbgcOfCrS1cMdj0hQvKwRF4k6enifAVDGmICKhz2CAEtfgFHG/K1qDtzMT1GBllYHq+tdogfuGwUDwLX+ZqTiNoxY0/lp4osMDfqjKoeW3AykN2F55BqeduFRt5tsRyYcJBbq0l6u62KtkjDdi2lhmt5g0G+xxXRpu9s84uV5p+2FPDkW42t90Dl40XybOjZcpjS1rWyi1qrtzcPlwifnFm+Jt9AKvbVYqkGTyLfbmxWhmKxhih7S2J0B5HyI+leUx2jv3V7W4IX/RkYYRL5sq378ov8a6qL6itwK2C0jkaBayt61IrGNGNLTpL3hDsMNGbhDmkI+/9lfS9z4kVc77b8CAGGA3l4M3KMfQv9L60O7obiPiWEs4KxXuAfek878FPM8Ty76LzhHSKrLLXot3dbtYlx7wyx/hv2m9bADyNMc4aw415FEsahVAFhYAaAAcPIVKYaHyruoJI5ylbsq3wytxUHzAP1oN6WMMo2ZKQoBzRagAf7VaObUGdLv8A9VN+KL/nJXMUdim3GduvZEJBkUIbaXBYWB8L0/NkbHTDoFQa/abmx8fDwpB7jQuZ3aMEmNM5tyAYa/GnrsbeSKdB2lV/tKTbXna/EUXsbusE3G7MjmFpEVh48R5HiKXG9WxmwxdEYlZI2Ck9xFird9MjE7RjjW7uqjzHy7/Sg6YnaOKBUEQx6XOml7n9I93IUZfhIN/4JDDTmORHsbxurW53Rg1teelq+o8BjVljSRCGR1DqRzVhcGk/0ndH7pK+Lwylo3OaVFGsbAauoGpQ2ubXINzwOkHo+6Tjg1EM4MmH4oV1aPvA17SeHEHhxsOpnnQ9w1as1CCdK+zSub2m3gY5A3ouS59L0JbzdJEm0D7FsxHJkFmcjIxTgbDjGve7WNtBrUoNANvptdcTjsRMhujPZD3qihAR4HLf1pqdC0l8Aw7pn+YU/vpUb2bFXB4n2dWzGOOPOeRkZczWHJdQAPCm50O4Yrs1WP25JG9M2Ufs1WKRruFiPato7Rxba5ZBhY/zY473t56E+dMANXGKAL7oA8gBr6VIijvqeFTYGzeJOZ4Vz2ts+KZAssaSKCCAyhhe2h1517LJfyrtiPdH+eVNVTQewfO6OD/usH+7X+FUG+OzI4YY1hQIvWMbKLDMw105cOFGtU+9OzzLh2Ci7LZh6cR8L1waVHSMs5Pd1WvhIvIj/iNXFB+6OJ6zDyQLI0bC5VlsWVW5qHBGhvxB41X7mJJHtfaELzzThI4LNK1z2hnOgsq8baAcKUco0lkYNqyhnbm9phlMaANYC/g3MfC1ZU5IvBhGDXt6qMdtoiVYIlDykZjc2VV72Op9Ki7U3mOEAbFBOrY2DRkk5rXsVbU38DSsPFl/JIACToBqTwsPGl9vLv48rez4EFmbsmRRcnvEfh+d/wDtDu8W+z4x8hJiw9/dAzEjvbUZj+bcCrnd/erZ+FW0Uc5Y6MxQFmPd7+g8BRsajWSw3W6PRGRJibSScQl7qp7zf3m+XnxpgIgQeNQMVtePDYfr58yCwOVrZrnggAOreF6F5ulfCnXJMfDKo/666KooGZMIcdvDFFNHFIx6yX3AFJvrYXI4etX7cD5Uotj7VOP2tHLlKqgJVTrZVU2vbmWa9N1jofKl8btMk1VIgmgvpd/+rm/FF/zko0vQZ0uH/wCLm/FF/wA5K5ljsBehQf02b/B/6xTXxe7GHlN2iFzxK3X6Uk+jbeRMHiJHdWe8WUBbccwOt+A0o7/nTmbWLC5l82b45VsKjodPoK4dzMMpv1ZPmxNW8OGVQFUBQOAAsPhQLgullb2ngZO8ob281axo22btWOdA8Lh1PMcj3Ecj4GsqDJPs7GOhvbPR3gsSxaSABjxZCYyfMoRf1oovWUggFH0N7PB1WZvAzNb/AIbGifZuw8PhEKwxxxLxbKLcOJY8T61ZynQ2IBsdTwHifCkjv1v1N1kkEeKWaMpldolCJqTmVdTc2Au1zoTbWsJZBTbmOOMxkkqDWeUCMd97Rx/EW+NfRO7myBhcNDAOESKt+8gdo+pufWlt0UbjtmGMxClQL9QjCxvwMpB4ae7537qbYrMkmdI47m1dZVPADSuCPbUV09pPfSTVApnnUnuqROmgtXD2k99d5pbAUlVOjZsjMhHGtDW7y341rXJ10JAxtLdVhJ12Gfq342OgvztYaX7jpQjsaPFttbaCoY1lKQCU30AyDLl4628PhTQxSMUIRgrEaMVzWPfbnQvgNzZosXNilxd5JwokBhXKQgAXKL9mwHzNShqXp1w+4kZW8ruznUkEAfMEnzryioVlbivCc36Cc7+z49pZNI5UCh7aKwto3d7vPvqp6Q4YsVEmR8xjYklLFQGsO0e86WHiaMsbjY4wOsv2uACM97fhB+dVc+FbFMiCMx4dWDsWGUyEcFC8QPE1mVPsG8N0UxMikzSglQSLLxIBPKr3djo5gw8wlzPIy+7mtZT94W4nzooVa6RPbhSjSeQttg9vPuQcbIGkmkVVFlRcuUHm2ouWPf4VSfzPR/20vwT+FMH2g+FZ158KT4MlyWgI3O3ElwmJmdspQjLGb3Ygm5LDlwFHzLoa4e0HwqQ50pQSWgybeyJ7KfD40t+mnaix4M4fi8jI3H3URw1/Ui3x7qM9r764XDOExGIiicrmCubEqSQD5XBHpSJ6Qd50xeJldGDgsFUjh1aaC3nqfWi66HBPs6dFewUxWMZZblEjzlfvdoAA87fWn3h8MqKFQBVGgAFgB5CkF0ZbyxYLGZ5yVjeMoWsTla4IJCgm2hF+VOPC7/4CR1RMXEzuQFUE3JPAAWosrs67xbrRYuMhgA9uzIBqp9OK94NK7YW2Jdn4k5gbBskqd4B1t4jiDz9adlKfpPwAjxayDhKl/wBJOyT8MtCXooO8MMt8d6pMLho58ND7RndVAGb3GRmz9hSeQ+NA8nSbtWXSHAlT/gyv9coot6MtpdZhOrJuYmKj8LdpfQXI9KMMtJMOE6oSc+wtubQ7OILpGeKyMsSW/BHqfJhU/djo7jw+0kixBWciAzWy2QOHsuhJva19e/hoKbbpobWvyvwv40NPsbFe2DFXw9+q6rJd7Zblr3te96tm5BKFrYUL7c6ScDg26uaW8osGSNTJY9xI0U+BN6hYTph2e7hXaSIn+0jYC3eSL5R4nSoGg2vVbtnb8eGW76seCjifHwHjUmbaCCIyhgyBc9wbgra4II43oL3dw5xmJeaYZgutjqLk9hfIa6eFFsUY3llnDjsfie0gSBDwJFz8wSfOwqn6Ut941w0QwWNiOIWdQeqkRnAyOrXXXmbcKJ96tuLhcJPJmXOkbFRcXL2soA77kUIdC+76LgziGUF5XYBiASEjOSwPK7An4U44RmryAH84G1P71P8AqJ/469/l/tT+9T/qJ/46+hBEO6s6kd1ayWfPf8vtqf3qf9RP/HWr9IW0hxxcw81QfWOn1tfaEWGheaYhUQXJt8ABzJ4AeNK7drZ0m2sc2LxKkYaEjJH9kkarGO/7znmbDhpVsoddHWLxUmBSTGMzSOzMpcAMYyewSABa41tbnWUTIte1gnNTQBvZ0wwYZmjwyieRdGYnLGrdxI1cjw0uLXrt0sbyNhsGEjOV52KZhoVjCkuRbnwX9Ko/Rx0dxwRJPiEDTuMwB1ESn3QAdM9rXPLUDhWKl2Cn86G15BnSMZeIKYWRlt3gkm48b15gemrHI9pUglA95SjRMPUMcvqtO3JVDvXudDjoisigPbsSD3lblrzHeDoa1lTRrujv9h9oAiMlJVF2ie2YDvW2jL4j1olzV8t4XFS4ScOvZmgcjT76Eqy+RsR5GvpvAYsSxJIvB1DDyYA/vqEaJOap0h0PlUCpM2LUKbsAO86D504OrAwW3g3OwmKbrcREHdUyg5mHZF2A7JAOrE+tIqDZcbZezbNbmefrX0fMMyG2t1Nj6V8+4E9pD4r9RXFvJ2hobEfRds+3+rj9d/8AuqTg+jnAxOsiQAOhDKcz6Eag+9RKorZVpHNsy1L7pai/JwN+ey/Fb/8ATTBNAPS446mAc+tJ+CEfvqS0KGyB0STflcQvIojeoYj99M61K3omN8RMRraIft/+qaQrLRZ7MtQN0q72thMMI4jlmnJUHmiAdth46hQeWa/KjkmkV0ySmXaQjvosMaDwMjuT9R8KSDHYZdFe5scOGTEyoDPMM4LC5SM6qFvwYizMeNzx0FFe8G7sOMhaKZQQQbNYZkbkyE8CKsoIQqhRwUBR5AWrc1iWITYW3ZsIcRs6UkqZCgvfsPG2uXuVwt7fxo23ZMsitBCcmZs0knMJYKAPEm9BPSrGItrMw5rFIfPVb/BBTN6OwOrlPPOPhluPqaElk63USZ/ITDFcrK7X4lmuT48LfKqDF7Pk2bIpgb8kfdHLTUqwGnjemEKHd+gPZvHOtvmD8q0lgMJW8lzsvHrPEsi6BhqO48x6GpVDW4ZPszd3WG3wF/nVV0r72ey4bqY2tNOCARxWIaO3gTfKPO/KqsojWQK373jfamNjweGN4hJkTueXUPIddUUA28Ax1uKb+wNix4TDxwRDsoOPNmOrMe8kkn1pb9Cu7Ys+MYd8MXdlFusYeoC+hpsgUmRnorK9rKgQb3i3Mw+OaNpw5Md8uVyvEgm4GjXsONECpWq1uzWFYx7XOeVVUsxAUC5J0sBqTSnxXT0QSFwiaEi7YjuNuAioe2z0g4jaX5GSWHCwN71i2Uj89gCzDhpYDvq0JIHtoyti8XI0S3aeZzGoGpzscunHgQT3a19I7JwXUwRxf2aKn6ot+6hDo83LwuHUTxypipGFuuWxVQeKxgE5eGpOv0o5FZmbNi2lBm7WHXHtLisSokHWMkCMLqka8wDpmN9SbnQ0YSC4I7xQr0cPbCtGfeimkRh3G9/4/Ci9lWmaADBbQijj7OHxKn8mPdWZftKPsgiwsNNaWO2MGYcRLHzR2A8r3X5WNM3eX8ptHAxrqVLSt4LwufDsmqHpP2AVdcUo7L2SS3JgOyx8xp6DvqNDixibJxYlgjkHB0VviBVnAwAJpe9GO3w8PszHtx3KA/ajJvp+Em3kRR3nNrd1OL7OUlkke0ju+lC+9W/cGEkWOSFpCVz6ZeyLkC+bvsfhV3PiFRSzkKqi5J4ADiaX27myv9J46TFyr/R0YBVP2ivuKfADtHxIHfV5SeEVJbYfbFx4lgWbqDBn91Gy5svInLwvxt5V3tXPGY9E1kdUHLMQPrUD+U+Gvbrk+f8AC1aUkRJlmaRHSqMu17nhlw7egY3+lPDD4+OT+rdX/CQfkKV/Tdu6WWPFKNFHUy25KxJjY+AYkfpioixwxqg3rDVFuTt5cXg4pQe1lCSD7si6MD8LjvBFXU0wVSzEBQCSTwAGpJqEEX0vdvahUceqiX9IlrD5j40c7NkfZ05WUExPpmA0IHBh4jmKCtg4Ztq7bae14Vl61jyEcekA82KKbfip3yQKwKsoYHkRcfOtJD5VgirvBh8t+ujt+ID5HX5UJbf2o2NkWHDqWVTe/eT9o/dUDv8AGig7sYa9+pT5/wAanYbBpGLIqoO5QBRab2ZNIjbJwAw8Cpf3QSx8eLHyr583q22+Pxskii+dhFCv5gbLENPvE5v06cfSltj2fZ0oU2eW0K62Pb98jxCBjSt6Ltl9dtOHTsxBpT3dkZVH6zD4U0qMvR57C2UuGw8UC8I1C+ZHE+pufWrEVqtbCoBnteV7WViHJK2IoKn6VcHHiThyZNGyNIFBQPexBN81geJtYWNGoNYpwkwqkaqp9B/Chzb/AEd4PFK14kjc8JIlCMDyOgs3kRRWa0YVjWfOZkxWyMayq+WRDcgXySoeBZb6hgOeosddKe27W8ceMw0c6aBgQVJ1V1NnU+RHHmLUrOnOJRisOw94wsG8lfsX/Wb50C7I3dxGJDGCB5QpsxUA2Nr2NzxtalViqz6g65fvD4iqbEbDXrmngmMDv7+XKySW4F1b7Q7wQaRA3Dx/9zm+C/8AdW38g8f/AHKX4L/3VKNSHM2MwmBmU4idpMTiSEDsM7EZgAoEa2jS5HdRLi8KsiMkihlYEMDwIPGvn/Y24uOXEQMcJKoE0TMbLoqyKxJse4V9DVqojFbtjcHEYaTrcGWdQcy5TaRO7uzjy9Rxv2g6RMbGMsuHDsNLlHQ+oGh9LUcbS2+kL5CkjNYN2FzaG9r6+FaYLeFZZFRYphe+rrlAsCe891qH8Hd7Qv8AGSbS2mQnVssZPAAxoPFi5u1vXyoz27ihs7CxYfD2DEHW2tvtv+JmNFeGTW9Lfe6cz44qORWIfv8AmT8KT+sb7ZIvkzzYe7r4s9bKzBL+8TdmI42v9aJ13OwwFshPjmN/kauMNhgihFFlUWHkK62qJIjkwB29uu2HHXQM2VeOtmXxBFriu2zN7EmQ4fEoZWcFQoXN1iniGHD150ayRgggi4OhHhwNKbH4b2fEPlvmRtDzspuv1FF/XQ4/bZphd1cRhcSf9GYhoGbX2fFA5WHdmUMHtyJGbjrxqzxu6W18cOrxuKgih+0kAJz/AIgQL+RNvCr2HHDGT4dv6sR/lO32Wc6GyDmoI4+dFoFOLBLBUbt7tQ4GERQjTizHVna1sznmfAaDgKpN7N/jBMMJg4TicWwvk+yg43c3421tcAaXIuLl875VLdwJ+Apf9DuDDwT41+1LiZ3JY8Qi27N/xEn4d1UKI8mz94X7XtGHjPHIuX4G8TftGq2HpL2hgZxDtKIMPvKAGy3tnQqcsg8AAfKm7loF6YNnI+zzIw7UToyHuzMEYeRDfIVkJO8An0w7eXEHBiJs0RjaYEc89gh8CAG+JqZ0G4K7YqY8RkiHzc/UfCqDcncE7SheQzmPq5OqAy5tMofmRb3+FMDZ+Cj2DgJndzNmkzCwClnZVjVBqbe7cnzql/A6Wt7Urdj7Lx+1oxiMTipMNA+scWHOQleTE/d8730NhwqTi+i2eFS+C2hixKNQJZSVY9xygAX7yCPCpQaQyaylFs7plmhUxYuDPKjFWYEJfKbdoG/aBBBI0PGsrUbiwK323efCYyVGB6uRmeNuTI5JIvzKkkEeXfTh6M96VxeDRWYGaIBJBfXTRJPJgPjccqj73bRwU8ZhlTrxe/ZNsjW95X5Ny076D5ei7G4d1n2fPm0BW56uQAi9idUf1AGnCtdieVkdFccXikiRpJGCIouzMbAAcSTypTrvBvEgynDZzwzGKNj5kxyBflUDF7sba2gbYq6pe9pGRFHiEivc+evjWoNAzv3vGMdjHmUEIAI4wdD1akkEjkSWJt402uiLZYi2ZE/2pi0rerFU/wCFR86Bd8Oj+PZ+AV2cyzvMql7ZVVcrsQi3P3RqdfLgLLd7pZgwmCgg6maR44wrEFVXNrcAsbn4VSvI3AlbZKVR6dR/c2t/jC/7FqtNmdNeEkIE0c0F+ZAkX4pqB5iiTiMHJW1Rdn7SjnQSQyJIh4MhzD5cPKpNYhTT9cmIkeOHOGRFuXCDs5ifE+9W+E3g/KiKaNonb3bnMrfhYVkG2vy8kMoEZFjGSffXnYnn4Com2mE80EcRDMj53ZdQij7xHAnu8KIv6FUUgVbkgDib9wpRYbF5sUkh5yhj6vemk6gggi4IsfI0rdsbLbDylDw4qe9eRH+eNabwhfGtjVFe1R7s7wLPGFJAlUWI77aZh3/uNXV6Syc2qMJpS7yY++MnDWADaHvAAB9dKYe8G3lw6HUGQjsrz8z3AUrdtxMqkSDtMAdePa1ufGhOjr8a7Mwe8UnVog7RWTMmvuWJJsRwBv8AKjH+cJ/7JP1j/CuO4W68L4USSR5mZm4kjQGw0FE38k8N/Yr8W/jWSfRnKIPN0gOR/VJ8T/Couzt7xh4+rgw0UaAkhUuoueJsBzor/kphf7Ffi38a4Y3YODiQu8ShRx1b0A11J4VKl6S4+FL/ADhSf2SfrH+FDHSlviJ4YcJGLyOUkmVdbMdY4vxEkNb8PfVZtPbTSz9Vgoc0re6idoIOFzc2JHEk6Dn3UcbkdGy4VvaMS3XYoktc6rGTxy395vzz6WpRvbK6Wi16P93TgsEkb/1jEySeDvbs/ogAelU/TLg2fABlBIjlVnt90gpfyBYXo9AqJtXGQxRO+IZFiAsxe2Wx0sb8b8Lc6ZzWwR6Nd9IJsNFh2dUnjUJkYhc4UWDJfjy04ijDae04sPE0szhEUXJP0HeTyA40j5N0k2hOx2XBIkAPaeU5Ygw1tECCw/Dra32ah7a2bj8MYxjo5JoYmuokdpYT39pTcfpWI4cNKxasi4yDEY2abEw4eZkllZuyjMBc+6SBa4Fr2517TF2J0wYNYVV4Xw5UW6uNM6AD7hAGngQD9ayrYrfhVY7BmKRo2sSuhtw4X0+NNbAL+ST8K/QUt95v9bm8x+yKM8NvPCssGG7RkdVGg0U5M1mN9DbW3HUVyjss8pE/bELtHljJVnZRmH2Re5Y+gt61Am2bOilmxpCgEkmNLADjRDVDteTrsRHhvs262XxVT2V9TqfSkwIpdp7nPtHDouIxEiqJOtFkUNlCsqgi1lJzX52sK2wXRNs+MaxGQ98js3yuAPQUZ17lpEsFpOjbZxFvZIh4gEH4g0I7zdDK5S+BZgw/2LtmDeCudVP4iR5caa5FakVrJZ82bu7yYjZ85ePMCCVlhYkK9jZlccAwIsG4i3MXB+iNk7UTEwxzRG6SKGX15HuIOh8RSa6YtkiLHJKugnjuf8SM5Wb1Up8KLehTGlsFJGeEUxA8nVXPzJrCfowJsMrizqrDuYA/WsigRBZVVR4AAfKhPfLfsYU9VCA0tu0TqqX1Fxzbnblzqg2fupjMeBLiZ2RG1UMSSQdQQmioPn4UL8Ko4yMr2tPvp+sP41H2nsmPEJlkF+4jQg94NBknRNHbszvf85VI+VjVHiosbspwRIchNlNy0bc7FW4HTw861+m4rphDitx5kN4XVrajXIw/df1FdI9mbSIy53A8ZR9QSavN1d50xkWYDK66OvceRHeptV3W4rovNrYM7K3OCt1k7da/G3EX7zfVjQZvPlmxEhOozG1vDs/uphbybYGHiNj22FkHjzbyFBm6+xjPMM3uIczHv7l9fpei60hRbq2HG72C6rDRpbULc+Z7R+tWVqwV7XQ4s44rErGjO7BUUFmY8AoFyT4Ckhvz0je2yiKFmjwyn38pzN95sptYW0ANjx4UzN+tqhYjALEyghv8M6EfpcPK9VG6O4GFeIyTYeJs57IZQbKOevefkKlq6GlSspd29+tlYGPJBHMCR2pDGC725u1/gOAvVy/TTggCVScnkMgF/C5bSr4dH2z/AO54f/divf5vtn/3OD0jHypBtFV0VyvLh58TISTiMTI4BN8qg5QovyBvQr0tYx59oYfB5isREfDm00hQv4lQNPM0zNm7PgwGGEatkiiB7Ttc6knU8zc0pukza0ONkR4AyvGCvWE5cy3uLDiCDqCfHTWpasqVu0OPAbPjhjWKJQiIMqqBYAV3khDAhgCCLEEXBHiDoRSLl6TcaCExErQPYXunV6HgSCM3rwrnit9pANNoPI54JHJKTc+JAW/gCfKtkqj+ljv30frHij7MyRRuofIRorEkELqLLpe3K5rK4Y/dfau0n9pePIGAVFaQxWQDSynW2pN21JJ8KykWv0tt8Jz7XKie+SP0RlHaNEEmAWHEbKVAbXkJJ1JZowWJPMkn91UO92z0fGSlgb6DiRplHcas8du1As+zkCtlmLBx1jm9owRYlrrr3Wrj2J6QxxVRs/ZjriZ5ny2ewSxuQo79NOAqdgMAsMaxxiyrwBJbibnViTz76kGuhxsTu9PSrjIsdLHD1axwuUyMly2XiWN7i/K3AWpp7B2ymKw8U8fuyLe3ceDKfEMCD5UtulPcF3kOMwylyQOujUXNwLdYoGp0sCPAEc6p+jbpDTBAwYk2gZrq9v6tye0GHNSde8G/I6UT0PGvDUTB7VimXNFIjr3qb0Mb3dJkGDDIl5Z7aIAQBfgXYjQc7C5P01BoB+mzaAfGQxDjFES3nK2g87ID6iiroc2eY9ntKRbrpGcX+6tkB8jluPOgLdbdDEbWxDTzlhEzZpZSLZz9yL0sLjRRantBhlRAigKqgKAOAUCwFYTYl9jOMRj4jLqJJgzX53a9j8h5U7lFJHeXY7YTFMuoXNnjbvW9wQe9Tp6CjXdzpKjZQmK7DjTrPst4tb3D8q5xwOavQdWqh31EfsUwlIAKnLf74GZbeOlXMGMR1zo6svHMpBFvMG1LLpB3pTFZcPBd1DXLrrnaxAVLe8Nb3520pNgislXuDtpYcXdmspRgbAm/Ajh4ijfH7+ra0KEn7z6D4A3NVm53R0iR9ZiVbrG4JmIyL3NY8Tz7vjVltOGONxh8JGvXN7zcSi95JuQba+A8xRyO4tgdjpp8S7vcnKLu/cL2AXuFzajrcAWwzDjaQ/srWbS2QuHwEirqbAs3NmzDXw8q93BH9Hb/ABD+ytRKmaTuITCtZpQqlm4AEnyFbVvNMkUbSSEBVFzf/Op/9V1Ss4gB/JrFYuQysmRXNxnOWycgBx0FH+H2fkUKtgFAAHgNKpdib0PipXyqEiUc9WJJ0ueA0B0+dXoxBrRUBScns1aIjiK4YidUVmYgKoJJPAAC5JqxjkvQL0sYto8MqoCFlfKx7gozZf0rfI0pRpWgxy6AfePeCXaGICIDkzZYo/E6Zm/OPyHrR/utuVFhVDMA81rlz9k9ydw8eJ+VCvRbssPNJMR/VAKv4nBufPKLfpUfbQ3iw2HNpZkVvu3u36oua4x9Z1l4ibNhVcWdVYdzAH61pBs+NDdI0U96qB9BVKvSFgibdaR5owH0q5wG1IpxmhkSQc8rA28+Yp2CmiTasrcVlUArN6P9bl8x+yKYuz4gYoiQLhFsbcOyOHdS63nP9Ll8x+yKY+zD+Rj/AAL+yK5x2ztPSJdq8IqFtfbC4dVJDOzsERF4u51sL6DTW5quxu8E8CmSfDqIh7zRy9YyAniylFuNfsk07OdF8sN+FQzu1hEmMww8JmPGTIub424+PGrPCuMgYG4IuD3jlXMRE611SpBK3aOClk/q8TLAO6NYj/zI2qnfo/wsk3XYlWxMpABaYhr5RYXRQqf8NFbYc1youynOOIAAAAAaAAWHpW9ZULbW1Vw0DyvwUcO8nQKPM6etAuyNvJhsM8J9ryhBwLGxB71PHN5UoJ9mLJMUwXWTDldMp9fD842qzwsU+1cV22sBqfuxpfgg7zw8edNLZOxIsNGEiUKOZ+0x72PM0K5HW+CEniIZoMyOJI83FTdQw8RwYfGrrdPeuPCN28OrX4yr/WAHl2tCPAEcKbOMwCSrlkRXU8mAYfOldvhsPBRkmCcK44xC7jyBAOU+BNvKs1RlJSDfG72xtCpwxEjynKngeBzDkR3fuqVsHZSwqWZg0r6u1768bDwpKbKxyiVLuQpID20OUnUi/McaaybiR20lkt5L/CrkzSRa70yD2SXUcB+0Kg7iSAYdrkf1h/ZWq7bG56QwvIJHYqL2IWx1A7qh7C3aXEQNIzsuUkWFraKDfXzo3k1LjQQ/y7g+7J8B/Gh/fTfyKcJFGHAU5nuALmwyjj5n4VC3V3X69GGcqEtyBvmv4jurni+jfEF2K2IJNjdRccuelXlKi1FMst0N6IYYmzB7s99AOAAA5+fxq3xm/qZD1SsX5ZhYeN7GoOzejhhGoaQhrdoBQbHzvrUxeja/+2P6g/7qyUuiNw7CrYeKMkaObAsgY24a0OdLUqjAgHi0q5fMXJt6Xoo2bgxBEiE3yqBfvtSm6UdpvJjOrY9iNVyD8agsx7zy9K7SfGFHOKuVkTYW35I8N7NhQTPPISSOKiwUBfE2OvIAmirZPRnGBmxLNK7akAlQD5+8x8b+lV/RRstSZZyLlSI18LjM5HoQPjTIArlFDlKtAhjujPCsv5PPG3Ihiwv4hr/uoAx2DxGzsRbMUcaq66B17x3jkQeFO+1CHSZs0PhOst2omBB/NY5WHzB9KzRoyembbD6RoHhBxDiKQaMLEg2+0tuAPdy1rKU16ypyFwQaz7HxTszNE5Zjcm3fV7s7aeOiRU9nzBRYEqb25C4OvwovUaXNerIp4FT5EH6VeNBc76BHbzyS4eOeUrh54pS0QIJDNa2WwuxLDuBqBtjeKZ41hxsTYWOSwklVS4K/dX7l+d72FXe8MLJi8NiijSRRB1YKCxQva0gUanuPdXbau8OHeF0T+kM6lREiliSRYXFuyPFuFYlhRhEURIEtkCgL+EAW18q5PITXLYkDrhIkktnWNVa2ozAWNb13k9HJGyS28q6YlRbNpVBvh/qOJAFyYmAHeSLW+dSNp7FaXZ3s2YKxiSO5FwCoW+ml+FSLtNGomdaO8fEUD9KOPUwLGrqWEisyg3IQq4BNuV7fKq7+aR/7eP8A3Z/7qn7I6M+qEoklV1kjKWVCpDZgysLk8CtcHbOyST2cuiZltiB9u6fq9q3zvTCFJnDtPsvFXZdeB+7InPKf82NMvZG9+GxCjLIqseKOQrA92p18xVTwSa7KzfbaEjyQ4KBsrz6s3dGPLgDYk+C251KwG42EiQDqhIebOMxP7h5CruXqgRI2QEDRiVuB5mhXefpEghUrC6ySngQQVXxJ+0fAetXBFb0LTfrZcceLnEKhVVh2Rw1RSwHqaZnRttt58MUkJZocq3PEqR2b95FiPhSujjfEP2Q8rMbmwLEknU6Dv58Kbe5G7pwkJz26yQhmtrawsq3521+NROxy0WG9J/okvkP2hVTuobYKbzf/AJYortVft2RUw0xJAGRuNhqRWrNhT6KXo/X8nIfzlHwX/wB0WgUr9l7VxCKVgzWY3OVMxva3GxqYcVtA6/0j9Uj91RSxoUoWxjxvbhXQYk91LBd5sXEe07fhkUfvF6INj78LIQswCMeDD3fW+q0l8lAfxhmtmpWdK+wnWVMQBeNlEZPcwvlv5g8fCmVG+t6zbWzlxEEkTcHQr5EjQjxBsa61ziFPiwD6J5gYJl5rIG9GUAfsmjsUl909uHA4o9YCFP5OVbaix0NuN1PyJpk7Q35wkIBMockAgR9s2PDhoPUiuKHKOcBBQ10hzBcBJf7RVR5lgfoDUb+cqAatDikX77RWX45vpQfvzvjHjCqQG8UZzX4ZnItex1AAJHjc1m8YNGLsF7V5RVsTo9nxEIlzLGG90MpuV5NpwB5VlGmdbQXYXYEuKHWYqRgDqsa6ADlfu+F9eNbYvcVLXhdlYcL6gnuuLEUUxjSuhFLijjyYGbs7wyLL7POSdSqk8VYcieYP8KMgKX22l/8AkbJx6yPh96y3pgitEs1WTpFLbyrdowdVIoa2lsR8TifyzN7MiLkjRyueUls7S5bEqosFW9tSTyoY2rgfYdpYIYIyfl3KTYfOzJ1QtmlysSEyjW/8detgSGFtCaKGJpJ2GRbE6X4EW0HHW1D+I6S8HYdt+F7BGuPPlf1q42ls5J4jHJco1rgG3Ag8vKoMG6GDXhhovMqGPxa9Ft9GVdkLDdIeCc26wp4upUfHgKIYpVcBkIZTqCCCD5EUPbU3CwsqkLGIm5NGMtj4gaGg3dvasmz8YcPK35MtkcX7ILe7IL8BqCfA+FC32Ok9DM2hsuOZMkqK6nkRw8R3HxFCmM6LcO3uPJH4aOP+LX50Qx70YdmCpJ1hJy3RHdb3tqyqVGvjVsatIKbQvB0SpzxDW8Ix+9qnYfowwY1kVpT3ux+iWFRY9+ZRtBoZQixdYYwLWI1srX5309Go7FZUJuSAba+4vUo0uBeSKRRmyhiQwGthc6HuvcfWpe4m9hxStHLbrUAObhnXmbcmHPzonxmIWONnc2VVLE+AFzSz6N4S+NZwLKqMW/TPZHyPwqPZtxdh/t1MSUAwhjDX7Rf7tvs+N++lhvrg8WhUYyXrM4YqAbgWtfSwA491ORRS36W/eg/DJ9VrSNB5oYuxowEWwt2F+lTMTFpfuqFs82RCPur9Kso5geNdotVRzlsq8VgkkUrIoZTyP+dKXe8mwvZpOzcxvqp7u9T4jvpqPhe41U7wbuHExhAyqQwa5F9NQfrXOXxtjhOmVG4u1DKhiY3aOxB/MP8AA6eooyc2Bqq2HsKHCDKpu5HaZrZmA8OQ8KnSyX8q6R+sc7DLLwLzpS2ZCIety2nZgisNL8zmHBrAG3OhHdTcbFOgxEDopzMFuSDcaFuBHG9GfSthycPEwGiyG/6Sm30qx6Opw2BQDijMp8DmzfRhXHujpdRsG8RubtKcZZ8QCvc0jMP1VUA+tD2091v9GYmF2KzKbPYrZTlIDLYk+np3U7LUtulbEqZIYx7yqzHwDEAfQ1Xg0W2xi4XEK6K66qwDDyIuK8qo3HfNgIL8lK+isVHyFZVs5tKy7jaoG3duJho8x1Y6Ivef4d5qHjdrmOFpLXyre17UO7Cw/tbtPOc5BsF4LoLj08PrUfhYrsmbp7IaSQ4mXvLLf7TG928hfSjLNUDrjXvXm1VRo0pWa+2wYnroFkDFOxKqsVZCwuBdbEG3MGgneTC/6IkhxWFYlZZkhmjlYy50a/aR3vIGAXhmy68O+3x+7uXEvi8NIYJmXLJ2esjkA4F0JHaFuIIqMm774iWKfGzdd1RzRxqnVRq/JyuZmZh4tbwqmLbeffRME0atGzlwToQLKCBz4nXhV3hMassaSIbq6hgfAi4oV3z2QuIgLMbPEGZWHzU94Nh8KF9xt8JEth2UMupU3sV5kcNRr6UexUuNjXLCk10hTrJtURjUDqg4AuWbS62HHQjSivenfd8Olo0GZtAxNwPG1tfjQnuLBm2isznO7Ru9zxDXy38/41n4aKrIxhvXFCUSSGXDoxyozIAngDkJyeoFEKMDoKE99GvgZ7i9luPMEWNTN1MU3suGJNz1Sa/oikt0B6s7be3Uw2IYs8QZ7Zb5mS4HfkI+JvUbGtjcNlWGMYmIjQu2WRT91jcBx3G1++ry+prvKeyKrWzKQB4/Zu0cdZZurw8V7lQbk+YBOY+ZAon2DsKPCR5I+erMeLHvNvpyqWZK8MlBIrdkrNSp6Yr9fASez1bW8wwzfUUyTMaW/SybtBf7sn1Wsyw2FW4G180RiY3KgFb/AHTxHofrRbnpNYbEPC4KNZlAsfTnRfsvfNpB2oxccw1r+ltKikKce0HAltzoT333gZcsUbsre8xUkEDgBcHnx9BVVtPfmQdmNAp+8Tm+AsKrd38D7TMxlYm3abvYnx5VnJ6NGFZYT7jYNrPO9yX7Kkm5Kg3J18QPhRXeq5JMoAAAA0AHIeFdBOaSVAk7dm21tnJiImikF1cW8QeII8QdaX2E2XjtmSsYU6+JuOXUMORIBzK47wPjR+cQa5jFk38Das0ZSoH13zxUotDgJM/e9wo8TcC/lehHfPZTQ9W0758RKWeQjgFFgqr4Cmj7SaWONmOO2sEk0QPkAGvYj7RH6Rvc+NGQ4PwYu6OFMeCgUixyAkdxbtH615Vis+nCspnJ5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056" name="AutoShape 8" descr="data:image/jpeg;base64,/9j/4AAQSkZJRgABAQAAAQABAAD/2wCEAAkGBhQSERUUEhQVFRUWGBsXGBgYGB0XHRoVGBgcFxcYFx0XHCYfGBojHhgfHy8gIycpLCwsFx4xNTAqNScrLCkBCQoKDgwOGg8PGiwkHCQsLCwsKSwpKSkpKSwpKSksLCkpLCksLCwsKSkpKSwpKSwsLCwsKSwsLCwsLCwsKSwsKf/AABEIAN0A5AMBIgACEQEDEQH/xAAcAAACAgMBAQAAAAAAAAAAAAAGBwQFAAIDAQj/xABKEAACAQIDBAcFAwcICgMAAAABAgMAEQQSIQUGMUEHEyJRYXGBFDKRobFCUnIjYoKSssHRFhckM1NUc/AVNEOTorPC0tPhJTXx/8QAFwEBAQEBAAAAAAAAAAAAAAAAAgEAA//EACIRAAICAgMAAwEBAQAAAAAAAAABAhEhMRJBUQMiYXGBE//aAAwDAQACEQMRAD8ALMRtraUS53wMLoouVixBZ7DjlBjAJtyvXTFb7RybMbGYckZhlUMNUlJyWYXtdTrxINqkfy/wPVdZ7TFwv1ecGXN9zqx2899Mtr3oIOw5k2S7NG6tPijOIspLIjk5VKgaG1iRyvXB6OyLvo03eBU4uUZnYnq762F7M+v2ib6/xpgXqk3OjK4HDhlZSIxcMCpB14g6g+dXVFGk7ZhagTpM2ErRe0IAHQgPb7SE218Qba916ObUP78yBcDPfmuUeZIAqPRo7ATo22sY8X1d+zMCLfnKCyn6j1ptCkruRCWx8FuTFj5BG/8Az1p1LUjoXybN8tZloJ326TU2dMITC0jtGJAc4RQCzKAb3N+x3cxS5230uYzE3WN1gXmItWPgXYXt+ELTCosa2/MoMACsDZxmAIuBY2uOWv7qn7rTo+GjCWuq5WHcw438+PrSm6IcOsuKxCyC4eHtE8Sc4NyeN+dzRPPhGgnthJTI2v8AVglhbk1rg/Sg/q7GlaoZLAUD7COfaLvEOx2yTwGU6fM61Bxu8s8gEU5ZV+2FUIxHjf8A9VeHHYePZ+IbCmxSJ2N/fzZCAW/9aVr5M1UKnpB3ybGYhgrWw8bERgaBraNI3fc3t3C3jTD6NNw0ghXETIGnkUMMwv1SHUKAeDEWJPpypMbKhBmgTk0sSHyaRVPyNfUqJbhXQMnWDzqh3UNb67kxY6EjKqzKCY5ALEN91u9DwI9eIoqtWriiFOj543I3pfZ+KtJcRM3Vzxn7JByl/BkPHvFx3WdG8u8S4SONxE85kcIqRDM7XBYlRzsBfy50leknCCPaeJUcGKvb8cak/O/xpr9HMwxOAwsr9qSFXizEnip6snuJIUan99Ub9OL9JIBI/wBG7TNtNMMD8O3rV9uzvCuNiMqQyxAOUtKqqSV94jKxBAOnmDUDezabNLDgYGKzYm5dl1MWHTWR/AsOwvi1EeCwaxIscahURQqqOAAFgKzYTp1dV+29mNNGqLbKZIy4JtmiVwzroNbgcOfCrS1cMdj0hQvKwRF4k6enifAVDGmICKhz2CAEtfgFHG/K1qDtzMT1GBllYHq+tdogfuGwUDwLX+ZqTiNoxY0/lp4osMDfqjKoeW3AykN2F55BqeduFRt5tsRyYcJBbq0l6u62KtkjDdi2lhmt5g0G+xxXRpu9s84uV5p+2FPDkW42t90Dl40XybOjZcpjS1rWyi1qrtzcPlwifnFm+Jt9AKvbVYqkGTyLfbmxWhmKxhih7S2J0B5HyI+leUx2jv3V7W4IX/RkYYRL5sq378ov8a6qL6itwK2C0jkaBayt61IrGNGNLTpL3hDsMNGbhDmkI+/9lfS9z4kVc77b8CAGGA3l4M3KMfQv9L60O7obiPiWEs4KxXuAfek878FPM8Ty76LzhHSKrLLXot3dbtYlx7wyx/hv2m9bADyNMc4aw415FEsahVAFhYAaAAcPIVKYaHyruoJI5ylbsq3wytxUHzAP1oN6WMMo2ZKQoBzRagAf7VaObUGdLv8A9VN+KL/nJXMUdim3GduvZEJBkUIbaXBYWB8L0/NkbHTDoFQa/abmx8fDwpB7jQuZ3aMEmNM5tyAYa/GnrsbeSKdB2lV/tKTbXna/EUXsbusE3G7MjmFpEVh48R5HiKXG9WxmwxdEYlZI2Ck9xFird9MjE7RjjW7uqjzHy7/Sg6YnaOKBUEQx6XOml7n9I93IUZfhIN/4JDDTmORHsbxurW53Rg1teelq+o8BjVljSRCGR1DqRzVhcGk/0ndH7pK+Lwylo3OaVFGsbAauoGpQ2ubXINzwOkHo+6Tjg1EM4MmH4oV1aPvA17SeHEHhxsOpnnQ9w1as1CCdK+zSub2m3gY5A3ouS59L0JbzdJEm0D7FsxHJkFmcjIxTgbDjGve7WNtBrUoNANvptdcTjsRMhujPZD3qihAR4HLf1pqdC0l8Aw7pn+YU/vpUb2bFXB4n2dWzGOOPOeRkZczWHJdQAPCm50O4Yrs1WP25JG9M2Ufs1WKRruFiPato7Rxba5ZBhY/zY473t56E+dMANXGKAL7oA8gBr6VIijvqeFTYGzeJOZ4Vz2ts+KZAssaSKCCAyhhe2h1517LJfyrtiPdH+eVNVTQewfO6OD/usH+7X+FUG+OzI4YY1hQIvWMbKLDMw105cOFGtU+9OzzLh2Ci7LZh6cR8L1waVHSMs5Pd1WvhIvIj/iNXFB+6OJ6zDyQLI0bC5VlsWVW5qHBGhvxB41X7mJJHtfaELzzThI4LNK1z2hnOgsq8baAcKUco0lkYNqyhnbm9phlMaANYC/g3MfC1ZU5IvBhGDXt6qMdtoiVYIlDykZjc2VV72Op9Ki7U3mOEAbFBOrY2DRkk5rXsVbU38DSsPFl/JIACToBqTwsPGl9vLv48rez4EFmbsmRRcnvEfh+d/wDtDu8W+z4x8hJiw9/dAzEjvbUZj+bcCrnd/erZ+FW0Uc5Y6MxQFmPd7+g8BRsajWSw3W6PRGRJibSScQl7qp7zf3m+XnxpgIgQeNQMVtePDYfr58yCwOVrZrnggAOreF6F5ulfCnXJMfDKo/666KooGZMIcdvDFFNHFIx6yX3AFJvrYXI4etX7cD5Uotj7VOP2tHLlKqgJVTrZVU2vbmWa9N1jofKl8btMk1VIgmgvpd/+rm/FF/zko0vQZ0uH/wCLm/FF/wA5K5ljsBehQf02b/B/6xTXxe7GHlN2iFzxK3X6Uk+jbeRMHiJHdWe8WUBbccwOt+A0o7/nTmbWLC5l82b45VsKjodPoK4dzMMpv1ZPmxNW8OGVQFUBQOAAsPhQLgullb2ngZO8ob281axo22btWOdA8Lh1PMcj3Ecj4GsqDJPs7GOhvbPR3gsSxaSABjxZCYyfMoRf1oovWUggFH0N7PB1WZvAzNb/AIbGifZuw8PhEKwxxxLxbKLcOJY8T61ZynQ2IBsdTwHifCkjv1v1N1kkEeKWaMpldolCJqTmVdTc2Au1zoTbWsJZBTbmOOMxkkqDWeUCMd97Rx/EW+NfRO7myBhcNDAOESKt+8gdo+pufWlt0UbjtmGMxClQL9QjCxvwMpB4ae7537qbYrMkmdI47m1dZVPADSuCPbUV09pPfSTVApnnUnuqROmgtXD2k99d5pbAUlVOjZsjMhHGtDW7y341rXJ10JAxtLdVhJ12Gfq342OgvztYaX7jpQjsaPFttbaCoY1lKQCU30AyDLl4628PhTQxSMUIRgrEaMVzWPfbnQvgNzZosXNilxd5JwokBhXKQgAXKL9mwHzNShqXp1w+4kZW8ruznUkEAfMEnzryioVlbivCc36Cc7+z49pZNI5UCh7aKwto3d7vPvqp6Q4YsVEmR8xjYklLFQGsO0e86WHiaMsbjY4wOsv2uACM97fhB+dVc+FbFMiCMx4dWDsWGUyEcFC8QPE1mVPsG8N0UxMikzSglQSLLxIBPKr3djo5gw8wlzPIy+7mtZT94W4nzooVa6RPbhSjSeQttg9vPuQcbIGkmkVVFlRcuUHm2ouWPf4VSfzPR/20vwT+FMH2g+FZ158KT4MlyWgI3O3ElwmJmdspQjLGb3Ygm5LDlwFHzLoa4e0HwqQ50pQSWgybeyJ7KfD40t+mnaix4M4fi8jI3H3URw1/Ui3x7qM9r764XDOExGIiicrmCubEqSQD5XBHpSJ6Qd50xeJldGDgsFUjh1aaC3nqfWi66HBPs6dFewUxWMZZblEjzlfvdoAA87fWn3h8MqKFQBVGgAFgB5CkF0ZbyxYLGZ5yVjeMoWsTla4IJCgm2hF+VOPC7/4CR1RMXEzuQFUE3JPAAWosrs67xbrRYuMhgA9uzIBqp9OK94NK7YW2Jdn4k5gbBskqd4B1t4jiDz9adlKfpPwAjxayDhKl/wBJOyT8MtCXooO8MMt8d6pMLho58ND7RndVAGb3GRmz9hSeQ+NA8nSbtWXSHAlT/gyv9coot6MtpdZhOrJuYmKj8LdpfQXI9KMMtJMOE6oSc+wtubQ7OILpGeKyMsSW/BHqfJhU/djo7jw+0kixBWciAzWy2QOHsuhJva19e/hoKbbpobWvyvwv40NPsbFe2DFXw9+q6rJd7Zblr3te96tm5BKFrYUL7c6ScDg26uaW8osGSNTJY9xI0U+BN6hYTph2e7hXaSIn+0jYC3eSL5R4nSoGg2vVbtnb8eGW76seCjifHwHjUmbaCCIyhgyBc9wbgra4II43oL3dw5xmJeaYZgutjqLk9hfIa6eFFsUY3llnDjsfie0gSBDwJFz8wSfOwqn6Ut941w0QwWNiOIWdQeqkRnAyOrXXXmbcKJ96tuLhcJPJmXOkbFRcXL2soA77kUIdC+76LgziGUF5XYBiASEjOSwPK7An4U44RmryAH84G1P71P8AqJ/469/l/tT+9T/qJ/46+hBEO6s6kd1ayWfPf8vtqf3qf9RP/HWr9IW0hxxcw81QfWOn1tfaEWGheaYhUQXJt8ABzJ4AeNK7drZ0m2sc2LxKkYaEjJH9kkarGO/7znmbDhpVsoddHWLxUmBSTGMzSOzMpcAMYyewSABa41tbnWUTIte1gnNTQBvZ0wwYZmjwyieRdGYnLGrdxI1cjw0uLXrt0sbyNhsGEjOV52KZhoVjCkuRbnwX9Ko/Rx0dxwRJPiEDTuMwB1ESn3QAdM9rXPLUDhWKl2Cn86G15BnSMZeIKYWRlt3gkm48b15gemrHI9pUglA95SjRMPUMcvqtO3JVDvXudDjoisigPbsSD3lblrzHeDoa1lTRrujv9h9oAiMlJVF2ie2YDvW2jL4j1olzV8t4XFS4ScOvZmgcjT76Eqy+RsR5GvpvAYsSxJIvB1DDyYA/vqEaJOap0h0PlUCpM2LUKbsAO86D504OrAwW3g3OwmKbrcREHdUyg5mHZF2A7JAOrE+tIqDZcbZezbNbmefrX0fMMyG2t1Nj6V8+4E9pD4r9RXFvJ2hobEfRds+3+rj9d/8AuqTg+jnAxOsiQAOhDKcz6Eag+9RKorZVpHNsy1L7pai/JwN+ey/Fb/8ATTBNAPS446mAc+tJ+CEfvqS0KGyB0STflcQvIojeoYj99M61K3omN8RMRraIft/+qaQrLRZ7MtQN0q72thMMI4jlmnJUHmiAdth46hQeWa/KjkmkV0ySmXaQjvosMaDwMjuT9R8KSDHYZdFe5scOGTEyoDPMM4LC5SM6qFvwYizMeNzx0FFe8G7sOMhaKZQQQbNYZkbkyE8CKsoIQqhRwUBR5AWrc1iWITYW3ZsIcRs6UkqZCgvfsPG2uXuVwt7fxo23ZMsitBCcmZs0knMJYKAPEm9BPSrGItrMw5rFIfPVb/BBTN6OwOrlPPOPhluPqaElk63USZ/ITDFcrK7X4lmuT48LfKqDF7Pk2bIpgb8kfdHLTUqwGnjemEKHd+gPZvHOtvmD8q0lgMJW8lzsvHrPEsi6BhqO48x6GpVDW4ZPszd3WG3wF/nVV0r72ey4bqY2tNOCARxWIaO3gTfKPO/KqsojWQK373jfamNjweGN4hJkTueXUPIddUUA28Ax1uKb+wNix4TDxwRDsoOPNmOrMe8kkn1pb9Cu7Ys+MYd8MXdlFusYeoC+hpsgUmRnorK9rKgQb3i3Mw+OaNpw5Md8uVyvEgm4GjXsONECpWq1uzWFYx7XOeVVUsxAUC5J0sBqTSnxXT0QSFwiaEi7YjuNuAioe2z0g4jaX5GSWHCwN71i2Uj89gCzDhpYDvq0JIHtoyti8XI0S3aeZzGoGpzscunHgQT3a19I7JwXUwRxf2aKn6ot+6hDo83LwuHUTxypipGFuuWxVQeKxgE5eGpOv0o5FZmbNi2lBm7WHXHtLisSokHWMkCMLqka8wDpmN9SbnQ0YSC4I7xQr0cPbCtGfeimkRh3G9/4/Ci9lWmaADBbQijj7OHxKn8mPdWZftKPsgiwsNNaWO2MGYcRLHzR2A8r3X5WNM3eX8ptHAxrqVLSt4LwufDsmqHpP2AVdcUo7L2SS3JgOyx8xp6DvqNDixibJxYlgjkHB0VviBVnAwAJpe9GO3w8PszHtx3KA/ajJvp+Em3kRR3nNrd1OL7OUlkke0ju+lC+9W/cGEkWOSFpCVz6ZeyLkC+bvsfhV3PiFRSzkKqi5J4ADiaX27myv9J46TFyr/R0YBVP2ivuKfADtHxIHfV5SeEVJbYfbFx4lgWbqDBn91Gy5svInLwvxt5V3tXPGY9E1kdUHLMQPrUD+U+Gvbrk+f8AC1aUkRJlmaRHSqMu17nhlw7egY3+lPDD4+OT+rdX/CQfkKV/Tdu6WWPFKNFHUy25KxJjY+AYkfpioixwxqg3rDVFuTt5cXg4pQe1lCSD7si6MD8LjvBFXU0wVSzEBQCSTwAGpJqEEX0vdvahUceqiX9IlrD5j40c7NkfZ05WUExPpmA0IHBh4jmKCtg4Ztq7bae14Vl61jyEcekA82KKbfip3yQKwKsoYHkRcfOtJD5VgirvBh8t+ujt+ID5HX5UJbf2o2NkWHDqWVTe/eT9o/dUDv8AGig7sYa9+pT5/wAanYbBpGLIqoO5QBRab2ZNIjbJwAw8Cpf3QSx8eLHyr583q22+Pxskii+dhFCv5gbLENPvE5v06cfSltj2fZ0oU2eW0K62Pb98jxCBjSt6Ltl9dtOHTsxBpT3dkZVH6zD4U0qMvR57C2UuGw8UC8I1C+ZHE+pufWrEVqtbCoBnteV7WViHJK2IoKn6VcHHiThyZNGyNIFBQPexBN81geJtYWNGoNYpwkwqkaqp9B/Chzb/AEd4PFK14kjc8JIlCMDyOgs3kRRWa0YVjWfOZkxWyMayq+WRDcgXySoeBZb6hgOeosddKe27W8ceMw0c6aBgQVJ1V1NnU+RHHmLUrOnOJRisOw94wsG8lfsX/Wb50C7I3dxGJDGCB5QpsxUA2Nr2NzxtalViqz6g65fvD4iqbEbDXrmngmMDv7+XKySW4F1b7Q7wQaRA3Dx/9zm+C/8AdW38g8f/AHKX4L/3VKNSHM2MwmBmU4idpMTiSEDsM7EZgAoEa2jS5HdRLi8KsiMkihlYEMDwIPGvn/Y24uOXEQMcJKoE0TMbLoqyKxJse4V9DVqojFbtjcHEYaTrcGWdQcy5TaRO7uzjy9Rxv2g6RMbGMsuHDsNLlHQ+oGh9LUcbS2+kL5CkjNYN2FzaG9r6+FaYLeFZZFRYphe+rrlAsCe891qH8Hd7Qv8AGSbS2mQnVssZPAAxoPFi5u1vXyoz27ihs7CxYfD2DEHW2tvtv+JmNFeGTW9Lfe6cz44qORWIfv8AmT8KT+sb7ZIvkzzYe7r4s9bKzBL+8TdmI42v9aJ13OwwFshPjmN/kauMNhgihFFlUWHkK62qJIjkwB29uu2HHXQM2VeOtmXxBFriu2zN7EmQ4fEoZWcFQoXN1iniGHD150ayRgggi4OhHhwNKbH4b2fEPlvmRtDzspuv1FF/XQ4/bZphd1cRhcSf9GYhoGbX2fFA5WHdmUMHtyJGbjrxqzxu6W18cOrxuKgih+0kAJz/AIgQL+RNvCr2HHDGT4dv6sR/lO32Wc6GyDmoI4+dFoFOLBLBUbt7tQ4GERQjTizHVna1sznmfAaDgKpN7N/jBMMJg4TicWwvk+yg43c3421tcAaXIuLl875VLdwJ+Apf9DuDDwT41+1LiZ3JY8Qi27N/xEn4d1UKI8mz94X7XtGHjPHIuX4G8TftGq2HpL2hgZxDtKIMPvKAGy3tnQqcsg8AAfKm7loF6YNnI+zzIw7UToyHuzMEYeRDfIVkJO8An0w7eXEHBiJs0RjaYEc89gh8CAG+JqZ0G4K7YqY8RkiHzc/UfCqDcncE7SheQzmPq5OqAy5tMofmRb3+FMDZ+Cj2DgJndzNmkzCwClnZVjVBqbe7cnzql/A6Wt7Urdj7Lx+1oxiMTipMNA+scWHOQleTE/d8730NhwqTi+i2eFS+C2hixKNQJZSVY9xygAX7yCPCpQaQyaylFs7plmhUxYuDPKjFWYEJfKbdoG/aBBBI0PGsrUbiwK323efCYyVGB6uRmeNuTI5JIvzKkkEeXfTh6M96VxeDRWYGaIBJBfXTRJPJgPjccqj73bRwU8ZhlTrxe/ZNsjW95X5Ny076D5ei7G4d1n2fPm0BW56uQAi9idUf1AGnCtdieVkdFccXikiRpJGCIouzMbAAcSTypTrvBvEgynDZzwzGKNj5kxyBflUDF7sba2gbYq6pe9pGRFHiEivc+evjWoNAzv3vGMdjHmUEIAI4wdD1akkEjkSWJt402uiLZYi2ZE/2pi0rerFU/wCFR86Bd8Oj+PZ+AV2cyzvMql7ZVVcrsQi3P3RqdfLgLLd7pZgwmCgg6maR44wrEFVXNrcAsbn4VSvI3AlbZKVR6dR/c2t/jC/7FqtNmdNeEkIE0c0F+ZAkX4pqB5iiTiMHJW1Rdn7SjnQSQyJIh4MhzD5cPKpNYhTT9cmIkeOHOGRFuXCDs5ifE+9W+E3g/KiKaNonb3bnMrfhYVkG2vy8kMoEZFjGSffXnYnn4Com2mE80EcRDMj53ZdQij7xHAnu8KIv6FUUgVbkgDib9wpRYbF5sUkh5yhj6vemk6gggi4IsfI0rdsbLbDylDw4qe9eRH+eNabwhfGtjVFe1R7s7wLPGFJAlUWI77aZh3/uNXV6Syc2qMJpS7yY++MnDWADaHvAAB9dKYe8G3lw6HUGQjsrz8z3AUrdtxMqkSDtMAdePa1ufGhOjr8a7Mwe8UnVog7RWTMmvuWJJsRwBv8AKjH+cJ/7JP1j/CuO4W68L4USSR5mZm4kjQGw0FE38k8N/Yr8W/jWSfRnKIPN0gOR/VJ8T/Couzt7xh4+rgw0UaAkhUuoueJsBzor/kphf7Ffi38a4Y3YODiQu8ShRx1b0A11J4VKl6S4+FL/ADhSf2SfrH+FDHSlviJ4YcJGLyOUkmVdbMdY4vxEkNb8PfVZtPbTSz9Vgoc0re6idoIOFzc2JHEk6Dn3UcbkdGy4VvaMS3XYoktc6rGTxy395vzz6WpRvbK6Wi16P93TgsEkb/1jEySeDvbs/ogAelU/TLg2fABlBIjlVnt90gpfyBYXo9AqJtXGQxRO+IZFiAsxe2Wx0sb8b8Lc6ZzWwR6Nd9IJsNFh2dUnjUJkYhc4UWDJfjy04ijDae04sPE0szhEUXJP0HeTyA40j5N0k2hOx2XBIkAPaeU5Ygw1tECCw/Dra32ah7a2bj8MYxjo5JoYmuokdpYT39pTcfpWI4cNKxasi4yDEY2abEw4eZkllZuyjMBc+6SBa4Fr2517TF2J0wYNYVV4Xw5UW6uNM6AD7hAGngQD9ayrYrfhVY7BmKRo2sSuhtw4X0+NNbAL+ST8K/QUt95v9bm8x+yKM8NvPCssGG7RkdVGg0U5M1mN9DbW3HUVyjss8pE/bELtHljJVnZRmH2Re5Y+gt61Am2bOilmxpCgEkmNLADjRDVDteTrsRHhvs262XxVT2V9TqfSkwIpdp7nPtHDouIxEiqJOtFkUNlCsqgi1lJzX52sK2wXRNs+MaxGQ98js3yuAPQUZ17lpEsFpOjbZxFvZIh4gEH4g0I7zdDK5S+BZgw/2LtmDeCudVP4iR5caa5FakVrJZ82bu7yYjZ85ePMCCVlhYkK9jZlccAwIsG4i3MXB+iNk7UTEwxzRG6SKGX15HuIOh8RSa6YtkiLHJKugnjuf8SM5Wb1Up8KLehTGlsFJGeEUxA8nVXPzJrCfowJsMrizqrDuYA/WsigRBZVVR4AAfKhPfLfsYU9VCA0tu0TqqX1Fxzbnblzqg2fupjMeBLiZ2RG1UMSSQdQQmioPn4UL8Ko4yMr2tPvp+sP41H2nsmPEJlkF+4jQg94NBknRNHbszvf85VI+VjVHiosbspwRIchNlNy0bc7FW4HTw861+m4rphDitx5kN4XVrajXIw/df1FdI9mbSIy53A8ZR9QSavN1d50xkWYDK66OvceRHeptV3W4rovNrYM7K3OCt1k7da/G3EX7zfVjQZvPlmxEhOozG1vDs/uphbybYGHiNj22FkHjzbyFBm6+xjPMM3uIczHv7l9fpei60hRbq2HG72C6rDRpbULc+Z7R+tWVqwV7XQ4s44rErGjO7BUUFmY8AoFyT4Ckhvz0je2yiKFmjwyn38pzN95sptYW0ANjx4UzN+tqhYjALEyghv8M6EfpcPK9VG6O4GFeIyTYeJs57IZQbKOevefkKlq6GlSspd29+tlYGPJBHMCR2pDGC725u1/gOAvVy/TTggCVScnkMgF/C5bSr4dH2z/AO54f/divf5vtn/3OD0jHypBtFV0VyvLh58TISTiMTI4BN8qg5QovyBvQr0tYx59oYfB5isREfDm00hQv4lQNPM0zNm7PgwGGEatkiiB7Ttc6knU8zc0pukza0ONkR4AyvGCvWE5cy3uLDiCDqCfHTWpasqVu0OPAbPjhjWKJQiIMqqBYAV3khDAhgCCLEEXBHiDoRSLl6TcaCExErQPYXunV6HgSCM3rwrnit9pANNoPI54JHJKTc+JAW/gCfKtkqj+ljv30frHij7MyRRuofIRorEkELqLLpe3K5rK4Y/dfau0n9pePIGAVFaQxWQDSynW2pN21JJ8KykWv0tt8Jz7XKie+SP0RlHaNEEmAWHEbKVAbXkJJ1JZowWJPMkn91UO92z0fGSlgb6DiRplHcas8du1As+zkCtlmLBx1jm9owRYlrrr3Wrj2J6QxxVRs/ZjriZ5ny2ewSxuQo79NOAqdgMAsMaxxiyrwBJbibnViTz76kGuhxsTu9PSrjIsdLHD1axwuUyMly2XiWN7i/K3AWpp7B2ymKw8U8fuyLe3ceDKfEMCD5UtulPcF3kOMwylyQOujUXNwLdYoGp0sCPAEc6p+jbpDTBAwYk2gZrq9v6tye0GHNSde8G/I6UT0PGvDUTB7VimXNFIjr3qb0Mb3dJkGDDIl5Z7aIAQBfgXYjQc7C5P01BoB+mzaAfGQxDjFES3nK2g87ID6iiroc2eY9ntKRbrpGcX+6tkB8jluPOgLdbdDEbWxDTzlhEzZpZSLZz9yL0sLjRRantBhlRAigKqgKAOAUCwFYTYl9jOMRj4jLqJJgzX53a9j8h5U7lFJHeXY7YTFMuoXNnjbvW9wQe9Tp6CjXdzpKjZQmK7DjTrPst4tb3D8q5xwOavQdWqh31EfsUwlIAKnLf74GZbeOlXMGMR1zo6svHMpBFvMG1LLpB3pTFZcPBd1DXLrrnaxAVLe8Nb3520pNgislXuDtpYcXdmspRgbAm/Ajh4ijfH7+ra0KEn7z6D4A3NVm53R0iR9ZiVbrG4JmIyL3NY8Tz7vjVltOGONxh8JGvXN7zcSi95JuQba+A8xRyO4tgdjpp8S7vcnKLu/cL2AXuFzajrcAWwzDjaQ/srWbS2QuHwEirqbAs3NmzDXw8q93BH9Hb/ABD+ytRKmaTuITCtZpQqlm4AEnyFbVvNMkUbSSEBVFzf/Op/9V1Ss4gB/JrFYuQysmRXNxnOWycgBx0FH+H2fkUKtgFAAHgNKpdib0PipXyqEiUc9WJJ0ueA0B0+dXoxBrRUBScns1aIjiK4YidUVmYgKoJJPAAC5JqxjkvQL0sYto8MqoCFlfKx7gozZf0rfI0pRpWgxy6AfePeCXaGICIDkzZYo/E6Zm/OPyHrR/utuVFhVDMA81rlz9k9ydw8eJ+VCvRbssPNJMR/VAKv4nBufPKLfpUfbQ3iw2HNpZkVvu3u36oua4x9Z1l4ibNhVcWdVYdzAH61pBs+NDdI0U96qB9BVKvSFgibdaR5owH0q5wG1IpxmhkSQc8rA28+Yp2CmiTasrcVlUArN6P9bl8x+yKYuz4gYoiQLhFsbcOyOHdS63nP9Ll8x+yKY+zD+Rj/AAL+yK5x2ztPSJdq8IqFtfbC4dVJDOzsERF4u51sL6DTW5quxu8E8CmSfDqIh7zRy9YyAniylFuNfsk07OdF8sN+FQzu1hEmMww8JmPGTIub424+PGrPCuMgYG4IuD3jlXMRE611SpBK3aOClk/q8TLAO6NYj/zI2qnfo/wsk3XYlWxMpABaYhr5RYXRQqf8NFbYc1youynOOIAAAAAaAAWHpW9ZULbW1Vw0DyvwUcO8nQKPM6etAuyNvJhsM8J9ryhBwLGxB71PHN5UoJ9mLJMUwXWTDldMp9fD842qzwsU+1cV22sBqfuxpfgg7zw8edNLZOxIsNGEiUKOZ+0x72PM0K5HW+CEniIZoMyOJI83FTdQw8RwYfGrrdPeuPCN28OrX4yr/WAHl2tCPAEcKbOMwCSrlkRXU8mAYfOldvhsPBRkmCcK44xC7jyBAOU+BNvKs1RlJSDfG72xtCpwxEjynKngeBzDkR3fuqVsHZSwqWZg0r6u1768bDwpKbKxyiVLuQpID20OUnUi/McaaybiR20lkt5L/CrkzSRa70yD2SXUcB+0Kg7iSAYdrkf1h/ZWq7bG56QwvIJHYqL2IWx1A7qh7C3aXEQNIzsuUkWFraKDfXzo3k1LjQQ/y7g+7J8B/Gh/fTfyKcJFGHAU5nuALmwyjj5n4VC3V3X69GGcqEtyBvmv4jurni+jfEF2K2IJNjdRccuelXlKi1FMst0N6IYYmzB7s99AOAAA5+fxq3xm/qZD1SsX5ZhYeN7GoOzejhhGoaQhrdoBQbHzvrUxeja/+2P6g/7qyUuiNw7CrYeKMkaObAsgY24a0OdLUqjAgHi0q5fMXJt6Xoo2bgxBEiE3yqBfvtSm6UdpvJjOrY9iNVyD8agsx7zy9K7SfGFHOKuVkTYW35I8N7NhQTPPISSOKiwUBfE2OvIAmirZPRnGBmxLNK7akAlQD5+8x8b+lV/RRstSZZyLlSI18LjM5HoQPjTIArlFDlKtAhjujPCsv5PPG3Ihiwv4hr/uoAx2DxGzsRbMUcaq66B17x3jkQeFO+1CHSZs0PhOst2omBB/NY5WHzB9KzRoyembbD6RoHhBxDiKQaMLEg2+0tuAPdy1rKU16ypyFwQaz7HxTszNE5Zjcm3fV7s7aeOiRU9nzBRYEqb25C4OvwovUaXNerIp4FT5EH6VeNBc76BHbzyS4eOeUrh54pS0QIJDNa2WwuxLDuBqBtjeKZ41hxsTYWOSwklVS4K/dX7l+d72FXe8MLJi8NiijSRRB1YKCxQva0gUanuPdXbau8OHeF0T+kM6lREiliSRYXFuyPFuFYlhRhEURIEtkCgL+EAW18q5PITXLYkDrhIkktnWNVa2ozAWNb13k9HJGyS28q6YlRbNpVBvh/qOJAFyYmAHeSLW+dSNp7FaXZ3s2YKxiSO5FwCoW+ml+FSLtNGomdaO8fEUD9KOPUwLGrqWEisyg3IQq4BNuV7fKq7+aR/7eP8A3Z/7qn7I6M+qEoklV1kjKWVCpDZgysLk8CtcHbOyST2cuiZltiB9u6fq9q3zvTCFJnDtPsvFXZdeB+7InPKf82NMvZG9+GxCjLIqseKOQrA92p18xVTwSa7KzfbaEjyQ4KBsrz6s3dGPLgDYk+C251KwG42EiQDqhIebOMxP7h5CruXqgRI2QEDRiVuB5mhXefpEghUrC6ySngQQVXxJ+0fAetXBFb0LTfrZcceLnEKhVVh2Rw1RSwHqaZnRttt58MUkJZocq3PEqR2b95FiPhSujjfEP2Q8rMbmwLEknU6Dv58Kbe5G7pwkJz26yQhmtrawsq3521+NROxy0WG9J/okvkP2hVTuobYKbzf/AJYortVft2RUw0xJAGRuNhqRWrNhT6KXo/X8nIfzlHwX/wB0WgUr9l7VxCKVgzWY3OVMxva3GxqYcVtA6/0j9Uj91RSxoUoWxjxvbhXQYk91LBd5sXEe07fhkUfvF6INj78LIQswCMeDD3fW+q0l8lAfxhmtmpWdK+wnWVMQBeNlEZPcwvlv5g8fCmVG+t6zbWzlxEEkTcHQr5EjQjxBsa61ziFPiwD6J5gYJl5rIG9GUAfsmjsUl909uHA4o9YCFP5OVbaix0NuN1PyJpk7Q35wkIBMockAgR9s2PDhoPUiuKHKOcBBQ10hzBcBJf7RVR5lgfoDUb+cqAatDikX77RWX45vpQfvzvjHjCqQG8UZzX4ZnItex1AAJHjc1m8YNGLsF7V5RVsTo9nxEIlzLGG90MpuV5NpwB5VlGmdbQXYXYEuKHWYqRgDqsa6ADlfu+F9eNbYvcVLXhdlYcL6gnuuLEUUxjSuhFLijjyYGbs7wyLL7POSdSqk8VYcieYP8KMgKX22l/8AkbJx6yPh96y3pgitEs1WTpFLbyrdowdVIoa2lsR8TifyzN7MiLkjRyueUls7S5bEqosFW9tSTyoY2rgfYdpYIYIyfl3KTYfOzJ1QtmlysSEyjW/8detgSGFtCaKGJpJ2GRbE6X4EW0HHW1D+I6S8HYdt+F7BGuPPlf1q42ls5J4jHJco1rgG3Ag8vKoMG6GDXhhovMqGPxa9Ft9GVdkLDdIeCc26wp4upUfHgKIYpVcBkIZTqCCCD5EUPbU3CwsqkLGIm5NGMtj4gaGg3dvasmz8YcPK35MtkcX7ILe7IL8BqCfA+FC32Ok9DM2hsuOZMkqK6nkRw8R3HxFCmM6LcO3uPJH4aOP+LX50Qx70YdmCpJ1hJy3RHdb3tqyqVGvjVsatIKbQvB0SpzxDW8Ix+9qnYfowwY1kVpT3ux+iWFRY9+ZRtBoZQixdYYwLWI1srX5309Go7FZUJuSAba+4vUo0uBeSKRRmyhiQwGthc6HuvcfWpe4m9hxStHLbrUAObhnXmbcmHPzonxmIWONnc2VVLE+AFzSz6N4S+NZwLKqMW/TPZHyPwqPZtxdh/t1MSUAwhjDX7Rf7tvs+N++lhvrg8WhUYyXrM4YqAbgWtfSwA491ORRS36W/eg/DJ9VrSNB5oYuxowEWwt2F+lTMTFpfuqFs82RCPur9Kso5geNdotVRzlsq8VgkkUrIoZTyP+dKXe8mwvZpOzcxvqp7u9T4jvpqPhe41U7wbuHExhAyqQwa5F9NQfrXOXxtjhOmVG4u1DKhiY3aOxB/MP8AA6eooyc2Bqq2HsKHCDKpu5HaZrZmA8OQ8KnSyX8q6R+sc7DLLwLzpS2ZCIety2nZgisNL8zmHBrAG3OhHdTcbFOgxEDopzMFuSDcaFuBHG9GfSthycPEwGiyG/6Sm30qx6Opw2BQDijMp8DmzfRhXHujpdRsG8RubtKcZZ8QCvc0jMP1VUA+tD2091v9GYmF2KzKbPYrZTlIDLYk+np3U7LUtulbEqZIYx7yqzHwDEAfQ1Xg0W2xi4XEK6K66qwDDyIuK8qo3HfNgIL8lK+isVHyFZVs5tKy7jaoG3duJho8x1Y6Ivef4d5qHjdrmOFpLXyre17UO7Cw/tbtPOc5BsF4LoLj08PrUfhYrsmbp7IaSQ4mXvLLf7TG928hfSjLNUDrjXvXm1VRo0pWa+2wYnroFkDFOxKqsVZCwuBdbEG3MGgneTC/6IkhxWFYlZZkhmjlYy50a/aR3vIGAXhmy68O+3x+7uXEvi8NIYJmXLJ2esjkA4F0JHaFuIIqMm774iWKfGzdd1RzRxqnVRq/JyuZmZh4tbwqmLbeffRME0atGzlwToQLKCBz4nXhV3hMassaSIbq6hgfAi4oV3z2QuIgLMbPEGZWHzU94Nh8KF9xt8JEth2UMupU3sV5kcNRr6UexUuNjXLCk10hTrJtURjUDqg4AuWbS62HHQjSivenfd8Olo0GZtAxNwPG1tfjQnuLBm2isznO7Ru9zxDXy38/41n4aKrIxhvXFCUSSGXDoxyozIAngDkJyeoFEKMDoKE99GvgZ7i9luPMEWNTN1MU3suGJNz1Sa/oikt0B6s7be3Uw2IYs8QZ7Zb5mS4HfkI+JvUbGtjcNlWGMYmIjQu2WRT91jcBx3G1++ry+prvKeyKrWzKQB4/Zu0cdZZurw8V7lQbk+YBOY+ZAon2DsKPCR5I+erMeLHvNvpyqWZK8MlBIrdkrNSp6Yr9fASez1bW8wwzfUUyTMaW/SybtBf7sn1Wsyw2FW4G180RiY3KgFb/AHTxHofrRbnpNYbEPC4KNZlAsfTnRfsvfNpB2oxccw1r+ltKikKce0HAltzoT333gZcsUbsre8xUkEDgBcHnx9BVVtPfmQdmNAp+8Tm+AsKrd38D7TMxlYm3abvYnx5VnJ6NGFZYT7jYNrPO9yX7Kkm5Kg3J18QPhRXeq5JMoAAAA0AHIeFdBOaSVAk7dm21tnJiImikF1cW8QeII8QdaX2E2XjtmSsYU6+JuOXUMORIBzK47wPjR+cQa5jFk38Das0ZSoH13zxUotDgJM/e9wo8TcC/lehHfPZTQ9W0758RKWeQjgFFgqr4Cmj7SaWONmOO2sEk0QPkAGvYj7RH6Rvc+NGQ4PwYu6OFMeCgUixyAkdxbtH615Vis+nCspnJ5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8" name="Picture 10" descr="https://encrypted-tbn2.gstatic.com/images?q=tbn:ANd9GcRgwn_qpOZ5AbusQmKkmz4sUFkhFD7WMSDXZoQVVVqQ4GQSHmeuC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32656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>Qualitative </a:t>
            </a:r>
            <a:r>
              <a:rPr lang="en-IE" b="1" dirty="0" err="1" smtClean="0"/>
              <a:t>vs</a:t>
            </a:r>
            <a:r>
              <a:rPr lang="en-IE" b="1" dirty="0" smtClean="0"/>
              <a:t> Quantitative</a:t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Data can be qualitative or quantitative. </a:t>
            </a:r>
          </a:p>
          <a:p>
            <a:r>
              <a:rPr lang="en-IE" b="1" dirty="0" smtClean="0"/>
              <a:t>Qualitative data</a:t>
            </a:r>
            <a:r>
              <a:rPr lang="en-IE" dirty="0" smtClean="0"/>
              <a:t> is descriptive information (it </a:t>
            </a:r>
            <a:r>
              <a:rPr lang="en-IE" i="1" dirty="0" smtClean="0"/>
              <a:t>describes</a:t>
            </a:r>
            <a:r>
              <a:rPr lang="en-IE" dirty="0" smtClean="0"/>
              <a:t> something)</a:t>
            </a:r>
          </a:p>
          <a:p>
            <a:r>
              <a:rPr lang="en-IE" b="1" dirty="0" smtClean="0"/>
              <a:t>Quantitative data</a:t>
            </a:r>
            <a:r>
              <a:rPr lang="en-IE" dirty="0" smtClean="0"/>
              <a:t>, is numerical information (numbers).</a:t>
            </a:r>
            <a:br>
              <a:rPr lang="en-IE" dirty="0" smtClean="0"/>
            </a:br>
            <a:endParaRPr lang="en-IE" dirty="0" smtClean="0"/>
          </a:p>
          <a:p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692696"/>
            <a:ext cx="3384376" cy="57606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b="1" dirty="0" smtClean="0"/>
              <a:t>Quantitative data</a:t>
            </a:r>
            <a:r>
              <a:rPr lang="en-IE" dirty="0" smtClean="0"/>
              <a:t> can also be Discrete or Continuous: </a:t>
            </a:r>
          </a:p>
          <a:p>
            <a:r>
              <a:rPr lang="en-IE" b="1" dirty="0" smtClean="0"/>
              <a:t>Discrete data</a:t>
            </a:r>
            <a:r>
              <a:rPr lang="en-IE" dirty="0" smtClean="0"/>
              <a:t> can only take certain values (like whole numbers), i.e. it can be </a:t>
            </a:r>
            <a:r>
              <a:rPr lang="en-IE" i="1" dirty="0" smtClean="0"/>
              <a:t>counted</a:t>
            </a:r>
            <a:r>
              <a:rPr lang="en-IE" dirty="0" smtClean="0"/>
              <a:t>.</a:t>
            </a:r>
          </a:p>
          <a:p>
            <a:r>
              <a:rPr lang="en-IE" b="1" dirty="0" smtClean="0"/>
              <a:t>Continuous data</a:t>
            </a:r>
            <a:r>
              <a:rPr lang="en-IE" dirty="0" smtClean="0"/>
              <a:t> can take any value (within a range), i.e. it can be </a:t>
            </a:r>
            <a:r>
              <a:rPr lang="en-IE" i="1" dirty="0" smtClean="0"/>
              <a:t>measured</a:t>
            </a:r>
            <a:r>
              <a:rPr lang="en-IE" dirty="0" smtClean="0"/>
              <a:t>.</a:t>
            </a:r>
          </a:p>
          <a:p>
            <a:pPr algn="ctr"/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9874" name="Picture 2" descr="Types of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268760"/>
            <a:ext cx="4995786" cy="46085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325wikibook.wikispaces.com/file/view/organizational_environment.gif/92756498/organizational_environ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2" y="836712"/>
            <a:ext cx="8243176" cy="584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3419872" y="2924944"/>
            <a:ext cx="2304256" cy="1584176"/>
          </a:xfrm>
          <a:prstGeom prst="ellipse">
            <a:avLst/>
          </a:prstGeom>
          <a:noFill/>
          <a:ln w="1016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2610</Words>
  <Application>Microsoft Macintosh PowerPoint</Application>
  <PresentationFormat>On-screen Show (4:3)</PresentationFormat>
  <Paragraphs>426</Paragraphs>
  <Slides>55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Chart</vt:lpstr>
      <vt:lpstr>Introduction to IS</vt:lpstr>
      <vt:lpstr>Information Systems</vt:lpstr>
      <vt:lpstr>Activities of an Info.System (IS)</vt:lpstr>
      <vt:lpstr>data</vt:lpstr>
      <vt:lpstr>PowerPoint Presentation</vt:lpstr>
      <vt:lpstr>Data</vt:lpstr>
      <vt:lpstr>Qualitative vs Quantitative </vt:lpstr>
      <vt:lpstr>PowerPoint Presentation</vt:lpstr>
      <vt:lpstr>PowerPoint Presentation</vt:lpstr>
      <vt:lpstr>Data Processes 1</vt:lpstr>
      <vt:lpstr>Data Processes 2</vt:lpstr>
      <vt:lpstr>Data Processes 3</vt:lpstr>
      <vt:lpstr>Data Processes 4</vt:lpstr>
      <vt:lpstr>Data Processes 5</vt:lpstr>
      <vt:lpstr>Information</vt:lpstr>
      <vt:lpstr>PowerPoint Presentation</vt:lpstr>
      <vt:lpstr>Creating Information</vt:lpstr>
      <vt:lpstr>Data becoming information</vt:lpstr>
      <vt:lpstr>Information</vt:lpstr>
      <vt:lpstr>Information</vt:lpstr>
      <vt:lpstr>Data and Information</vt:lpstr>
      <vt:lpstr>Business Intelligence</vt:lpstr>
      <vt:lpstr>PowerPoint Presentation</vt:lpstr>
      <vt:lpstr>Sources of Information</vt:lpstr>
      <vt:lpstr>Information in an Organisation</vt:lpstr>
      <vt:lpstr>Value of Information</vt:lpstr>
      <vt:lpstr>Activity 1.1 - Value of Information</vt:lpstr>
      <vt:lpstr>Sources of Information</vt:lpstr>
      <vt:lpstr>More Information</vt:lpstr>
      <vt:lpstr>Qualities of Information</vt:lpstr>
      <vt:lpstr>Three dimensions of information quality</vt:lpstr>
      <vt:lpstr>Qualities of Information</vt:lpstr>
      <vt:lpstr>Time</vt:lpstr>
      <vt:lpstr>Content</vt:lpstr>
      <vt:lpstr>Form</vt:lpstr>
      <vt:lpstr>Other Attributes</vt:lpstr>
      <vt:lpstr>Decision making</vt:lpstr>
      <vt:lpstr>Decisions</vt:lpstr>
      <vt:lpstr>Decision Behaviour</vt:lpstr>
      <vt:lpstr>Analytical or Intuitive?</vt:lpstr>
      <vt:lpstr>Quantitative &amp; Qualitative</vt:lpstr>
      <vt:lpstr>Levels of managerial decision making</vt:lpstr>
      <vt:lpstr>Examples of managerial decision making</vt:lpstr>
      <vt:lpstr>Activity 1.2 – Decision Characteristics &amp; Mgt level</vt:lpstr>
      <vt:lpstr>Decision Characteristics &amp; Mgt level</vt:lpstr>
      <vt:lpstr>Activity 1.3 – Complete the following:</vt:lpstr>
      <vt:lpstr>Structure of decision-making</vt:lpstr>
      <vt:lpstr>Information characteristics for decisions by management levels</vt:lpstr>
      <vt:lpstr>PowerPoint Presentation</vt:lpstr>
      <vt:lpstr>Decision Tree</vt:lpstr>
      <vt:lpstr>PowerPoint Presentation</vt:lpstr>
      <vt:lpstr>knowledge</vt:lpstr>
      <vt:lpstr>Data, Information &amp; Knowledge</vt:lpstr>
      <vt:lpstr>PowerPoint Presentation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IS</dc:title>
  <dc:creator>admin</dc:creator>
  <cp:lastModifiedBy>Darren Redmond</cp:lastModifiedBy>
  <cp:revision>86</cp:revision>
  <cp:lastPrinted>2014-01-14T09:45:39Z</cp:lastPrinted>
  <dcterms:created xsi:type="dcterms:W3CDTF">2014-01-09T10:32:13Z</dcterms:created>
  <dcterms:modified xsi:type="dcterms:W3CDTF">2017-09-05T02:53:55Z</dcterms:modified>
</cp:coreProperties>
</file>