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9"/>
  </p:notesMasterIdLst>
  <p:handoutMasterIdLst>
    <p:handoutMasterId r:id="rId40"/>
  </p:handoutMasterIdLst>
  <p:sldIdLst>
    <p:sldId id="257" r:id="rId2"/>
    <p:sldId id="402" r:id="rId3"/>
    <p:sldId id="403" r:id="rId4"/>
    <p:sldId id="318" r:id="rId5"/>
    <p:sldId id="319" r:id="rId6"/>
    <p:sldId id="388" r:id="rId7"/>
    <p:sldId id="425" r:id="rId8"/>
    <p:sldId id="391" r:id="rId9"/>
    <p:sldId id="392" r:id="rId10"/>
    <p:sldId id="393" r:id="rId11"/>
    <p:sldId id="394" r:id="rId12"/>
    <p:sldId id="395" r:id="rId13"/>
    <p:sldId id="396" r:id="rId14"/>
    <p:sldId id="397" r:id="rId15"/>
    <p:sldId id="398" r:id="rId16"/>
    <p:sldId id="399" r:id="rId17"/>
    <p:sldId id="400" r:id="rId18"/>
    <p:sldId id="401" r:id="rId19"/>
    <p:sldId id="369" r:id="rId20"/>
    <p:sldId id="404" r:id="rId21"/>
    <p:sldId id="405" r:id="rId22"/>
    <p:sldId id="406" r:id="rId23"/>
    <p:sldId id="407" r:id="rId24"/>
    <p:sldId id="408" r:id="rId25"/>
    <p:sldId id="409" r:id="rId26"/>
    <p:sldId id="410" r:id="rId27"/>
    <p:sldId id="411" r:id="rId28"/>
    <p:sldId id="412" r:id="rId29"/>
    <p:sldId id="413" r:id="rId30"/>
    <p:sldId id="414" r:id="rId31"/>
    <p:sldId id="415" r:id="rId32"/>
    <p:sldId id="416" r:id="rId33"/>
    <p:sldId id="417" r:id="rId34"/>
    <p:sldId id="418" r:id="rId35"/>
    <p:sldId id="419" r:id="rId36"/>
    <p:sldId id="420" r:id="rId37"/>
    <p:sldId id="424" r:id="rId38"/>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88" autoAdjust="0"/>
    <p:restoredTop sz="80256" autoAdjust="0"/>
  </p:normalViewPr>
  <p:slideViewPr>
    <p:cSldViewPr>
      <p:cViewPr varScale="1">
        <p:scale>
          <a:sx n="111" d="100"/>
          <a:sy n="111" d="100"/>
        </p:scale>
        <p:origin x="-1880" y="-120"/>
      </p:cViewPr>
      <p:guideLst>
        <p:guide orient="horz" pos="2160"/>
        <p:guide pos="2880"/>
      </p:guideLst>
    </p:cSldViewPr>
  </p:slideViewPr>
  <p:outlineViewPr>
    <p:cViewPr>
      <p:scale>
        <a:sx n="33" d="100"/>
        <a:sy n="33" d="100"/>
      </p:scale>
      <p:origin x="48" y="2151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35C786EF-2689-4F1B-B29C-0848F5BAF6F6}" type="datetimeFigureOut">
              <a:rPr lang="en-IE" smtClean="0"/>
              <a:t>9/5/17</a:t>
            </a:fld>
            <a:endParaRPr lang="en-IE"/>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8C618963-197B-498E-B73D-5886DC2DDB41}" type="slidenum">
              <a:rPr lang="en-IE" smtClean="0"/>
              <a:t>‹#›</a:t>
            </a:fld>
            <a:endParaRPr lang="en-IE"/>
          </a:p>
        </p:txBody>
      </p:sp>
    </p:spTree>
    <p:extLst>
      <p:ext uri="{BB962C8B-B14F-4D97-AF65-F5344CB8AC3E}">
        <p14:creationId xmlns:p14="http://schemas.microsoft.com/office/powerpoint/2010/main" val="3204715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CDF96DA-3BFE-4A80-8444-45F5A40AD377}" type="datetimeFigureOut">
              <a:rPr lang="en-IE" smtClean="0"/>
              <a:t>9/5/17</a:t>
            </a:fld>
            <a:endParaRPr lang="en-IE"/>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1824F3F-BCBA-4D15-837A-A6CEB249FB76}" type="slidenum">
              <a:rPr lang="en-IE" smtClean="0"/>
              <a:t>‹#›</a:t>
            </a:fld>
            <a:endParaRPr lang="en-IE"/>
          </a:p>
        </p:txBody>
      </p:sp>
    </p:spTree>
    <p:extLst>
      <p:ext uri="{BB962C8B-B14F-4D97-AF65-F5344CB8AC3E}">
        <p14:creationId xmlns:p14="http://schemas.microsoft.com/office/powerpoint/2010/main" val="262010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READ</a:t>
            </a:r>
            <a:r>
              <a:rPr lang="en-IE" baseline="0" dirty="0" smtClean="0"/>
              <a:t> THIS: http://analytics.ncsu.edu/sesug/2008/BI-001.pdf</a:t>
            </a:r>
          </a:p>
          <a:p>
            <a:endParaRPr lang="en-IE" dirty="0"/>
          </a:p>
        </p:txBody>
      </p:sp>
      <p:sp>
        <p:nvSpPr>
          <p:cNvPr id="4" name="Slide Number Placeholder 3"/>
          <p:cNvSpPr>
            <a:spLocks noGrp="1"/>
          </p:cNvSpPr>
          <p:nvPr>
            <p:ph type="sldNum" sz="quarter" idx="10"/>
          </p:nvPr>
        </p:nvSpPr>
        <p:spPr/>
        <p:txBody>
          <a:bodyPr/>
          <a:lstStyle/>
          <a:p>
            <a:fld id="{A1824F3F-BCBA-4D15-837A-A6CEB249FB76}" type="slidenum">
              <a:rPr lang="en-IE" smtClean="0"/>
              <a:t>1</a:t>
            </a:fld>
            <a:endParaRPr lang="en-IE"/>
          </a:p>
        </p:txBody>
      </p:sp>
    </p:spTree>
    <p:extLst>
      <p:ext uri="{BB962C8B-B14F-4D97-AF65-F5344CB8AC3E}">
        <p14:creationId xmlns:p14="http://schemas.microsoft.com/office/powerpoint/2010/main" val="1525073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This graphic illustrates the components of a data warehouse system. It shows that the data warehouse extracts data from multiple sources, both internal and external, including a </a:t>
            </a:r>
            <a:r>
              <a:rPr lang="en-US" dirty="0" err="1" smtClean="0">
                <a:ea typeface="ＭＳ Ｐゴシック" pitchFamily="34" charset="-128"/>
              </a:rPr>
              <a:t>Hadoop</a:t>
            </a:r>
            <a:r>
              <a:rPr lang="en-US" dirty="0" smtClean="0">
                <a:ea typeface="ＭＳ Ｐゴシック" pitchFamily="34" charset="-128"/>
              </a:rPr>
              <a:t> cluster, and transforms it as needed for the data warehouse systems.  An analytic platform has tools for power users, including reporting, OLAP, and data mining, to extract meaningful information from the data warehouse and </a:t>
            </a:r>
            <a:r>
              <a:rPr lang="en-US" dirty="0" err="1" smtClean="0">
                <a:ea typeface="ＭＳ Ｐゴシック" pitchFamily="34" charset="-128"/>
              </a:rPr>
              <a:t>Hadoop</a:t>
            </a:r>
            <a:r>
              <a:rPr lang="en-US" dirty="0" smtClean="0">
                <a:ea typeface="ＭＳ Ｐゴシック" pitchFamily="34" charset="-128"/>
              </a:rPr>
              <a:t> cluster. A subset of the data warehouse is collected in a data mart for casual groups of users.</a:t>
            </a:r>
          </a:p>
          <a:p>
            <a:pPr eaLnBrk="1" hangingPunct="1"/>
            <a:endParaRPr lang="en-US" dirty="0" smtClean="0"/>
          </a:p>
        </p:txBody>
      </p:sp>
      <p:sp>
        <p:nvSpPr>
          <p:cNvPr id="665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51274A3-17AD-4446-B699-2DD174FA14B4}" type="slidenum">
              <a:rPr lang="en-US" sz="1200">
                <a:latin typeface="Times New Roman" panose="02020603050405020304" pitchFamily="18" charset="0"/>
              </a:rPr>
              <a:pPr/>
              <a:t>10</a:t>
            </a:fld>
            <a:endParaRPr lang="en-US" sz="1200">
              <a:latin typeface="Times New Roman" panose="02020603050405020304" pitchFamily="18" charset="0"/>
            </a:endParaRPr>
          </a:p>
        </p:txBody>
      </p:sp>
    </p:spTree>
    <p:extLst>
      <p:ext uri="{BB962C8B-B14F-4D97-AF65-F5344CB8AC3E}">
        <p14:creationId xmlns:p14="http://schemas.microsoft.com/office/powerpoint/2010/main" val="2895742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sz="1200" b="0" i="0" kern="1200" dirty="0" smtClean="0">
                <a:solidFill>
                  <a:schemeClr val="tx1"/>
                </a:solidFill>
                <a:effectLst/>
                <a:latin typeface="+mn-lt"/>
                <a:ea typeface="+mn-ea"/>
                <a:cs typeface="+mn-cs"/>
              </a:rPr>
              <a:t>In-Memory Computing: The Next Big Thing is Already Here – 30Jan2014 – 39minutes. h</a:t>
            </a:r>
            <a:r>
              <a:rPr lang="en-IE" dirty="0" smtClean="0"/>
              <a:t>ttp://www.youtube.com/watch?v=GKFD9q3Worw</a:t>
            </a:r>
          </a:p>
          <a:p>
            <a:pPr marL="0" marR="0" indent="0" algn="l" defTabSz="914400" rtl="0" eaLnBrk="1" fontAlgn="auto" latinLnBrk="0" hangingPunct="1">
              <a:lnSpc>
                <a:spcPct val="100000"/>
              </a:lnSpc>
              <a:spcBef>
                <a:spcPts val="0"/>
              </a:spcBef>
              <a:spcAft>
                <a:spcPts val="0"/>
              </a:spcAft>
              <a:buClrTx/>
              <a:buSzTx/>
              <a:buFontTx/>
              <a:buNone/>
              <a:tabLst/>
              <a:defRPr/>
            </a:pPr>
            <a:endParaRPr lang="en-I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E" dirty="0" smtClean="0"/>
          </a:p>
          <a:p>
            <a:endParaRPr lang="en-IE" dirty="0"/>
          </a:p>
        </p:txBody>
      </p:sp>
      <p:sp>
        <p:nvSpPr>
          <p:cNvPr id="4" name="Slide Number Placeholder 3"/>
          <p:cNvSpPr>
            <a:spLocks noGrp="1"/>
          </p:cNvSpPr>
          <p:nvPr>
            <p:ph type="sldNum" sz="quarter" idx="10"/>
          </p:nvPr>
        </p:nvSpPr>
        <p:spPr/>
        <p:txBody>
          <a:bodyPr/>
          <a:lstStyle/>
          <a:p>
            <a:fld id="{A1824F3F-BCBA-4D15-837A-A6CEB249FB76}" type="slidenum">
              <a:rPr lang="en-IE" smtClean="0"/>
              <a:t>11</a:t>
            </a:fld>
            <a:endParaRPr lang="en-IE"/>
          </a:p>
        </p:txBody>
      </p:sp>
    </p:spTree>
    <p:extLst>
      <p:ext uri="{BB962C8B-B14F-4D97-AF65-F5344CB8AC3E}">
        <p14:creationId xmlns:p14="http://schemas.microsoft.com/office/powerpoint/2010/main" val="236424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In-memory cloud computing</a:t>
            </a:r>
            <a:r>
              <a:rPr lang="en-IE" baseline="0" dirty="0" smtClean="0"/>
              <a:t> explained: http://www.youtube.com/watch?v=nenRLlYoNw8</a:t>
            </a:r>
          </a:p>
          <a:p>
            <a:endParaRPr lang="en-IE" dirty="0" smtClean="0"/>
          </a:p>
          <a:p>
            <a:r>
              <a:rPr lang="en-IE" dirty="0" smtClean="0"/>
              <a:t>What’s RAM?</a:t>
            </a:r>
            <a:r>
              <a:rPr lang="en-IE" baseline="0" dirty="0" smtClean="0"/>
              <a:t> </a:t>
            </a:r>
            <a:r>
              <a:rPr lang="en-IE" baseline="0" smtClean="0"/>
              <a:t>http://www.diffen.com/difference/RAM_vs_ROM</a:t>
            </a:r>
          </a:p>
          <a:p>
            <a:endParaRPr lang="en-IE" dirty="0"/>
          </a:p>
        </p:txBody>
      </p:sp>
      <p:sp>
        <p:nvSpPr>
          <p:cNvPr id="4" name="Slide Number Placeholder 3"/>
          <p:cNvSpPr>
            <a:spLocks noGrp="1"/>
          </p:cNvSpPr>
          <p:nvPr>
            <p:ph type="sldNum" sz="quarter" idx="10"/>
          </p:nvPr>
        </p:nvSpPr>
        <p:spPr/>
        <p:txBody>
          <a:bodyPr/>
          <a:lstStyle/>
          <a:p>
            <a:fld id="{A1824F3F-BCBA-4D15-837A-A6CEB249FB76}" type="slidenum">
              <a:rPr lang="en-IE" smtClean="0"/>
              <a:t>12</a:t>
            </a:fld>
            <a:endParaRPr lang="en-IE"/>
          </a:p>
        </p:txBody>
      </p:sp>
    </p:spTree>
    <p:extLst>
      <p:ext uri="{BB962C8B-B14F-4D97-AF65-F5344CB8AC3E}">
        <p14:creationId xmlns:p14="http://schemas.microsoft.com/office/powerpoint/2010/main" val="286853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slide illustrates the role and types of analytical tools and techniques for finding useful information and relationships in large data sets. </a:t>
            </a:r>
          </a:p>
        </p:txBody>
      </p:sp>
      <p:sp>
        <p:nvSpPr>
          <p:cNvPr id="706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B062703-4E92-4ADA-AC0B-A9A5ACF36010}" type="slidenum">
              <a:rPr lang="en-US" sz="1200">
                <a:latin typeface="Times New Roman" panose="02020603050405020304" pitchFamily="18" charset="0"/>
              </a:rPr>
              <a:pPr/>
              <a:t>13</a:t>
            </a:fld>
            <a:endParaRPr lang="en-US" sz="1200">
              <a:latin typeface="Times New Roman" panose="02020603050405020304" pitchFamily="18" charset="0"/>
            </a:endParaRPr>
          </a:p>
        </p:txBody>
      </p:sp>
    </p:spTree>
    <p:extLst>
      <p:ext uri="{BB962C8B-B14F-4D97-AF65-F5344CB8AC3E}">
        <p14:creationId xmlns:p14="http://schemas.microsoft.com/office/powerpoint/2010/main" val="2462821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ea typeface="ＭＳ Ｐゴシック" pitchFamily="34" charset="-128"/>
              </a:rPr>
              <a:t>This slide discusses online analytical processing, one of the three principle tools for gathering business intelligence. </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Ask students to come up with additional examples of what a multidimensional query might be.</a:t>
            </a:r>
          </a:p>
          <a:p>
            <a:pPr eaLnBrk="1" hangingPunct="1"/>
            <a:endParaRPr lang="en-US" dirty="0" smtClean="0"/>
          </a:p>
        </p:txBody>
      </p:sp>
      <p:sp>
        <p:nvSpPr>
          <p:cNvPr id="727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981068F-C000-40D2-BFF0-FBB78895B2DA}" type="slidenum">
              <a:rPr lang="en-US" sz="1200">
                <a:latin typeface="Times New Roman" panose="02020603050405020304" pitchFamily="18" charset="0"/>
              </a:rPr>
              <a:pPr/>
              <a:t>14</a:t>
            </a:fld>
            <a:endParaRPr lang="en-US" sz="1200">
              <a:latin typeface="Times New Roman" panose="02020603050405020304" pitchFamily="18" charset="0"/>
            </a:endParaRPr>
          </a:p>
        </p:txBody>
      </p:sp>
    </p:spTree>
    <p:extLst>
      <p:ext uri="{BB962C8B-B14F-4D97-AF65-F5344CB8AC3E}">
        <p14:creationId xmlns:p14="http://schemas.microsoft.com/office/powerpoint/2010/main" val="2367113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a:ln/>
        </p:spPr>
      </p:sp>
      <p:sp>
        <p:nvSpPr>
          <p:cNvPr id="747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This graphic illustrates the concept of dimensions as it relates to data. Product is one dimension. East is a dimension, and projected and actual sales are two more dimensions. Altogether, we are trying to analyze four dimensions. The business question is: In the Eastern region, what are the actual and projected sales of our products (nuts, bolts, washers, and screws)?  Sometimes referred to as a </a:t>
            </a:r>
            <a:r>
              <a:rPr lang="ja-JP" altLang="en-US" dirty="0" smtClean="0">
                <a:ea typeface="ＭＳ Ｐゴシック" pitchFamily="34" charset="-128"/>
              </a:rPr>
              <a:t>“</a:t>
            </a:r>
            <a:r>
              <a:rPr lang="en-US" altLang="ja-JP" dirty="0" smtClean="0">
                <a:ea typeface="ＭＳ Ｐゴシック" pitchFamily="34" charset="-128"/>
              </a:rPr>
              <a:t>data cube,</a:t>
            </a:r>
            <a:r>
              <a:rPr lang="ja-JP" altLang="en-US" dirty="0" smtClean="0">
                <a:ea typeface="ＭＳ Ｐゴシック" pitchFamily="34" charset="-128"/>
              </a:rPr>
              <a:t>”</a:t>
            </a:r>
            <a:r>
              <a:rPr lang="en-US" altLang="ja-JP" dirty="0" smtClean="0">
                <a:ea typeface="ＭＳ Ｐゴシック" pitchFamily="34" charset="-128"/>
              </a:rPr>
              <a:t> the graphic can depict this four dimensional view of the data. More importantly, when compared to a spreadsheet model of the same data, a graphical data cube is much faster, easier to understand and visualize the relationships.  </a:t>
            </a:r>
            <a:endParaRPr lang="en-US" dirty="0" smtClean="0">
              <a:ea typeface="ＭＳ Ｐゴシック" pitchFamily="34" charset="-128"/>
            </a:endParaRPr>
          </a:p>
          <a:p>
            <a:pPr eaLnBrk="1" hangingPunct="1"/>
            <a:endParaRPr lang="en-US" dirty="0" smtClean="0"/>
          </a:p>
        </p:txBody>
      </p:sp>
      <p:sp>
        <p:nvSpPr>
          <p:cNvPr id="7475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C2150E3-D2D2-474B-A4A2-FD6848E44FDE}" type="slidenum">
              <a:rPr lang="en-US" sz="1200">
                <a:latin typeface="Times New Roman" panose="02020603050405020304" pitchFamily="18" charset="0"/>
              </a:rPr>
              <a:pPr/>
              <a:t>15</a:t>
            </a:fld>
            <a:endParaRPr lang="en-US" sz="1200">
              <a:latin typeface="Times New Roman" panose="02020603050405020304" pitchFamily="18" charset="0"/>
            </a:endParaRPr>
          </a:p>
        </p:txBody>
      </p:sp>
    </p:spTree>
    <p:extLst>
      <p:ext uri="{BB962C8B-B14F-4D97-AF65-F5344CB8AC3E}">
        <p14:creationId xmlns:p14="http://schemas.microsoft.com/office/powerpoint/2010/main" val="3289002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ln/>
        </p:spPr>
        <p:txBody>
          <a:bodyPr/>
          <a:lstStyle/>
          <a:p>
            <a:pPr eaLnBrk="1" hangingPunct="1">
              <a:defRPr/>
            </a:pPr>
            <a:r>
              <a:rPr lang="en-US" dirty="0" smtClean="0">
                <a:ea typeface="+mn-ea"/>
                <a:cs typeface="+mn-cs"/>
              </a:rPr>
              <a:t>This slide discusses another business intelligence tool driven by databases, data mining. Data mining provides insights into data that cannot be discovered through OLAP, by inferring rules from patterns in data.</a:t>
            </a:r>
          </a:p>
          <a:p>
            <a:pPr eaLnBrk="1" hangingPunct="1">
              <a:defRPr/>
            </a:pPr>
            <a:endParaRPr lang="en-US" dirty="0" smtClean="0">
              <a:ea typeface="+mn-ea"/>
              <a:cs typeface="+mn-cs"/>
            </a:endParaRPr>
          </a:p>
          <a:p>
            <a:pPr eaLnBrk="1" hangingPunct="1">
              <a:defRPr/>
            </a:pPr>
            <a:r>
              <a:rPr lang="en-US" dirty="0" smtClean="0">
                <a:ea typeface="+mn-ea"/>
                <a:cs typeface="+mn-cs"/>
              </a:rPr>
              <a:t>Ask students to describe the types of information listed: </a:t>
            </a:r>
          </a:p>
          <a:p>
            <a:pPr marL="285750" indent="-285750">
              <a:spcAft>
                <a:spcPct val="30000"/>
              </a:spcAft>
              <a:buFontTx/>
              <a:buChar char="•"/>
              <a:defRPr/>
            </a:pPr>
            <a:r>
              <a:rPr lang="en-US" b="1" dirty="0" smtClean="0">
                <a:ea typeface="+mn-ea"/>
                <a:cs typeface="+mn-cs"/>
              </a:rPr>
              <a:t>A</a:t>
            </a:r>
            <a:r>
              <a:rPr lang="en-US" b="1" dirty="0" smtClean="0">
                <a:ea typeface="+mn-ea"/>
                <a:cs typeface="Times New Roman" pitchFamily="18" charset="0"/>
              </a:rPr>
              <a:t>ssociations: </a:t>
            </a:r>
            <a:r>
              <a:rPr lang="en-US" dirty="0" smtClean="0">
                <a:ea typeface="+mn-ea"/>
                <a:cs typeface="Times New Roman" pitchFamily="18" charset="0"/>
              </a:rPr>
              <a:t>Occurrences linked to single event</a:t>
            </a:r>
          </a:p>
          <a:p>
            <a:pPr marL="285750" indent="-285750">
              <a:spcAft>
                <a:spcPct val="30000"/>
              </a:spcAft>
              <a:buFontTx/>
              <a:buChar char="•"/>
              <a:defRPr/>
            </a:pPr>
            <a:r>
              <a:rPr lang="en-US" b="1" dirty="0" smtClean="0">
                <a:ea typeface="+mn-ea"/>
                <a:cs typeface="Times New Roman" pitchFamily="18" charset="0"/>
              </a:rPr>
              <a:t>Sequences: </a:t>
            </a:r>
            <a:r>
              <a:rPr lang="en-US" dirty="0" smtClean="0">
                <a:ea typeface="+mn-ea"/>
                <a:cs typeface="Times New Roman" pitchFamily="18" charset="0"/>
              </a:rPr>
              <a:t>Events linked over time</a:t>
            </a:r>
          </a:p>
          <a:p>
            <a:pPr marL="285750" indent="-285750">
              <a:spcAft>
                <a:spcPct val="30000"/>
              </a:spcAft>
              <a:buFontTx/>
              <a:buChar char="•"/>
              <a:defRPr/>
            </a:pPr>
            <a:r>
              <a:rPr lang="en-US" b="1" dirty="0" smtClean="0">
                <a:ea typeface="+mn-ea"/>
                <a:cs typeface="Times New Roman" pitchFamily="18" charset="0"/>
              </a:rPr>
              <a:t>Classification: </a:t>
            </a:r>
            <a:r>
              <a:rPr lang="en-US" dirty="0" smtClean="0">
                <a:ea typeface="+mn-ea"/>
                <a:cs typeface="Times New Roman" pitchFamily="18" charset="0"/>
              </a:rPr>
              <a:t>Recognizes patterns that describe group to which item belongs</a:t>
            </a:r>
          </a:p>
          <a:p>
            <a:pPr marL="285750" indent="-285750">
              <a:spcAft>
                <a:spcPct val="30000"/>
              </a:spcAft>
              <a:buFontTx/>
              <a:buChar char="•"/>
              <a:defRPr/>
            </a:pPr>
            <a:r>
              <a:rPr lang="en-US" b="1" dirty="0" smtClean="0">
                <a:ea typeface="+mn-ea"/>
                <a:cs typeface="Times New Roman" pitchFamily="18" charset="0"/>
              </a:rPr>
              <a:t>Clustering: </a:t>
            </a:r>
            <a:r>
              <a:rPr lang="en-US" dirty="0" smtClean="0">
                <a:ea typeface="+mn-ea"/>
                <a:cs typeface="Times New Roman" pitchFamily="18" charset="0"/>
              </a:rPr>
              <a:t>Similar to classification when no groups have been defined; finds groupings within data</a:t>
            </a:r>
          </a:p>
          <a:p>
            <a:pPr marL="285750" indent="-285750">
              <a:spcAft>
                <a:spcPct val="30000"/>
              </a:spcAft>
              <a:buFontTx/>
              <a:buChar char="•"/>
              <a:defRPr/>
            </a:pPr>
            <a:r>
              <a:rPr lang="en-US" b="1" dirty="0" smtClean="0">
                <a:ea typeface="+mn-ea"/>
                <a:cs typeface="Times New Roman" pitchFamily="18" charset="0"/>
              </a:rPr>
              <a:t>Forecasting: </a:t>
            </a:r>
            <a:r>
              <a:rPr lang="en-US" dirty="0" smtClean="0">
                <a:ea typeface="+mn-ea"/>
                <a:cs typeface="Times New Roman" pitchFamily="18" charset="0"/>
              </a:rPr>
              <a:t>Uses series of existing values to forecast what other values will be</a:t>
            </a:r>
          </a:p>
          <a:p>
            <a:pPr eaLnBrk="1" hangingPunct="1">
              <a:defRPr/>
            </a:pPr>
            <a:endParaRPr lang="en-US" dirty="0" smtClean="0">
              <a:ea typeface="+mn-ea"/>
              <a:cs typeface="+mn-cs"/>
            </a:endParaRPr>
          </a:p>
        </p:txBody>
      </p:sp>
      <p:sp>
        <p:nvSpPr>
          <p:cNvPr id="768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C0B2705-591A-4B2F-AC27-F5E61CD5C4B3}" type="slidenum">
              <a:rPr lang="en-US" sz="1200">
                <a:latin typeface="Times New Roman" panose="02020603050405020304" pitchFamily="18" charset="0"/>
              </a:rPr>
              <a:pPr/>
              <a:t>16</a:t>
            </a:fld>
            <a:endParaRPr lang="en-US" sz="1200">
              <a:latin typeface="Times New Roman" panose="02020603050405020304" pitchFamily="18" charset="0"/>
            </a:endParaRPr>
          </a:p>
        </p:txBody>
      </p:sp>
    </p:spTree>
    <p:extLst>
      <p:ext uri="{BB962C8B-B14F-4D97-AF65-F5344CB8AC3E}">
        <p14:creationId xmlns:p14="http://schemas.microsoft.com/office/powerpoint/2010/main" val="2846840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Slide Image Placeholder 1"/>
          <p:cNvSpPr>
            <a:spLocks noGrp="1" noRot="1" noChangeAspect="1" noTextEdit="1"/>
          </p:cNvSpPr>
          <p:nvPr>
            <p:ph type="sldImg"/>
          </p:nvPr>
        </p:nvSpPr>
        <p:spPr>
          <a:ln/>
        </p:spPr>
      </p:sp>
      <p:sp>
        <p:nvSpPr>
          <p:cNvPr id="788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ea typeface="ＭＳ Ｐゴシック" pitchFamily="34" charset="-128"/>
              </a:rPr>
              <a:t>Whereas data mining describes analysis of data in databases, there are other types of information that can be </a:t>
            </a:r>
            <a:r>
              <a:rPr lang="ja-JP" altLang="en-US" dirty="0" smtClean="0">
                <a:ea typeface="ＭＳ Ｐゴシック" pitchFamily="34" charset="-128"/>
              </a:rPr>
              <a:t>“</a:t>
            </a:r>
            <a:r>
              <a:rPr lang="en-US" altLang="ja-JP" dirty="0" smtClean="0">
                <a:ea typeface="ＭＳ Ｐゴシック" pitchFamily="34" charset="-128"/>
              </a:rPr>
              <a:t>mined,</a:t>
            </a:r>
            <a:r>
              <a:rPr lang="ja-JP" altLang="en-US" dirty="0" smtClean="0">
                <a:ea typeface="ＭＳ Ｐゴシック" pitchFamily="34" charset="-128"/>
              </a:rPr>
              <a:t>”</a:t>
            </a:r>
            <a:r>
              <a:rPr lang="en-US" altLang="ja-JP" dirty="0" smtClean="0">
                <a:ea typeface="ＭＳ Ｐゴシック" pitchFamily="34" charset="-128"/>
              </a:rPr>
              <a:t> such as text mining and Web mining. Ask students what other types of unstructured textual data sets a company might store, and what kind of  useful information might be extracted from them.</a:t>
            </a:r>
          </a:p>
          <a:p>
            <a:endParaRPr lang="en-US" dirty="0" smtClean="0">
              <a:ea typeface="ＭＳ Ｐゴシック" pitchFamily="34" charset="-128"/>
            </a:endParaRPr>
          </a:p>
          <a:p>
            <a:endParaRPr lang="en-US" dirty="0" smtClean="0"/>
          </a:p>
        </p:txBody>
      </p:sp>
      <p:sp>
        <p:nvSpPr>
          <p:cNvPr id="788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4E5BB58-CB10-493A-A9F4-B2B46B4BEF55}" type="slidenum">
              <a:rPr lang="en-US" sz="1200">
                <a:latin typeface="Times New Roman" panose="02020603050405020304" pitchFamily="18" charset="0"/>
              </a:rPr>
              <a:pPr/>
              <a:t>17</a:t>
            </a:fld>
            <a:endParaRPr lang="en-US" sz="1200">
              <a:latin typeface="Times New Roman" panose="02020603050405020304" pitchFamily="18" charset="0"/>
            </a:endParaRPr>
          </a:p>
        </p:txBody>
      </p:sp>
    </p:spTree>
    <p:extLst>
      <p:ext uri="{BB962C8B-B14F-4D97-AF65-F5344CB8AC3E}">
        <p14:creationId xmlns:p14="http://schemas.microsoft.com/office/powerpoint/2010/main" val="1131431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a:ln/>
        </p:spPr>
      </p:sp>
      <p:sp>
        <p:nvSpPr>
          <p:cNvPr id="808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ea typeface="ＭＳ Ｐゴシック" pitchFamily="34" charset="-128"/>
              </a:rPr>
              <a:t>This slide continues the exploration of mining stored data for valuable information. In addition to text mining, there are several ways to mine information on the Web. The text uses the example of marketers using Google Trends and Google Insights for Search services, which track the popularity of various words and phrases used in Google search queries, to learn what people are interested in and what they are interested in buying. What type of Web mining is this? Why might a marketer be interested in the number of Web pages that link to a site?</a:t>
            </a:r>
          </a:p>
          <a:p>
            <a:endParaRPr lang="en-US" dirty="0" smtClean="0">
              <a:ea typeface="ＭＳ Ｐゴシック" pitchFamily="34" charset="-128"/>
            </a:endParaRPr>
          </a:p>
          <a:p>
            <a:endParaRPr lang="en-US" dirty="0" smtClean="0"/>
          </a:p>
        </p:txBody>
      </p:sp>
      <p:sp>
        <p:nvSpPr>
          <p:cNvPr id="808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C91E167-AF54-4C57-BED4-54EF50516CEB}" type="slidenum">
              <a:rPr lang="en-US" sz="1200">
                <a:latin typeface="Times New Roman" panose="02020603050405020304" pitchFamily="18" charset="0"/>
              </a:rPr>
              <a:pPr/>
              <a:t>18</a:t>
            </a:fld>
            <a:endParaRPr lang="en-US" sz="1200">
              <a:latin typeface="Times New Roman" panose="02020603050405020304" pitchFamily="18" charset="0"/>
            </a:endParaRPr>
          </a:p>
        </p:txBody>
      </p:sp>
    </p:spTree>
    <p:extLst>
      <p:ext uri="{BB962C8B-B14F-4D97-AF65-F5344CB8AC3E}">
        <p14:creationId xmlns:p14="http://schemas.microsoft.com/office/powerpoint/2010/main" val="132936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24EFF8B-EBDE-4CEC-8A4A-BDED189983B0}" type="slidenum">
              <a:rPr lang="en-US" sz="1200">
                <a:latin typeface="Times New Roman" panose="02020603050405020304" pitchFamily="18" charset="0"/>
              </a:rPr>
              <a:pPr eaLnBrk="1" hangingPunct="1"/>
              <a:t>19</a:t>
            </a:fld>
            <a:endParaRPr lang="en-US" sz="1200">
              <a:latin typeface="Times New Roman" panose="02020603050405020304" pitchFamily="18" charset="0"/>
            </a:endParaRPr>
          </a:p>
        </p:txBody>
      </p:sp>
    </p:spTree>
    <p:extLst>
      <p:ext uri="{BB962C8B-B14F-4D97-AF65-F5344CB8AC3E}">
        <p14:creationId xmlns:p14="http://schemas.microsoft.com/office/powerpoint/2010/main" val="3077123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1824F3F-BCBA-4D15-837A-A6CEB249FB76}" type="slidenum">
              <a:rPr lang="en-IE" smtClean="0"/>
              <a:t>2</a:t>
            </a:fld>
            <a:endParaRPr lang="en-IE"/>
          </a:p>
        </p:txBody>
      </p:sp>
    </p:spTree>
    <p:extLst>
      <p:ext uri="{BB962C8B-B14F-4D97-AF65-F5344CB8AC3E}">
        <p14:creationId xmlns:p14="http://schemas.microsoft.com/office/powerpoint/2010/main" val="2168833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a:ln/>
        </p:spPr>
      </p:sp>
      <p:sp>
        <p:nvSpPr>
          <p:cNvPr id="358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358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C6D3D1F-0151-4EA1-B31E-CF118B9A474B}" type="slidenum">
              <a:rPr lang="en-US" sz="1200">
                <a:latin typeface="Times New Roman" panose="02020603050405020304" pitchFamily="18" charset="0"/>
              </a:rPr>
              <a:pPr/>
              <a:t>20</a:t>
            </a:fld>
            <a:endParaRPr lang="en-US" sz="1200">
              <a:latin typeface="Times New Roman" panose="02020603050405020304" pitchFamily="18" charset="0"/>
            </a:endParaRPr>
          </a:p>
        </p:txBody>
      </p:sp>
    </p:spTree>
    <p:extLst>
      <p:ext uri="{BB962C8B-B14F-4D97-AF65-F5344CB8AC3E}">
        <p14:creationId xmlns:p14="http://schemas.microsoft.com/office/powerpoint/2010/main" val="171742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a:ln/>
        </p:spPr>
      </p:sp>
      <p:sp>
        <p:nvSpPr>
          <p:cNvPr id="3789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3789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09AAC93-3284-4C3F-B118-415E10AFCEF5}" type="slidenum">
              <a:rPr lang="en-US" sz="1200">
                <a:latin typeface="Times New Roman" panose="02020603050405020304" pitchFamily="18" charset="0"/>
              </a:rPr>
              <a:pPr/>
              <a:t>21</a:t>
            </a:fld>
            <a:endParaRPr lang="en-US" sz="1200">
              <a:latin typeface="Times New Roman" panose="02020603050405020304" pitchFamily="18" charset="0"/>
            </a:endParaRPr>
          </a:p>
        </p:txBody>
      </p:sp>
    </p:spTree>
    <p:extLst>
      <p:ext uri="{BB962C8B-B14F-4D97-AF65-F5344CB8AC3E}">
        <p14:creationId xmlns:p14="http://schemas.microsoft.com/office/powerpoint/2010/main" val="2801897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http://www.youtube.com/watch?v=IlNu15rVKSg</a:t>
            </a:r>
          </a:p>
          <a:p>
            <a:endParaRPr lang="en-US" dirty="0" smtClean="0"/>
          </a:p>
        </p:txBody>
      </p:sp>
      <p:sp>
        <p:nvSpPr>
          <p:cNvPr id="399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7A5059D-F798-4138-A32B-A85053ECF6B4}" type="slidenum">
              <a:rPr lang="en-US" sz="1200">
                <a:latin typeface="Times New Roman" panose="02020603050405020304" pitchFamily="18" charset="0"/>
              </a:rPr>
              <a:pPr/>
              <a:t>22</a:t>
            </a:fld>
            <a:endParaRPr lang="en-US" sz="1200">
              <a:latin typeface="Times New Roman" panose="02020603050405020304" pitchFamily="18" charset="0"/>
            </a:endParaRPr>
          </a:p>
        </p:txBody>
      </p:sp>
    </p:spTree>
    <p:extLst>
      <p:ext uri="{BB962C8B-B14F-4D97-AF65-F5344CB8AC3E}">
        <p14:creationId xmlns:p14="http://schemas.microsoft.com/office/powerpoint/2010/main" val="3950758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ln/>
        </p:spPr>
      </p:sp>
      <p:sp>
        <p:nvSpPr>
          <p:cNvPr id="419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19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F42EA52-C3B1-470F-B559-EAEDDD82A980}" type="slidenum">
              <a:rPr lang="en-US" sz="1200">
                <a:latin typeface="Times New Roman" panose="02020603050405020304" pitchFamily="18" charset="0"/>
              </a:rPr>
              <a:pPr/>
              <a:t>23</a:t>
            </a:fld>
            <a:endParaRPr lang="en-US" sz="1200">
              <a:latin typeface="Times New Roman" panose="02020603050405020304" pitchFamily="18" charset="0"/>
            </a:endParaRPr>
          </a:p>
        </p:txBody>
      </p:sp>
    </p:spTree>
    <p:extLst>
      <p:ext uri="{BB962C8B-B14F-4D97-AF65-F5344CB8AC3E}">
        <p14:creationId xmlns:p14="http://schemas.microsoft.com/office/powerpoint/2010/main" val="3786816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ln/>
        </p:spPr>
      </p:sp>
      <p:sp>
        <p:nvSpPr>
          <p:cNvPr id="440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40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531E8F-A928-479A-8759-5B7B33A167DE}" type="slidenum">
              <a:rPr lang="en-US" sz="1200">
                <a:latin typeface="Times New Roman" panose="02020603050405020304" pitchFamily="18" charset="0"/>
              </a:rPr>
              <a:pPr/>
              <a:t>24</a:t>
            </a:fld>
            <a:endParaRPr lang="en-US" sz="1200">
              <a:latin typeface="Times New Roman" panose="02020603050405020304" pitchFamily="18" charset="0"/>
            </a:endParaRPr>
          </a:p>
        </p:txBody>
      </p:sp>
    </p:spTree>
    <p:extLst>
      <p:ext uri="{BB962C8B-B14F-4D97-AF65-F5344CB8AC3E}">
        <p14:creationId xmlns:p14="http://schemas.microsoft.com/office/powerpoint/2010/main" val="700987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ln/>
        </p:spPr>
      </p:sp>
      <p:sp>
        <p:nvSpPr>
          <p:cNvPr id="460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60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17C48DA-E34A-486B-B052-99A7082574D1}" type="slidenum">
              <a:rPr lang="en-US" sz="1200">
                <a:latin typeface="Times New Roman" panose="02020603050405020304" pitchFamily="18" charset="0"/>
              </a:rPr>
              <a:pPr/>
              <a:t>25</a:t>
            </a:fld>
            <a:endParaRPr lang="en-US" sz="1200">
              <a:latin typeface="Times New Roman" panose="02020603050405020304" pitchFamily="18" charset="0"/>
            </a:endParaRPr>
          </a:p>
        </p:txBody>
      </p:sp>
    </p:spTree>
    <p:extLst>
      <p:ext uri="{BB962C8B-B14F-4D97-AF65-F5344CB8AC3E}">
        <p14:creationId xmlns:p14="http://schemas.microsoft.com/office/powerpoint/2010/main" val="182634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a:ln/>
        </p:spPr>
      </p:sp>
      <p:sp>
        <p:nvSpPr>
          <p:cNvPr id="481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813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CE96196-0830-48E1-9EB3-279BB617BC49}" type="slidenum">
              <a:rPr lang="en-US" sz="1200">
                <a:latin typeface="Times New Roman" panose="02020603050405020304" pitchFamily="18" charset="0"/>
              </a:rPr>
              <a:pPr/>
              <a:t>26</a:t>
            </a:fld>
            <a:endParaRPr lang="en-US" sz="1200">
              <a:latin typeface="Times New Roman" panose="02020603050405020304" pitchFamily="18" charset="0"/>
            </a:endParaRPr>
          </a:p>
        </p:txBody>
      </p:sp>
    </p:spTree>
    <p:extLst>
      <p:ext uri="{BB962C8B-B14F-4D97-AF65-F5344CB8AC3E}">
        <p14:creationId xmlns:p14="http://schemas.microsoft.com/office/powerpoint/2010/main" val="3802403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a:ln/>
        </p:spPr>
      </p:sp>
      <p:sp>
        <p:nvSpPr>
          <p:cNvPr id="501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5017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231FBFD-54B1-47F2-A501-B0A38E54F3AB}" type="slidenum">
              <a:rPr lang="en-US" sz="1200">
                <a:latin typeface="Times New Roman" panose="02020603050405020304" pitchFamily="18" charset="0"/>
              </a:rPr>
              <a:pPr/>
              <a:t>27</a:t>
            </a:fld>
            <a:endParaRPr lang="en-US" sz="1200">
              <a:latin typeface="Times New Roman" panose="02020603050405020304" pitchFamily="18" charset="0"/>
            </a:endParaRPr>
          </a:p>
        </p:txBody>
      </p:sp>
    </p:spTree>
    <p:extLst>
      <p:ext uri="{BB962C8B-B14F-4D97-AF65-F5344CB8AC3E}">
        <p14:creationId xmlns:p14="http://schemas.microsoft.com/office/powerpoint/2010/main" val="2212579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1824F3F-BCBA-4D15-837A-A6CEB249FB76}" type="slidenum">
              <a:rPr lang="en-IE" smtClean="0"/>
              <a:t>28</a:t>
            </a:fld>
            <a:endParaRPr lang="en-IE"/>
          </a:p>
        </p:txBody>
      </p:sp>
    </p:spTree>
    <p:extLst>
      <p:ext uri="{BB962C8B-B14F-4D97-AF65-F5344CB8AC3E}">
        <p14:creationId xmlns:p14="http://schemas.microsoft.com/office/powerpoint/2010/main" val="3509385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1824F3F-BCBA-4D15-837A-A6CEB249FB76}" type="slidenum">
              <a:rPr lang="en-IE" smtClean="0"/>
              <a:t>29</a:t>
            </a:fld>
            <a:endParaRPr lang="en-IE"/>
          </a:p>
        </p:txBody>
      </p:sp>
    </p:spTree>
    <p:extLst>
      <p:ext uri="{BB962C8B-B14F-4D97-AF65-F5344CB8AC3E}">
        <p14:creationId xmlns:p14="http://schemas.microsoft.com/office/powerpoint/2010/main" val="3802792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1824F3F-BCBA-4D15-837A-A6CEB249FB76}" type="slidenum">
              <a:rPr lang="en-IE" smtClean="0"/>
              <a:t>3</a:t>
            </a:fld>
            <a:endParaRPr lang="en-IE"/>
          </a:p>
        </p:txBody>
      </p:sp>
    </p:spTree>
    <p:extLst>
      <p:ext uri="{BB962C8B-B14F-4D97-AF65-F5344CB8AC3E}">
        <p14:creationId xmlns:p14="http://schemas.microsoft.com/office/powerpoint/2010/main" val="42639859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a:ln/>
        </p:spPr>
      </p:sp>
      <p:sp>
        <p:nvSpPr>
          <p:cNvPr id="542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Ref: article on Moodle about </a:t>
            </a:r>
            <a:r>
              <a:rPr lang="en-US" dirty="0" err="1" smtClean="0"/>
              <a:t>Fedex</a:t>
            </a:r>
            <a:r>
              <a:rPr lang="en-US" dirty="0" smtClean="0"/>
              <a:t> CIO.</a:t>
            </a:r>
          </a:p>
        </p:txBody>
      </p:sp>
      <p:sp>
        <p:nvSpPr>
          <p:cNvPr id="542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F65367-66F9-4F4E-9D84-E1FA349B3BE1}" type="slidenum">
              <a:rPr lang="en-US" sz="1200">
                <a:latin typeface="Times New Roman" panose="02020603050405020304" pitchFamily="18" charset="0"/>
              </a:rPr>
              <a:pPr/>
              <a:t>30</a:t>
            </a:fld>
            <a:endParaRPr lang="en-US" sz="1200">
              <a:latin typeface="Times New Roman" panose="02020603050405020304" pitchFamily="18" charset="0"/>
            </a:endParaRPr>
          </a:p>
        </p:txBody>
      </p:sp>
    </p:spTree>
    <p:extLst>
      <p:ext uri="{BB962C8B-B14F-4D97-AF65-F5344CB8AC3E}">
        <p14:creationId xmlns:p14="http://schemas.microsoft.com/office/powerpoint/2010/main" val="37189566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a:ln/>
        </p:spPr>
      </p:sp>
      <p:sp>
        <p:nvSpPr>
          <p:cNvPr id="563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5632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09E09D2-9D62-4AD4-AD5B-CB4DFC80AF60}" type="slidenum">
              <a:rPr lang="en-US" sz="1200">
                <a:latin typeface="Times New Roman" panose="02020603050405020304" pitchFamily="18" charset="0"/>
              </a:rPr>
              <a:pPr/>
              <a:t>31</a:t>
            </a:fld>
            <a:endParaRPr lang="en-US" sz="1200">
              <a:latin typeface="Times New Roman" panose="02020603050405020304" pitchFamily="18" charset="0"/>
            </a:endParaRPr>
          </a:p>
        </p:txBody>
      </p:sp>
    </p:spTree>
    <p:extLst>
      <p:ext uri="{BB962C8B-B14F-4D97-AF65-F5344CB8AC3E}">
        <p14:creationId xmlns:p14="http://schemas.microsoft.com/office/powerpoint/2010/main" val="3234271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a:ln/>
        </p:spPr>
      </p:sp>
      <p:sp>
        <p:nvSpPr>
          <p:cNvPr id="583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583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7AFDC4C-7D6B-4CE2-BC45-C95EADCD7001}" type="slidenum">
              <a:rPr lang="en-US" sz="1200">
                <a:latin typeface="Times New Roman" panose="02020603050405020304" pitchFamily="18" charset="0"/>
              </a:rPr>
              <a:pPr/>
              <a:t>32</a:t>
            </a:fld>
            <a:endParaRPr lang="en-US" sz="1200">
              <a:latin typeface="Times New Roman" panose="02020603050405020304" pitchFamily="18" charset="0"/>
            </a:endParaRPr>
          </a:p>
        </p:txBody>
      </p:sp>
    </p:spTree>
    <p:extLst>
      <p:ext uri="{BB962C8B-B14F-4D97-AF65-F5344CB8AC3E}">
        <p14:creationId xmlns:p14="http://schemas.microsoft.com/office/powerpoint/2010/main" val="7130104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a:ln/>
        </p:spPr>
      </p:sp>
      <p:sp>
        <p:nvSpPr>
          <p:cNvPr id="604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604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1E0F2EE-2284-4C6E-AEDA-5221718572A3}" type="slidenum">
              <a:rPr lang="en-US" sz="1200">
                <a:latin typeface="Times New Roman" panose="02020603050405020304" pitchFamily="18" charset="0"/>
              </a:rPr>
              <a:pPr/>
              <a:t>33</a:t>
            </a:fld>
            <a:endParaRPr lang="en-US" sz="1200">
              <a:latin typeface="Times New Roman" panose="02020603050405020304" pitchFamily="18" charset="0"/>
            </a:endParaRPr>
          </a:p>
        </p:txBody>
      </p:sp>
    </p:spTree>
    <p:extLst>
      <p:ext uri="{BB962C8B-B14F-4D97-AF65-F5344CB8AC3E}">
        <p14:creationId xmlns:p14="http://schemas.microsoft.com/office/powerpoint/2010/main" val="10838433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ln/>
        </p:spPr>
      </p:sp>
      <p:sp>
        <p:nvSpPr>
          <p:cNvPr id="624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624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D2C2B59-EFBF-4EDA-B966-580B265B8917}" type="slidenum">
              <a:rPr lang="en-US" sz="1200">
                <a:latin typeface="Times New Roman" panose="02020603050405020304" pitchFamily="18" charset="0"/>
              </a:rPr>
              <a:pPr/>
              <a:t>34</a:t>
            </a:fld>
            <a:endParaRPr lang="en-US" sz="1200">
              <a:latin typeface="Times New Roman" panose="02020603050405020304" pitchFamily="18" charset="0"/>
            </a:endParaRPr>
          </a:p>
        </p:txBody>
      </p:sp>
    </p:spTree>
    <p:extLst>
      <p:ext uri="{BB962C8B-B14F-4D97-AF65-F5344CB8AC3E}">
        <p14:creationId xmlns:p14="http://schemas.microsoft.com/office/powerpoint/2010/main" val="1310779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645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D8FD8DE-C8D1-4722-BFD0-EAA1907441FC}" type="slidenum">
              <a:rPr lang="en-US" sz="1200">
                <a:latin typeface="Times New Roman" panose="02020603050405020304" pitchFamily="18" charset="0"/>
              </a:rPr>
              <a:pPr/>
              <a:t>35</a:t>
            </a:fld>
            <a:endParaRPr lang="en-US" sz="1200">
              <a:latin typeface="Times New Roman" panose="02020603050405020304" pitchFamily="18" charset="0"/>
            </a:endParaRPr>
          </a:p>
        </p:txBody>
      </p:sp>
    </p:spTree>
    <p:extLst>
      <p:ext uri="{BB962C8B-B14F-4D97-AF65-F5344CB8AC3E}">
        <p14:creationId xmlns:p14="http://schemas.microsoft.com/office/powerpoint/2010/main" val="12817178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This graphic shows the same Microsoft Excel spreadsheet with a PivotTable with two dimensions—it shows where customers come from in terms of region and advertising source.</a:t>
            </a:r>
          </a:p>
        </p:txBody>
      </p:sp>
      <p:sp>
        <p:nvSpPr>
          <p:cNvPr id="665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CAABE1F-4E95-4B24-8C67-669B23F9AE0D}" type="slidenum">
              <a:rPr lang="en-US" sz="1200">
                <a:latin typeface="Times New Roman" panose="02020603050405020304" pitchFamily="18" charset="0"/>
              </a:rPr>
              <a:pPr/>
              <a:t>36</a:t>
            </a:fld>
            <a:endParaRPr lang="en-US" sz="1200">
              <a:latin typeface="Times New Roman" panose="02020603050405020304" pitchFamily="18" charset="0"/>
            </a:endParaRPr>
          </a:p>
        </p:txBody>
      </p:sp>
    </p:spTree>
    <p:extLst>
      <p:ext uri="{BB962C8B-B14F-4D97-AF65-F5344CB8AC3E}">
        <p14:creationId xmlns:p14="http://schemas.microsoft.com/office/powerpoint/2010/main" val="27499451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Text</a:t>
            </a:r>
            <a:r>
              <a:rPr lang="en-IE" baseline="0" dirty="0" smtClean="0"/>
              <a:t> is on pg.506 of the textbook, Management Information Systems, 13</a:t>
            </a:r>
            <a:r>
              <a:rPr lang="en-IE" baseline="30000" dirty="0" smtClean="0"/>
              <a:t>th</a:t>
            </a:r>
            <a:r>
              <a:rPr lang="en-IE" baseline="0" dirty="0" smtClean="0"/>
              <a:t> edition by </a:t>
            </a:r>
            <a:r>
              <a:rPr lang="en-IE" baseline="0" dirty="0" err="1" smtClean="0"/>
              <a:t>Laudon</a:t>
            </a:r>
            <a:r>
              <a:rPr lang="en-IE" baseline="0" dirty="0" smtClean="0"/>
              <a:t> &amp; </a:t>
            </a:r>
            <a:r>
              <a:rPr lang="en-IE" baseline="0" dirty="0" err="1" smtClean="0"/>
              <a:t>Laudon</a:t>
            </a:r>
            <a:r>
              <a:rPr lang="en-IE" baseline="0" dirty="0" smtClean="0"/>
              <a:t>.</a:t>
            </a:r>
            <a:endParaRPr lang="en-IE" dirty="0"/>
          </a:p>
        </p:txBody>
      </p:sp>
      <p:sp>
        <p:nvSpPr>
          <p:cNvPr id="4" name="Slide Number Placeholder 3"/>
          <p:cNvSpPr>
            <a:spLocks noGrp="1"/>
          </p:cNvSpPr>
          <p:nvPr>
            <p:ph type="sldNum" sz="quarter" idx="10"/>
          </p:nvPr>
        </p:nvSpPr>
        <p:spPr/>
        <p:txBody>
          <a:bodyPr/>
          <a:lstStyle/>
          <a:p>
            <a:fld id="{A1824F3F-BCBA-4D15-837A-A6CEB249FB76}" type="slidenum">
              <a:rPr lang="en-IE" smtClean="0"/>
              <a:t>37</a:t>
            </a:fld>
            <a:endParaRPr lang="en-IE"/>
          </a:p>
        </p:txBody>
      </p:sp>
    </p:spTree>
    <p:extLst>
      <p:ext uri="{BB962C8B-B14F-4D97-AF65-F5344CB8AC3E}">
        <p14:creationId xmlns:p14="http://schemas.microsoft.com/office/powerpoint/2010/main" val="1641626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A1824F3F-BCBA-4D15-837A-A6CEB249FB76}" type="slidenum">
              <a:rPr lang="en-IE" smtClean="0"/>
              <a:t>4</a:t>
            </a:fld>
            <a:endParaRPr lang="en-IE"/>
          </a:p>
        </p:txBody>
      </p:sp>
    </p:spTree>
    <p:extLst>
      <p:ext uri="{BB962C8B-B14F-4D97-AF65-F5344CB8AC3E}">
        <p14:creationId xmlns:p14="http://schemas.microsoft.com/office/powerpoint/2010/main" val="825741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When you start to combine</a:t>
            </a:r>
            <a:r>
              <a:rPr lang="en-IE" baseline="0" dirty="0" smtClean="0"/>
              <a:t> multiple sets of information, you can generate a considerable amount of business intelligence. Business Intelligence helps you make effective strategic business decisions.</a:t>
            </a:r>
            <a:endParaRPr lang="en-IE" dirty="0"/>
          </a:p>
        </p:txBody>
      </p:sp>
      <p:sp>
        <p:nvSpPr>
          <p:cNvPr id="4" name="Slide Number Placeholder 3"/>
          <p:cNvSpPr>
            <a:spLocks noGrp="1"/>
          </p:cNvSpPr>
          <p:nvPr>
            <p:ph type="sldNum" sz="quarter" idx="10"/>
          </p:nvPr>
        </p:nvSpPr>
        <p:spPr/>
        <p:txBody>
          <a:bodyPr/>
          <a:lstStyle/>
          <a:p>
            <a:fld id="{A1824F3F-BCBA-4D15-837A-A6CEB249FB76}" type="slidenum">
              <a:rPr lang="en-IE" smtClean="0"/>
              <a:t>5</a:t>
            </a:fld>
            <a:endParaRPr lang="en-IE"/>
          </a:p>
        </p:txBody>
      </p:sp>
    </p:spTree>
    <p:extLst>
      <p:ext uri="{BB962C8B-B14F-4D97-AF65-F5344CB8AC3E}">
        <p14:creationId xmlns:p14="http://schemas.microsoft.com/office/powerpoint/2010/main" val="707027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Some interesting videos on </a:t>
            </a:r>
            <a:r>
              <a:rPr lang="en-IE" dirty="0" err="1" smtClean="0"/>
              <a:t>Googe</a:t>
            </a:r>
            <a:r>
              <a:rPr lang="en-IE" dirty="0" smtClean="0"/>
              <a:t> Tech Talks http://www.youtube.com/user/GoogleTechTalks?feature=watch</a:t>
            </a:r>
          </a:p>
          <a:p>
            <a:r>
              <a:rPr lang="en-IE" dirty="0" smtClean="0"/>
              <a:t>What is Big</a:t>
            </a:r>
            <a:r>
              <a:rPr lang="en-IE" baseline="0" dirty="0" smtClean="0"/>
              <a:t> Data? http://www.youtube.com/watch?v=c4BwefH5Ve8 </a:t>
            </a:r>
          </a:p>
          <a:p>
            <a:endParaRPr lang="en-I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This slide discusses how very large databases are used to produce valuable information for firms. The text gives the example of how, by analyzing data from customer credit card purchases, Louise</a:t>
            </a:r>
            <a:r>
              <a:rPr lang="ja-JP" altLang="en-US" dirty="0" smtClean="0">
                <a:ea typeface="ＭＳ Ｐゴシック" pitchFamily="34" charset="-128"/>
              </a:rPr>
              <a:t>’</a:t>
            </a:r>
            <a:r>
              <a:rPr lang="en-US" altLang="ja-JP" dirty="0" smtClean="0">
                <a:ea typeface="ＭＳ Ｐゴシック" pitchFamily="34" charset="-128"/>
              </a:rPr>
              <a:t>s </a:t>
            </a:r>
            <a:r>
              <a:rPr lang="en-US" altLang="ja-JP" dirty="0" err="1" smtClean="0">
                <a:ea typeface="ＭＳ Ｐゴシック" pitchFamily="34" charset="-128"/>
              </a:rPr>
              <a:t>Trattoria</a:t>
            </a:r>
            <a:r>
              <a:rPr lang="en-US" altLang="ja-JP" dirty="0" smtClean="0">
                <a:ea typeface="ＭＳ Ｐゴシック" pitchFamily="34" charset="-128"/>
              </a:rPr>
              <a:t>, a Los Angeles restaurant chain, learned that quality was more important than price for most of its customers, who were college educated and liked fine wine. The chain responded to this information by introducing vegetarian dishes, more seafood selections, and more expensive wines, raising sales by more than 10%.</a:t>
            </a:r>
          </a:p>
          <a:p>
            <a:endParaRPr lang="en-IE" dirty="0"/>
          </a:p>
        </p:txBody>
      </p:sp>
      <p:sp>
        <p:nvSpPr>
          <p:cNvPr id="4" name="Slide Number Placeholder 3"/>
          <p:cNvSpPr>
            <a:spLocks noGrp="1"/>
          </p:cNvSpPr>
          <p:nvPr>
            <p:ph type="sldNum" sz="quarter" idx="10"/>
          </p:nvPr>
        </p:nvSpPr>
        <p:spPr/>
        <p:txBody>
          <a:bodyPr/>
          <a:lstStyle/>
          <a:p>
            <a:fld id="{A1824F3F-BCBA-4D15-837A-A6CEB249FB76}" type="slidenum">
              <a:rPr lang="en-IE" smtClean="0"/>
              <a:t>6</a:t>
            </a:fld>
            <a:endParaRPr lang="en-IE"/>
          </a:p>
        </p:txBody>
      </p:sp>
    </p:spTree>
    <p:extLst>
      <p:ext uri="{BB962C8B-B14F-4D97-AF65-F5344CB8AC3E}">
        <p14:creationId xmlns:p14="http://schemas.microsoft.com/office/powerpoint/2010/main" val="3513211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mtClean="0"/>
              <a:t>http://highscalability.com/blog/2012/9/11/how-big-is-a-petabyte-exabyte-zettabyte-or-a-yottabyte.html </a:t>
            </a:r>
          </a:p>
          <a:p>
            <a:endParaRPr lang="en-IE"/>
          </a:p>
        </p:txBody>
      </p:sp>
      <p:sp>
        <p:nvSpPr>
          <p:cNvPr id="4" name="Slide Number Placeholder 3"/>
          <p:cNvSpPr>
            <a:spLocks noGrp="1"/>
          </p:cNvSpPr>
          <p:nvPr>
            <p:ph type="sldNum" sz="quarter" idx="10"/>
          </p:nvPr>
        </p:nvSpPr>
        <p:spPr/>
        <p:txBody>
          <a:bodyPr/>
          <a:lstStyle/>
          <a:p>
            <a:fld id="{A1824F3F-BCBA-4D15-837A-A6CEB249FB76}" type="slidenum">
              <a:rPr lang="en-IE" smtClean="0"/>
              <a:t>7</a:t>
            </a:fld>
            <a:endParaRPr lang="en-IE"/>
          </a:p>
        </p:txBody>
      </p:sp>
    </p:spTree>
    <p:extLst>
      <p:ext uri="{BB962C8B-B14F-4D97-AF65-F5344CB8AC3E}">
        <p14:creationId xmlns:p14="http://schemas.microsoft.com/office/powerpoint/2010/main" val="1202596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a:ln/>
        </p:spPr>
      </p:sp>
      <p:sp>
        <p:nvSpPr>
          <p:cNvPr id="624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pitchFamily="34" charset="-128"/>
              </a:rPr>
              <a:t>Business intelligence is a very amorphous notion that is not well defined. In this course we refer instead to a </a:t>
            </a:r>
            <a:r>
              <a:rPr lang="en-US" altLang="en-US" dirty="0" smtClean="0">
                <a:ea typeface="ＭＳ Ｐゴシック" pitchFamily="34" charset="-128"/>
              </a:rPr>
              <a:t>“</a:t>
            </a:r>
            <a:r>
              <a:rPr lang="en-US" dirty="0" smtClean="0">
                <a:ea typeface="ＭＳ Ｐゴシック" pitchFamily="34" charset="-128"/>
              </a:rPr>
              <a:t>business intelligence</a:t>
            </a:r>
            <a:r>
              <a:rPr lang="en-US" altLang="en-US" dirty="0" smtClean="0">
                <a:ea typeface="ＭＳ Ｐゴシック" pitchFamily="34" charset="-128"/>
              </a:rPr>
              <a:t>”</a:t>
            </a:r>
            <a:r>
              <a:rPr lang="en-US" dirty="0" smtClean="0">
                <a:ea typeface="ＭＳ Ｐゴシック" pitchFamily="34" charset="-128"/>
              </a:rPr>
              <a:t> environment which is composed of many different components (including both technology and management dimensions).  </a:t>
            </a:r>
          </a:p>
          <a:p>
            <a:endParaRPr lang="en-US" dirty="0" smtClean="0"/>
          </a:p>
        </p:txBody>
      </p:sp>
      <p:sp>
        <p:nvSpPr>
          <p:cNvPr id="6246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E3268A2-42E8-4695-911B-116F710D8773}" type="slidenum">
              <a:rPr lang="en-US" sz="1200">
                <a:latin typeface="Times New Roman" panose="02020603050405020304" pitchFamily="18" charset="0"/>
              </a:rPr>
              <a:pPr/>
              <a:t>8</a:t>
            </a:fld>
            <a:endParaRPr lang="en-US" sz="1200">
              <a:latin typeface="Times New Roman" panose="02020603050405020304" pitchFamily="18" charset="0"/>
            </a:endParaRPr>
          </a:p>
        </p:txBody>
      </p:sp>
    </p:spTree>
    <p:extLst>
      <p:ext uri="{BB962C8B-B14F-4D97-AF65-F5344CB8AC3E}">
        <p14:creationId xmlns:p14="http://schemas.microsoft.com/office/powerpoint/2010/main" val="318799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a:ln/>
        </p:spPr>
      </p:sp>
      <p:sp>
        <p:nvSpPr>
          <p:cNvPr id="645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ea typeface="ＭＳ Ｐゴシック" pitchFamily="34" charset="-128"/>
              </a:rPr>
              <a:t>This slide discusses the use of data warehouses, and data marts, by firms. </a:t>
            </a:r>
          </a:p>
          <a:p>
            <a:pPr eaLnBrk="1" hangingPunct="1"/>
            <a:endParaRPr lang="en-US" dirty="0" smtClean="0">
              <a:ea typeface="ＭＳ Ｐゴシック" pitchFamily="34" charset="-128"/>
            </a:endParaRPr>
          </a:p>
          <a:p>
            <a:pPr eaLnBrk="1" hangingPunct="1"/>
            <a:r>
              <a:rPr lang="en-US" dirty="0" smtClean="0">
                <a:ea typeface="ＭＳ Ｐゴシック" pitchFamily="34" charset="-128"/>
              </a:rPr>
              <a:t>Ask students why having a data warehouse is an advantage for firms hoping to perform business analyses on the data? Why does there have to be a repository of data that is separate from the transaction database? </a:t>
            </a:r>
          </a:p>
          <a:p>
            <a:endParaRPr lang="en-US" dirty="0" smtClean="0"/>
          </a:p>
        </p:txBody>
      </p:sp>
      <p:sp>
        <p:nvSpPr>
          <p:cNvPr id="645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A1498DD-13AF-48BE-BF6F-71172DDBEF9E}" type="slidenum">
              <a:rPr lang="en-US" sz="1200">
                <a:latin typeface="Times New Roman" panose="02020603050405020304" pitchFamily="18" charset="0"/>
              </a:rPr>
              <a:pPr/>
              <a:t>9</a:t>
            </a:fld>
            <a:endParaRPr lang="en-US" sz="1200">
              <a:latin typeface="Times New Roman" panose="02020603050405020304" pitchFamily="18" charset="0"/>
            </a:endParaRPr>
          </a:p>
        </p:txBody>
      </p:sp>
    </p:spTree>
    <p:extLst>
      <p:ext uri="{BB962C8B-B14F-4D97-AF65-F5344CB8AC3E}">
        <p14:creationId xmlns:p14="http://schemas.microsoft.com/office/powerpoint/2010/main" val="3937031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D9AAC0-C6F2-431E-8E61-AB15E6F92321}" type="datetimeFigureOut">
              <a:rPr lang="en-IE" smtClean="0"/>
              <a:t>9/5/17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8604977-5537-4428-818C-77FB9B7685AB}" type="slidenum">
              <a:rPr lang="en-IE" smtClean="0"/>
              <a:t>‹#›</a:t>
            </a:fld>
            <a:endParaRPr lang="en-IE"/>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977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D9AAC0-C6F2-431E-8E61-AB15E6F92321}" type="datetimeFigureOut">
              <a:rPr lang="en-IE" smtClean="0"/>
              <a:t>9/5/17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8604977-5537-4428-818C-77FB9B7685AB}" type="slidenum">
              <a:rPr lang="en-IE" smtClean="0"/>
              <a:t>‹#›</a:t>
            </a:fld>
            <a:endParaRPr lang="en-IE"/>
          </a:p>
        </p:txBody>
      </p:sp>
    </p:spTree>
    <p:extLst>
      <p:ext uri="{BB962C8B-B14F-4D97-AF65-F5344CB8AC3E}">
        <p14:creationId xmlns:p14="http://schemas.microsoft.com/office/powerpoint/2010/main" val="251775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D9AAC0-C6F2-431E-8E61-AB15E6F92321}" type="datetimeFigureOut">
              <a:rPr lang="en-IE" smtClean="0"/>
              <a:t>9/5/17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8604977-5537-4428-818C-77FB9B7685AB}" type="slidenum">
              <a:rPr lang="en-IE" smtClean="0"/>
              <a:t>‹#›</a:t>
            </a:fld>
            <a:endParaRPr lang="en-IE"/>
          </a:p>
        </p:txBody>
      </p:sp>
    </p:spTree>
    <p:extLst>
      <p:ext uri="{BB962C8B-B14F-4D97-AF65-F5344CB8AC3E}">
        <p14:creationId xmlns:p14="http://schemas.microsoft.com/office/powerpoint/2010/main" val="1596172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Standard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495800"/>
          </a:xfrm>
          <a:prstGeom prst="rect">
            <a:avLst/>
          </a:prstGeom>
        </p:spPr>
        <p:txBody>
          <a:bodyPr/>
          <a:lstStyle>
            <a:lvl1pPr>
              <a:lnSpc>
                <a:spcPct val="90000"/>
              </a:lnSpc>
              <a:spcBef>
                <a:spcPts val="800"/>
              </a:spcBef>
              <a:spcAft>
                <a:spcPts val="800"/>
              </a:spcAft>
              <a:defRPr sz="32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5"/>
          </p:nvPr>
        </p:nvSpPr>
        <p:spPr>
          <a:xfrm>
            <a:off x="0" y="990600"/>
            <a:ext cx="9144000" cy="381000"/>
          </a:xfrm>
          <a:prstGeom prst="rect">
            <a:avLst/>
          </a:prstGeom>
        </p:spPr>
        <p:txBody>
          <a:bodyPr/>
          <a:lstStyle>
            <a:lvl1pPr marL="0" indent="0" algn="ctr">
              <a:buNone/>
              <a:defRPr sz="2000" b="1">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5445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5_Image with lefthand caption">
    <p:spTree>
      <p:nvGrpSpPr>
        <p:cNvPr id="1" name=""/>
        <p:cNvGrpSpPr/>
        <p:nvPr/>
      </p:nvGrpSpPr>
      <p:grpSpPr>
        <a:xfrm>
          <a:off x="0" y="0"/>
          <a:ext cx="0" cy="0"/>
          <a:chOff x="0" y="0"/>
          <a:chExt cx="0" cy="0"/>
        </a:xfrm>
      </p:grpSpPr>
      <p:sp>
        <p:nvSpPr>
          <p:cNvPr id="13" name="Text Placeholder 10"/>
          <p:cNvSpPr>
            <a:spLocks noGrp="1"/>
          </p:cNvSpPr>
          <p:nvPr>
            <p:ph type="body" sz="quarter" idx="17"/>
          </p:nvPr>
        </p:nvSpPr>
        <p:spPr>
          <a:xfrm>
            <a:off x="457200" y="1775716"/>
            <a:ext cx="2133600" cy="3253483"/>
          </a:xfrm>
          <a:prstGeom prst="rect">
            <a:avLst/>
          </a:prstGeo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smtClean="0"/>
              <a:t>Click to edit Master text styles</a:t>
            </a:r>
          </a:p>
        </p:txBody>
      </p:sp>
      <p:sp>
        <p:nvSpPr>
          <p:cNvPr id="14" name="Text Placeholder 10"/>
          <p:cNvSpPr>
            <a:spLocks noGrp="1"/>
          </p:cNvSpPr>
          <p:nvPr>
            <p:ph type="body" sz="quarter" idx="18"/>
          </p:nvPr>
        </p:nvSpPr>
        <p:spPr>
          <a:xfrm>
            <a:off x="457200" y="5257800"/>
            <a:ext cx="2133600" cy="228600"/>
          </a:xfrm>
          <a:prstGeom prst="rect">
            <a:avLst/>
          </a:prstGeo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smtClean="0"/>
              <a:t>Click to edit Master text styles</a:t>
            </a:r>
          </a:p>
        </p:txBody>
      </p:sp>
      <p:sp>
        <p:nvSpPr>
          <p:cNvPr id="16" name="Text Placeholder 10"/>
          <p:cNvSpPr>
            <a:spLocks noGrp="1"/>
          </p:cNvSpPr>
          <p:nvPr>
            <p:ph type="body" sz="quarter" idx="21"/>
          </p:nvPr>
        </p:nvSpPr>
        <p:spPr>
          <a:xfrm>
            <a:off x="0" y="990600"/>
            <a:ext cx="9144000" cy="381000"/>
          </a:xfrm>
          <a:prstGeom prst="rect">
            <a:avLst/>
          </a:prstGeom>
        </p:spPr>
        <p:txBody>
          <a:bodyPr/>
          <a:lstStyle>
            <a:lvl1pPr marL="0" indent="0" algn="ctr">
              <a:buNone/>
              <a:defRPr sz="2000" b="1" i="1">
                <a:solidFill>
                  <a:srgbClr val="9F0F10"/>
                </a:solidFill>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smtClean="0"/>
              <a:t>Click to edit Master text styles</a:t>
            </a:r>
          </a:p>
        </p:txBody>
      </p:sp>
    </p:spTree>
    <p:extLst>
      <p:ext uri="{BB962C8B-B14F-4D97-AF65-F5344CB8AC3E}">
        <p14:creationId xmlns:p14="http://schemas.microsoft.com/office/powerpoint/2010/main" val="3549099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tandard page">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0" y="0"/>
            <a:ext cx="9144000" cy="523875"/>
          </a:xfrm>
          <a:prstGeom prst="rect">
            <a:avLst/>
          </a:prstGeom>
          <a:noFill/>
          <a:ln w="12700">
            <a:noFill/>
            <a:miter lim="800000"/>
            <a:headEnd/>
            <a:tailEnd/>
          </a:ln>
          <a:effectLst/>
        </p:spPr>
        <p:txBody>
          <a:bodyPr lIns="90488" tIns="44450" rIns="90488" bIns="44450"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b="1">
                <a:solidFill>
                  <a:srgbClr val="9F0F10"/>
                </a:solidFill>
                <a:effectLst>
                  <a:outerShdw blurRad="38100" dist="38100" dir="2700000" algn="tl">
                    <a:srgbClr val="C0C0C0"/>
                  </a:outerShdw>
                </a:effectLst>
                <a:latin typeface="Cambria" panose="02040503050406030204" pitchFamily="18" charset="0"/>
              </a:rPr>
              <a:t>Management Information Systems</a:t>
            </a:r>
            <a:endParaRPr lang="en-US" sz="1800" b="1">
              <a:solidFill>
                <a:srgbClr val="9F0F10"/>
              </a:solidFill>
              <a:effectLst>
                <a:outerShdw blurRad="38100" dist="38100" dir="2700000" algn="tl">
                  <a:srgbClr val="C0C0C0"/>
                </a:outerShdw>
              </a:effectLst>
              <a:latin typeface="Cambria" panose="02040503050406030204" pitchFamily="18" charset="0"/>
            </a:endParaRPr>
          </a:p>
        </p:txBody>
      </p:sp>
      <p:sp>
        <p:nvSpPr>
          <p:cNvPr id="3" name="Content Placeholder 2"/>
          <p:cNvSpPr>
            <a:spLocks noGrp="1"/>
          </p:cNvSpPr>
          <p:nvPr>
            <p:ph idx="1"/>
          </p:nvPr>
        </p:nvSpPr>
        <p:spPr>
          <a:xfrm>
            <a:off x="457200" y="1828800"/>
            <a:ext cx="8229600" cy="4495800"/>
          </a:xfrm>
        </p:spPr>
        <p:txBody>
          <a:bodyPr/>
          <a:lstStyle>
            <a:lvl1pPr>
              <a:lnSpc>
                <a:spcPct val="90000"/>
              </a:lnSpc>
              <a:spcBef>
                <a:spcPts val="800"/>
              </a:spcBef>
              <a:spcAft>
                <a:spcPts val="800"/>
              </a:spcAft>
              <a:defRPr sz="2800" b="1">
                <a:solidFill>
                  <a:schemeClr val="tx1">
                    <a:lumMod val="95000"/>
                    <a:lumOff val="5000"/>
                  </a:schemeClr>
                </a:solidFill>
                <a:latin typeface="Calibri" pitchFamily="34" charset="0"/>
              </a:defRPr>
            </a:lvl1pPr>
            <a:lvl2pPr>
              <a:lnSpc>
                <a:spcPct val="90000"/>
              </a:lnSpc>
              <a:spcBef>
                <a:spcPts val="400"/>
              </a:spcBef>
              <a:spcAft>
                <a:spcPts val="600"/>
              </a:spcAft>
              <a:defRPr sz="2600" b="1">
                <a:latin typeface="Calibri" pitchFamily="34" charset="0"/>
              </a:defRPr>
            </a:lvl2pPr>
            <a:lvl3pPr>
              <a:lnSpc>
                <a:spcPct val="90000"/>
              </a:lnSpc>
              <a:spcBef>
                <a:spcPts val="200"/>
              </a:spcBef>
              <a:spcAft>
                <a:spcPts val="400"/>
              </a:spcAft>
              <a:defRPr sz="2400">
                <a:latin typeface="Calibri" pitchFamily="34" charset="0"/>
              </a:defRPr>
            </a:lvl3pPr>
            <a:lvl4pPr>
              <a:spcBef>
                <a:spcPts val="200"/>
              </a:spcBef>
              <a:spcAft>
                <a:spcPts val="400"/>
              </a:spcAft>
              <a:defRPr sz="2000">
                <a:latin typeface="Calibri" pitchFamily="34" charset="0"/>
              </a:defRPr>
            </a:lvl4pPr>
            <a:lvl5pPr>
              <a:spcBef>
                <a:spcPts val="200"/>
              </a:spcBef>
              <a:spcAft>
                <a:spcPts val="400"/>
              </a:spcAft>
              <a:defRPr sz="20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11"/>
          <p:cNvSpPr>
            <a:spLocks noGrp="1"/>
          </p:cNvSpPr>
          <p:nvPr>
            <p:ph type="body" sz="quarter" idx="12"/>
          </p:nvPr>
        </p:nvSpPr>
        <p:spPr>
          <a:xfrm>
            <a:off x="0" y="1066800"/>
            <a:ext cx="9144000" cy="381000"/>
          </a:xfrm>
        </p:spPr>
        <p:txBody>
          <a:bodyPr/>
          <a:lstStyle>
            <a:lvl1pPr algn="ctr">
              <a:buNone/>
              <a:defRPr sz="2000" b="1">
                <a:solidFill>
                  <a:srgbClr val="9F0F10"/>
                </a:solidFill>
                <a:effectLst/>
                <a:latin typeface="Cambria" pitchFamily="18"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dirty="0" smtClean="0"/>
              <a:t>Click to edit Master text styles</a:t>
            </a:r>
          </a:p>
        </p:txBody>
      </p:sp>
      <p:sp>
        <p:nvSpPr>
          <p:cNvPr id="8" name="Title 1"/>
          <p:cNvSpPr>
            <a:spLocks noGrp="1"/>
          </p:cNvSpPr>
          <p:nvPr>
            <p:ph type="title"/>
          </p:nvPr>
        </p:nvSpPr>
        <p:spPr>
          <a:xfrm>
            <a:off x="0" y="457200"/>
            <a:ext cx="9144000" cy="533400"/>
          </a:xfrm>
        </p:spPr>
        <p:txBody>
          <a:bodyPr anchor="t"/>
          <a:lstStyle>
            <a:lvl1pPr>
              <a:lnSpc>
                <a:spcPts val="2000"/>
              </a:lnSpc>
              <a:defRPr sz="1800" b="1">
                <a:solidFill>
                  <a:schemeClr val="accent5">
                    <a:lumMod val="75000"/>
                  </a:schemeClr>
                </a:solidFill>
                <a:latin typeface="+mn-lt"/>
              </a:defRPr>
            </a:lvl1pPr>
          </a:lstStyle>
          <a:p>
            <a:r>
              <a:rPr lang="en-US" dirty="0" smtClean="0"/>
              <a:t>Click to edit Master title style</a:t>
            </a:r>
            <a:endParaRPr lang="en-US" dirty="0"/>
          </a:p>
        </p:txBody>
      </p:sp>
      <p:sp>
        <p:nvSpPr>
          <p:cNvPr id="6" name="Footer Placeholder 4"/>
          <p:cNvSpPr>
            <a:spLocks noGrp="1"/>
          </p:cNvSpPr>
          <p:nvPr>
            <p:ph type="ftr" sz="quarter" idx="13"/>
          </p:nvPr>
        </p:nvSpPr>
        <p:spPr>
          <a:xfrm>
            <a:off x="5791200" y="6569075"/>
            <a:ext cx="2895600" cy="288925"/>
          </a:xfrm>
          <a:prstGeom prst="rect">
            <a:avLst/>
          </a:prstGeom>
        </p:spPr>
        <p:txBody>
          <a:bodyPr vert="horz" wrap="square" lIns="91440" tIns="45720" rIns="91440" bIns="45720" numCol="1" anchor="t" anchorCtr="0" compatLnSpc="1">
            <a:prstTxWarp prst="textNoShape">
              <a:avLst/>
            </a:prstTxWarp>
          </a:bodyPr>
          <a:lstStyle>
            <a:lvl1pPr algn="r">
              <a:defRPr sz="1400" b="1">
                <a:solidFill>
                  <a:schemeClr val="bg1"/>
                </a:solidFill>
              </a:defRPr>
            </a:lvl1pPr>
          </a:lstStyle>
          <a:p>
            <a:r>
              <a:rPr lang="en-US"/>
              <a:t>©  Pearson Education 2012</a:t>
            </a:r>
          </a:p>
        </p:txBody>
      </p:sp>
      <p:sp>
        <p:nvSpPr>
          <p:cNvPr id="7" name="Slide Number Placeholder 5"/>
          <p:cNvSpPr>
            <a:spLocks noGrp="1"/>
          </p:cNvSpPr>
          <p:nvPr>
            <p:ph type="sldNum" sz="quarter" idx="14"/>
          </p:nvPr>
        </p:nvSpPr>
        <p:spPr>
          <a:xfrm>
            <a:off x="457200" y="6569075"/>
            <a:ext cx="2133600" cy="288925"/>
          </a:xfrm>
          <a:prstGeom prst="rect">
            <a:avLst/>
          </a:prstGeom>
        </p:spPr>
        <p:txBody>
          <a:bodyPr vert="horz" wrap="square" lIns="91440" tIns="45720" rIns="91440" bIns="45720" numCol="1" anchor="t" anchorCtr="0" compatLnSpc="1">
            <a:prstTxWarp prst="textNoShape">
              <a:avLst/>
            </a:prstTxWarp>
          </a:bodyPr>
          <a:lstStyle>
            <a:lvl1pPr>
              <a:defRPr sz="1400" b="1">
                <a:solidFill>
                  <a:schemeClr val="bg1"/>
                </a:solidFill>
              </a:defRPr>
            </a:lvl1pPr>
          </a:lstStyle>
          <a:p>
            <a:fld id="{1728D361-9759-42DD-9A0D-6097B111B35C}" type="slidenum">
              <a:rPr lang="en-US"/>
              <a:pPr/>
              <a:t>‹#›</a:t>
            </a:fld>
            <a:endParaRPr lang="en-US"/>
          </a:p>
        </p:txBody>
      </p:sp>
    </p:spTree>
    <p:extLst>
      <p:ext uri="{BB962C8B-B14F-4D97-AF65-F5344CB8AC3E}">
        <p14:creationId xmlns:p14="http://schemas.microsoft.com/office/powerpoint/2010/main" val="286844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7_IS - Org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5177"/>
            <a:ext cx="8229600" cy="3959423"/>
          </a:xfrm>
          <a:prstGeom prst="rect">
            <a:avLst/>
          </a:prstGeom>
          <a:noFill/>
          <a:ln>
            <a:noFill/>
          </a:ln>
        </p:spPr>
        <p:txBody>
          <a:bodyPr/>
          <a:lstStyle>
            <a:lvl1pPr>
              <a:spcBef>
                <a:spcPts val="600"/>
              </a:spcBef>
              <a:spcAft>
                <a:spcPts val="1200"/>
              </a:spcAft>
              <a:defRPr sz="2800" b="1">
                <a:latin typeface="Calibri" pitchFamily="34" charset="0"/>
              </a:defRPr>
            </a:lvl1pPr>
            <a:lvl2pPr>
              <a:spcBef>
                <a:spcPts val="0"/>
              </a:spcBef>
              <a:spcAft>
                <a:spcPts val="600"/>
              </a:spcAft>
              <a:defRPr sz="2400">
                <a:latin typeface="Calibri" pitchFamily="34" charset="0"/>
              </a:defRPr>
            </a:lvl2pPr>
            <a:lvl3pPr>
              <a:spcBef>
                <a:spcPts val="0"/>
              </a:spcBef>
              <a:spcAft>
                <a:spcPts val="600"/>
              </a:spcAft>
              <a:defRPr sz="2000">
                <a:latin typeface="Calibri" pitchFamily="34" charset="0"/>
              </a:defRPr>
            </a:lvl3pPr>
            <a:lvl4pPr>
              <a:spcBef>
                <a:spcPts val="0"/>
              </a:spcBef>
              <a:spcAft>
                <a:spcPts val="600"/>
              </a:spcAft>
              <a:defRPr sz="1800">
                <a:latin typeface="Calibri" pitchFamily="34" charset="0"/>
              </a:defRPr>
            </a:lvl4pPr>
            <a:lvl5pPr>
              <a:spcBef>
                <a:spcPts val="0"/>
              </a:spcBef>
              <a:spcAft>
                <a:spcPts val="600"/>
              </a:spcAft>
              <a:defRPr sz="1800">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1"/>
          <p:cNvSpPr>
            <a:spLocks noGrp="1"/>
          </p:cNvSpPr>
          <p:nvPr>
            <p:ph type="body" sz="quarter" idx="15"/>
          </p:nvPr>
        </p:nvSpPr>
        <p:spPr>
          <a:xfrm>
            <a:off x="457200" y="1600200"/>
            <a:ext cx="8229595" cy="381000"/>
          </a:xfrm>
          <a:prstGeom prst="rect">
            <a:avLst/>
          </a:prstGeom>
        </p:spPr>
        <p:txBody>
          <a:bodyPr/>
          <a:lstStyle>
            <a:lvl1pPr algn="ctr">
              <a:buNone/>
              <a:defRPr sz="2800" b="1" baseline="0">
                <a:solidFill>
                  <a:schemeClr val="accent4">
                    <a:lumMod val="50000"/>
                  </a:schemeClr>
                </a:solidFill>
                <a:effectLst/>
                <a:latin typeface="Calibri" panose="020F0502020204030204" pitchFamily="34" charset="0"/>
                <a:cs typeface="Calibri" panose="020F0502020204030204" pitchFamily="34"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smtClean="0"/>
              <a:t>Click to edit Master text styles</a:t>
            </a:r>
          </a:p>
        </p:txBody>
      </p:sp>
    </p:spTree>
    <p:extLst>
      <p:ext uri="{BB962C8B-B14F-4D97-AF65-F5344CB8AC3E}">
        <p14:creationId xmlns:p14="http://schemas.microsoft.com/office/powerpoint/2010/main" val="3137841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Image with Bottom Caption">
    <p:spTree>
      <p:nvGrpSpPr>
        <p:cNvPr id="1" name=""/>
        <p:cNvGrpSpPr/>
        <p:nvPr/>
      </p:nvGrpSpPr>
      <p:grpSpPr>
        <a:xfrm>
          <a:off x="0" y="0"/>
          <a:ext cx="0" cy="0"/>
          <a:chOff x="0" y="0"/>
          <a:chExt cx="0" cy="0"/>
        </a:xfrm>
      </p:grpSpPr>
      <p:sp>
        <p:nvSpPr>
          <p:cNvPr id="13" name="Text Placeholder 10"/>
          <p:cNvSpPr>
            <a:spLocks noGrp="1"/>
          </p:cNvSpPr>
          <p:nvPr>
            <p:ph type="body" sz="quarter" idx="17"/>
          </p:nvPr>
        </p:nvSpPr>
        <p:spPr>
          <a:xfrm>
            <a:off x="1676400" y="5486400"/>
            <a:ext cx="7010400" cy="838200"/>
          </a:xfrm>
          <a:prstGeom prst="rect">
            <a:avLst/>
          </a:prstGeom>
        </p:spPr>
        <p:txBody>
          <a:bodyPr/>
          <a:lstStyle>
            <a:lvl1pPr marL="0" indent="0" algn="l">
              <a:buFont typeface="Arial" pitchFamily="34" charset="0"/>
              <a:buNone/>
              <a:defRPr sz="1200" b="0"/>
            </a:lvl1pPr>
            <a:lvl2pPr>
              <a:defRPr sz="1600"/>
            </a:lvl2pPr>
            <a:lvl3pPr>
              <a:defRPr sz="1400"/>
            </a:lvl3pPr>
            <a:lvl4pPr>
              <a:defRPr sz="1200"/>
            </a:lvl4pPr>
            <a:lvl5pPr>
              <a:defRPr sz="1200"/>
            </a:lvl5pPr>
          </a:lstStyle>
          <a:p>
            <a:pPr lvl="0"/>
            <a:r>
              <a:rPr lang="en-US" smtClean="0"/>
              <a:t>Click to edit Master text styles</a:t>
            </a:r>
          </a:p>
        </p:txBody>
      </p:sp>
      <p:sp>
        <p:nvSpPr>
          <p:cNvPr id="14" name="Text Placeholder 10"/>
          <p:cNvSpPr>
            <a:spLocks noGrp="1"/>
          </p:cNvSpPr>
          <p:nvPr>
            <p:ph type="body" sz="quarter" idx="18"/>
          </p:nvPr>
        </p:nvSpPr>
        <p:spPr>
          <a:xfrm>
            <a:off x="533400" y="5486400"/>
            <a:ext cx="1143000" cy="228600"/>
          </a:xfrm>
          <a:prstGeom prst="rect">
            <a:avLst/>
          </a:prstGeom>
        </p:spPr>
        <p:txBody>
          <a:bodyPr/>
          <a:lstStyle>
            <a:lvl1pPr marL="0" indent="0" algn="l">
              <a:buFont typeface="Arial" pitchFamily="34" charset="0"/>
              <a:buNone/>
              <a:defRPr sz="1200" b="1" baseline="0"/>
            </a:lvl1pPr>
            <a:lvl2pPr>
              <a:defRPr sz="1600"/>
            </a:lvl2pPr>
            <a:lvl3pPr>
              <a:defRPr sz="1400"/>
            </a:lvl3pPr>
            <a:lvl4pPr>
              <a:defRPr sz="1200"/>
            </a:lvl4pPr>
            <a:lvl5pPr>
              <a:defRPr sz="1200"/>
            </a:lvl5pPr>
          </a:lstStyle>
          <a:p>
            <a:pPr lvl="0"/>
            <a:r>
              <a:rPr lang="en-US" smtClean="0"/>
              <a:t>Click to edit Master text styles</a:t>
            </a:r>
          </a:p>
        </p:txBody>
      </p:sp>
      <p:sp>
        <p:nvSpPr>
          <p:cNvPr id="16" name="Text Placeholder 10"/>
          <p:cNvSpPr>
            <a:spLocks noGrp="1"/>
          </p:cNvSpPr>
          <p:nvPr>
            <p:ph type="body" sz="quarter" idx="19"/>
          </p:nvPr>
        </p:nvSpPr>
        <p:spPr>
          <a:xfrm>
            <a:off x="0" y="990600"/>
            <a:ext cx="9144000" cy="381000"/>
          </a:xfrm>
          <a:prstGeom prst="rect">
            <a:avLst/>
          </a:prstGeom>
        </p:spPr>
        <p:txBody>
          <a:bodyPr/>
          <a:lstStyle>
            <a:lvl1pPr marL="0" indent="0" algn="ctr">
              <a:buNone/>
              <a:defRPr sz="2000" b="1" i="1">
                <a:solidFill>
                  <a:srgbClr val="9F0F10"/>
                </a:solidFill>
                <a:latin typeface="Calibri" panose="020F0502020204030204" pitchFamily="34" charset="0"/>
                <a:cs typeface="Calibri" panose="020F0502020204030204" pitchFamily="34" charset="0"/>
              </a:defRPr>
            </a:lvl1pPr>
            <a:lvl2pPr algn="ctr">
              <a:defRPr sz="2000">
                <a:latin typeface="Calibri" panose="020F0502020204030204" pitchFamily="34" charset="0"/>
                <a:cs typeface="Calibri" panose="020F0502020204030204" pitchFamily="34" charset="0"/>
              </a:defRPr>
            </a:lvl2pPr>
            <a:lvl3pPr algn="ctr">
              <a:defRPr sz="1800">
                <a:latin typeface="Calibri" panose="020F0502020204030204" pitchFamily="34" charset="0"/>
                <a:cs typeface="Calibri" panose="020F0502020204030204" pitchFamily="34" charset="0"/>
              </a:defRPr>
            </a:lvl3pPr>
            <a:lvl4pPr algn="ctr">
              <a:defRPr sz="1600">
                <a:latin typeface="Calibri" panose="020F0502020204030204" pitchFamily="34" charset="0"/>
                <a:cs typeface="Calibri" panose="020F0502020204030204" pitchFamily="34" charset="0"/>
              </a:defRPr>
            </a:lvl4pPr>
            <a:lvl5pPr algn="ctr">
              <a:defRPr sz="1600">
                <a:latin typeface="Calibri" panose="020F0502020204030204" pitchFamily="34" charset="0"/>
                <a:cs typeface="Calibri" panose="020F050202020403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3895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9_IS - Mgm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365177"/>
            <a:ext cx="8229600" cy="3959423"/>
          </a:xfrm>
          <a:prstGeom prst="rect">
            <a:avLst/>
          </a:prstGeom>
          <a:noFill/>
          <a:ln>
            <a:noFill/>
          </a:ln>
        </p:spPr>
        <p:txBody>
          <a:bodyPr/>
          <a:lstStyle>
            <a:lvl1pPr>
              <a:spcBef>
                <a:spcPts val="600"/>
              </a:spcBef>
              <a:spcAft>
                <a:spcPts val="1200"/>
              </a:spcAft>
              <a:defRPr sz="2800" b="1">
                <a:latin typeface="Calibri" pitchFamily="34" charset="0"/>
              </a:defRPr>
            </a:lvl1pPr>
            <a:lvl2pPr>
              <a:spcBef>
                <a:spcPts val="0"/>
              </a:spcBef>
              <a:spcAft>
                <a:spcPts val="600"/>
              </a:spcAft>
              <a:defRPr sz="2400">
                <a:latin typeface="Calibri" pitchFamily="34" charset="0"/>
              </a:defRPr>
            </a:lvl2pPr>
            <a:lvl3pPr>
              <a:spcBef>
                <a:spcPts val="0"/>
              </a:spcBef>
              <a:spcAft>
                <a:spcPts val="600"/>
              </a:spcAft>
              <a:defRPr sz="2000">
                <a:latin typeface="Calibri" pitchFamily="34" charset="0"/>
              </a:defRPr>
            </a:lvl3pPr>
            <a:lvl4pPr>
              <a:spcBef>
                <a:spcPts val="0"/>
              </a:spcBef>
              <a:spcAft>
                <a:spcPts val="600"/>
              </a:spcAft>
              <a:defRPr sz="1800">
                <a:latin typeface="Calibri" pitchFamily="34" charset="0"/>
              </a:defRPr>
            </a:lvl4pPr>
            <a:lvl5pPr>
              <a:spcBef>
                <a:spcPts val="0"/>
              </a:spcBef>
              <a:spcAft>
                <a:spcPts val="600"/>
              </a:spcAft>
              <a:defRPr sz="1800">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11"/>
          <p:cNvSpPr>
            <a:spLocks noGrp="1"/>
          </p:cNvSpPr>
          <p:nvPr>
            <p:ph type="body" sz="quarter" idx="15"/>
          </p:nvPr>
        </p:nvSpPr>
        <p:spPr>
          <a:xfrm>
            <a:off x="457200" y="1600200"/>
            <a:ext cx="8229595" cy="381000"/>
          </a:xfrm>
          <a:prstGeom prst="rect">
            <a:avLst/>
          </a:prstGeom>
        </p:spPr>
        <p:txBody>
          <a:bodyPr/>
          <a:lstStyle>
            <a:lvl1pPr algn="ctr">
              <a:buNone/>
              <a:defRPr sz="2800" b="1" baseline="0">
                <a:solidFill>
                  <a:schemeClr val="accent4">
                    <a:lumMod val="50000"/>
                  </a:schemeClr>
                </a:solidFill>
                <a:effectLst/>
                <a:latin typeface="Calibri" panose="020F0502020204030204" pitchFamily="34" charset="0"/>
                <a:cs typeface="Calibri" panose="020F0502020204030204" pitchFamily="34" charset="0"/>
              </a:defRPr>
            </a:lvl1pPr>
            <a:lvl2pPr algn="ctr">
              <a:buNone/>
              <a:defRPr sz="2000" b="1">
                <a:solidFill>
                  <a:srgbClr val="9F0F10"/>
                </a:solidFill>
                <a:latin typeface="+mj-lt"/>
              </a:defRPr>
            </a:lvl2pPr>
            <a:lvl3pPr algn="ctr">
              <a:buNone/>
              <a:defRPr sz="2000" b="1">
                <a:solidFill>
                  <a:srgbClr val="9F0F10"/>
                </a:solidFill>
                <a:latin typeface="+mj-lt"/>
              </a:defRPr>
            </a:lvl3pPr>
            <a:lvl4pPr algn="ctr">
              <a:buNone/>
              <a:defRPr sz="2000" b="1">
                <a:solidFill>
                  <a:srgbClr val="9F0F10"/>
                </a:solidFill>
                <a:latin typeface="+mj-lt"/>
              </a:defRPr>
            </a:lvl4pPr>
            <a:lvl5pPr algn="ctr">
              <a:buNone/>
              <a:defRPr sz="2000" b="1">
                <a:solidFill>
                  <a:srgbClr val="9F0F10"/>
                </a:solidFill>
                <a:latin typeface="+mj-lt"/>
              </a:defRPr>
            </a:lvl5pPr>
          </a:lstStyle>
          <a:p>
            <a:pPr lvl="0"/>
            <a:r>
              <a:rPr lang="en-US" smtClean="0"/>
              <a:t>Click to edit Master text styles</a:t>
            </a:r>
          </a:p>
        </p:txBody>
      </p:sp>
    </p:spTree>
    <p:extLst>
      <p:ext uri="{BB962C8B-B14F-4D97-AF65-F5344CB8AC3E}">
        <p14:creationId xmlns:p14="http://schemas.microsoft.com/office/powerpoint/2010/main" val="26378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D9AAC0-C6F2-431E-8E61-AB15E6F92321}" type="datetimeFigureOut">
              <a:rPr lang="en-IE" smtClean="0"/>
              <a:t>9/5/17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8604977-5537-4428-818C-77FB9B7685AB}" type="slidenum">
              <a:rPr lang="en-IE" smtClean="0"/>
              <a:t>‹#›</a:t>
            </a:fld>
            <a:endParaRPr lang="en-IE"/>
          </a:p>
        </p:txBody>
      </p:sp>
    </p:spTree>
    <p:extLst>
      <p:ext uri="{BB962C8B-B14F-4D97-AF65-F5344CB8AC3E}">
        <p14:creationId xmlns:p14="http://schemas.microsoft.com/office/powerpoint/2010/main" val="210982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D9AAC0-C6F2-431E-8E61-AB15E6F92321}" type="datetimeFigureOut">
              <a:rPr lang="en-IE" smtClean="0"/>
              <a:t>9/5/17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38604977-5537-4428-818C-77FB9B7685AB}" type="slidenum">
              <a:rPr lang="en-IE" smtClean="0"/>
              <a:t>‹#›</a:t>
            </a:fld>
            <a:endParaRPr lang="en-IE"/>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44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D9AAC0-C6F2-431E-8E61-AB15E6F92321}" type="datetimeFigureOut">
              <a:rPr lang="en-IE" smtClean="0"/>
              <a:t>9/5/17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8604977-5537-4428-818C-77FB9B7685AB}" type="slidenum">
              <a:rPr lang="en-IE" smtClean="0"/>
              <a:t>‹#›</a:t>
            </a:fld>
            <a:endParaRPr lang="en-IE"/>
          </a:p>
        </p:txBody>
      </p:sp>
    </p:spTree>
    <p:extLst>
      <p:ext uri="{BB962C8B-B14F-4D97-AF65-F5344CB8AC3E}">
        <p14:creationId xmlns:p14="http://schemas.microsoft.com/office/powerpoint/2010/main" val="1919327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D9AAC0-C6F2-431E-8E61-AB15E6F92321}" type="datetimeFigureOut">
              <a:rPr lang="en-IE" smtClean="0"/>
              <a:t>9/5/17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38604977-5537-4428-818C-77FB9B7685AB}" type="slidenum">
              <a:rPr lang="en-IE" smtClean="0"/>
              <a:t>‹#›</a:t>
            </a:fld>
            <a:endParaRPr lang="en-IE"/>
          </a:p>
        </p:txBody>
      </p:sp>
    </p:spTree>
    <p:extLst>
      <p:ext uri="{BB962C8B-B14F-4D97-AF65-F5344CB8AC3E}">
        <p14:creationId xmlns:p14="http://schemas.microsoft.com/office/powerpoint/2010/main" val="351995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8D9AAC0-C6F2-431E-8E61-AB15E6F92321}" type="datetimeFigureOut">
              <a:rPr lang="en-IE" smtClean="0"/>
              <a:t>9/5/17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38604977-5537-4428-818C-77FB9B7685AB}" type="slidenum">
              <a:rPr lang="en-IE" smtClean="0"/>
              <a:t>‹#›</a:t>
            </a:fld>
            <a:endParaRPr lang="en-IE"/>
          </a:p>
        </p:txBody>
      </p:sp>
    </p:spTree>
    <p:extLst>
      <p:ext uri="{BB962C8B-B14F-4D97-AF65-F5344CB8AC3E}">
        <p14:creationId xmlns:p14="http://schemas.microsoft.com/office/powerpoint/2010/main" val="120197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8D9AAC0-C6F2-431E-8E61-AB15E6F92321}" type="datetimeFigureOut">
              <a:rPr lang="en-IE" smtClean="0"/>
              <a:t>9/5/17</a:t>
            </a:fld>
            <a:endParaRPr lang="en-I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E"/>
          </a:p>
        </p:txBody>
      </p:sp>
      <p:sp>
        <p:nvSpPr>
          <p:cNvPr id="9" name="Slide Number Placeholder 8"/>
          <p:cNvSpPr>
            <a:spLocks noGrp="1"/>
          </p:cNvSpPr>
          <p:nvPr>
            <p:ph type="sldNum" sz="quarter" idx="12"/>
          </p:nvPr>
        </p:nvSpPr>
        <p:spPr/>
        <p:txBody>
          <a:bodyPr/>
          <a:lstStyle/>
          <a:p>
            <a:fld id="{38604977-5537-4428-818C-77FB9B7685AB}" type="slidenum">
              <a:rPr lang="en-IE" smtClean="0"/>
              <a:t>‹#›</a:t>
            </a:fld>
            <a:endParaRPr lang="en-IE"/>
          </a:p>
        </p:txBody>
      </p:sp>
    </p:spTree>
    <p:extLst>
      <p:ext uri="{BB962C8B-B14F-4D97-AF65-F5344CB8AC3E}">
        <p14:creationId xmlns:p14="http://schemas.microsoft.com/office/powerpoint/2010/main" val="232122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8D9AAC0-C6F2-431E-8E61-AB15E6F92321}" type="datetimeFigureOut">
              <a:rPr lang="en-IE" smtClean="0"/>
              <a:t>9/5/17</a:t>
            </a:fld>
            <a:endParaRPr lang="en-IE"/>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8604977-5537-4428-818C-77FB9B7685AB}" type="slidenum">
              <a:rPr lang="en-IE" smtClean="0"/>
              <a:t>‹#›</a:t>
            </a:fld>
            <a:endParaRPr lang="en-IE"/>
          </a:p>
        </p:txBody>
      </p:sp>
    </p:spTree>
    <p:extLst>
      <p:ext uri="{BB962C8B-B14F-4D97-AF65-F5344CB8AC3E}">
        <p14:creationId xmlns:p14="http://schemas.microsoft.com/office/powerpoint/2010/main" val="77340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D9AAC0-C6F2-431E-8E61-AB15E6F92321}" type="datetimeFigureOut">
              <a:rPr lang="en-IE" smtClean="0"/>
              <a:t>9/5/17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38604977-5537-4428-818C-77FB9B7685AB}" type="slidenum">
              <a:rPr lang="en-IE" smtClean="0"/>
              <a:t>‹#›</a:t>
            </a:fld>
            <a:endParaRPr lang="en-IE"/>
          </a:p>
        </p:txBody>
      </p:sp>
    </p:spTree>
    <p:extLst>
      <p:ext uri="{BB962C8B-B14F-4D97-AF65-F5344CB8AC3E}">
        <p14:creationId xmlns:p14="http://schemas.microsoft.com/office/powerpoint/2010/main" val="34548009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8D9AAC0-C6F2-431E-8E61-AB15E6F92321}" type="datetimeFigureOut">
              <a:rPr lang="en-IE" smtClean="0"/>
              <a:t>9/5/17</a:t>
            </a:fld>
            <a:endParaRPr lang="en-IE"/>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E"/>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8604977-5537-4428-818C-77FB9B7685AB}" type="slidenum">
              <a:rPr lang="en-IE" smtClean="0"/>
              <a:t>‹#›</a:t>
            </a:fld>
            <a:endParaRPr lang="en-IE"/>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74681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watch?v=S9xnYBVqLws" TargetMode="External"/><Relationship Id="rId4" Type="http://schemas.openxmlformats.org/officeDocument/2006/relationships/hyperlink" Target="http://www.youtube.com/watch?v=d2xeNpfzsYI" TargetMode="External"/><Relationship Id="rId5" Type="http://schemas.openxmlformats.org/officeDocument/2006/relationships/hyperlink" Target="http://www.forbes.com/sites/danwoods/2011/11/03/explaining-hadoop-to-your-ceo/" TargetMode="External"/><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www.informationweek.com/big-data/big-data-analytics/16-top-big-data-analytics-platforms/d/d-id/111360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124744"/>
            <a:ext cx="7772400" cy="1362075"/>
          </a:xfrm>
        </p:spPr>
        <p:txBody>
          <a:bodyPr>
            <a:normAutofit fontScale="90000"/>
          </a:bodyPr>
          <a:lstStyle/>
          <a:p>
            <a:pPr algn="ctr"/>
            <a:r>
              <a:rPr lang="en-IE" dirty="0" smtClean="0"/>
              <a:t>Business intelligence (BI)</a:t>
            </a:r>
            <a:endParaRPr lang="en-IE" dirty="0"/>
          </a:p>
        </p:txBody>
      </p:sp>
      <p:sp>
        <p:nvSpPr>
          <p:cNvPr id="3" name="Text Placeholder 2"/>
          <p:cNvSpPr>
            <a:spLocks noGrp="1"/>
          </p:cNvSpPr>
          <p:nvPr>
            <p:ph type="body" idx="1"/>
          </p:nvPr>
        </p:nvSpPr>
        <p:spPr>
          <a:xfrm>
            <a:off x="899592" y="3068960"/>
            <a:ext cx="7772400" cy="2465238"/>
          </a:xfrm>
        </p:spPr>
        <p:txBody>
          <a:bodyPr>
            <a:normAutofit/>
          </a:bodyPr>
          <a:lstStyle/>
          <a:p>
            <a:r>
              <a:rPr lang="en-IE" sz="2800" dirty="0" smtClean="0"/>
              <a:t>Data + Information + Knowledge</a:t>
            </a:r>
          </a:p>
          <a:p>
            <a:r>
              <a:rPr lang="en-IE" sz="2800" dirty="0" smtClean="0"/>
              <a:t>Decision Making</a:t>
            </a:r>
          </a:p>
          <a:p>
            <a:endParaRPr lang="en-IE" sz="2800" dirty="0"/>
          </a:p>
          <a:p>
            <a:endParaRPr lang="en-IE" sz="2800" dirty="0"/>
          </a:p>
        </p:txBody>
      </p:sp>
      <p:pic>
        <p:nvPicPr>
          <p:cNvPr id="4" name="Picture 10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6588224" y="5301208"/>
            <a:ext cx="1497012" cy="1128712"/>
          </a:xfrm>
          <a:prstGeom prst="rect">
            <a:avLst/>
          </a:prstGeom>
        </p:spPr>
      </p:pic>
    </p:spTree>
    <p:extLst>
      <p:ext uri="{BB962C8B-B14F-4D97-AF65-F5344CB8AC3E}">
        <p14:creationId xmlns:p14="http://schemas.microsoft.com/office/powerpoint/2010/main" val="9162054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Placeholder 1"/>
          <p:cNvSpPr>
            <a:spLocks noGrp="1"/>
          </p:cNvSpPr>
          <p:nvPr>
            <p:ph type="body" sz="quarter" idx="17"/>
          </p:nvPr>
        </p:nvSpPr>
        <p:spPr bwMode="auto">
          <a:xfrm>
            <a:off x="457200" y="1776413"/>
            <a:ext cx="1981200" cy="3252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smtClean="0"/>
              <a:t>A contemporary business intelligence infrastructure features capabilities and tools to manage and</a:t>
            </a:r>
          </a:p>
          <a:p>
            <a:pPr eaLnBrk="1" hangingPunct="1">
              <a:buFontTx/>
              <a:buNone/>
            </a:pPr>
            <a:r>
              <a:rPr lang="en-US" smtClean="0"/>
              <a:t>analyze large quantities and different types of data from multiple sources. Easy-to-use query and</a:t>
            </a:r>
          </a:p>
          <a:p>
            <a:pPr eaLnBrk="1" hangingPunct="1">
              <a:buFontTx/>
              <a:buNone/>
            </a:pPr>
            <a:r>
              <a:rPr lang="en-US" smtClean="0"/>
              <a:t>reporting tools for casual business users and more sophisticated analytical toolsets for power users</a:t>
            </a:r>
          </a:p>
          <a:p>
            <a:pPr eaLnBrk="1" hangingPunct="1">
              <a:buFontTx/>
              <a:buNone/>
            </a:pPr>
            <a:r>
              <a:rPr lang="en-US" smtClean="0"/>
              <a:t>are included.</a:t>
            </a:r>
          </a:p>
        </p:txBody>
      </p:sp>
      <p:sp>
        <p:nvSpPr>
          <p:cNvPr id="65538" name="Text Placeholder 3"/>
          <p:cNvSpPr>
            <a:spLocks noGrp="1"/>
          </p:cNvSpPr>
          <p:nvPr>
            <p:ph type="body" sz="quarter" idx="18"/>
          </p:nvPr>
        </p:nvSpPr>
        <p:spPr bwMode="auto">
          <a:xfrm>
            <a:off x="457200" y="4572000"/>
            <a:ext cx="2133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20000"/>
          </a:bodyPr>
          <a:lstStyle/>
          <a:p>
            <a:pPr eaLnBrk="1" hangingPunct="1">
              <a:buFontTx/>
              <a:buNone/>
            </a:pPr>
            <a:r>
              <a:rPr lang="en-US" smtClean="0"/>
              <a:t>FIGURE 6-12</a:t>
            </a:r>
          </a:p>
          <a:p>
            <a:pPr eaLnBrk="1" hangingPunct="1">
              <a:buFontTx/>
              <a:buNone/>
            </a:pPr>
            <a:endParaRPr lang="en-US" smtClean="0"/>
          </a:p>
        </p:txBody>
      </p:sp>
      <p:sp>
        <p:nvSpPr>
          <p:cNvPr id="65539" name="Text Placeholder 4"/>
          <p:cNvSpPr>
            <a:spLocks noGrp="1"/>
          </p:cNvSpPr>
          <p:nvPr>
            <p:ph type="body" sz="quarter" idx="2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eaLnBrk="1" hangingPunct="1"/>
            <a:r>
              <a:rPr lang="en-US" smtClean="0"/>
              <a:t>COMPONENTS OF A DATA WAREHOUSE</a:t>
            </a:r>
          </a:p>
          <a:p>
            <a:pPr eaLnBrk="1" hangingPunct="1"/>
            <a:endParaRPr lang="en-US" smtClean="0"/>
          </a:p>
        </p:txBody>
      </p:sp>
      <p:pic>
        <p:nvPicPr>
          <p:cNvPr id="65540" name="Picture Placeholder 12"/>
          <p:cNvPicPr>
            <a:picLocks noGrp="1" noChangeAspect="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bwMode="auto">
          <a:xfrm>
            <a:off x="2843213" y="1776413"/>
            <a:ext cx="6300787" cy="43195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1345337"/>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eaLnBrk="1" hangingPunct="1">
              <a:defRPr/>
            </a:pPr>
            <a:r>
              <a:rPr lang="en-US" dirty="0" smtClean="0"/>
              <a:t>Hadoop</a:t>
            </a:r>
          </a:p>
          <a:p>
            <a:pPr lvl="1" eaLnBrk="1" hangingPunct="1">
              <a:defRPr/>
            </a:pPr>
            <a:r>
              <a:rPr lang="en-US" dirty="0" smtClean="0"/>
              <a:t>Enables distributed parallel processing of big data across inexpensive computers</a:t>
            </a:r>
          </a:p>
          <a:p>
            <a:pPr lvl="1" eaLnBrk="1" hangingPunct="1">
              <a:defRPr/>
            </a:pPr>
            <a:r>
              <a:rPr lang="en-US" dirty="0" smtClean="0"/>
              <a:t>Key services</a:t>
            </a:r>
          </a:p>
          <a:p>
            <a:pPr lvl="2" eaLnBrk="1" hangingPunct="1">
              <a:defRPr/>
            </a:pPr>
            <a:r>
              <a:rPr lang="en-US" dirty="0" smtClean="0"/>
              <a:t>Hadoop Distributed File System (HDFS): data storage</a:t>
            </a:r>
          </a:p>
          <a:p>
            <a:pPr lvl="2" eaLnBrk="1" hangingPunct="1">
              <a:defRPr/>
            </a:pPr>
            <a:r>
              <a:rPr lang="en-US" dirty="0" smtClean="0"/>
              <a:t>MapReduce: breaks data into clusters for work</a:t>
            </a:r>
          </a:p>
          <a:p>
            <a:pPr lvl="2" eaLnBrk="1" hangingPunct="1">
              <a:defRPr/>
            </a:pPr>
            <a:r>
              <a:rPr lang="en-US" dirty="0" smtClean="0"/>
              <a:t>Hbase: NoSQL database</a:t>
            </a:r>
          </a:p>
          <a:p>
            <a:pPr lvl="1" eaLnBrk="1" hangingPunct="1">
              <a:defRPr/>
            </a:pPr>
            <a:r>
              <a:rPr lang="en-US" dirty="0" smtClean="0"/>
              <a:t>Used by Facebook, Yahoo, </a:t>
            </a:r>
            <a:r>
              <a:rPr lang="en-US" dirty="0" err="1" smtClean="0"/>
              <a:t>NextBio</a:t>
            </a:r>
            <a:endParaRPr lang="en-US" dirty="0" smtClean="0"/>
          </a:p>
          <a:p>
            <a:pPr lvl="1" eaLnBrk="1" hangingPunct="1">
              <a:defRPr/>
            </a:pPr>
            <a:endParaRPr lang="en-US" dirty="0" smtClean="0"/>
          </a:p>
          <a:p>
            <a:pPr lvl="1">
              <a:buFont typeface="Wingdings" panose="05000000000000000000" pitchFamily="2" charset="2"/>
              <a:buChar char="ü"/>
              <a:defRPr/>
            </a:pPr>
            <a:r>
              <a:rPr lang="en-IE" b="0" dirty="0">
                <a:solidFill>
                  <a:schemeClr val="accent1">
                    <a:lumMod val="75000"/>
                  </a:schemeClr>
                </a:solidFill>
              </a:rPr>
              <a:t>What is Hadoop? Other big data terms like </a:t>
            </a:r>
            <a:r>
              <a:rPr lang="en-IE" b="0" dirty="0" err="1">
                <a:solidFill>
                  <a:schemeClr val="accent1">
                    <a:lumMod val="75000"/>
                  </a:schemeClr>
                </a:solidFill>
              </a:rPr>
              <a:t>MapReduce</a:t>
            </a:r>
            <a:r>
              <a:rPr lang="en-IE" b="0" dirty="0">
                <a:solidFill>
                  <a:schemeClr val="accent1">
                    <a:lumMod val="75000"/>
                  </a:schemeClr>
                </a:solidFill>
              </a:rPr>
              <a:t>? </a:t>
            </a:r>
            <a:r>
              <a:rPr lang="en-IE" b="0" dirty="0" err="1">
                <a:solidFill>
                  <a:schemeClr val="accent1">
                    <a:lumMod val="75000"/>
                  </a:schemeClr>
                </a:solidFill>
              </a:rPr>
              <a:t>Cloudera's</a:t>
            </a:r>
            <a:r>
              <a:rPr lang="en-IE" b="0" dirty="0">
                <a:solidFill>
                  <a:schemeClr val="accent1">
                    <a:lumMod val="75000"/>
                  </a:schemeClr>
                </a:solidFill>
              </a:rPr>
              <a:t> CEO talks us through big data trends </a:t>
            </a:r>
          </a:p>
          <a:p>
            <a:pPr marL="857250" lvl="2" indent="0">
              <a:buNone/>
              <a:defRPr/>
            </a:pPr>
            <a:r>
              <a:rPr lang="en-US" dirty="0" smtClean="0">
                <a:solidFill>
                  <a:schemeClr val="accent1">
                    <a:lumMod val="75000"/>
                  </a:schemeClr>
                </a:solidFill>
                <a:hlinkClick r:id="rId3"/>
              </a:rPr>
              <a:t>http</a:t>
            </a:r>
            <a:r>
              <a:rPr lang="en-US" dirty="0">
                <a:solidFill>
                  <a:schemeClr val="accent1">
                    <a:lumMod val="75000"/>
                  </a:schemeClr>
                </a:solidFill>
                <a:hlinkClick r:id="rId3"/>
              </a:rPr>
              <a:t>://</a:t>
            </a:r>
            <a:r>
              <a:rPr lang="en-US" dirty="0" smtClean="0">
                <a:solidFill>
                  <a:schemeClr val="accent1">
                    <a:lumMod val="75000"/>
                  </a:schemeClr>
                </a:solidFill>
                <a:hlinkClick r:id="rId3"/>
              </a:rPr>
              <a:t>www.youtube.com/watch?v=S9xnYBVqLws</a:t>
            </a:r>
            <a:r>
              <a:rPr lang="en-US" dirty="0" smtClean="0">
                <a:solidFill>
                  <a:schemeClr val="accent1">
                    <a:lumMod val="75000"/>
                  </a:schemeClr>
                </a:solidFill>
              </a:rPr>
              <a:t> </a:t>
            </a:r>
          </a:p>
          <a:p>
            <a:pPr lvl="1">
              <a:buFont typeface="Wingdings" panose="05000000000000000000" pitchFamily="2" charset="2"/>
              <a:buChar char="ü"/>
              <a:defRPr/>
            </a:pPr>
            <a:r>
              <a:rPr lang="en-US" b="0" dirty="0" smtClean="0">
                <a:solidFill>
                  <a:schemeClr val="accent1">
                    <a:lumMod val="75000"/>
                  </a:schemeClr>
                </a:solidFill>
              </a:rPr>
              <a:t>Lecture from </a:t>
            </a:r>
            <a:r>
              <a:rPr lang="en-US" b="0" dirty="0" err="1" smtClean="0">
                <a:solidFill>
                  <a:schemeClr val="accent1">
                    <a:lumMod val="75000"/>
                  </a:schemeClr>
                </a:solidFill>
              </a:rPr>
              <a:t>Standford</a:t>
            </a:r>
            <a:r>
              <a:rPr lang="en-US" b="0" dirty="0" smtClean="0">
                <a:solidFill>
                  <a:schemeClr val="accent1">
                    <a:lumMod val="75000"/>
                  </a:schemeClr>
                </a:solidFill>
              </a:rPr>
              <a:t> University ‘</a:t>
            </a:r>
            <a:r>
              <a:rPr lang="en-US" b="0" dirty="0" err="1" smtClean="0">
                <a:solidFill>
                  <a:schemeClr val="accent1">
                    <a:lumMod val="75000"/>
                  </a:schemeClr>
                </a:solidFill>
              </a:rPr>
              <a:t>Introducting</a:t>
            </a:r>
            <a:r>
              <a:rPr lang="en-US" b="0" dirty="0" smtClean="0">
                <a:solidFill>
                  <a:schemeClr val="accent1">
                    <a:lumMod val="75000"/>
                  </a:schemeClr>
                </a:solidFill>
              </a:rPr>
              <a:t> Apache Hadoop’ – it’s long, </a:t>
            </a:r>
            <a:r>
              <a:rPr lang="en-US" b="0" dirty="0">
                <a:solidFill>
                  <a:schemeClr val="accent1">
                    <a:lumMod val="75000"/>
                  </a:schemeClr>
                </a:solidFill>
              </a:rPr>
              <a:t>but interesting! </a:t>
            </a:r>
            <a:endParaRPr lang="en-US" b="0" dirty="0" smtClean="0">
              <a:solidFill>
                <a:schemeClr val="accent1">
                  <a:lumMod val="75000"/>
                </a:schemeClr>
              </a:solidFill>
            </a:endParaRPr>
          </a:p>
          <a:p>
            <a:pPr marL="857250" lvl="2" indent="0">
              <a:buNone/>
              <a:defRPr/>
            </a:pPr>
            <a:r>
              <a:rPr lang="en-US" dirty="0">
                <a:solidFill>
                  <a:schemeClr val="accent1">
                    <a:lumMod val="75000"/>
                  </a:schemeClr>
                </a:solidFill>
                <a:hlinkClick r:id="rId4"/>
              </a:rPr>
              <a:t>http://www.youtube.com/watch?v=d2xeNpfzsYI</a:t>
            </a:r>
            <a:r>
              <a:rPr lang="en-US" dirty="0">
                <a:solidFill>
                  <a:schemeClr val="accent1">
                    <a:lumMod val="75000"/>
                  </a:schemeClr>
                </a:solidFill>
              </a:rPr>
              <a:t> </a:t>
            </a:r>
          </a:p>
          <a:p>
            <a:pPr lvl="1">
              <a:buFont typeface="Wingdings" panose="05000000000000000000" pitchFamily="2" charset="2"/>
              <a:buChar char="ü"/>
              <a:defRPr/>
            </a:pPr>
            <a:r>
              <a:rPr lang="en-US" b="0" dirty="0" smtClean="0">
                <a:solidFill>
                  <a:schemeClr val="accent1">
                    <a:lumMod val="75000"/>
                  </a:schemeClr>
                </a:solidFill>
              </a:rPr>
              <a:t>Explaining </a:t>
            </a:r>
            <a:r>
              <a:rPr lang="en-US" b="0" dirty="0" err="1" smtClean="0">
                <a:solidFill>
                  <a:schemeClr val="accent1">
                    <a:lumMod val="75000"/>
                  </a:schemeClr>
                </a:solidFill>
              </a:rPr>
              <a:t>Hadoop</a:t>
            </a:r>
            <a:r>
              <a:rPr lang="en-US" b="0" dirty="0" smtClean="0">
                <a:solidFill>
                  <a:schemeClr val="accent1">
                    <a:lumMod val="75000"/>
                  </a:schemeClr>
                </a:solidFill>
              </a:rPr>
              <a:t> to your CEO: </a:t>
            </a:r>
          </a:p>
          <a:p>
            <a:pPr marL="857250" lvl="2" indent="0">
              <a:buNone/>
              <a:defRPr/>
            </a:pPr>
            <a:r>
              <a:rPr lang="en-US" dirty="0">
                <a:solidFill>
                  <a:schemeClr val="accent1">
                    <a:lumMod val="75000"/>
                  </a:schemeClr>
                </a:solidFill>
                <a:hlinkClick r:id="rId5"/>
              </a:rPr>
              <a:t>http://www.forbes.com/sites/danwoods/2011/11/03/explaining-hadoop-to-your-ceo/</a:t>
            </a:r>
            <a:r>
              <a:rPr lang="en-US" dirty="0">
                <a:solidFill>
                  <a:schemeClr val="accent1">
                    <a:lumMod val="75000"/>
                  </a:schemeClr>
                </a:solidFill>
              </a:rPr>
              <a:t> </a:t>
            </a:r>
          </a:p>
        </p:txBody>
      </p:sp>
      <p:sp>
        <p:nvSpPr>
          <p:cNvPr id="67586" name="Text Placeholder 2"/>
          <p:cNvSpPr>
            <a:spLocks noGrp="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eaLnBrk="1" hangingPunct="1"/>
            <a:r>
              <a:rPr lang="en-US" smtClean="0">
                <a:solidFill>
                  <a:srgbClr val="000000"/>
                </a:solidFill>
              </a:rPr>
              <a:t>Using Databases to Improve Business Performance and Decision Making</a:t>
            </a:r>
          </a:p>
          <a:p>
            <a:pPr eaLnBrk="1" hangingPunct="1"/>
            <a:endParaRPr lang="en-US" smtClean="0"/>
          </a:p>
        </p:txBody>
      </p:sp>
    </p:spTree>
    <p:extLst>
      <p:ext uri="{BB962C8B-B14F-4D97-AF65-F5344CB8AC3E}">
        <p14:creationId xmlns:p14="http://schemas.microsoft.com/office/powerpoint/2010/main" val="2202897051"/>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44824"/>
            <a:ext cx="8229600" cy="4495800"/>
          </a:xfrm>
        </p:spPr>
        <p:txBody>
          <a:bodyPr>
            <a:normAutofit fontScale="92500" lnSpcReduction="20000"/>
          </a:bodyPr>
          <a:lstStyle/>
          <a:p>
            <a:pPr eaLnBrk="1" hangingPunct="1">
              <a:defRPr/>
            </a:pPr>
            <a:r>
              <a:rPr lang="en-US" dirty="0" smtClean="0"/>
              <a:t>In-memory computing</a:t>
            </a:r>
          </a:p>
          <a:p>
            <a:pPr lvl="1" eaLnBrk="1" hangingPunct="1">
              <a:defRPr/>
            </a:pPr>
            <a:r>
              <a:rPr lang="en-US" dirty="0" smtClean="0"/>
              <a:t>Used in big data analysis</a:t>
            </a:r>
          </a:p>
          <a:p>
            <a:pPr lvl="1" eaLnBrk="1" hangingPunct="1">
              <a:defRPr/>
            </a:pPr>
            <a:r>
              <a:rPr lang="en-US" dirty="0" smtClean="0"/>
              <a:t>Use computers main memory (RAM) for data storage to avoid delays in retrieving data from disk storage</a:t>
            </a:r>
          </a:p>
          <a:p>
            <a:pPr lvl="1" eaLnBrk="1" hangingPunct="1">
              <a:defRPr/>
            </a:pPr>
            <a:r>
              <a:rPr lang="en-US" dirty="0" smtClean="0"/>
              <a:t>Can reduce hours/days of processing to seconds</a:t>
            </a:r>
          </a:p>
          <a:p>
            <a:pPr lvl="1" eaLnBrk="1" hangingPunct="1">
              <a:defRPr/>
            </a:pPr>
            <a:r>
              <a:rPr lang="en-US" dirty="0" smtClean="0"/>
              <a:t>Requires optimized hardware</a:t>
            </a:r>
          </a:p>
          <a:p>
            <a:pPr eaLnBrk="1" hangingPunct="1">
              <a:defRPr/>
            </a:pPr>
            <a:r>
              <a:rPr lang="en-US" dirty="0" smtClean="0"/>
              <a:t>Analytic platforms</a:t>
            </a:r>
          </a:p>
          <a:p>
            <a:pPr lvl="1" eaLnBrk="1" hangingPunct="1">
              <a:defRPr/>
            </a:pPr>
            <a:r>
              <a:rPr lang="en-US" dirty="0" smtClean="0"/>
              <a:t>High-speed platforms using both relational and non-relational tools optimized for large datasets</a:t>
            </a:r>
          </a:p>
          <a:p>
            <a:pPr lvl="1">
              <a:lnSpc>
                <a:spcPct val="80000"/>
              </a:lnSpc>
              <a:buFont typeface="Wingdings" panose="05000000000000000000" pitchFamily="2" charset="2"/>
              <a:buChar char="ü"/>
              <a:defRPr/>
            </a:pPr>
            <a:r>
              <a:rPr lang="en-IE" sz="2400" b="0" dirty="0">
                <a:solidFill>
                  <a:schemeClr val="accent1">
                    <a:lumMod val="75000"/>
                  </a:schemeClr>
                </a:solidFill>
              </a:rPr>
              <a:t> Information Week Article – ’16 Top Big Data Analytics Platforms’</a:t>
            </a:r>
            <a:endParaRPr lang="en-US" sz="2400" b="0" dirty="0">
              <a:solidFill>
                <a:schemeClr val="accent1">
                  <a:lumMod val="75000"/>
                </a:schemeClr>
              </a:solidFill>
            </a:endParaRPr>
          </a:p>
          <a:p>
            <a:pPr marL="857250" lvl="2" indent="0">
              <a:buNone/>
              <a:defRPr/>
            </a:pPr>
            <a:r>
              <a:rPr lang="en-US" dirty="0" smtClean="0">
                <a:hlinkClick r:id="rId3"/>
              </a:rPr>
              <a:t>http</a:t>
            </a:r>
            <a:r>
              <a:rPr lang="en-US" dirty="0">
                <a:hlinkClick r:id="rId3"/>
              </a:rPr>
              <a:t>://</a:t>
            </a:r>
            <a:r>
              <a:rPr lang="en-US" dirty="0" smtClean="0">
                <a:hlinkClick r:id="rId3"/>
              </a:rPr>
              <a:t>www.informationweek.com/big-data/big-data-analytics/16-top-big-data-analytics-platforms/d/d-id/1113609</a:t>
            </a:r>
            <a:r>
              <a:rPr lang="en-US" dirty="0" smtClean="0"/>
              <a:t> </a:t>
            </a:r>
            <a:endParaRPr lang="en-US" dirty="0"/>
          </a:p>
        </p:txBody>
      </p:sp>
      <p:sp>
        <p:nvSpPr>
          <p:cNvPr id="68610" name="Text Placeholder 2"/>
          <p:cNvSpPr>
            <a:spLocks noGrp="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eaLnBrk="1" hangingPunct="1"/>
            <a:r>
              <a:rPr lang="en-US" smtClean="0">
                <a:solidFill>
                  <a:srgbClr val="000000"/>
                </a:solidFill>
              </a:rPr>
              <a:t>Using Databases to Improve Business Performance and Decision Making</a:t>
            </a:r>
          </a:p>
          <a:p>
            <a:pPr eaLnBrk="1" hangingPunct="1"/>
            <a:endParaRPr lang="en-US" smtClean="0"/>
          </a:p>
        </p:txBody>
      </p:sp>
    </p:spTree>
    <p:extLst>
      <p:ext uri="{BB962C8B-B14F-4D97-AF65-F5344CB8AC3E}">
        <p14:creationId xmlns:p14="http://schemas.microsoft.com/office/powerpoint/2010/main" val="3784873477"/>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p:txBody>
          <a:bodyPr>
            <a:normAutofit lnSpcReduction="10000"/>
          </a:bodyPr>
          <a:lstStyle/>
          <a:p>
            <a:pPr eaLnBrk="1" hangingPunct="1">
              <a:buFont typeface="Arial" charset="0"/>
              <a:buChar char="•"/>
              <a:defRPr/>
            </a:pPr>
            <a:r>
              <a:rPr lang="en-US" dirty="0" smtClean="0"/>
              <a:t>Analytical tools: Relationships, patterns, trends</a:t>
            </a:r>
          </a:p>
          <a:p>
            <a:pPr lvl="1" eaLnBrk="1" hangingPunct="1">
              <a:buFont typeface="Arial" charset="0"/>
              <a:buChar char="–"/>
              <a:defRPr/>
            </a:pPr>
            <a:r>
              <a:rPr lang="en-US" dirty="0" smtClean="0"/>
              <a:t>Tools for consolidating, analyzing, and providing access to vast amounts of data to help users make better business decisions</a:t>
            </a:r>
          </a:p>
          <a:p>
            <a:pPr lvl="2" eaLnBrk="1" hangingPunct="1">
              <a:buFont typeface="Arial" charset="0"/>
              <a:buChar char="•"/>
              <a:defRPr/>
            </a:pPr>
            <a:r>
              <a:rPr lang="en-US" dirty="0" smtClean="0"/>
              <a:t>Multidimensional data analysis (OLAP)</a:t>
            </a:r>
          </a:p>
          <a:p>
            <a:pPr lvl="2" eaLnBrk="1" hangingPunct="1">
              <a:buFont typeface="Arial" charset="0"/>
              <a:buChar char="•"/>
              <a:defRPr/>
            </a:pPr>
            <a:r>
              <a:rPr lang="en-US" dirty="0" smtClean="0"/>
              <a:t>Data mining</a:t>
            </a:r>
          </a:p>
          <a:p>
            <a:pPr lvl="2" eaLnBrk="1" hangingPunct="1">
              <a:buFont typeface="Arial" charset="0"/>
              <a:buChar char="•"/>
              <a:defRPr/>
            </a:pPr>
            <a:r>
              <a:rPr lang="en-US" dirty="0" smtClean="0"/>
              <a:t>Text mining</a:t>
            </a:r>
          </a:p>
          <a:p>
            <a:pPr lvl="2" eaLnBrk="1" hangingPunct="1">
              <a:buFont typeface="Arial" charset="0"/>
              <a:buChar char="•"/>
              <a:defRPr/>
            </a:pPr>
            <a:r>
              <a:rPr lang="en-US" dirty="0" smtClean="0"/>
              <a:t>Web mining</a:t>
            </a:r>
          </a:p>
          <a:p>
            <a:pPr marL="857250" lvl="1" indent="-342900">
              <a:buFont typeface="Wingdings" panose="05000000000000000000" pitchFamily="2" charset="2"/>
              <a:buChar char="ü"/>
              <a:defRPr/>
            </a:pPr>
            <a:r>
              <a:rPr lang="en-US" sz="2200" b="0" dirty="0" smtClean="0"/>
              <a:t>Refer also to article reviewed in-class “</a:t>
            </a:r>
            <a:r>
              <a:rPr lang="en-US" sz="2200" b="0" i="1" dirty="0" smtClean="0"/>
              <a:t>An Overview of Business </a:t>
            </a:r>
            <a:r>
              <a:rPr lang="en-US" sz="2200" b="0" i="1" dirty="0" err="1" smtClean="0"/>
              <a:t>Intelligece</a:t>
            </a:r>
            <a:r>
              <a:rPr lang="en-US" sz="2200" b="0" i="1" dirty="0" smtClean="0"/>
              <a:t> Technology</a:t>
            </a:r>
            <a:r>
              <a:rPr lang="en-US" sz="2200" b="0" dirty="0" smtClean="0"/>
              <a:t>” </a:t>
            </a:r>
            <a:r>
              <a:rPr lang="en-IE" sz="2200" b="0" dirty="0"/>
              <a:t>By </a:t>
            </a:r>
            <a:r>
              <a:rPr lang="en-IE" sz="2200" b="0" dirty="0" err="1"/>
              <a:t>Surajit</a:t>
            </a:r>
            <a:r>
              <a:rPr lang="en-IE" sz="2200" b="0" dirty="0"/>
              <a:t> </a:t>
            </a:r>
            <a:r>
              <a:rPr lang="en-IE" sz="2200" b="0" dirty="0" err="1"/>
              <a:t>Chaudhuri</a:t>
            </a:r>
            <a:r>
              <a:rPr lang="en-IE" sz="2200" b="0" dirty="0"/>
              <a:t>, </a:t>
            </a:r>
            <a:r>
              <a:rPr lang="en-IE" sz="2200" b="0" dirty="0" err="1"/>
              <a:t>Umeshwar</a:t>
            </a:r>
            <a:r>
              <a:rPr lang="en-IE" sz="2200" b="0" dirty="0"/>
              <a:t> </a:t>
            </a:r>
            <a:r>
              <a:rPr lang="en-IE" sz="2200" b="0" dirty="0" err="1"/>
              <a:t>Dayal</a:t>
            </a:r>
            <a:r>
              <a:rPr lang="en-IE" sz="2200" b="0" dirty="0"/>
              <a:t>, </a:t>
            </a:r>
            <a:r>
              <a:rPr lang="en-IE" sz="2200" b="0" dirty="0" err="1"/>
              <a:t>Vivek</a:t>
            </a:r>
            <a:r>
              <a:rPr lang="en-IE" sz="2200" b="0" dirty="0"/>
              <a:t> </a:t>
            </a:r>
            <a:r>
              <a:rPr lang="en-IE" sz="2200" b="0" dirty="0" err="1" smtClean="0"/>
              <a:t>Narasayya</a:t>
            </a:r>
            <a:r>
              <a:rPr lang="en-IE" sz="2200" b="0" dirty="0" smtClean="0"/>
              <a:t>, Communications </a:t>
            </a:r>
            <a:r>
              <a:rPr lang="en-IE" sz="2200" b="0" dirty="0"/>
              <a:t>of the ACM, Vol. 54 No. 8, Pages 88-98</a:t>
            </a:r>
            <a:endParaRPr lang="en-US" sz="2200" b="0" dirty="0" smtClean="0"/>
          </a:p>
          <a:p>
            <a:pPr eaLnBrk="1" hangingPunct="1">
              <a:buFont typeface="Arial" charset="0"/>
              <a:buChar char="•"/>
              <a:defRPr/>
            </a:pPr>
            <a:endParaRPr lang="en-US" dirty="0"/>
          </a:p>
        </p:txBody>
      </p:sp>
      <p:sp>
        <p:nvSpPr>
          <p:cNvPr id="37891" name="Text Placeholder 5"/>
          <p:cNvSpPr>
            <a:spLocks noGrp="1"/>
          </p:cNvSpPr>
          <p:nvPr>
            <p:ph type="body" sz="quarter" idx="15"/>
          </p:nvPr>
        </p:nvSpPr>
        <p:spPr/>
        <p:txBody>
          <a:bodyPr>
            <a:normAutofit/>
          </a:bodyPr>
          <a:lstStyle/>
          <a:p>
            <a:pPr eaLnBrk="1" hangingPunct="1">
              <a:defRPr/>
            </a:pPr>
            <a:r>
              <a:rPr lang="en-US" dirty="0" smtClean="0"/>
              <a:t>Using Databases to Improve Business Performance and Decision Making</a:t>
            </a:r>
          </a:p>
        </p:txBody>
      </p:sp>
    </p:spTree>
    <p:extLst>
      <p:ext uri="{BB962C8B-B14F-4D97-AF65-F5344CB8AC3E}">
        <p14:creationId xmlns:p14="http://schemas.microsoft.com/office/powerpoint/2010/main" val="3083057083"/>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p:txBody>
          <a:bodyPr/>
          <a:lstStyle/>
          <a:p>
            <a:pPr eaLnBrk="1" hangingPunct="1">
              <a:buFont typeface="Arial" charset="0"/>
              <a:buChar char="•"/>
              <a:defRPr/>
            </a:pPr>
            <a:r>
              <a:rPr lang="en-US" dirty="0" smtClean="0"/>
              <a:t>Online analytical processing (OLAP)</a:t>
            </a:r>
          </a:p>
          <a:p>
            <a:pPr lvl="1" eaLnBrk="1" hangingPunct="1">
              <a:buFont typeface="Arial" charset="0"/>
              <a:buChar char="–"/>
              <a:defRPr/>
            </a:pPr>
            <a:r>
              <a:rPr lang="en-US" dirty="0" smtClean="0"/>
              <a:t>Supports multidimensional data analysis</a:t>
            </a:r>
          </a:p>
          <a:p>
            <a:pPr lvl="2" eaLnBrk="1" hangingPunct="1">
              <a:buFont typeface="Arial" charset="0"/>
              <a:buChar char="•"/>
              <a:defRPr/>
            </a:pPr>
            <a:r>
              <a:rPr lang="en-US" dirty="0" smtClean="0"/>
              <a:t>Viewing data using multiple dimensions</a:t>
            </a:r>
          </a:p>
          <a:p>
            <a:pPr lvl="2" eaLnBrk="1" hangingPunct="1">
              <a:buFont typeface="Arial" charset="0"/>
              <a:buChar char="•"/>
              <a:defRPr/>
            </a:pPr>
            <a:r>
              <a:rPr lang="en-US" dirty="0" smtClean="0"/>
              <a:t>Each aspect of information (product, pricing, cost, region, time period) is different dimension</a:t>
            </a:r>
          </a:p>
          <a:p>
            <a:pPr lvl="2" eaLnBrk="1" hangingPunct="1">
              <a:buFont typeface="Arial" charset="0"/>
              <a:buChar char="•"/>
              <a:defRPr/>
            </a:pPr>
            <a:r>
              <a:rPr lang="en-US" dirty="0" smtClean="0"/>
              <a:t>Example: How many washers sold in East in June compared with other regions?</a:t>
            </a:r>
          </a:p>
          <a:p>
            <a:pPr lvl="1" eaLnBrk="1" hangingPunct="1">
              <a:buFont typeface="Arial" charset="0"/>
              <a:buChar char="–"/>
              <a:defRPr/>
            </a:pPr>
            <a:r>
              <a:rPr lang="en-US" dirty="0" smtClean="0"/>
              <a:t>OLAP enables rapid, online answers to ad hoc queries</a:t>
            </a:r>
          </a:p>
          <a:p>
            <a:pPr eaLnBrk="1" hangingPunct="1">
              <a:buFont typeface="Arial" charset="0"/>
              <a:buChar char="•"/>
              <a:defRPr/>
            </a:pPr>
            <a:endParaRPr lang="en-US" dirty="0"/>
          </a:p>
        </p:txBody>
      </p:sp>
      <p:sp>
        <p:nvSpPr>
          <p:cNvPr id="38915" name="Text Placeholder 5"/>
          <p:cNvSpPr>
            <a:spLocks noGrp="1"/>
          </p:cNvSpPr>
          <p:nvPr>
            <p:ph type="body" sz="quarter" idx="15"/>
          </p:nvPr>
        </p:nvSpPr>
        <p:spPr/>
        <p:txBody>
          <a:bodyPr>
            <a:normAutofit/>
          </a:bodyPr>
          <a:lstStyle/>
          <a:p>
            <a:pPr eaLnBrk="1" hangingPunct="1">
              <a:defRPr/>
            </a:pPr>
            <a:r>
              <a:rPr lang="en-US" dirty="0" smtClean="0"/>
              <a:t>Using Databases to Improve Business Performance and Decision Making</a:t>
            </a:r>
          </a:p>
        </p:txBody>
      </p:sp>
    </p:spTree>
    <p:extLst>
      <p:ext uri="{BB962C8B-B14F-4D97-AF65-F5344CB8AC3E}">
        <p14:creationId xmlns:p14="http://schemas.microsoft.com/office/powerpoint/2010/main" val="3904881210"/>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Placeholder 1"/>
          <p:cNvSpPr>
            <a:spLocks noGrp="1"/>
          </p:cNvSpPr>
          <p:nvPr>
            <p:ph type="body"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smtClean="0"/>
              <a:t>The view that is showing is product versus region. If you rotate the cube 90 degrees, the face that will show product versus actual and projected sales. If you rotate the cube 90 degrees again, you will see region versus actual and projected sales. Other views are possible.</a:t>
            </a:r>
          </a:p>
        </p:txBody>
      </p:sp>
      <p:sp>
        <p:nvSpPr>
          <p:cNvPr id="73730" name="Text Placeholder 3"/>
          <p:cNvSpPr>
            <a:spLocks noGrp="1"/>
          </p:cNvSpPr>
          <p:nvPr>
            <p:ph type="body" sz="quarter" idx="18"/>
          </p:nvPr>
        </p:nvSpPr>
        <p:spPr bwMode="auto">
          <a:xfrm>
            <a:off x="457200" y="3821113"/>
            <a:ext cx="2133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20000"/>
          </a:bodyPr>
          <a:lstStyle/>
          <a:p>
            <a:pPr eaLnBrk="1" hangingPunct="1">
              <a:spcBef>
                <a:spcPct val="0"/>
              </a:spcBef>
              <a:buFontTx/>
              <a:buNone/>
            </a:pPr>
            <a:r>
              <a:rPr lang="en-US" smtClean="0"/>
              <a:t>FIGURE 6-13</a:t>
            </a:r>
          </a:p>
          <a:p>
            <a:pPr eaLnBrk="1" hangingPunct="1">
              <a:spcBef>
                <a:spcPct val="0"/>
              </a:spcBef>
              <a:buFontTx/>
              <a:buNone/>
            </a:pPr>
            <a:endParaRPr lang="en-US" smtClean="0"/>
          </a:p>
        </p:txBody>
      </p:sp>
      <p:sp>
        <p:nvSpPr>
          <p:cNvPr id="73731" name="Text Placeholder 4"/>
          <p:cNvSpPr>
            <a:spLocks noGrp="1"/>
          </p:cNvSpPr>
          <p:nvPr>
            <p:ph type="body" sz="quarter" idx="2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eaLnBrk="1" hangingPunct="1"/>
            <a:r>
              <a:rPr lang="en-US" smtClean="0"/>
              <a:t>MULTIDIMENSIONAL DATA MODEL</a:t>
            </a:r>
          </a:p>
          <a:p>
            <a:pPr eaLnBrk="1" hangingPunct="1"/>
            <a:endParaRPr lang="en-US" smtClean="0"/>
          </a:p>
        </p:txBody>
      </p:sp>
      <p:pic>
        <p:nvPicPr>
          <p:cNvPr id="73732" name="Picture Placeholder 12" descr="Fig-6-04.png"/>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3733800" y="1676400"/>
            <a:ext cx="5410200" cy="4746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1040753"/>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p:txBody>
          <a:bodyPr>
            <a:normAutofit fontScale="92500" lnSpcReduction="20000"/>
          </a:bodyPr>
          <a:lstStyle/>
          <a:p>
            <a:pPr eaLnBrk="1" hangingPunct="1">
              <a:defRPr/>
            </a:pPr>
            <a:r>
              <a:rPr lang="en-US" dirty="0" smtClean="0"/>
              <a:t>Data mining:</a:t>
            </a:r>
          </a:p>
          <a:p>
            <a:pPr lvl="1" eaLnBrk="1" hangingPunct="1">
              <a:defRPr/>
            </a:pPr>
            <a:r>
              <a:rPr lang="en-US" dirty="0" smtClean="0"/>
              <a:t>Finds hidden patterns, relationships in datasets</a:t>
            </a:r>
          </a:p>
          <a:p>
            <a:pPr lvl="2" eaLnBrk="1" hangingPunct="1">
              <a:defRPr/>
            </a:pPr>
            <a:r>
              <a:rPr lang="en-US" dirty="0" smtClean="0"/>
              <a:t>Example: customer buying patterns</a:t>
            </a:r>
          </a:p>
          <a:p>
            <a:pPr lvl="1" eaLnBrk="1" hangingPunct="1">
              <a:defRPr/>
            </a:pPr>
            <a:r>
              <a:rPr lang="en-US" dirty="0" smtClean="0"/>
              <a:t>Infers rules to predict future behavior</a:t>
            </a:r>
          </a:p>
          <a:p>
            <a:pPr lvl="1" eaLnBrk="1" hangingPunct="1">
              <a:defRPr/>
            </a:pPr>
            <a:r>
              <a:rPr lang="en-US" dirty="0" smtClean="0"/>
              <a:t>Types of information obtainable from data mining:</a:t>
            </a:r>
            <a:endParaRPr lang="en-IE" dirty="0"/>
          </a:p>
          <a:p>
            <a:pPr lvl="2">
              <a:defRPr/>
            </a:pPr>
            <a:r>
              <a:rPr lang="en-IE" b="1" dirty="0"/>
              <a:t>Associations:</a:t>
            </a:r>
            <a:r>
              <a:rPr lang="en-IE" dirty="0"/>
              <a:t> Occurrences linked to single event</a:t>
            </a:r>
          </a:p>
          <a:p>
            <a:pPr lvl="2">
              <a:defRPr/>
            </a:pPr>
            <a:r>
              <a:rPr lang="en-IE" b="1" dirty="0"/>
              <a:t>Sequences:</a:t>
            </a:r>
            <a:r>
              <a:rPr lang="en-IE" dirty="0"/>
              <a:t> Events linked over time</a:t>
            </a:r>
          </a:p>
          <a:p>
            <a:pPr lvl="2">
              <a:defRPr/>
            </a:pPr>
            <a:r>
              <a:rPr lang="en-IE" b="1" dirty="0"/>
              <a:t>Classification:</a:t>
            </a:r>
            <a:r>
              <a:rPr lang="en-IE" dirty="0"/>
              <a:t> Recognizes patterns that describe group to which item belongs</a:t>
            </a:r>
          </a:p>
          <a:p>
            <a:pPr lvl="2">
              <a:defRPr/>
            </a:pPr>
            <a:r>
              <a:rPr lang="en-IE" b="1" dirty="0"/>
              <a:t>Clustering:</a:t>
            </a:r>
            <a:r>
              <a:rPr lang="en-IE" dirty="0"/>
              <a:t> Similar to classification when no groups have been defined; finds groupings within data</a:t>
            </a:r>
          </a:p>
          <a:p>
            <a:pPr lvl="2">
              <a:defRPr/>
            </a:pPr>
            <a:r>
              <a:rPr lang="en-IE" b="1" dirty="0"/>
              <a:t>Forecasting:</a:t>
            </a:r>
            <a:r>
              <a:rPr lang="en-IE" dirty="0"/>
              <a:t> Uses series of existing values to forecast what other values will be</a:t>
            </a:r>
          </a:p>
          <a:p>
            <a:pPr marL="457200" lvl="1" indent="0" eaLnBrk="1" hangingPunct="1">
              <a:buFontTx/>
              <a:buNone/>
              <a:defRPr/>
            </a:pPr>
            <a:endParaRPr lang="en-US" dirty="0"/>
          </a:p>
        </p:txBody>
      </p:sp>
      <p:sp>
        <p:nvSpPr>
          <p:cNvPr id="75778" name="Text Placeholder 5"/>
          <p:cNvSpPr>
            <a:spLocks noGrp="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smtClean="0"/>
              <a:t>Using Databases to Improve Business Performance and Decision Making</a:t>
            </a:r>
          </a:p>
        </p:txBody>
      </p:sp>
    </p:spTree>
    <p:extLst>
      <p:ext uri="{BB962C8B-B14F-4D97-AF65-F5344CB8AC3E}">
        <p14:creationId xmlns:p14="http://schemas.microsoft.com/office/powerpoint/2010/main" val="2431698066"/>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p:txBody>
          <a:bodyPr/>
          <a:lstStyle/>
          <a:p>
            <a:pPr eaLnBrk="1" hangingPunct="1">
              <a:defRPr/>
            </a:pPr>
            <a:r>
              <a:rPr lang="en-US" dirty="0" smtClean="0"/>
              <a:t>Text mining</a:t>
            </a:r>
          </a:p>
          <a:p>
            <a:pPr lvl="1" eaLnBrk="1" hangingPunct="1">
              <a:defRPr/>
            </a:pPr>
            <a:r>
              <a:rPr lang="en-US" dirty="0" smtClean="0"/>
              <a:t>Extracts key elements from large unstructured data sets </a:t>
            </a:r>
          </a:p>
          <a:p>
            <a:pPr lvl="2" eaLnBrk="1" hangingPunct="1">
              <a:defRPr/>
            </a:pPr>
            <a:r>
              <a:rPr lang="en-US" dirty="0" smtClean="0"/>
              <a:t>Stored e-mails</a:t>
            </a:r>
          </a:p>
          <a:p>
            <a:pPr lvl="2" eaLnBrk="1" hangingPunct="1">
              <a:defRPr/>
            </a:pPr>
            <a:r>
              <a:rPr lang="en-US" dirty="0" smtClean="0"/>
              <a:t>Call center transcripts</a:t>
            </a:r>
          </a:p>
          <a:p>
            <a:pPr lvl="2" eaLnBrk="1" hangingPunct="1">
              <a:defRPr/>
            </a:pPr>
            <a:r>
              <a:rPr lang="en-US" dirty="0" smtClean="0"/>
              <a:t>Legal cases</a:t>
            </a:r>
          </a:p>
          <a:p>
            <a:pPr lvl="2" eaLnBrk="1" hangingPunct="1">
              <a:defRPr/>
            </a:pPr>
            <a:r>
              <a:rPr lang="en-US" dirty="0" smtClean="0"/>
              <a:t>Patent descriptions</a:t>
            </a:r>
          </a:p>
          <a:p>
            <a:pPr lvl="2" eaLnBrk="1" hangingPunct="1">
              <a:defRPr/>
            </a:pPr>
            <a:r>
              <a:rPr lang="en-US" dirty="0" smtClean="0"/>
              <a:t>Service reports, and so on</a:t>
            </a:r>
          </a:p>
          <a:p>
            <a:pPr lvl="1" eaLnBrk="1" hangingPunct="1">
              <a:defRPr/>
            </a:pPr>
            <a:r>
              <a:rPr lang="en-US" dirty="0" smtClean="0"/>
              <a:t>Sentiment analysis software</a:t>
            </a:r>
          </a:p>
          <a:p>
            <a:pPr lvl="2" eaLnBrk="1" hangingPunct="1">
              <a:defRPr/>
            </a:pPr>
            <a:r>
              <a:rPr lang="en-US" dirty="0" smtClean="0"/>
              <a:t>Mines e-mails, blogs, social media to detect opinions</a:t>
            </a:r>
          </a:p>
          <a:p>
            <a:pPr eaLnBrk="1" hangingPunct="1">
              <a:defRPr/>
            </a:pPr>
            <a:endParaRPr lang="en-US" dirty="0"/>
          </a:p>
        </p:txBody>
      </p:sp>
      <p:sp>
        <p:nvSpPr>
          <p:cNvPr id="77826" name="Text Placeholder 5"/>
          <p:cNvSpPr>
            <a:spLocks noGrp="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smtClean="0"/>
              <a:t>Using Databases to Improve Business Performance and Decision Making</a:t>
            </a:r>
          </a:p>
        </p:txBody>
      </p:sp>
    </p:spTree>
    <p:extLst>
      <p:ext uri="{BB962C8B-B14F-4D97-AF65-F5344CB8AC3E}">
        <p14:creationId xmlns:p14="http://schemas.microsoft.com/office/powerpoint/2010/main" val="2472163193"/>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p:txBody>
          <a:bodyPr>
            <a:normAutofit lnSpcReduction="10000"/>
          </a:bodyPr>
          <a:lstStyle/>
          <a:p>
            <a:pPr eaLnBrk="1" hangingPunct="1">
              <a:buFont typeface="Arial" charset="0"/>
              <a:buChar char="•"/>
              <a:defRPr/>
            </a:pPr>
            <a:r>
              <a:rPr lang="en-US" dirty="0" smtClean="0"/>
              <a:t>Web mining</a:t>
            </a:r>
          </a:p>
          <a:p>
            <a:pPr lvl="1" eaLnBrk="1" hangingPunct="1">
              <a:buFont typeface="Arial" charset="0"/>
              <a:buChar char="–"/>
              <a:defRPr/>
            </a:pPr>
            <a:r>
              <a:rPr lang="en-US" dirty="0" smtClean="0"/>
              <a:t>Discovery and analysis of useful patterns and information from Web</a:t>
            </a:r>
          </a:p>
          <a:p>
            <a:pPr lvl="2" eaLnBrk="1" hangingPunct="1">
              <a:buFont typeface="Arial" charset="0"/>
              <a:buChar char="–"/>
              <a:defRPr/>
            </a:pPr>
            <a:r>
              <a:rPr lang="en-US" sz="1800" dirty="0" smtClean="0"/>
              <a:t>Understand customer behavior</a:t>
            </a:r>
          </a:p>
          <a:p>
            <a:pPr lvl="2" eaLnBrk="1" hangingPunct="1">
              <a:buFont typeface="Arial" charset="0"/>
              <a:buChar char="–"/>
              <a:defRPr/>
            </a:pPr>
            <a:r>
              <a:rPr lang="en-US" sz="1800" dirty="0"/>
              <a:t>E</a:t>
            </a:r>
            <a:r>
              <a:rPr lang="en-US" sz="1800" dirty="0" smtClean="0"/>
              <a:t>valuate effectiveness of Web site, and so on</a:t>
            </a:r>
          </a:p>
          <a:p>
            <a:pPr lvl="1" eaLnBrk="1" hangingPunct="1">
              <a:buFont typeface="Arial" charset="0"/>
              <a:buChar char="–"/>
              <a:defRPr/>
            </a:pPr>
            <a:r>
              <a:rPr lang="en-US" dirty="0" smtClean="0"/>
              <a:t>Web content mining</a:t>
            </a:r>
          </a:p>
          <a:p>
            <a:pPr lvl="2" eaLnBrk="1" hangingPunct="1">
              <a:buFont typeface="Arial" charset="0"/>
              <a:buChar char="•"/>
              <a:defRPr/>
            </a:pPr>
            <a:r>
              <a:rPr lang="en-US" sz="2000" dirty="0" smtClean="0"/>
              <a:t>Mines content of Web pages</a:t>
            </a:r>
          </a:p>
          <a:p>
            <a:pPr lvl="1" eaLnBrk="1" hangingPunct="1">
              <a:buFont typeface="Arial" charset="0"/>
              <a:buChar char="–"/>
              <a:defRPr/>
            </a:pPr>
            <a:r>
              <a:rPr lang="en-US" dirty="0" smtClean="0"/>
              <a:t>Web structure mining</a:t>
            </a:r>
          </a:p>
          <a:p>
            <a:pPr lvl="2" eaLnBrk="1" hangingPunct="1">
              <a:buFont typeface="Arial" charset="0"/>
              <a:buChar char="•"/>
              <a:defRPr/>
            </a:pPr>
            <a:r>
              <a:rPr lang="en-US" sz="2000" dirty="0" smtClean="0"/>
              <a:t>Analyzes links to and from Web page</a:t>
            </a:r>
          </a:p>
          <a:p>
            <a:pPr lvl="1" eaLnBrk="1" hangingPunct="1">
              <a:buFont typeface="Arial" charset="0"/>
              <a:buChar char="–"/>
              <a:defRPr/>
            </a:pPr>
            <a:r>
              <a:rPr lang="en-US" dirty="0" smtClean="0"/>
              <a:t>Web usage mining</a:t>
            </a:r>
          </a:p>
          <a:p>
            <a:pPr lvl="2" eaLnBrk="1" hangingPunct="1">
              <a:buFont typeface="Arial" charset="0"/>
              <a:buChar char="•"/>
              <a:defRPr/>
            </a:pPr>
            <a:r>
              <a:rPr lang="en-US" sz="2000" dirty="0" smtClean="0"/>
              <a:t>Mines user interaction data recorded by Web server</a:t>
            </a:r>
          </a:p>
          <a:p>
            <a:pPr eaLnBrk="1" hangingPunct="1">
              <a:buFont typeface="Arial" charset="0"/>
              <a:buChar char="•"/>
              <a:defRPr/>
            </a:pPr>
            <a:endParaRPr lang="en-US" dirty="0"/>
          </a:p>
        </p:txBody>
      </p:sp>
      <p:sp>
        <p:nvSpPr>
          <p:cNvPr id="79874" name="Text Placeholder 5"/>
          <p:cNvSpPr>
            <a:spLocks noGrp="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smtClean="0"/>
              <a:t>Using Databases to Improve Business Performance and Decision Making</a:t>
            </a:r>
          </a:p>
        </p:txBody>
      </p:sp>
    </p:spTree>
    <p:extLst>
      <p:ext uri="{BB962C8B-B14F-4D97-AF65-F5344CB8AC3E}">
        <p14:creationId xmlns:p14="http://schemas.microsoft.com/office/powerpoint/2010/main" val="2441044247"/>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4"/>
          <p:cNvSpPr>
            <a:spLocks noGrp="1"/>
          </p:cNvSpPr>
          <p:nvPr>
            <p:ph idx="1"/>
          </p:nvPr>
        </p:nvSpPr>
        <p:spPr/>
        <p:txBody>
          <a:bodyPr>
            <a:normAutofit lnSpcReduction="10000"/>
          </a:bodyPr>
          <a:lstStyle/>
          <a:p>
            <a:r>
              <a:rPr lang="en-US" smtClean="0">
                <a:solidFill>
                  <a:srgbClr val="0D0D0D"/>
                </a:solidFill>
              </a:rPr>
              <a:t>Three main reasons why investments in information technology do not always produce positive results</a:t>
            </a:r>
          </a:p>
          <a:p>
            <a:pPr marL="971550" lvl="1" indent="-514350">
              <a:buFont typeface="Cambria" panose="02040503050406030204" pitchFamily="18" charset="0"/>
              <a:buAutoNum type="arabicPeriod"/>
            </a:pPr>
            <a:r>
              <a:rPr lang="en-US" smtClean="0">
                <a:ea typeface="ＭＳ Ｐゴシック" panose="020B0600070205080204" pitchFamily="34" charset="-128"/>
              </a:rPr>
              <a:t>Information quality</a:t>
            </a:r>
          </a:p>
          <a:p>
            <a:pPr lvl="2"/>
            <a:r>
              <a:rPr lang="en-US" smtClean="0">
                <a:ea typeface="ＭＳ Ｐゴシック" panose="020B0600070205080204" pitchFamily="34" charset="-128"/>
              </a:rPr>
              <a:t>High-quality decisions require high-quality information</a:t>
            </a:r>
          </a:p>
          <a:p>
            <a:pPr marL="971550" lvl="1" indent="-514350">
              <a:buFont typeface="Cambria" panose="02040503050406030204" pitchFamily="18" charset="0"/>
              <a:buAutoNum type="arabicPeriod"/>
            </a:pPr>
            <a:r>
              <a:rPr lang="en-US" smtClean="0">
                <a:ea typeface="ＭＳ Ｐゴシック" panose="020B0600070205080204" pitchFamily="34" charset="-128"/>
              </a:rPr>
              <a:t>Management filters</a:t>
            </a:r>
          </a:p>
          <a:p>
            <a:pPr lvl="2"/>
            <a:r>
              <a:rPr lang="en-US" smtClean="0">
                <a:ea typeface="ＭＳ Ｐゴシック" panose="020B0600070205080204" pitchFamily="34" charset="-128"/>
              </a:rPr>
              <a:t>Managers have selective attention and have variety of biases that reject information that does not conform to prior conceptions</a:t>
            </a:r>
          </a:p>
          <a:p>
            <a:pPr marL="971550" lvl="1" indent="-514350">
              <a:buFont typeface="Cambria" panose="02040503050406030204" pitchFamily="18" charset="0"/>
              <a:buAutoNum type="arabicPeriod"/>
            </a:pPr>
            <a:r>
              <a:rPr lang="en-US" smtClean="0">
                <a:ea typeface="ＭＳ Ｐゴシック" panose="020B0600070205080204" pitchFamily="34" charset="-128"/>
              </a:rPr>
              <a:t>Organizational inertia and politics</a:t>
            </a:r>
          </a:p>
          <a:p>
            <a:pPr lvl="2"/>
            <a:r>
              <a:rPr lang="en-US" smtClean="0">
                <a:ea typeface="ＭＳ Ｐゴシック" panose="020B0600070205080204" pitchFamily="34" charset="-128"/>
              </a:rPr>
              <a:t>Strong forces within organizations resist making decisions calling for major change</a:t>
            </a:r>
          </a:p>
          <a:p>
            <a:endParaRPr lang="en-US" smtClean="0">
              <a:solidFill>
                <a:srgbClr val="0D0D0D"/>
              </a:solidFill>
            </a:endParaRPr>
          </a:p>
        </p:txBody>
      </p:sp>
      <p:sp>
        <p:nvSpPr>
          <p:cNvPr id="32771" name="Text Placeholder 5"/>
          <p:cNvSpPr>
            <a:spLocks noGrp="1"/>
          </p:cNvSpPr>
          <p:nvPr>
            <p:ph type="body" sz="quarter" idx="12"/>
          </p:nvPr>
        </p:nvSpPr>
        <p:spPr/>
        <p:txBody>
          <a:bodyPr>
            <a:normAutofit/>
          </a:bodyPr>
          <a:lstStyle/>
          <a:p>
            <a:r>
              <a:rPr lang="en-US" smtClean="0"/>
              <a:t>Decision Making and Information Systems</a:t>
            </a:r>
          </a:p>
        </p:txBody>
      </p:sp>
      <p:sp>
        <p:nvSpPr>
          <p:cNvPr id="2" name="Title 1"/>
          <p:cNvSpPr>
            <a:spLocks noGrp="1"/>
          </p:cNvSpPr>
          <p:nvPr>
            <p:ph type="title"/>
          </p:nvPr>
        </p:nvSpPr>
        <p:spPr/>
        <p:txBody>
          <a:bodyPr/>
          <a:lstStyle/>
          <a:p>
            <a:r>
              <a:rPr lang="en-US" smtClean="0">
                <a:solidFill>
                  <a:srgbClr val="7C4B3B"/>
                </a:solidFill>
              </a:rPr>
              <a:t>CHAPTER 12: ENHANCING DECISION MAKING</a:t>
            </a:r>
          </a:p>
        </p:txBody>
      </p:sp>
      <p:sp>
        <p:nvSpPr>
          <p:cNvPr id="32773" name="Footer Placeholder 5"/>
          <p:cNvSpPr>
            <a:spLocks noGrp="1"/>
          </p:cNvSpPr>
          <p:nvPr>
            <p:ph type="ftr"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400">
                <a:solidFill>
                  <a:schemeClr val="bg1"/>
                </a:solidFill>
              </a:rPr>
              <a:t>©  Pearson Education 2012</a:t>
            </a:r>
          </a:p>
        </p:txBody>
      </p:sp>
      <p:sp>
        <p:nvSpPr>
          <p:cNvPr id="32774" name="Slide Number Placeholder 4"/>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DB430A7-B752-4389-AD5D-3F13B9F498B3}" type="slidenum">
              <a:rPr lang="en-US" sz="1400">
                <a:solidFill>
                  <a:schemeClr val="bg1"/>
                </a:solidFill>
              </a:rPr>
              <a:pPr eaLnBrk="1" hangingPunct="1"/>
              <a:t>19</a:t>
            </a:fld>
            <a:endParaRPr lang="en-US" sz="1400">
              <a:solidFill>
                <a:schemeClr val="bg1"/>
              </a:solidFill>
            </a:endParaRPr>
          </a:p>
        </p:txBody>
      </p:sp>
    </p:spTree>
    <p:extLst>
      <p:ext uri="{BB962C8B-B14F-4D97-AF65-F5344CB8AC3E}">
        <p14:creationId xmlns:p14="http://schemas.microsoft.com/office/powerpoint/2010/main" val="29118668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Pre requisites</a:t>
            </a:r>
            <a:endParaRPr lang="en-IE" dirty="0"/>
          </a:p>
        </p:txBody>
      </p:sp>
      <p:sp>
        <p:nvSpPr>
          <p:cNvPr id="3" name="Content Placeholder 2"/>
          <p:cNvSpPr>
            <a:spLocks noGrp="1"/>
          </p:cNvSpPr>
          <p:nvPr>
            <p:ph idx="1"/>
          </p:nvPr>
        </p:nvSpPr>
        <p:spPr/>
        <p:txBody>
          <a:bodyPr>
            <a:normAutofit/>
          </a:bodyPr>
          <a:lstStyle/>
          <a:p>
            <a:r>
              <a:rPr lang="en-IE" sz="2400" dirty="0" smtClean="0"/>
              <a:t>Prior to understanding more about BI, it’s important that you review the following (from class notes and from text book)</a:t>
            </a:r>
          </a:p>
          <a:p>
            <a:pPr>
              <a:buBlip>
                <a:blip r:embed="rId3"/>
              </a:buBlip>
            </a:pPr>
            <a:r>
              <a:rPr lang="en-IE" dirty="0" smtClean="0"/>
              <a:t>  </a:t>
            </a:r>
            <a:r>
              <a:rPr lang="en-IE" sz="2800" dirty="0" smtClean="0"/>
              <a:t>Data, Information &amp; Knowledge </a:t>
            </a:r>
            <a:r>
              <a:rPr lang="en-IE" sz="2400" dirty="0" smtClean="0"/>
              <a:t>(notes &amp; chapter 1, </a:t>
            </a:r>
            <a:r>
              <a:rPr lang="en-IE" sz="2400" dirty="0" err="1" smtClean="0"/>
              <a:t>Laudon</a:t>
            </a:r>
            <a:r>
              <a:rPr lang="en-IE" sz="2400" dirty="0" smtClean="0"/>
              <a:t> &amp; </a:t>
            </a:r>
            <a:r>
              <a:rPr lang="en-IE" sz="2400" dirty="0" err="1" smtClean="0"/>
              <a:t>Laudon</a:t>
            </a:r>
            <a:r>
              <a:rPr lang="en-IE" sz="2400" dirty="0" smtClean="0"/>
              <a:t>)</a:t>
            </a:r>
          </a:p>
          <a:p>
            <a:pPr>
              <a:buBlip>
                <a:blip r:embed="rId3"/>
              </a:buBlip>
            </a:pPr>
            <a:r>
              <a:rPr lang="en-IE" sz="2400" dirty="0"/>
              <a:t> </a:t>
            </a:r>
            <a:r>
              <a:rPr lang="en-IE" sz="2400" dirty="0" smtClean="0"/>
              <a:t> </a:t>
            </a:r>
            <a:r>
              <a:rPr lang="en-IE" sz="2800" dirty="0" smtClean="0"/>
              <a:t>Foundations of BI: Databases and Information Management </a:t>
            </a:r>
            <a:r>
              <a:rPr lang="en-IE" sz="2400" dirty="0" smtClean="0"/>
              <a:t>(notes &amp; chapter 6, </a:t>
            </a:r>
            <a:r>
              <a:rPr lang="en-IE" sz="2400" dirty="0" err="1" smtClean="0"/>
              <a:t>Laudon</a:t>
            </a:r>
            <a:r>
              <a:rPr lang="en-IE" sz="2400" dirty="0" smtClean="0"/>
              <a:t> &amp; </a:t>
            </a:r>
            <a:r>
              <a:rPr lang="en-IE" sz="2400" dirty="0" err="1" smtClean="0"/>
              <a:t>Laudon</a:t>
            </a:r>
            <a:r>
              <a:rPr lang="en-IE" sz="2400" dirty="0" smtClean="0"/>
              <a:t>)</a:t>
            </a:r>
          </a:p>
          <a:p>
            <a:pPr>
              <a:buBlip>
                <a:blip r:embed="rId3"/>
              </a:buBlip>
            </a:pPr>
            <a:r>
              <a:rPr lang="en-IE" dirty="0" smtClean="0"/>
              <a:t>  </a:t>
            </a:r>
            <a:endParaRPr lang="en-IE" sz="2400" dirty="0"/>
          </a:p>
        </p:txBody>
      </p:sp>
    </p:spTree>
    <p:extLst>
      <p:ext uri="{BB962C8B-B14F-4D97-AF65-F5344CB8AC3E}">
        <p14:creationId xmlns:p14="http://schemas.microsoft.com/office/powerpoint/2010/main" val="351971442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4"/>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solidFill>
                  <a:srgbClr val="0D0D0D"/>
                </a:solidFill>
              </a:rPr>
              <a:t>High-velocity automated decision making</a:t>
            </a:r>
          </a:p>
          <a:p>
            <a:pPr lvl="1" eaLnBrk="1" hangingPunct="1"/>
            <a:r>
              <a:rPr lang="en-US" smtClean="0"/>
              <a:t>Made possible through computer algorithms precisely defining steps for a highly structured decision</a:t>
            </a:r>
          </a:p>
          <a:p>
            <a:pPr lvl="1" eaLnBrk="1" hangingPunct="1"/>
            <a:r>
              <a:rPr lang="en-US" smtClean="0"/>
              <a:t>Humans taken out of decision</a:t>
            </a:r>
          </a:p>
          <a:p>
            <a:pPr lvl="1" eaLnBrk="1" hangingPunct="1"/>
            <a:r>
              <a:rPr lang="en-US" smtClean="0"/>
              <a:t>For example: High-speed computer trading programs</a:t>
            </a:r>
          </a:p>
          <a:p>
            <a:pPr lvl="2" eaLnBrk="1" hangingPunct="1"/>
            <a:r>
              <a:rPr lang="en-US" smtClean="0"/>
              <a:t>Trades executed in 30 milliseconds</a:t>
            </a:r>
          </a:p>
          <a:p>
            <a:pPr lvl="2" eaLnBrk="1" hangingPunct="1"/>
            <a:r>
              <a:rPr lang="en-US" smtClean="0"/>
              <a:t>Responsible for </a:t>
            </a:r>
            <a:r>
              <a:rPr lang="ja-JP" altLang="en-US" smtClean="0"/>
              <a:t>“</a:t>
            </a:r>
            <a:r>
              <a:rPr lang="en-US" altLang="ja-JP" smtClean="0"/>
              <a:t>Flash Crash</a:t>
            </a:r>
            <a:r>
              <a:rPr lang="ja-JP" altLang="en-US" smtClean="0"/>
              <a:t>”</a:t>
            </a:r>
            <a:r>
              <a:rPr lang="en-US" altLang="ja-JP" smtClean="0"/>
              <a:t> of 2010</a:t>
            </a:r>
          </a:p>
          <a:p>
            <a:pPr lvl="1" eaLnBrk="1" hangingPunct="1"/>
            <a:r>
              <a:rPr lang="en-US" smtClean="0"/>
              <a:t>Require safeguards to ensure proper operation and regulation</a:t>
            </a:r>
          </a:p>
          <a:p>
            <a:pPr lvl="2" eaLnBrk="1" hangingPunct="1"/>
            <a:endParaRPr lang="en-US" smtClean="0"/>
          </a:p>
        </p:txBody>
      </p:sp>
      <p:sp>
        <p:nvSpPr>
          <p:cNvPr id="34818" name="Text Placeholder 5"/>
          <p:cNvSpPr>
            <a:spLocks noGrp="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smtClean="0"/>
              <a:t>Decision Making and Information Systems</a:t>
            </a:r>
          </a:p>
        </p:txBody>
      </p:sp>
    </p:spTree>
    <p:extLst>
      <p:ext uri="{BB962C8B-B14F-4D97-AF65-F5344CB8AC3E}">
        <p14:creationId xmlns:p14="http://schemas.microsoft.com/office/powerpoint/2010/main" val="944016695"/>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p:txBody>
          <a:bodyPr>
            <a:normAutofit lnSpcReduction="10000"/>
          </a:bodyPr>
          <a:lstStyle/>
          <a:p>
            <a:pPr eaLnBrk="1" hangingPunct="1">
              <a:spcAft>
                <a:spcPts val="0"/>
              </a:spcAft>
              <a:defRPr/>
            </a:pPr>
            <a:r>
              <a:rPr lang="en-US" dirty="0" smtClean="0">
                <a:cs typeface="ＭＳ Ｐゴシック" charset="0"/>
              </a:rPr>
              <a:t>Business intelligence</a:t>
            </a:r>
          </a:p>
          <a:p>
            <a:pPr lvl="1" eaLnBrk="1" hangingPunct="1">
              <a:spcAft>
                <a:spcPts val="0"/>
              </a:spcAft>
              <a:defRPr/>
            </a:pPr>
            <a:r>
              <a:rPr lang="en-US" dirty="0" smtClean="0"/>
              <a:t>Infrastructure for collecting, storing, analyzing data produced by business</a:t>
            </a:r>
          </a:p>
          <a:p>
            <a:pPr lvl="1" eaLnBrk="1" hangingPunct="1">
              <a:defRPr/>
            </a:pPr>
            <a:r>
              <a:rPr lang="en-US" dirty="0" smtClean="0"/>
              <a:t>Databases, data warehouses, data marts</a:t>
            </a:r>
          </a:p>
          <a:p>
            <a:pPr eaLnBrk="1" hangingPunct="1">
              <a:spcAft>
                <a:spcPts val="0"/>
              </a:spcAft>
              <a:defRPr/>
            </a:pPr>
            <a:r>
              <a:rPr lang="en-US" dirty="0" smtClean="0">
                <a:cs typeface="ＭＳ Ｐゴシック" charset="0"/>
              </a:rPr>
              <a:t>Business analytics</a:t>
            </a:r>
          </a:p>
          <a:p>
            <a:pPr lvl="1" eaLnBrk="1" hangingPunct="1">
              <a:spcAft>
                <a:spcPts val="0"/>
              </a:spcAft>
              <a:defRPr/>
            </a:pPr>
            <a:r>
              <a:rPr lang="en-US" dirty="0" smtClean="0"/>
              <a:t>Tools and techniques for analyzing data</a:t>
            </a:r>
          </a:p>
          <a:p>
            <a:pPr lvl="1" eaLnBrk="1" hangingPunct="1">
              <a:defRPr/>
            </a:pPr>
            <a:r>
              <a:rPr lang="en-US" dirty="0" smtClean="0"/>
              <a:t>OLAP, statistics, models, data mining</a:t>
            </a:r>
          </a:p>
          <a:p>
            <a:pPr eaLnBrk="1" hangingPunct="1">
              <a:spcAft>
                <a:spcPts val="0"/>
              </a:spcAft>
              <a:defRPr/>
            </a:pPr>
            <a:r>
              <a:rPr lang="en-US" dirty="0" smtClean="0">
                <a:cs typeface="ＭＳ Ｐゴシック" charset="0"/>
              </a:rPr>
              <a:t>Business intelligence vendors</a:t>
            </a:r>
          </a:p>
          <a:p>
            <a:pPr lvl="1" eaLnBrk="1" hangingPunct="1">
              <a:spcAft>
                <a:spcPts val="0"/>
              </a:spcAft>
              <a:defRPr/>
            </a:pPr>
            <a:r>
              <a:rPr lang="en-US" dirty="0" smtClean="0"/>
              <a:t>Create business intelligence and analytics purchased by firms</a:t>
            </a:r>
            <a:endParaRPr lang="en-US" dirty="0"/>
          </a:p>
        </p:txBody>
      </p:sp>
      <p:sp>
        <p:nvSpPr>
          <p:cNvPr id="36866" name="Text Placeholder 5"/>
          <p:cNvSpPr>
            <a:spLocks noGrp="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smtClean="0"/>
              <a:t>Business Intelligence in the Enterprise</a:t>
            </a:r>
          </a:p>
        </p:txBody>
      </p:sp>
    </p:spTree>
    <p:extLst>
      <p:ext uri="{BB962C8B-B14F-4D97-AF65-F5344CB8AC3E}">
        <p14:creationId xmlns:p14="http://schemas.microsoft.com/office/powerpoint/2010/main" val="767334072"/>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Content Placeholder 1"/>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0"/>
              </a:spcBef>
            </a:pPr>
            <a:r>
              <a:rPr lang="en-US" sz="2200" b="0" dirty="0" smtClean="0"/>
              <a:t>What management, organization, and technology factors were behind the Cincinnati Zoo losing opportunities to increase revenue?</a:t>
            </a:r>
          </a:p>
          <a:p>
            <a:pPr eaLnBrk="1" hangingPunct="1">
              <a:spcBef>
                <a:spcPct val="0"/>
              </a:spcBef>
            </a:pPr>
            <a:r>
              <a:rPr lang="en-US" sz="2200" b="0" dirty="0" smtClean="0"/>
              <a:t>Why was replacing legacy point-of-sale systems and implementing a data warehouse essential to an information system solution?</a:t>
            </a:r>
          </a:p>
          <a:p>
            <a:pPr eaLnBrk="1" hangingPunct="1">
              <a:spcBef>
                <a:spcPct val="0"/>
              </a:spcBef>
            </a:pPr>
            <a:r>
              <a:rPr lang="en-US" sz="2200" b="0" dirty="0" smtClean="0"/>
              <a:t>How did the Cincinnati Zoo benefit from business intelligence? How did it enhance operational  performance and decision making? What role was played by predictive analytics?</a:t>
            </a:r>
          </a:p>
          <a:p>
            <a:pPr eaLnBrk="1" hangingPunct="1">
              <a:spcBef>
                <a:spcPct val="0"/>
              </a:spcBef>
            </a:pPr>
            <a:r>
              <a:rPr lang="en-US" sz="2200" b="0" dirty="0" smtClean="0"/>
              <a:t>Visit the IBM </a:t>
            </a:r>
            <a:r>
              <a:rPr lang="en-US" sz="2200" b="0" dirty="0" err="1" smtClean="0"/>
              <a:t>Cognos</a:t>
            </a:r>
            <a:r>
              <a:rPr lang="en-US" sz="2200" b="0" dirty="0" smtClean="0"/>
              <a:t> Web site and describe the business intelligence tools that would be the most useful for the Cincinnati Zoo. </a:t>
            </a:r>
            <a:endParaRPr lang="en-US" sz="2200" dirty="0" smtClean="0"/>
          </a:p>
        </p:txBody>
      </p:sp>
      <p:sp>
        <p:nvSpPr>
          <p:cNvPr id="3" name="Text Placeholder 2"/>
          <p:cNvSpPr>
            <a:spLocks noGrp="1"/>
          </p:cNvSpPr>
          <p:nvPr>
            <p:ph type="body" sz="quarter" idx="15"/>
          </p:nvPr>
        </p:nvSpPr>
        <p:spPr>
          <a:xfrm>
            <a:off x="480724" y="1052736"/>
            <a:ext cx="8229595" cy="381000"/>
          </a:xfrm>
        </p:spPr>
        <p:txBody>
          <a:bodyPr>
            <a:normAutofit fontScale="85000" lnSpcReduction="20000"/>
          </a:bodyPr>
          <a:lstStyle/>
          <a:p>
            <a:pPr eaLnBrk="1" hangingPunct="1">
              <a:defRPr/>
            </a:pPr>
            <a:r>
              <a:rPr lang="en-US" dirty="0" smtClean="0"/>
              <a:t>Analytics Help the Cincinnati Zoo Know Its Customers</a:t>
            </a:r>
            <a:endParaRPr lang="en-US" dirty="0"/>
          </a:p>
        </p:txBody>
      </p:sp>
    </p:spTree>
    <p:extLst>
      <p:ext uri="{BB962C8B-B14F-4D97-AF65-F5344CB8AC3E}">
        <p14:creationId xmlns:p14="http://schemas.microsoft.com/office/powerpoint/2010/main" val="1940947651"/>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Placeholder 5"/>
          <p:cNvSpPr>
            <a:spLocks noGrp="1"/>
          </p:cNvSpPr>
          <p:nvPr>
            <p:ph type="body" sz="quarter" idx="17"/>
          </p:nvPr>
        </p:nvSpPr>
        <p:spPr bwMode="auto">
          <a:xfrm>
            <a:off x="457200" y="1776413"/>
            <a:ext cx="1371600" cy="14239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eaLnBrk="1" hangingPunct="1">
              <a:buFontTx/>
              <a:buNone/>
            </a:pPr>
            <a:r>
              <a:rPr lang="en-US" smtClean="0"/>
              <a:t>Business intelligence and analytics requires a strong database foundation, a set of analytic tools, and an involved management team that can ask intelligent questions and analyze data.</a:t>
            </a:r>
          </a:p>
        </p:txBody>
      </p:sp>
      <p:sp>
        <p:nvSpPr>
          <p:cNvPr id="40962" name="Text Placeholder 7"/>
          <p:cNvSpPr>
            <a:spLocks noGrp="1"/>
          </p:cNvSpPr>
          <p:nvPr>
            <p:ph type="body" sz="quarter" idx="18"/>
          </p:nvPr>
        </p:nvSpPr>
        <p:spPr bwMode="auto">
          <a:xfrm>
            <a:off x="457200" y="4191000"/>
            <a:ext cx="2133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eaLnBrk="1" hangingPunct="1">
              <a:buFontTx/>
              <a:buNone/>
            </a:pPr>
            <a:r>
              <a:rPr lang="en-US" smtClean="0"/>
              <a:t>FIGURE 12-3</a:t>
            </a:r>
          </a:p>
        </p:txBody>
      </p:sp>
      <p:sp>
        <p:nvSpPr>
          <p:cNvPr id="40963" name="Text Placeholder 8"/>
          <p:cNvSpPr>
            <a:spLocks noGrp="1"/>
          </p:cNvSpPr>
          <p:nvPr>
            <p:ph type="body" sz="quarter" idx="2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spcBef>
                <a:spcPct val="0"/>
              </a:spcBef>
            </a:pPr>
            <a:r>
              <a:rPr lang="en-US" smtClean="0"/>
              <a:t>BUSINESS INTELLIGENCE AND ANALYTICS FOR DECISION SUPPORT</a:t>
            </a:r>
          </a:p>
        </p:txBody>
      </p:sp>
      <p:pic>
        <p:nvPicPr>
          <p:cNvPr id="40964" name="Picture Placeholder 11" descr="Fig-12-01.png"/>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108200" y="1600200"/>
            <a:ext cx="7035800" cy="449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8650650"/>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4"/>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Aft>
                <a:spcPts val="1200"/>
              </a:spcAft>
            </a:pPr>
            <a:r>
              <a:rPr lang="en-US" smtClean="0">
                <a:solidFill>
                  <a:srgbClr val="0D0D0D"/>
                </a:solidFill>
              </a:rPr>
              <a:t>Six elements in the business intelligence environment</a:t>
            </a:r>
          </a:p>
          <a:p>
            <a:pPr marL="971550" lvl="1" indent="-514350" eaLnBrk="1" hangingPunct="1">
              <a:spcAft>
                <a:spcPts val="1200"/>
              </a:spcAft>
              <a:buFont typeface="Times New Roman" panose="02020603050405020304" pitchFamily="18" charset="0"/>
              <a:buAutoNum type="arabicPeriod"/>
            </a:pPr>
            <a:r>
              <a:rPr lang="en-US" sz="2800" smtClean="0"/>
              <a:t>Data from the business environment</a:t>
            </a:r>
          </a:p>
          <a:p>
            <a:pPr marL="971550" lvl="1" indent="-514350" eaLnBrk="1" hangingPunct="1">
              <a:spcAft>
                <a:spcPts val="1200"/>
              </a:spcAft>
              <a:buFont typeface="Times New Roman" panose="02020603050405020304" pitchFamily="18" charset="0"/>
              <a:buAutoNum type="arabicPeriod"/>
            </a:pPr>
            <a:r>
              <a:rPr lang="en-US" sz="2800" smtClean="0"/>
              <a:t>Business intelligence infrastructure</a:t>
            </a:r>
          </a:p>
          <a:p>
            <a:pPr marL="971550" lvl="1" indent="-514350" eaLnBrk="1" hangingPunct="1">
              <a:spcAft>
                <a:spcPts val="1200"/>
              </a:spcAft>
              <a:buFont typeface="Times New Roman" panose="02020603050405020304" pitchFamily="18" charset="0"/>
              <a:buAutoNum type="arabicPeriod"/>
            </a:pPr>
            <a:r>
              <a:rPr lang="en-US" sz="2800" smtClean="0"/>
              <a:t>Business analytics toolset</a:t>
            </a:r>
          </a:p>
          <a:p>
            <a:pPr marL="971550" lvl="1" indent="-514350" eaLnBrk="1" hangingPunct="1">
              <a:spcAft>
                <a:spcPts val="1200"/>
              </a:spcAft>
              <a:buFont typeface="Times New Roman" panose="02020603050405020304" pitchFamily="18" charset="0"/>
              <a:buAutoNum type="arabicPeriod"/>
            </a:pPr>
            <a:r>
              <a:rPr lang="en-US" sz="2800" smtClean="0"/>
              <a:t>Managerial users and methods</a:t>
            </a:r>
          </a:p>
          <a:p>
            <a:pPr marL="971550" lvl="1" indent="-514350" eaLnBrk="1" hangingPunct="1">
              <a:spcAft>
                <a:spcPts val="1200"/>
              </a:spcAft>
              <a:buFont typeface="Times New Roman" panose="02020603050405020304" pitchFamily="18" charset="0"/>
              <a:buAutoNum type="arabicPeriod"/>
            </a:pPr>
            <a:r>
              <a:rPr lang="en-US" sz="2800" smtClean="0"/>
              <a:t>Delivery platform—MIS, DSS, ESS</a:t>
            </a:r>
          </a:p>
          <a:p>
            <a:pPr marL="971550" lvl="1" indent="-514350" eaLnBrk="1" hangingPunct="1">
              <a:spcAft>
                <a:spcPts val="1200"/>
              </a:spcAft>
              <a:buFont typeface="Times New Roman" panose="02020603050405020304" pitchFamily="18" charset="0"/>
              <a:buAutoNum type="arabicPeriod"/>
            </a:pPr>
            <a:r>
              <a:rPr lang="en-US" sz="2800" smtClean="0"/>
              <a:t>User interface</a:t>
            </a:r>
          </a:p>
        </p:txBody>
      </p:sp>
      <p:sp>
        <p:nvSpPr>
          <p:cNvPr id="43010" name="Text Placeholder 5"/>
          <p:cNvSpPr>
            <a:spLocks noGrp="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smtClean="0"/>
              <a:t>Business Intelligence in the Enterprise</a:t>
            </a:r>
          </a:p>
        </p:txBody>
      </p:sp>
    </p:spTree>
    <p:extLst>
      <p:ext uri="{BB962C8B-B14F-4D97-AF65-F5344CB8AC3E}">
        <p14:creationId xmlns:p14="http://schemas.microsoft.com/office/powerpoint/2010/main" val="2350269841"/>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p:txBody>
          <a:bodyPr/>
          <a:lstStyle/>
          <a:p>
            <a:pPr eaLnBrk="1" hangingPunct="1">
              <a:buFont typeface="Arial" charset="0"/>
              <a:buChar char="•"/>
              <a:defRPr/>
            </a:pPr>
            <a:r>
              <a:rPr lang="en-US" sz="2800" dirty="0" smtClean="0">
                <a:cs typeface="ＭＳ Ｐゴシック" charset="0"/>
              </a:rPr>
              <a:t>Business intelligence and analytics capabilities</a:t>
            </a:r>
          </a:p>
          <a:p>
            <a:pPr lvl="1" eaLnBrk="1" hangingPunct="1">
              <a:buFont typeface="Arial" charset="0"/>
              <a:buChar char="–"/>
              <a:defRPr/>
            </a:pPr>
            <a:r>
              <a:rPr lang="en-US" dirty="0" smtClean="0"/>
              <a:t>Goal is to deliver accurate real-time information to decision makers</a:t>
            </a:r>
          </a:p>
          <a:p>
            <a:pPr lvl="1" eaLnBrk="1" hangingPunct="1">
              <a:buFont typeface="Arial" charset="0"/>
              <a:buChar char="–"/>
              <a:defRPr/>
            </a:pPr>
            <a:r>
              <a:rPr lang="en-US" dirty="0" smtClean="0"/>
              <a:t>Main functionalities of BI systems</a:t>
            </a:r>
          </a:p>
          <a:p>
            <a:pPr marL="1371600" lvl="2" indent="-457200" eaLnBrk="1" hangingPunct="1">
              <a:buFont typeface="+mj-lt"/>
              <a:buAutoNum type="arabicPeriod"/>
              <a:defRPr/>
            </a:pPr>
            <a:r>
              <a:rPr lang="en-US" dirty="0" smtClean="0"/>
              <a:t>Production reports</a:t>
            </a:r>
          </a:p>
          <a:p>
            <a:pPr marL="1371600" lvl="2" indent="-457200" eaLnBrk="1" hangingPunct="1">
              <a:buFont typeface="+mj-lt"/>
              <a:buAutoNum type="arabicPeriod"/>
              <a:defRPr/>
            </a:pPr>
            <a:r>
              <a:rPr lang="en-US" dirty="0" smtClean="0"/>
              <a:t>Parameterized reports</a:t>
            </a:r>
          </a:p>
          <a:p>
            <a:pPr marL="1371600" lvl="2" indent="-457200" eaLnBrk="1" hangingPunct="1">
              <a:buFont typeface="+mj-lt"/>
              <a:buAutoNum type="arabicPeriod"/>
              <a:defRPr/>
            </a:pPr>
            <a:r>
              <a:rPr lang="en-US" dirty="0" smtClean="0"/>
              <a:t>Dashboards/scorecards</a:t>
            </a:r>
          </a:p>
          <a:p>
            <a:pPr marL="1371600" lvl="2" indent="-457200" eaLnBrk="1" hangingPunct="1">
              <a:buFont typeface="+mj-lt"/>
              <a:buAutoNum type="arabicPeriod"/>
              <a:defRPr/>
            </a:pPr>
            <a:r>
              <a:rPr lang="en-US" dirty="0" smtClean="0"/>
              <a:t>Ad hoc query/search/report creation</a:t>
            </a:r>
          </a:p>
          <a:p>
            <a:pPr marL="1371600" lvl="2" indent="-457200" eaLnBrk="1" hangingPunct="1">
              <a:buFont typeface="+mj-lt"/>
              <a:buAutoNum type="arabicPeriod"/>
              <a:defRPr/>
            </a:pPr>
            <a:r>
              <a:rPr lang="en-US" dirty="0" smtClean="0"/>
              <a:t>Drill down</a:t>
            </a:r>
          </a:p>
          <a:p>
            <a:pPr marL="1371600" lvl="2" indent="-457200" eaLnBrk="1" hangingPunct="1">
              <a:buFont typeface="+mj-lt"/>
              <a:buAutoNum type="arabicPeriod"/>
              <a:defRPr/>
            </a:pPr>
            <a:r>
              <a:rPr lang="en-US" dirty="0" smtClean="0"/>
              <a:t>Forecasts, scenarios, models</a:t>
            </a:r>
          </a:p>
        </p:txBody>
      </p:sp>
      <p:sp>
        <p:nvSpPr>
          <p:cNvPr id="45058" name="Text Placeholder 5"/>
          <p:cNvSpPr>
            <a:spLocks noGrp="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smtClean="0"/>
              <a:t>Business Intelligence in the Enterprise</a:t>
            </a:r>
          </a:p>
        </p:txBody>
      </p:sp>
    </p:spTree>
    <p:extLst>
      <p:ext uri="{BB962C8B-B14F-4D97-AF65-F5344CB8AC3E}">
        <p14:creationId xmlns:p14="http://schemas.microsoft.com/office/powerpoint/2010/main" val="3699673612"/>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a:xfrm>
            <a:off x="457200" y="1752600"/>
            <a:ext cx="8229600" cy="4495800"/>
          </a:xfrm>
        </p:spPr>
        <p:txBody>
          <a:bodyPr>
            <a:normAutofit/>
          </a:bodyPr>
          <a:lstStyle/>
          <a:p>
            <a:pPr eaLnBrk="1" hangingPunct="1">
              <a:buFont typeface="Arial" charset="0"/>
              <a:buChar char="•"/>
              <a:defRPr/>
            </a:pPr>
            <a:r>
              <a:rPr lang="en-US" dirty="0" smtClean="0">
                <a:cs typeface="ＭＳ Ｐゴシック" charset="0"/>
              </a:rPr>
              <a:t>Business intelligence users</a:t>
            </a:r>
          </a:p>
          <a:p>
            <a:pPr lvl="1" eaLnBrk="1" hangingPunct="1">
              <a:buFont typeface="Arial" charset="0"/>
              <a:buChar char="–"/>
              <a:defRPr/>
            </a:pPr>
            <a:r>
              <a:rPr lang="en-US" dirty="0" smtClean="0"/>
              <a:t>80% are casual users relying on production reports</a:t>
            </a:r>
          </a:p>
          <a:p>
            <a:pPr lvl="1" eaLnBrk="1" hangingPunct="1">
              <a:buFont typeface="Arial" charset="0"/>
              <a:buChar char="–"/>
              <a:defRPr/>
            </a:pPr>
            <a:r>
              <a:rPr lang="en-US" dirty="0" smtClean="0"/>
              <a:t>Senior executives</a:t>
            </a:r>
          </a:p>
          <a:p>
            <a:pPr lvl="2" eaLnBrk="1" hangingPunct="1">
              <a:buFont typeface="Arial" charset="0"/>
              <a:buChar char="•"/>
              <a:defRPr/>
            </a:pPr>
            <a:r>
              <a:rPr lang="en-US" dirty="0" smtClean="0"/>
              <a:t>Use monitoring functionalities</a:t>
            </a:r>
          </a:p>
          <a:p>
            <a:pPr lvl="1" eaLnBrk="1" hangingPunct="1">
              <a:buFont typeface="Arial" charset="0"/>
              <a:buChar char="–"/>
              <a:defRPr/>
            </a:pPr>
            <a:r>
              <a:rPr lang="en-US" dirty="0" smtClean="0"/>
              <a:t>Middle managers and analysts</a:t>
            </a:r>
          </a:p>
          <a:p>
            <a:pPr lvl="2" eaLnBrk="1" hangingPunct="1">
              <a:buFont typeface="Arial" charset="0"/>
              <a:buChar char="•"/>
              <a:defRPr/>
            </a:pPr>
            <a:r>
              <a:rPr lang="en-US" dirty="0" smtClean="0"/>
              <a:t>Ad-hoc analysis</a:t>
            </a:r>
          </a:p>
          <a:p>
            <a:pPr lvl="1" eaLnBrk="1" hangingPunct="1">
              <a:buFont typeface="Arial" charset="0"/>
              <a:buChar char="–"/>
              <a:defRPr/>
            </a:pPr>
            <a:r>
              <a:rPr lang="en-US" dirty="0" smtClean="0"/>
              <a:t>Operational employees</a:t>
            </a:r>
          </a:p>
          <a:p>
            <a:pPr lvl="2" eaLnBrk="1" hangingPunct="1">
              <a:buFont typeface="Arial" charset="0"/>
              <a:buChar char="•"/>
              <a:defRPr/>
            </a:pPr>
            <a:r>
              <a:rPr lang="en-US" dirty="0" smtClean="0"/>
              <a:t>Prepackaged reports</a:t>
            </a:r>
          </a:p>
          <a:p>
            <a:pPr lvl="2" eaLnBrk="1" hangingPunct="1">
              <a:buFont typeface="Arial" charset="0"/>
              <a:buChar char="•"/>
              <a:defRPr/>
            </a:pPr>
            <a:r>
              <a:rPr lang="en-US" dirty="0" smtClean="0"/>
              <a:t>For example: sales forecasts, customer satisfaction, loyalty and attrition, supply chain backlog, employee productivity</a:t>
            </a:r>
          </a:p>
        </p:txBody>
      </p:sp>
      <p:sp>
        <p:nvSpPr>
          <p:cNvPr id="47106" name="Text Placeholder 5"/>
          <p:cNvSpPr>
            <a:spLocks noGrp="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smtClean="0"/>
              <a:t>Business Intelligence in the Enterprise</a:t>
            </a:r>
          </a:p>
        </p:txBody>
      </p:sp>
    </p:spTree>
    <p:extLst>
      <p:ext uri="{BB962C8B-B14F-4D97-AF65-F5344CB8AC3E}">
        <p14:creationId xmlns:p14="http://schemas.microsoft.com/office/powerpoint/2010/main" val="724531256"/>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ext Placeholder 5"/>
          <p:cNvSpPr>
            <a:spLocks noGrp="1"/>
          </p:cNvSpPr>
          <p:nvPr>
            <p:ph type="body" sz="quarter" idx="17"/>
          </p:nvPr>
        </p:nvSpPr>
        <p:spPr bwMode="auto">
          <a:xfrm>
            <a:off x="1676400" y="6019800"/>
            <a:ext cx="7010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smtClean="0"/>
              <a:t>Casual users are consumers of BI output, while intense power users are the producers of reports, new analyses, models, and forecasts.</a:t>
            </a:r>
          </a:p>
        </p:txBody>
      </p:sp>
      <p:sp>
        <p:nvSpPr>
          <p:cNvPr id="49154" name="Text Placeholder 7"/>
          <p:cNvSpPr>
            <a:spLocks noGrp="1"/>
          </p:cNvSpPr>
          <p:nvPr>
            <p:ph type="body" sz="quarter" idx="18"/>
          </p:nvPr>
        </p:nvSpPr>
        <p:spPr bwMode="auto">
          <a:xfrm>
            <a:off x="533400" y="6019800"/>
            <a:ext cx="11430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eaLnBrk="1" hangingPunct="1">
              <a:buFontTx/>
              <a:buNone/>
            </a:pPr>
            <a:r>
              <a:rPr lang="en-US" smtClean="0"/>
              <a:t>FIGURE 12-4</a:t>
            </a:r>
          </a:p>
        </p:txBody>
      </p:sp>
      <p:sp>
        <p:nvSpPr>
          <p:cNvPr id="49155" name="Text Placeholder 8"/>
          <p:cNvSpPr>
            <a:spLocks noGrp="1"/>
          </p:cNvSpPr>
          <p:nvPr>
            <p:ph type="body"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spcBef>
                <a:spcPct val="0"/>
              </a:spcBef>
            </a:pPr>
            <a:r>
              <a:rPr lang="en-US" smtClean="0"/>
              <a:t>BUSINESS INTELLIGENCE USERS</a:t>
            </a:r>
          </a:p>
        </p:txBody>
      </p:sp>
      <p:pic>
        <p:nvPicPr>
          <p:cNvPr id="49156" name="Picture Placeholder 11" descr="Fig-12-01.png"/>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0" y="1560513"/>
            <a:ext cx="8229600" cy="4270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5388335"/>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534400" cy="4495800"/>
          </a:xfrm>
        </p:spPr>
        <p:txBody>
          <a:bodyPr/>
          <a:lstStyle/>
          <a:p>
            <a:pPr eaLnBrk="1" hangingPunct="1">
              <a:defRPr/>
            </a:pPr>
            <a:r>
              <a:rPr lang="en-US" dirty="0" smtClean="0">
                <a:cs typeface="ＭＳ Ｐゴシック" charset="0"/>
              </a:rPr>
              <a:t>Production reports</a:t>
            </a:r>
          </a:p>
          <a:p>
            <a:pPr lvl="1" eaLnBrk="1" hangingPunct="1">
              <a:defRPr/>
            </a:pPr>
            <a:r>
              <a:rPr lang="en-US" dirty="0" smtClean="0"/>
              <a:t>Most widely used output of BI suites</a:t>
            </a:r>
          </a:p>
          <a:p>
            <a:pPr lvl="1" eaLnBrk="1" hangingPunct="1">
              <a:defRPr/>
            </a:pPr>
            <a:r>
              <a:rPr lang="en-US" dirty="0" smtClean="0"/>
              <a:t>Common predefined, prepackaged reports</a:t>
            </a:r>
          </a:p>
          <a:p>
            <a:pPr lvl="2" eaLnBrk="1" hangingPunct="1">
              <a:defRPr/>
            </a:pPr>
            <a:r>
              <a:rPr lang="en-US" b="1" dirty="0" smtClean="0"/>
              <a:t>Sales:</a:t>
            </a:r>
            <a:r>
              <a:rPr lang="en-US" dirty="0" smtClean="0"/>
              <a:t> Forecast sales; sales team performance</a:t>
            </a:r>
          </a:p>
          <a:p>
            <a:pPr lvl="2" eaLnBrk="1" hangingPunct="1">
              <a:defRPr/>
            </a:pPr>
            <a:r>
              <a:rPr lang="en-US" b="1" dirty="0" smtClean="0"/>
              <a:t>Service/call center: </a:t>
            </a:r>
            <a:r>
              <a:rPr lang="en-US" dirty="0" smtClean="0"/>
              <a:t>Customer satisfaction; service cost</a:t>
            </a:r>
          </a:p>
          <a:p>
            <a:pPr lvl="2" eaLnBrk="1" hangingPunct="1">
              <a:defRPr/>
            </a:pPr>
            <a:r>
              <a:rPr lang="en-US" b="1" dirty="0" smtClean="0"/>
              <a:t>Marketing: </a:t>
            </a:r>
            <a:r>
              <a:rPr lang="en-US" dirty="0" smtClean="0"/>
              <a:t>Campaign effectiveness; loyalty and attrition</a:t>
            </a:r>
          </a:p>
          <a:p>
            <a:pPr lvl="2" eaLnBrk="1" hangingPunct="1">
              <a:defRPr/>
            </a:pPr>
            <a:r>
              <a:rPr lang="en-US" b="1" dirty="0" smtClean="0"/>
              <a:t>Procurement and support: </a:t>
            </a:r>
            <a:r>
              <a:rPr lang="en-US" dirty="0" smtClean="0"/>
              <a:t>Supplier performance</a:t>
            </a:r>
          </a:p>
          <a:p>
            <a:pPr lvl="2" eaLnBrk="1" hangingPunct="1">
              <a:defRPr/>
            </a:pPr>
            <a:r>
              <a:rPr lang="en-US" b="1" dirty="0" smtClean="0"/>
              <a:t>Supply chain: </a:t>
            </a:r>
            <a:r>
              <a:rPr lang="en-US" dirty="0" smtClean="0"/>
              <a:t>Backlog; fulfillment status</a:t>
            </a:r>
          </a:p>
          <a:p>
            <a:pPr lvl="2" eaLnBrk="1" hangingPunct="1">
              <a:defRPr/>
            </a:pPr>
            <a:r>
              <a:rPr lang="en-US" b="1" dirty="0" smtClean="0"/>
              <a:t>Financials: </a:t>
            </a:r>
            <a:r>
              <a:rPr lang="en-US" dirty="0" smtClean="0"/>
              <a:t>General ledger; cash flow</a:t>
            </a:r>
          </a:p>
          <a:p>
            <a:pPr lvl="2" eaLnBrk="1" hangingPunct="1">
              <a:defRPr/>
            </a:pPr>
            <a:r>
              <a:rPr lang="en-US" b="1" dirty="0" smtClean="0"/>
              <a:t>Human resources: </a:t>
            </a:r>
            <a:r>
              <a:rPr lang="en-US" dirty="0" smtClean="0"/>
              <a:t>Employee productivity; compensation</a:t>
            </a:r>
            <a:endParaRPr lang="en-US" dirty="0"/>
          </a:p>
        </p:txBody>
      </p:sp>
      <p:sp>
        <p:nvSpPr>
          <p:cNvPr id="51202" name="Text Placeholder 2"/>
          <p:cNvSpPr>
            <a:spLocks noGrp="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eaLnBrk="1" hangingPunct="1"/>
            <a:r>
              <a:rPr lang="en-US" smtClean="0"/>
              <a:t>Business Intelligence in the Enterprise</a:t>
            </a:r>
          </a:p>
          <a:p>
            <a:pPr eaLnBrk="1" hangingPunct="1"/>
            <a:endParaRPr lang="en-US" smtClean="0"/>
          </a:p>
        </p:txBody>
      </p:sp>
    </p:spTree>
    <p:extLst>
      <p:ext uri="{BB962C8B-B14F-4D97-AF65-F5344CB8AC3E}">
        <p14:creationId xmlns:p14="http://schemas.microsoft.com/office/powerpoint/2010/main" val="1913394462"/>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eaLnBrk="1" hangingPunct="1">
              <a:defRPr/>
            </a:pPr>
            <a:r>
              <a:rPr lang="en-US" dirty="0" smtClean="0">
                <a:cs typeface="ＭＳ Ｐゴシック" charset="0"/>
              </a:rPr>
              <a:t>Predictive analytics</a:t>
            </a:r>
          </a:p>
          <a:p>
            <a:pPr lvl="1" eaLnBrk="1" hangingPunct="1">
              <a:defRPr/>
            </a:pPr>
            <a:r>
              <a:rPr lang="en-US" dirty="0" smtClean="0"/>
              <a:t>Use variety of data, techniques to predict future trends and behavior patterns</a:t>
            </a:r>
          </a:p>
          <a:p>
            <a:pPr lvl="2" eaLnBrk="1" hangingPunct="1">
              <a:spcBef>
                <a:spcPts val="0"/>
              </a:spcBef>
              <a:defRPr/>
            </a:pPr>
            <a:r>
              <a:rPr lang="en-US" dirty="0" smtClean="0"/>
              <a:t>Statistical analysis</a:t>
            </a:r>
          </a:p>
          <a:p>
            <a:pPr lvl="2" eaLnBrk="1" hangingPunct="1">
              <a:spcBef>
                <a:spcPts val="0"/>
              </a:spcBef>
              <a:defRPr/>
            </a:pPr>
            <a:r>
              <a:rPr lang="en-US" dirty="0" smtClean="0"/>
              <a:t>Data mining</a:t>
            </a:r>
          </a:p>
          <a:p>
            <a:pPr lvl="2" eaLnBrk="1" hangingPunct="1">
              <a:spcBef>
                <a:spcPts val="0"/>
              </a:spcBef>
              <a:defRPr/>
            </a:pPr>
            <a:r>
              <a:rPr lang="en-US" dirty="0" smtClean="0"/>
              <a:t>Historical data</a:t>
            </a:r>
          </a:p>
          <a:p>
            <a:pPr lvl="2" eaLnBrk="1" hangingPunct="1">
              <a:spcBef>
                <a:spcPts val="0"/>
              </a:spcBef>
              <a:defRPr/>
            </a:pPr>
            <a:r>
              <a:rPr lang="en-US" dirty="0" smtClean="0"/>
              <a:t>Assumptions	</a:t>
            </a:r>
          </a:p>
          <a:p>
            <a:pPr lvl="1" eaLnBrk="1" hangingPunct="1">
              <a:defRPr/>
            </a:pPr>
            <a:r>
              <a:rPr lang="en-US" dirty="0" smtClean="0"/>
              <a:t>Incorporated into numerous BI applications for sales, marketing, finance, fraud detection, health care</a:t>
            </a:r>
          </a:p>
          <a:p>
            <a:pPr lvl="2" eaLnBrk="1" hangingPunct="1">
              <a:spcBef>
                <a:spcPts val="0"/>
              </a:spcBef>
              <a:defRPr/>
            </a:pPr>
            <a:r>
              <a:rPr lang="en-US" dirty="0" smtClean="0"/>
              <a:t>Credit scoring</a:t>
            </a:r>
          </a:p>
          <a:p>
            <a:pPr lvl="2" eaLnBrk="1" hangingPunct="1">
              <a:spcBef>
                <a:spcPts val="0"/>
              </a:spcBef>
              <a:defRPr/>
            </a:pPr>
            <a:r>
              <a:rPr lang="en-US" dirty="0" smtClean="0"/>
              <a:t>Predicting responses to direct marketing campaigns</a:t>
            </a:r>
          </a:p>
          <a:p>
            <a:pPr eaLnBrk="1" hangingPunct="1">
              <a:defRPr/>
            </a:pPr>
            <a:endParaRPr lang="en-US" dirty="0">
              <a:cs typeface="ＭＳ Ｐゴシック" charset="0"/>
            </a:endParaRPr>
          </a:p>
        </p:txBody>
      </p:sp>
      <p:sp>
        <p:nvSpPr>
          <p:cNvPr id="52226" name="Text Placeholder 2"/>
          <p:cNvSpPr>
            <a:spLocks noGrp="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smtClean="0"/>
              <a:t>Business Intelligence in the Enterprise</a:t>
            </a:r>
          </a:p>
        </p:txBody>
      </p:sp>
    </p:spTree>
    <p:extLst>
      <p:ext uri="{BB962C8B-B14F-4D97-AF65-F5344CB8AC3E}">
        <p14:creationId xmlns:p14="http://schemas.microsoft.com/office/powerpoint/2010/main" val="716375108"/>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MoneyBall</a:t>
            </a:r>
            <a:r>
              <a:rPr lang="en-IE" dirty="0" smtClean="0"/>
              <a:t> Case Study</a:t>
            </a:r>
            <a:endParaRPr lang="en-IE" dirty="0"/>
          </a:p>
        </p:txBody>
      </p:sp>
      <p:sp>
        <p:nvSpPr>
          <p:cNvPr id="3" name="Content Placeholder 2"/>
          <p:cNvSpPr>
            <a:spLocks noGrp="1"/>
          </p:cNvSpPr>
          <p:nvPr>
            <p:ph idx="1"/>
          </p:nvPr>
        </p:nvSpPr>
        <p:spPr/>
        <p:txBody>
          <a:bodyPr/>
          <a:lstStyle/>
          <a:p>
            <a:pPr>
              <a:buFont typeface="Arial" charset="0"/>
              <a:buChar char="•"/>
              <a:defRPr/>
            </a:pPr>
            <a:r>
              <a:rPr lang="en-US" dirty="0">
                <a:solidFill>
                  <a:srgbClr val="9F0F10"/>
                </a:solidFill>
                <a:cs typeface="ＭＳ Ｐゴシック" charset="0"/>
              </a:rPr>
              <a:t>Problem: </a:t>
            </a:r>
            <a:r>
              <a:rPr lang="en-US" dirty="0">
                <a:cs typeface="ＭＳ Ｐゴシック" charset="0"/>
              </a:rPr>
              <a:t> Limited resources and outdated metrics</a:t>
            </a:r>
          </a:p>
          <a:p>
            <a:pPr>
              <a:buFont typeface="Arial" charset="0"/>
              <a:buChar char="•"/>
              <a:defRPr/>
            </a:pPr>
            <a:r>
              <a:rPr lang="en-US" dirty="0">
                <a:solidFill>
                  <a:srgbClr val="9F0F10"/>
                </a:solidFill>
                <a:cs typeface="ＭＳ Ｐゴシック" charset="0"/>
              </a:rPr>
              <a:t>Solutions: </a:t>
            </a:r>
            <a:r>
              <a:rPr lang="en-US" dirty="0">
                <a:cs typeface="ＭＳ Ｐゴシック" charset="0"/>
              </a:rPr>
              <a:t>Use improved statistical analysis to identify affordable, overlooked players</a:t>
            </a:r>
          </a:p>
          <a:p>
            <a:pPr>
              <a:buFont typeface="Arial" charset="0"/>
              <a:buChar char="•"/>
              <a:defRPr/>
            </a:pPr>
            <a:r>
              <a:rPr lang="en-US" dirty="0">
                <a:cs typeface="ＭＳ Ｐゴシック" charset="0"/>
              </a:rPr>
              <a:t>Demonstrates the use of business intelligence to optimize performance and keep costs low</a:t>
            </a:r>
          </a:p>
          <a:p>
            <a:pPr>
              <a:buFont typeface="Arial" charset="0"/>
              <a:buChar char="•"/>
              <a:defRPr/>
            </a:pPr>
            <a:r>
              <a:rPr lang="en-US" dirty="0">
                <a:cs typeface="ＭＳ Ｐゴシック" charset="0"/>
              </a:rPr>
              <a:t>Illustrates how information systems can provide advantages for a limited time</a:t>
            </a:r>
          </a:p>
          <a:p>
            <a:endParaRPr lang="en-IE" dirty="0"/>
          </a:p>
        </p:txBody>
      </p:sp>
    </p:spTree>
    <p:extLst>
      <p:ext uri="{BB962C8B-B14F-4D97-AF65-F5344CB8AC3E}">
        <p14:creationId xmlns:p14="http://schemas.microsoft.com/office/powerpoint/2010/main" val="2553213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eaLnBrk="1" hangingPunct="1">
              <a:defRPr/>
            </a:pPr>
            <a:r>
              <a:rPr lang="en-US" dirty="0" smtClean="0">
                <a:cs typeface="ＭＳ Ｐゴシック" charset="0"/>
              </a:rPr>
              <a:t>Big data analytics</a:t>
            </a:r>
          </a:p>
          <a:p>
            <a:pPr lvl="1" eaLnBrk="1" hangingPunct="1">
              <a:defRPr/>
            </a:pPr>
            <a:r>
              <a:rPr lang="en-US" dirty="0" smtClean="0"/>
              <a:t>Big data: Massive datasets collected from social media, online and in-store customer data, and so on</a:t>
            </a:r>
          </a:p>
          <a:p>
            <a:pPr lvl="1" eaLnBrk="1" hangingPunct="1">
              <a:defRPr/>
            </a:pPr>
            <a:r>
              <a:rPr lang="en-US" dirty="0" smtClean="0"/>
              <a:t>Help create real-time, personalized shopping experiences for major online retailers</a:t>
            </a:r>
          </a:p>
          <a:p>
            <a:pPr lvl="1" eaLnBrk="1" hangingPunct="1">
              <a:defRPr/>
            </a:pPr>
            <a:r>
              <a:rPr lang="en-US" dirty="0" smtClean="0"/>
              <a:t>Hunch.com, used by eBay</a:t>
            </a:r>
          </a:p>
          <a:p>
            <a:pPr lvl="2" eaLnBrk="1" hangingPunct="1">
              <a:defRPr/>
            </a:pPr>
            <a:r>
              <a:rPr lang="en-US" dirty="0" smtClean="0"/>
              <a:t>Customized recommendations</a:t>
            </a:r>
          </a:p>
          <a:p>
            <a:pPr lvl="2" eaLnBrk="1" hangingPunct="1">
              <a:defRPr/>
            </a:pPr>
            <a:r>
              <a:rPr lang="en-US" dirty="0" smtClean="0"/>
              <a:t>Database includes purchase data, social networks</a:t>
            </a:r>
          </a:p>
          <a:p>
            <a:pPr lvl="2" eaLnBrk="1" hangingPunct="1">
              <a:defRPr/>
            </a:pPr>
            <a:r>
              <a:rPr lang="en-US" dirty="0" smtClean="0"/>
              <a:t>Taste graphs map users with product affinities</a:t>
            </a:r>
          </a:p>
          <a:p>
            <a:pPr lvl="2" eaLnBrk="1" hangingPunct="1">
              <a:defRPr/>
            </a:pPr>
            <a:endParaRPr lang="en-US" dirty="0" smtClean="0"/>
          </a:p>
        </p:txBody>
      </p:sp>
      <p:sp>
        <p:nvSpPr>
          <p:cNvPr id="53250" name="TextBox 2"/>
          <p:cNvSpPr txBox="1">
            <a:spLocks noChangeArrowheads="1"/>
          </p:cNvSpPr>
          <p:nvPr/>
        </p:nvSpPr>
        <p:spPr bwMode="auto">
          <a:xfrm>
            <a:off x="2590800" y="998538"/>
            <a:ext cx="66294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sz="2000" b="1">
                <a:latin typeface="Calibri" panose="020F0502020204030204" pitchFamily="34" charset="0"/>
              </a:rPr>
              <a:t>Business Intelligence in the Enterprise</a:t>
            </a:r>
          </a:p>
          <a:p>
            <a:endParaRPr lang="en-US"/>
          </a:p>
        </p:txBody>
      </p:sp>
    </p:spTree>
    <p:extLst>
      <p:ext uri="{BB962C8B-B14F-4D97-AF65-F5344CB8AC3E}">
        <p14:creationId xmlns:p14="http://schemas.microsoft.com/office/powerpoint/2010/main" val="2894433982"/>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p:txBody>
          <a:bodyPr>
            <a:normAutofit/>
          </a:bodyPr>
          <a:lstStyle/>
          <a:p>
            <a:pPr eaLnBrk="1" hangingPunct="1">
              <a:buFont typeface="Arial" charset="0"/>
              <a:buChar char="•"/>
              <a:defRPr/>
            </a:pPr>
            <a:r>
              <a:rPr lang="en-US" dirty="0" smtClean="0">
                <a:cs typeface="ＭＳ Ｐゴシック" charset="0"/>
              </a:rPr>
              <a:t>Additional BI applications</a:t>
            </a:r>
          </a:p>
          <a:p>
            <a:pPr lvl="1" eaLnBrk="1" hangingPunct="1">
              <a:buFont typeface="Arial" charset="0"/>
              <a:buChar char="–"/>
              <a:defRPr/>
            </a:pPr>
            <a:r>
              <a:rPr lang="en-US" dirty="0" smtClean="0"/>
              <a:t>Data visualization and visual analytics tools</a:t>
            </a:r>
          </a:p>
          <a:p>
            <a:pPr lvl="2" eaLnBrk="1" hangingPunct="1">
              <a:buFont typeface="Arial" charset="0"/>
              <a:buChar char="•"/>
              <a:defRPr/>
            </a:pPr>
            <a:r>
              <a:rPr lang="en-US" dirty="0" smtClean="0"/>
              <a:t>Help users see patterns and relationships that would be difficult to see in text lists</a:t>
            </a:r>
          </a:p>
          <a:p>
            <a:pPr lvl="3" eaLnBrk="1" hangingPunct="1">
              <a:buFont typeface="Arial" charset="0"/>
              <a:buChar char="•"/>
              <a:defRPr/>
            </a:pPr>
            <a:r>
              <a:rPr lang="en-US" dirty="0" smtClean="0"/>
              <a:t>Rich graphs, charts</a:t>
            </a:r>
          </a:p>
          <a:p>
            <a:pPr lvl="3" eaLnBrk="1" hangingPunct="1">
              <a:buFont typeface="Arial" charset="0"/>
              <a:buChar char="•"/>
              <a:defRPr/>
            </a:pPr>
            <a:r>
              <a:rPr lang="en-US" dirty="0" smtClean="0"/>
              <a:t>Dashboards</a:t>
            </a:r>
          </a:p>
          <a:p>
            <a:pPr lvl="3" eaLnBrk="1" hangingPunct="1">
              <a:buFont typeface="Arial" charset="0"/>
              <a:buChar char="•"/>
              <a:defRPr/>
            </a:pPr>
            <a:r>
              <a:rPr lang="en-US" dirty="0" smtClean="0"/>
              <a:t>Maps</a:t>
            </a:r>
          </a:p>
          <a:p>
            <a:pPr lvl="1" eaLnBrk="1" hangingPunct="1">
              <a:buFont typeface="Arial" charset="0"/>
              <a:buChar char="–"/>
              <a:defRPr/>
            </a:pPr>
            <a:r>
              <a:rPr lang="en-US" dirty="0" smtClean="0"/>
              <a:t>Geographic information systems (GIS)</a:t>
            </a:r>
          </a:p>
          <a:p>
            <a:pPr lvl="2" eaLnBrk="1" hangingPunct="1">
              <a:buFont typeface="Arial" charset="0"/>
              <a:buChar char="•"/>
              <a:defRPr/>
            </a:pPr>
            <a:r>
              <a:rPr lang="en-US" dirty="0" smtClean="0"/>
              <a:t>Ties location-related data to maps</a:t>
            </a:r>
          </a:p>
          <a:p>
            <a:pPr lvl="2" eaLnBrk="1" hangingPunct="1">
              <a:buFont typeface="Arial" charset="0"/>
              <a:buChar char="•"/>
              <a:defRPr/>
            </a:pPr>
            <a:r>
              <a:rPr lang="en-US" dirty="0" smtClean="0"/>
              <a:t>Example: For helping local governments calculate response times to disasters</a:t>
            </a:r>
          </a:p>
        </p:txBody>
      </p:sp>
      <p:sp>
        <p:nvSpPr>
          <p:cNvPr id="55298" name="Text Placeholder 5"/>
          <p:cNvSpPr>
            <a:spLocks noGrp="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smtClean="0"/>
              <a:t>Business Intelligence in the Enterprise</a:t>
            </a:r>
          </a:p>
        </p:txBody>
      </p:sp>
    </p:spTree>
    <p:extLst>
      <p:ext uri="{BB962C8B-B14F-4D97-AF65-F5344CB8AC3E}">
        <p14:creationId xmlns:p14="http://schemas.microsoft.com/office/powerpoint/2010/main" val="2775592168"/>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Content Placeholder 4"/>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solidFill>
                  <a:srgbClr val="0D0D0D"/>
                </a:solidFill>
              </a:rPr>
              <a:t>Two main management strategies for developing BI and BA capabilities</a:t>
            </a:r>
          </a:p>
          <a:p>
            <a:pPr marL="971550" lvl="1" indent="-457200" eaLnBrk="1" hangingPunct="1">
              <a:spcAft>
                <a:spcPct val="0"/>
              </a:spcAft>
              <a:buFont typeface="Times New Roman" panose="02020603050405020304" pitchFamily="18" charset="0"/>
              <a:buAutoNum type="arabicPeriod"/>
            </a:pPr>
            <a:r>
              <a:rPr lang="en-US" smtClean="0"/>
              <a:t>One-stop integrated solution</a:t>
            </a:r>
          </a:p>
          <a:p>
            <a:pPr lvl="2" eaLnBrk="1" hangingPunct="1">
              <a:spcAft>
                <a:spcPct val="0"/>
              </a:spcAft>
              <a:buFont typeface="Arial" panose="020B0604020202020204" pitchFamily="34" charset="0"/>
              <a:buChar char="–"/>
            </a:pPr>
            <a:r>
              <a:rPr lang="en-US" smtClean="0"/>
              <a:t>Hardware firms sell software that run optimally on their hardware</a:t>
            </a:r>
          </a:p>
          <a:p>
            <a:pPr lvl="2" eaLnBrk="1" hangingPunct="1">
              <a:spcAft>
                <a:spcPct val="0"/>
              </a:spcAft>
              <a:buFont typeface="Arial" panose="020B0604020202020204" pitchFamily="34" charset="0"/>
              <a:buChar char="–"/>
            </a:pPr>
            <a:r>
              <a:rPr lang="en-US" smtClean="0"/>
              <a:t>Makes firm dependent on single vendor—switching costs</a:t>
            </a:r>
          </a:p>
          <a:p>
            <a:pPr marL="971550" lvl="1" indent="-457200" eaLnBrk="1" hangingPunct="1">
              <a:spcAft>
                <a:spcPct val="0"/>
              </a:spcAft>
              <a:buFont typeface="Times New Roman" panose="02020603050405020304" pitchFamily="18" charset="0"/>
              <a:buAutoNum type="arabicPeriod"/>
            </a:pPr>
            <a:r>
              <a:rPr lang="en-US" smtClean="0"/>
              <a:t>Multiple best-of-breed solution</a:t>
            </a:r>
          </a:p>
          <a:p>
            <a:pPr lvl="2" eaLnBrk="1" hangingPunct="1">
              <a:spcAft>
                <a:spcPct val="0"/>
              </a:spcAft>
              <a:buFont typeface="Arial" panose="020B0604020202020204" pitchFamily="34" charset="0"/>
              <a:buChar char="–"/>
            </a:pPr>
            <a:r>
              <a:rPr lang="en-US" smtClean="0"/>
              <a:t>Greater flexibility and independence</a:t>
            </a:r>
          </a:p>
          <a:p>
            <a:pPr lvl="2" eaLnBrk="1" hangingPunct="1">
              <a:spcAft>
                <a:spcPct val="0"/>
              </a:spcAft>
              <a:buFont typeface="Arial" panose="020B0604020202020204" pitchFamily="34" charset="0"/>
              <a:buChar char="–"/>
            </a:pPr>
            <a:r>
              <a:rPr lang="en-US" smtClean="0"/>
              <a:t>Potential difficulties in integration</a:t>
            </a:r>
          </a:p>
          <a:p>
            <a:pPr lvl="2" eaLnBrk="1" hangingPunct="1">
              <a:spcAft>
                <a:spcPct val="0"/>
              </a:spcAft>
              <a:buFont typeface="Arial" panose="020B0604020202020204" pitchFamily="34" charset="0"/>
              <a:buChar char="–"/>
            </a:pPr>
            <a:r>
              <a:rPr lang="en-US" smtClean="0"/>
              <a:t>Must deal with multiple vendors</a:t>
            </a:r>
          </a:p>
        </p:txBody>
      </p:sp>
      <p:sp>
        <p:nvSpPr>
          <p:cNvPr id="57346" name="Text Placeholder 5"/>
          <p:cNvSpPr>
            <a:spLocks noGrp="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smtClean="0"/>
              <a:t>Business Intelligence in the Enterprise</a:t>
            </a:r>
          </a:p>
        </p:txBody>
      </p:sp>
    </p:spTree>
    <p:extLst>
      <p:ext uri="{BB962C8B-B14F-4D97-AF65-F5344CB8AC3E}">
        <p14:creationId xmlns:p14="http://schemas.microsoft.com/office/powerpoint/2010/main" val="3394390265"/>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Content Placeholder 4"/>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mtClean="0">
                <a:solidFill>
                  <a:srgbClr val="0D0D0D"/>
                </a:solidFill>
              </a:rPr>
              <a:t>Operational and middle managers</a:t>
            </a:r>
          </a:p>
          <a:p>
            <a:pPr lvl="1" eaLnBrk="1" hangingPunct="1"/>
            <a:r>
              <a:rPr lang="en-US" smtClean="0"/>
              <a:t>Use MIS (running data from TPS) for:</a:t>
            </a:r>
          </a:p>
          <a:p>
            <a:pPr lvl="2" eaLnBrk="1" hangingPunct="1"/>
            <a:r>
              <a:rPr lang="en-US" smtClean="0"/>
              <a:t>Routine production reports</a:t>
            </a:r>
          </a:p>
          <a:p>
            <a:pPr lvl="2" eaLnBrk="1" hangingPunct="1"/>
            <a:r>
              <a:rPr lang="en-US" smtClean="0"/>
              <a:t>Exception reports</a:t>
            </a:r>
          </a:p>
          <a:p>
            <a:pPr eaLnBrk="1" hangingPunct="1"/>
            <a:r>
              <a:rPr lang="ja-JP" altLang="en-US" smtClean="0">
                <a:solidFill>
                  <a:srgbClr val="0D0D0D"/>
                </a:solidFill>
              </a:rPr>
              <a:t>“</a:t>
            </a:r>
            <a:r>
              <a:rPr lang="en-US" altLang="ja-JP" smtClean="0">
                <a:solidFill>
                  <a:srgbClr val="0D0D0D"/>
                </a:solidFill>
              </a:rPr>
              <a:t>Super user</a:t>
            </a:r>
            <a:r>
              <a:rPr lang="ja-JP" altLang="en-US" smtClean="0">
                <a:solidFill>
                  <a:srgbClr val="0D0D0D"/>
                </a:solidFill>
              </a:rPr>
              <a:t>”</a:t>
            </a:r>
            <a:r>
              <a:rPr lang="en-US" altLang="ja-JP" smtClean="0">
                <a:solidFill>
                  <a:srgbClr val="0D0D0D"/>
                </a:solidFill>
              </a:rPr>
              <a:t> and business analysts</a:t>
            </a:r>
          </a:p>
          <a:p>
            <a:pPr lvl="1" eaLnBrk="1" hangingPunct="1"/>
            <a:r>
              <a:rPr lang="en-US" smtClean="0"/>
              <a:t>Use DSS for:</a:t>
            </a:r>
          </a:p>
          <a:p>
            <a:pPr lvl="2" eaLnBrk="1" hangingPunct="1"/>
            <a:r>
              <a:rPr lang="en-US" smtClean="0"/>
              <a:t>More sophisticated analysis and custom reports</a:t>
            </a:r>
          </a:p>
          <a:p>
            <a:pPr lvl="2" eaLnBrk="1" hangingPunct="1"/>
            <a:r>
              <a:rPr lang="en-US" smtClean="0"/>
              <a:t>Semistructured decisions</a:t>
            </a:r>
          </a:p>
          <a:p>
            <a:pPr lvl="1" eaLnBrk="1" hangingPunct="1"/>
            <a:endParaRPr lang="en-US" smtClean="0"/>
          </a:p>
        </p:txBody>
      </p:sp>
      <p:sp>
        <p:nvSpPr>
          <p:cNvPr id="59394" name="Text Placeholder 5"/>
          <p:cNvSpPr>
            <a:spLocks noGrp="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smtClean="0"/>
              <a:t>Business Intelligence Constituencies</a:t>
            </a:r>
          </a:p>
        </p:txBody>
      </p:sp>
    </p:spTree>
    <p:extLst>
      <p:ext uri="{BB962C8B-B14F-4D97-AF65-F5344CB8AC3E}">
        <p14:creationId xmlns:p14="http://schemas.microsoft.com/office/powerpoint/2010/main" val="378621986"/>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Content Placeholder 4"/>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600" smtClean="0">
                <a:solidFill>
                  <a:srgbClr val="0D0D0D"/>
                </a:solidFill>
              </a:rPr>
              <a:t>Decision support systems</a:t>
            </a:r>
          </a:p>
          <a:p>
            <a:pPr lvl="1" eaLnBrk="1" hangingPunct="1"/>
            <a:r>
              <a:rPr lang="en-US" sz="3200" smtClean="0"/>
              <a:t>Use mathematical or analytical models</a:t>
            </a:r>
          </a:p>
          <a:p>
            <a:pPr lvl="1" eaLnBrk="1" hangingPunct="1"/>
            <a:r>
              <a:rPr lang="en-US" sz="3200" smtClean="0"/>
              <a:t>Allow varied types of analysis</a:t>
            </a:r>
          </a:p>
          <a:p>
            <a:pPr lvl="2" eaLnBrk="1" hangingPunct="1"/>
            <a:r>
              <a:rPr lang="ja-JP" altLang="en-US" sz="3200" smtClean="0"/>
              <a:t>“</a:t>
            </a:r>
            <a:r>
              <a:rPr lang="en-US" altLang="ja-JP" sz="3200" smtClean="0"/>
              <a:t>What-if</a:t>
            </a:r>
            <a:r>
              <a:rPr lang="ja-JP" altLang="en-US" sz="3200" smtClean="0"/>
              <a:t>”</a:t>
            </a:r>
            <a:r>
              <a:rPr lang="en-US" altLang="ja-JP" sz="3200" smtClean="0"/>
              <a:t> analysis</a:t>
            </a:r>
          </a:p>
          <a:p>
            <a:pPr lvl="2" eaLnBrk="1" hangingPunct="1"/>
            <a:r>
              <a:rPr lang="en-US" sz="3200" smtClean="0"/>
              <a:t>Sensitivity analysis</a:t>
            </a:r>
          </a:p>
          <a:p>
            <a:pPr lvl="2" eaLnBrk="1" hangingPunct="1"/>
            <a:r>
              <a:rPr lang="en-US" sz="3200" smtClean="0"/>
              <a:t>Backward sensitivity analysis</a:t>
            </a:r>
          </a:p>
          <a:p>
            <a:pPr lvl="2" eaLnBrk="1" hangingPunct="1"/>
            <a:r>
              <a:rPr lang="en-US" sz="3200" smtClean="0"/>
              <a:t>Multidimensional analysis / OLAP</a:t>
            </a:r>
          </a:p>
          <a:p>
            <a:pPr lvl="3" eaLnBrk="1" hangingPunct="1"/>
            <a:r>
              <a:rPr lang="en-US" sz="2800" smtClean="0"/>
              <a:t>For example: pivot tables</a:t>
            </a:r>
          </a:p>
        </p:txBody>
      </p:sp>
      <p:sp>
        <p:nvSpPr>
          <p:cNvPr id="61442" name="Text Placeholder 5"/>
          <p:cNvSpPr>
            <a:spLocks noGrp="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smtClean="0"/>
              <a:t>Business Intelligence Constituencies</a:t>
            </a:r>
          </a:p>
        </p:txBody>
      </p:sp>
    </p:spTree>
    <p:extLst>
      <p:ext uri="{BB962C8B-B14F-4D97-AF65-F5344CB8AC3E}">
        <p14:creationId xmlns:p14="http://schemas.microsoft.com/office/powerpoint/2010/main" val="2747974807"/>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Placeholder 5"/>
          <p:cNvSpPr>
            <a:spLocks noGrp="1"/>
          </p:cNvSpPr>
          <p:nvPr>
            <p:ph type="body"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smtClean="0"/>
              <a:t>This table displays the results of a sensitivity analysis of the effect of changing the sales price of a necktie and the cost per unit on the product</a:t>
            </a:r>
            <a:r>
              <a:rPr lang="ja-JP" altLang="en-US" smtClean="0"/>
              <a:t>’</a:t>
            </a:r>
            <a:r>
              <a:rPr lang="en-US" altLang="ja-JP" smtClean="0"/>
              <a:t>s break-even point. It answers the question, </a:t>
            </a:r>
            <a:r>
              <a:rPr lang="ja-JP" altLang="en-US" smtClean="0"/>
              <a:t>“</a:t>
            </a:r>
            <a:r>
              <a:rPr lang="en-US" altLang="ja-JP" smtClean="0"/>
              <a:t>What happens to the break-even point if the sales price and the cost to make each unit increase or decrease?</a:t>
            </a:r>
            <a:r>
              <a:rPr lang="ja-JP" altLang="en-US" smtClean="0"/>
              <a:t>”</a:t>
            </a:r>
            <a:endParaRPr lang="en-US" smtClean="0"/>
          </a:p>
        </p:txBody>
      </p:sp>
      <p:sp>
        <p:nvSpPr>
          <p:cNvPr id="63490" name="Text Placeholder 7"/>
          <p:cNvSpPr>
            <a:spLocks noGrp="1"/>
          </p:cNvSpPr>
          <p:nvPr>
            <p:ph type="body" sz="quarter" idx="18"/>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eaLnBrk="1" hangingPunct="1">
              <a:buFontTx/>
              <a:buNone/>
            </a:pPr>
            <a:r>
              <a:rPr lang="en-US" smtClean="0"/>
              <a:t>FIGURE 12-5</a:t>
            </a:r>
          </a:p>
        </p:txBody>
      </p:sp>
      <p:sp>
        <p:nvSpPr>
          <p:cNvPr id="63491" name="Text Placeholder 8"/>
          <p:cNvSpPr>
            <a:spLocks noGrp="1"/>
          </p:cNvSpPr>
          <p:nvPr>
            <p:ph type="body" sz="quarter" idx="19"/>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spcBef>
                <a:spcPct val="0"/>
              </a:spcBef>
            </a:pPr>
            <a:r>
              <a:rPr lang="en-US" smtClean="0"/>
              <a:t>SENSITIVITY ANALYSIS</a:t>
            </a:r>
          </a:p>
        </p:txBody>
      </p:sp>
      <p:pic>
        <p:nvPicPr>
          <p:cNvPr id="63492" name="Picture Placeholder 11" descr="Fig-12-01.png"/>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0" y="2362200"/>
            <a:ext cx="8636000" cy="2362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7076871"/>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ext Placeholder 5"/>
          <p:cNvSpPr>
            <a:spLocks noGrp="1"/>
          </p:cNvSpPr>
          <p:nvPr>
            <p:ph type="body" sz="quarter" idx="17"/>
          </p:nvPr>
        </p:nvSpPr>
        <p:spPr bwMode="auto">
          <a:xfrm>
            <a:off x="457200" y="1776413"/>
            <a:ext cx="1676400" cy="3252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smtClean="0"/>
              <a:t>In this pivot table, we are able to examine where an online training company</a:t>
            </a:r>
            <a:r>
              <a:rPr lang="ja-JP" altLang="en-US" smtClean="0"/>
              <a:t>’</a:t>
            </a:r>
            <a:r>
              <a:rPr lang="en-US" altLang="ja-JP" smtClean="0"/>
              <a:t>s customers come from in terms of region and advertising source.</a:t>
            </a:r>
            <a:endParaRPr lang="en-US" smtClean="0"/>
          </a:p>
        </p:txBody>
      </p:sp>
      <p:sp>
        <p:nvSpPr>
          <p:cNvPr id="65538" name="Text Placeholder 7"/>
          <p:cNvSpPr>
            <a:spLocks noGrp="1"/>
          </p:cNvSpPr>
          <p:nvPr>
            <p:ph type="body" sz="quarter" idx="18"/>
          </p:nvPr>
        </p:nvSpPr>
        <p:spPr bwMode="auto">
          <a:xfrm>
            <a:off x="457200" y="3217863"/>
            <a:ext cx="213360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eaLnBrk="1" hangingPunct="1">
              <a:buFontTx/>
              <a:buNone/>
            </a:pPr>
            <a:r>
              <a:rPr lang="en-US" smtClean="0"/>
              <a:t>FIGURE 12-6</a:t>
            </a:r>
          </a:p>
        </p:txBody>
      </p:sp>
      <p:sp>
        <p:nvSpPr>
          <p:cNvPr id="65539" name="Text Placeholder 8"/>
          <p:cNvSpPr>
            <a:spLocks noGrp="1"/>
          </p:cNvSpPr>
          <p:nvPr>
            <p:ph type="body" sz="quarter" idx="21"/>
          </p:nvPr>
        </p:nvSpPr>
        <p:spPr bwMode="auto">
          <a:xfrm>
            <a:off x="1752600" y="990600"/>
            <a:ext cx="533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7500" lnSpcReduction="20000"/>
          </a:bodyPr>
          <a:lstStyle/>
          <a:p>
            <a:pPr eaLnBrk="1" hangingPunct="1"/>
            <a:r>
              <a:rPr lang="en-US" sz="1600" smtClean="0"/>
              <a:t>A PIVOT TABLE THAT EXAMINES CUSTOMER REGIONAL DISTRIBUTION AND ADVERTISING SOURCE</a:t>
            </a:r>
          </a:p>
        </p:txBody>
      </p:sp>
      <p:pic>
        <p:nvPicPr>
          <p:cNvPr id="65540" name="Picture Placeholder 11" descr="Fig-12-01.png"/>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908300" y="1776413"/>
            <a:ext cx="6235700" cy="449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4937482"/>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Content Placeholder 1"/>
          <p:cNvSpPr>
            <a:spLocks noGrp="1"/>
          </p:cNvSpPr>
          <p:nvPr>
            <p:ph idx="1"/>
          </p:nvPr>
        </p:nvSpPr>
        <p:spPr bwMode="auto">
          <a:xfrm>
            <a:off x="457200" y="2060848"/>
            <a:ext cx="8229600" cy="395942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457200" indent="-457200" eaLnBrk="1" hangingPunct="1">
              <a:spcBef>
                <a:spcPct val="0"/>
              </a:spcBef>
              <a:spcAft>
                <a:spcPts val="600"/>
              </a:spcAft>
              <a:buFont typeface="+mj-lt"/>
              <a:buAutoNum type="arabicPeriod"/>
            </a:pPr>
            <a:r>
              <a:rPr lang="en-US" sz="2400" b="0" dirty="0" smtClean="0"/>
              <a:t>Describe the different types of business intelligence users at Colgate-Palmolive.</a:t>
            </a:r>
          </a:p>
          <a:p>
            <a:pPr marL="457200" indent="-457200" eaLnBrk="1" hangingPunct="1">
              <a:spcBef>
                <a:spcPct val="0"/>
              </a:spcBef>
              <a:spcAft>
                <a:spcPts val="600"/>
              </a:spcAft>
              <a:buFont typeface="+mj-lt"/>
              <a:buAutoNum type="arabicPeriod"/>
            </a:pPr>
            <a:r>
              <a:rPr lang="en-US" sz="2400" b="0" dirty="0" smtClean="0"/>
              <a:t>Describe the </a:t>
            </a:r>
            <a:r>
              <a:rPr lang="ja-JP" altLang="en-US" sz="2400" b="0" dirty="0" smtClean="0"/>
              <a:t>“</a:t>
            </a:r>
            <a:r>
              <a:rPr lang="en-US" altLang="ja-JP" sz="2400" b="0" dirty="0" smtClean="0"/>
              <a:t>people</a:t>
            </a:r>
            <a:r>
              <a:rPr lang="ja-JP" altLang="en-US" sz="2400" b="0" dirty="0" smtClean="0"/>
              <a:t>”</a:t>
            </a:r>
            <a:r>
              <a:rPr lang="en-US" altLang="ja-JP" sz="2400" b="0" dirty="0" smtClean="0"/>
              <a:t> issues that were affecting Colgate</a:t>
            </a:r>
            <a:r>
              <a:rPr lang="ja-JP" altLang="en-US" sz="2400" b="0" dirty="0" smtClean="0"/>
              <a:t>’</a:t>
            </a:r>
            <a:r>
              <a:rPr lang="en-US" altLang="ja-JP" sz="2400" b="0" dirty="0" smtClean="0"/>
              <a:t>s ability to use business intelligence.</a:t>
            </a:r>
          </a:p>
          <a:p>
            <a:pPr marL="457200" indent="-457200" eaLnBrk="1" hangingPunct="1">
              <a:spcBef>
                <a:spcPct val="0"/>
              </a:spcBef>
              <a:spcAft>
                <a:spcPts val="600"/>
              </a:spcAft>
              <a:buFont typeface="+mj-lt"/>
              <a:buAutoNum type="arabicPeriod"/>
            </a:pPr>
            <a:r>
              <a:rPr lang="en-US" sz="2400" b="0" dirty="0" smtClean="0"/>
              <a:t>What management, organization, and technology factors had to be addressed in providing business intelligence capabilities for each type of user?</a:t>
            </a:r>
          </a:p>
          <a:p>
            <a:pPr marL="457200" indent="-457200" eaLnBrk="1" hangingPunct="1">
              <a:spcBef>
                <a:spcPct val="0"/>
              </a:spcBef>
              <a:spcAft>
                <a:spcPts val="600"/>
              </a:spcAft>
              <a:buFont typeface="+mj-lt"/>
              <a:buAutoNum type="arabicPeriod"/>
            </a:pPr>
            <a:r>
              <a:rPr lang="en-US" sz="2400" b="0" dirty="0" smtClean="0"/>
              <a:t>What kind of decisions does Colgate</a:t>
            </a:r>
            <a:r>
              <a:rPr lang="ja-JP" altLang="en-US" sz="2400" b="0" dirty="0" smtClean="0"/>
              <a:t>’</a:t>
            </a:r>
            <a:r>
              <a:rPr lang="en-US" altLang="ja-JP" sz="2400" b="0" dirty="0" smtClean="0"/>
              <a:t>s new business intelligence capability support? Give three examples. What is their potential business impact?</a:t>
            </a:r>
            <a:endParaRPr lang="en-US" sz="2400" dirty="0" smtClean="0"/>
          </a:p>
        </p:txBody>
      </p:sp>
      <p:sp>
        <p:nvSpPr>
          <p:cNvPr id="3" name="Text Placeholder 2"/>
          <p:cNvSpPr>
            <a:spLocks noGrp="1"/>
          </p:cNvSpPr>
          <p:nvPr>
            <p:ph type="body" sz="quarter" idx="15"/>
          </p:nvPr>
        </p:nvSpPr>
        <p:spPr>
          <a:xfrm>
            <a:off x="457200" y="1196752"/>
            <a:ext cx="8229595" cy="381000"/>
          </a:xfrm>
        </p:spPr>
        <p:txBody>
          <a:bodyPr>
            <a:normAutofit/>
          </a:bodyPr>
          <a:lstStyle/>
          <a:p>
            <a:pPr eaLnBrk="1" hangingPunct="1">
              <a:defRPr/>
            </a:pPr>
            <a:r>
              <a:rPr lang="en-US" sz="2000" dirty="0" smtClean="0"/>
              <a:t>Colgate-Palmolive Keeps Managers Smiling with Executive Dashboards</a:t>
            </a:r>
            <a:endParaRPr lang="en-US" sz="2000" dirty="0"/>
          </a:p>
        </p:txBody>
      </p:sp>
      <p:sp>
        <p:nvSpPr>
          <p:cNvPr id="2" name="TextBox 1"/>
          <p:cNvSpPr txBox="1"/>
          <p:nvPr/>
        </p:nvSpPr>
        <p:spPr>
          <a:xfrm rot="20569114">
            <a:off x="251520" y="404664"/>
            <a:ext cx="1944216" cy="646331"/>
          </a:xfrm>
          <a:prstGeom prst="rect">
            <a:avLst/>
          </a:prstGeom>
          <a:noFill/>
        </p:spPr>
        <p:txBody>
          <a:bodyPr wrap="square" rtlCol="0">
            <a:spAutoFit/>
          </a:bodyPr>
          <a:lstStyle/>
          <a:p>
            <a:r>
              <a:rPr lang="en-IE" i="1" dirty="0" smtClean="0">
                <a:solidFill>
                  <a:schemeClr val="accent3">
                    <a:lumMod val="75000"/>
                  </a:schemeClr>
                </a:solidFill>
              </a:rPr>
              <a:t>Page 506, chapter 12 in text book.</a:t>
            </a:r>
            <a:endParaRPr lang="en-IE" i="1" dirty="0">
              <a:solidFill>
                <a:schemeClr val="accent3">
                  <a:lumMod val="75000"/>
                </a:schemeClr>
              </a:solidFill>
            </a:endParaRPr>
          </a:p>
        </p:txBody>
      </p:sp>
    </p:spTree>
    <p:extLst>
      <p:ext uri="{BB962C8B-B14F-4D97-AF65-F5344CB8AC3E}">
        <p14:creationId xmlns:p14="http://schemas.microsoft.com/office/powerpoint/2010/main" val="283957502"/>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Business Intelligence</a:t>
            </a:r>
            <a:endParaRPr lang="en-IE" dirty="0"/>
          </a:p>
        </p:txBody>
      </p:sp>
      <p:sp>
        <p:nvSpPr>
          <p:cNvPr id="3" name="Content Placeholder 2"/>
          <p:cNvSpPr>
            <a:spLocks noGrp="1"/>
          </p:cNvSpPr>
          <p:nvPr>
            <p:ph idx="1"/>
          </p:nvPr>
        </p:nvSpPr>
        <p:spPr/>
        <p:txBody>
          <a:bodyPr>
            <a:normAutofit/>
          </a:bodyPr>
          <a:lstStyle/>
          <a:p>
            <a:pPr algn="ctr"/>
            <a:r>
              <a:rPr lang="en-IE" sz="2800" dirty="0" smtClean="0"/>
              <a:t>This is collective information – about your customers, your competitors, your business partners, your competitive environment and your own internal operations that gives you the ability to make effective, important and often strategic business decisions.</a:t>
            </a:r>
            <a:endParaRPr lang="en-IE" sz="2800"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798" y="188640"/>
            <a:ext cx="8229600" cy="1143000"/>
          </a:xfrm>
        </p:spPr>
        <p:txBody>
          <a:bodyPr>
            <a:noAutofit/>
          </a:bodyPr>
          <a:lstStyle/>
          <a:p>
            <a:pPr algn="l"/>
            <a:r>
              <a:rPr lang="en-IE" sz="2400" dirty="0"/>
              <a:t>Notice how data, information and BI build on each other.</a:t>
            </a:r>
            <a:br>
              <a:rPr lang="en-IE" sz="2400" dirty="0"/>
            </a:br>
            <a:endParaRPr lang="en-IE" sz="2400" dirty="0"/>
          </a:p>
        </p:txBody>
      </p:sp>
      <p:pic>
        <p:nvPicPr>
          <p:cNvPr id="8" name="Content Placeholder 7" descr="Excel eample of data-info-BI3.png"/>
          <p:cNvPicPr>
            <a:picLocks noGrp="1" noChangeAspect="1"/>
          </p:cNvPicPr>
          <p:nvPr>
            <p:ph idx="1"/>
          </p:nvPr>
        </p:nvPicPr>
        <p:blipFill>
          <a:blip r:embed="rId3" cstate="print"/>
          <a:stretch>
            <a:fillRect/>
          </a:stretch>
        </p:blipFill>
        <p:spPr>
          <a:xfrm>
            <a:off x="276552" y="1052736"/>
            <a:ext cx="7704855" cy="5492337"/>
          </a:xfrm>
        </p:spPr>
      </p:pic>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Big Data</a:t>
            </a:r>
            <a:endParaRPr lang="en-IE" dirty="0"/>
          </a:p>
        </p:txBody>
      </p:sp>
      <p:sp>
        <p:nvSpPr>
          <p:cNvPr id="3" name="Content Placeholder 2"/>
          <p:cNvSpPr>
            <a:spLocks noGrp="1"/>
          </p:cNvSpPr>
          <p:nvPr>
            <p:ph idx="1"/>
          </p:nvPr>
        </p:nvSpPr>
        <p:spPr>
          <a:xfrm>
            <a:off x="251521" y="1844824"/>
            <a:ext cx="8640960" cy="4023360"/>
          </a:xfrm>
        </p:spPr>
        <p:txBody>
          <a:bodyPr>
            <a:noAutofit/>
          </a:bodyPr>
          <a:lstStyle/>
          <a:p>
            <a:pPr>
              <a:buFont typeface="Arial" charset="0"/>
              <a:buChar char="•"/>
              <a:defRPr/>
            </a:pPr>
            <a:r>
              <a:rPr lang="en-US" sz="2400" dirty="0"/>
              <a:t>Big data</a:t>
            </a:r>
          </a:p>
          <a:p>
            <a:pPr lvl="1">
              <a:buFont typeface="Arial" charset="0"/>
              <a:buChar char="•"/>
              <a:defRPr/>
            </a:pPr>
            <a:r>
              <a:rPr lang="en-US" sz="2000" dirty="0"/>
              <a:t>Massive sets of unstructured/semi-structured data from Web traffic, social media, sensors, and so on</a:t>
            </a:r>
          </a:p>
          <a:p>
            <a:pPr lvl="1">
              <a:buFont typeface="Arial" charset="0"/>
              <a:buChar char="•"/>
              <a:defRPr/>
            </a:pPr>
            <a:r>
              <a:rPr lang="en-US" sz="2000" dirty="0"/>
              <a:t>Petabytes, </a:t>
            </a:r>
            <a:r>
              <a:rPr lang="en-US" sz="2000" dirty="0" err="1"/>
              <a:t>exabytes</a:t>
            </a:r>
            <a:r>
              <a:rPr lang="en-US" sz="2000" dirty="0"/>
              <a:t> of data</a:t>
            </a:r>
          </a:p>
          <a:p>
            <a:pPr lvl="2">
              <a:buFont typeface="Arial" charset="0"/>
              <a:buChar char="•"/>
              <a:defRPr/>
            </a:pPr>
            <a:r>
              <a:rPr lang="en-US" sz="1600" dirty="0"/>
              <a:t>Volumes too great for typical </a:t>
            </a:r>
            <a:r>
              <a:rPr lang="en-US" sz="1600" dirty="0" smtClean="0"/>
              <a:t>DBMS</a:t>
            </a:r>
            <a:endParaRPr lang="en-IE" sz="1600" dirty="0" smtClean="0"/>
          </a:p>
          <a:p>
            <a:r>
              <a:rPr lang="en-IE" sz="2400" dirty="0" smtClean="0"/>
              <a:t>Businesses are interested in big data because they can reveal more patterns and interesting anomalies than smaller data sets, with the potential to provide new insights into customer behaviour, weather patterns, financial market activity etc…</a:t>
            </a:r>
          </a:p>
          <a:p>
            <a:r>
              <a:rPr lang="en-IE" sz="2400" dirty="0" smtClean="0"/>
              <a:t>However, to derive business value from these data, new technologies &amp; tools are needed , which are capable of managing and analysing non-traditional data along with their traditional enterprise data. </a:t>
            </a:r>
          </a:p>
        </p:txBody>
      </p:sp>
    </p:spTree>
    <p:extLst>
      <p:ext uri="{BB962C8B-B14F-4D97-AF65-F5344CB8AC3E}">
        <p14:creationId xmlns:p14="http://schemas.microsoft.com/office/powerpoint/2010/main" val="343238542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80196"/>
          </a:xfrm>
        </p:spPr>
        <p:txBody>
          <a:bodyPr/>
          <a:lstStyle/>
          <a:p>
            <a:r>
              <a:rPr lang="en-IE" dirty="0" smtClean="0"/>
              <a:t>Data sizes…</a:t>
            </a:r>
            <a:endParaRPr lang="en-IE"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61" y="1066799"/>
            <a:ext cx="7915363" cy="5284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Line Callout 1 3"/>
          <p:cNvSpPr/>
          <p:nvPr/>
        </p:nvSpPr>
        <p:spPr>
          <a:xfrm>
            <a:off x="6588224" y="2564904"/>
            <a:ext cx="2448272" cy="288032"/>
          </a:xfrm>
          <a:prstGeom prst="borderCallout1">
            <a:avLst>
              <a:gd name="adj1" fmla="val 64102"/>
              <a:gd name="adj2" fmla="val -1278"/>
              <a:gd name="adj3" fmla="val 70927"/>
              <a:gd name="adj4" fmla="val -37393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E" sz="1100" dirty="0" smtClean="0">
                <a:solidFill>
                  <a:schemeClr val="accent2"/>
                </a:solidFill>
              </a:rPr>
              <a:t>7.2kb – The Harwell </a:t>
            </a:r>
            <a:r>
              <a:rPr lang="en-IE" sz="1100" dirty="0" err="1" smtClean="0">
                <a:solidFill>
                  <a:schemeClr val="accent2"/>
                </a:solidFill>
              </a:rPr>
              <a:t>Dekatron</a:t>
            </a:r>
            <a:r>
              <a:rPr lang="en-IE" sz="1100" dirty="0" smtClean="0">
                <a:solidFill>
                  <a:schemeClr val="accent2"/>
                </a:solidFill>
              </a:rPr>
              <a:t> – 1951.</a:t>
            </a:r>
            <a:endParaRPr lang="en-IE" sz="1100" dirty="0">
              <a:solidFill>
                <a:schemeClr val="accent2"/>
              </a:solidFill>
            </a:endParaRPr>
          </a:p>
        </p:txBody>
      </p:sp>
    </p:spTree>
    <p:extLst>
      <p:ext uri="{BB962C8B-B14F-4D97-AF65-F5344CB8AC3E}">
        <p14:creationId xmlns:p14="http://schemas.microsoft.com/office/powerpoint/2010/main" val="2868132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eaLnBrk="1" hangingPunct="1">
              <a:defRPr/>
            </a:pPr>
            <a:r>
              <a:rPr lang="en-US" dirty="0" smtClean="0"/>
              <a:t>Business intelligence infrastructure</a:t>
            </a:r>
            <a:endParaRPr lang="en-US" dirty="0"/>
          </a:p>
          <a:p>
            <a:pPr lvl="1" eaLnBrk="1" hangingPunct="1">
              <a:defRPr/>
            </a:pPr>
            <a:r>
              <a:rPr lang="en-US" dirty="0" smtClean="0"/>
              <a:t>Today includes an array of tools for separate systems, and big data</a:t>
            </a:r>
            <a:endParaRPr lang="en-US" dirty="0"/>
          </a:p>
          <a:p>
            <a:pPr eaLnBrk="1" hangingPunct="1">
              <a:defRPr/>
            </a:pPr>
            <a:r>
              <a:rPr lang="en-US" dirty="0" smtClean="0"/>
              <a:t>Contemporary tools:</a:t>
            </a:r>
          </a:p>
          <a:p>
            <a:pPr lvl="1" eaLnBrk="1" hangingPunct="1">
              <a:defRPr/>
            </a:pPr>
            <a:r>
              <a:rPr lang="en-US" dirty="0" smtClean="0"/>
              <a:t>Data warehouses</a:t>
            </a:r>
          </a:p>
          <a:p>
            <a:pPr lvl="1" eaLnBrk="1" hangingPunct="1">
              <a:defRPr/>
            </a:pPr>
            <a:r>
              <a:rPr lang="en-US" dirty="0" smtClean="0"/>
              <a:t>Data marts</a:t>
            </a:r>
          </a:p>
          <a:p>
            <a:pPr lvl="1" eaLnBrk="1" hangingPunct="1">
              <a:defRPr/>
            </a:pPr>
            <a:r>
              <a:rPr lang="en-US" dirty="0" smtClean="0"/>
              <a:t>Hadoop</a:t>
            </a:r>
          </a:p>
          <a:p>
            <a:pPr lvl="1" eaLnBrk="1" hangingPunct="1">
              <a:defRPr/>
            </a:pPr>
            <a:r>
              <a:rPr lang="en-US" dirty="0" smtClean="0"/>
              <a:t>In-memory computing</a:t>
            </a:r>
          </a:p>
          <a:p>
            <a:pPr lvl="1" eaLnBrk="1" hangingPunct="1">
              <a:defRPr/>
            </a:pPr>
            <a:r>
              <a:rPr lang="en-US" dirty="0" smtClean="0"/>
              <a:t>Analytical platforms</a:t>
            </a:r>
          </a:p>
          <a:p>
            <a:pPr lvl="2" eaLnBrk="1" hangingPunct="1">
              <a:defRPr/>
            </a:pPr>
            <a:endParaRPr lang="en-US" dirty="0" smtClean="0"/>
          </a:p>
        </p:txBody>
      </p:sp>
      <p:sp>
        <p:nvSpPr>
          <p:cNvPr id="61442" name="Text Placeholder 2"/>
          <p:cNvSpPr>
            <a:spLocks noGrp="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eaLnBrk="1" hangingPunct="1"/>
            <a:r>
              <a:rPr lang="en-US" smtClean="0"/>
              <a:t>Using Databases to Improve Business Performance and Decision Making</a:t>
            </a:r>
          </a:p>
          <a:p>
            <a:pPr eaLnBrk="1" hangingPunct="1"/>
            <a:endParaRPr lang="en-US" smtClean="0"/>
          </a:p>
        </p:txBody>
      </p:sp>
    </p:spTree>
    <p:extLst>
      <p:ext uri="{BB962C8B-B14F-4D97-AF65-F5344CB8AC3E}">
        <p14:creationId xmlns:p14="http://schemas.microsoft.com/office/powerpoint/2010/main" val="3130511953"/>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4"/>
          <p:cNvSpPr>
            <a:spLocks noGrp="1"/>
          </p:cNvSpPr>
          <p:nvPr>
            <p:ph idx="1"/>
          </p:nvPr>
        </p:nvSpPr>
        <p:spPr/>
        <p:txBody>
          <a:bodyPr>
            <a:normAutofit/>
          </a:bodyPr>
          <a:lstStyle/>
          <a:p>
            <a:pPr eaLnBrk="1" hangingPunct="1">
              <a:spcAft>
                <a:spcPts val="0"/>
              </a:spcAft>
              <a:buFont typeface="Arial" charset="0"/>
              <a:buChar char="•"/>
              <a:defRPr/>
            </a:pPr>
            <a:r>
              <a:rPr lang="en-US" dirty="0" smtClean="0"/>
              <a:t>Data warehouse:  </a:t>
            </a:r>
          </a:p>
          <a:p>
            <a:pPr lvl="1" eaLnBrk="1" hangingPunct="1">
              <a:spcAft>
                <a:spcPts val="0"/>
              </a:spcAft>
              <a:buFont typeface="Arial" charset="0"/>
              <a:buChar char="–"/>
              <a:defRPr/>
            </a:pPr>
            <a:r>
              <a:rPr lang="en-US" sz="2400" b="0" dirty="0" smtClean="0"/>
              <a:t>Stores current and historical data from many core operational transaction systems</a:t>
            </a:r>
          </a:p>
          <a:p>
            <a:pPr lvl="1" eaLnBrk="1" hangingPunct="1">
              <a:spcAft>
                <a:spcPts val="0"/>
              </a:spcAft>
              <a:buFont typeface="Arial" charset="0"/>
              <a:buChar char="–"/>
              <a:defRPr/>
            </a:pPr>
            <a:r>
              <a:rPr lang="en-US" sz="2400" b="0" dirty="0" smtClean="0"/>
              <a:t>Consolidates and standardizes information for use across enterprise, but data cannot be altered</a:t>
            </a:r>
          </a:p>
          <a:p>
            <a:pPr lvl="1" eaLnBrk="1" hangingPunct="1">
              <a:buFont typeface="Arial" charset="0"/>
              <a:buChar char="–"/>
              <a:defRPr/>
            </a:pPr>
            <a:r>
              <a:rPr lang="en-US" sz="2400" b="0" dirty="0" smtClean="0"/>
              <a:t>Provides analysis and reporting tools</a:t>
            </a:r>
          </a:p>
          <a:p>
            <a:pPr eaLnBrk="1" hangingPunct="1">
              <a:spcAft>
                <a:spcPts val="0"/>
              </a:spcAft>
              <a:buFont typeface="Arial" charset="0"/>
              <a:buChar char="•"/>
              <a:defRPr/>
            </a:pPr>
            <a:r>
              <a:rPr lang="en-US" dirty="0" smtClean="0"/>
              <a:t>Data marts: </a:t>
            </a:r>
          </a:p>
          <a:p>
            <a:pPr lvl="1" eaLnBrk="1" hangingPunct="1">
              <a:spcAft>
                <a:spcPts val="0"/>
              </a:spcAft>
              <a:buFont typeface="Arial" charset="0"/>
              <a:buChar char="–"/>
              <a:defRPr/>
            </a:pPr>
            <a:r>
              <a:rPr lang="en-US" sz="2400" b="0" dirty="0" smtClean="0"/>
              <a:t>Subset of data warehouse</a:t>
            </a:r>
          </a:p>
          <a:p>
            <a:pPr lvl="1" eaLnBrk="1" hangingPunct="1">
              <a:spcAft>
                <a:spcPts val="0"/>
              </a:spcAft>
              <a:buFont typeface="Arial" charset="0"/>
              <a:buChar char="–"/>
              <a:defRPr/>
            </a:pPr>
            <a:r>
              <a:rPr lang="en-US" sz="2400" b="0" dirty="0" smtClean="0"/>
              <a:t>Summarized or focused portion of data for use by specific population of users</a:t>
            </a:r>
          </a:p>
          <a:p>
            <a:pPr lvl="1" eaLnBrk="1" hangingPunct="1">
              <a:buFont typeface="Arial" charset="0"/>
              <a:buChar char="–"/>
              <a:defRPr/>
            </a:pPr>
            <a:r>
              <a:rPr lang="en-US" sz="2400" b="0" dirty="0" smtClean="0"/>
              <a:t>Typically focuses on single subject or line of business</a:t>
            </a:r>
          </a:p>
          <a:p>
            <a:pPr eaLnBrk="1" hangingPunct="1">
              <a:buFont typeface="Arial" charset="0"/>
              <a:buChar char="•"/>
              <a:defRPr/>
            </a:pPr>
            <a:endParaRPr lang="en-US" sz="2400" b="0" dirty="0" smtClean="0"/>
          </a:p>
          <a:p>
            <a:pPr eaLnBrk="1" hangingPunct="1">
              <a:buFont typeface="Arial" charset="0"/>
              <a:buChar char="•"/>
              <a:defRPr/>
            </a:pPr>
            <a:endParaRPr lang="en-US" sz="2400" b="0" dirty="0"/>
          </a:p>
        </p:txBody>
      </p:sp>
      <p:sp>
        <p:nvSpPr>
          <p:cNvPr id="63490" name="Text Placeholder 5"/>
          <p:cNvSpPr>
            <a:spLocks noGrp="1"/>
          </p:cNvSpPr>
          <p:nvPr>
            <p:ph type="body"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eaLnBrk="1" hangingPunct="1"/>
            <a:r>
              <a:rPr lang="en-US" smtClean="0"/>
              <a:t>Using Databases to Improve Business Performance and Decision Making</a:t>
            </a:r>
          </a:p>
        </p:txBody>
      </p:sp>
    </p:spTree>
    <p:extLst>
      <p:ext uri="{BB962C8B-B14F-4D97-AF65-F5344CB8AC3E}">
        <p14:creationId xmlns:p14="http://schemas.microsoft.com/office/powerpoint/2010/main" val="1443612389"/>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2465</TotalTime>
  <Words>3163</Words>
  <Application>Microsoft Macintosh PowerPoint</Application>
  <PresentationFormat>On-screen Show (4:3)</PresentationFormat>
  <Paragraphs>342</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Retrospect</vt:lpstr>
      <vt:lpstr>Business intelligence (BI)</vt:lpstr>
      <vt:lpstr>Pre requisites</vt:lpstr>
      <vt:lpstr>MoneyBall Case Study</vt:lpstr>
      <vt:lpstr>Business Intelligence</vt:lpstr>
      <vt:lpstr>Notice how data, information and BI build on each other. </vt:lpstr>
      <vt:lpstr>Big Data</vt:lpstr>
      <vt:lpstr>Data sizes…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12: ENHANCING DECISION MAKING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IS</dc:title>
  <dc:creator>admin</dc:creator>
  <cp:lastModifiedBy>Darren Redmond</cp:lastModifiedBy>
  <cp:revision>119</cp:revision>
  <cp:lastPrinted>2014-01-14T09:45:39Z</cp:lastPrinted>
  <dcterms:created xsi:type="dcterms:W3CDTF">2014-01-09T10:32:13Z</dcterms:created>
  <dcterms:modified xsi:type="dcterms:W3CDTF">2017-09-05T05:35:15Z</dcterms:modified>
</cp:coreProperties>
</file>