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2" r:id="rId13"/>
    <p:sldId id="267" r:id="rId14"/>
    <p:sldId id="273" r:id="rId15"/>
    <p:sldId id="274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>
        <p:scale>
          <a:sx n="64" d="100"/>
          <a:sy n="64" d="100"/>
        </p:scale>
        <p:origin x="-84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3D690-EFEA-48EE-ABC3-DB8A358D12E4}" type="datetimeFigureOut">
              <a:rPr lang="en-IE" smtClean="0"/>
              <a:t>9/5/17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8F26-3FA2-4149-B0CE-D9C565C42A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46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08F26-3FA2-4149-B0CE-D9C565C42A3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55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41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6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71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2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4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82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375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70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51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5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02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AA8-EC6E-43BC-8573-70935DE7AFB4}" type="datetimeFigureOut">
              <a:rPr lang="en-IE" smtClean="0"/>
              <a:t>9/5/17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691D-B018-4B8B-A489-45DD76C516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3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Big Data and Hadoop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Data and Data Analytics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514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sz="3200" dirty="0" smtClean="0"/>
              <a:t>HDFS</a:t>
            </a:r>
          </a:p>
          <a:p>
            <a:pPr lvl="1"/>
            <a:r>
              <a:rPr lang="en-IE" sz="3200" dirty="0" smtClean="0"/>
              <a:t>A file needs to be loaded to HDFS to be processed by </a:t>
            </a:r>
            <a:r>
              <a:rPr lang="en-IE" sz="3200" dirty="0" err="1" smtClean="0"/>
              <a:t>hadoop</a:t>
            </a:r>
            <a:endParaRPr lang="en-IE" sz="3200" dirty="0" smtClean="0"/>
          </a:p>
          <a:p>
            <a:pPr lvl="1"/>
            <a:r>
              <a:rPr lang="en-IE" sz="3200" dirty="0" smtClean="0"/>
              <a:t>After loading it is divided into chunks called blocks</a:t>
            </a:r>
          </a:p>
          <a:p>
            <a:pPr lvl="1"/>
            <a:r>
              <a:rPr lang="en-IE" sz="3200" dirty="0" smtClean="0"/>
              <a:t>Each block has a size of 64MB by default</a:t>
            </a:r>
          </a:p>
          <a:p>
            <a:pPr lvl="1"/>
            <a:r>
              <a:rPr lang="en-IE" sz="3200" dirty="0" smtClean="0"/>
              <a:t>Each block is saved on one node on a cluster</a:t>
            </a:r>
          </a:p>
          <a:p>
            <a:pPr lvl="1"/>
            <a:r>
              <a:rPr lang="en-IE" sz="3200" dirty="0"/>
              <a:t>Each block is given a unique name by the system: </a:t>
            </a:r>
            <a:r>
              <a:rPr lang="en-IE" sz="3200" dirty="0" smtClean="0"/>
              <a:t>‘</a:t>
            </a:r>
            <a:r>
              <a:rPr lang="en-IE" sz="3200" dirty="0" err="1"/>
              <a:t>blk</a:t>
            </a:r>
            <a:r>
              <a:rPr lang="en-IE" sz="3200" dirty="0"/>
              <a:t>’, then an underscore, then a large number</a:t>
            </a:r>
            <a:endParaRPr lang="en-IE" sz="3200" dirty="0" smtClean="0"/>
          </a:p>
          <a:p>
            <a:pPr lvl="1"/>
            <a:r>
              <a:rPr lang="en-IE" sz="3200" dirty="0" smtClean="0"/>
              <a:t>For example, if the file size is 160MB, then it is divided into three block of sizes 64MB, 64MB and 32MB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9788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Data Node: A daemon, or piece of software, running on each of </a:t>
            </a:r>
            <a:r>
              <a:rPr lang="en-IE" dirty="0" smtClean="0"/>
              <a:t>the </a:t>
            </a:r>
            <a:r>
              <a:rPr lang="en-IE" dirty="0"/>
              <a:t>cluster nodes called </a:t>
            </a:r>
            <a:r>
              <a:rPr lang="en-IE" dirty="0" smtClean="0"/>
              <a:t>the data node which takes care of storing the blocks. Each block is saved on one data node</a:t>
            </a:r>
          </a:p>
          <a:p>
            <a:r>
              <a:rPr lang="en-IE" dirty="0" smtClean="0"/>
              <a:t>Name Node: All the information about the blocks of a particular file (meta data) is stored on a separate daemon called Name Node.</a:t>
            </a:r>
          </a:p>
          <a:p>
            <a:r>
              <a:rPr lang="en-IE" dirty="0" smtClean="0"/>
              <a:t>To overcome the problem of replicated nodes</a:t>
            </a:r>
            <a:r>
              <a:rPr lang="en-IE" dirty="0"/>
              <a:t>, Hadoop </a:t>
            </a:r>
            <a:r>
              <a:rPr lang="en-IE" dirty="0" smtClean="0"/>
              <a:t>replicates </a:t>
            </a:r>
            <a:r>
              <a:rPr lang="en-IE" dirty="0"/>
              <a:t>each block three times as it’s stored in </a:t>
            </a:r>
            <a:r>
              <a:rPr lang="en-IE" dirty="0" smtClean="0"/>
              <a:t>HDFS</a:t>
            </a:r>
          </a:p>
          <a:p>
            <a:r>
              <a:rPr lang="en-IE" dirty="0" smtClean="0"/>
              <a:t>If a single node fails, there is a copy of the same block on two other nodes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468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For </a:t>
            </a:r>
            <a:r>
              <a:rPr lang="en-IE" sz="3200" dirty="0"/>
              <a:t>l</a:t>
            </a:r>
            <a:r>
              <a:rPr lang="en-IE" sz="3200" dirty="0" smtClean="0"/>
              <a:t>ong time, Name Node was a single point of failure on Hadoop</a:t>
            </a:r>
          </a:p>
          <a:p>
            <a:r>
              <a:rPr lang="en-IE" sz="3200" dirty="0" smtClean="0"/>
              <a:t>Solution was to store metadata at some other place as well</a:t>
            </a:r>
          </a:p>
          <a:p>
            <a:r>
              <a:rPr lang="en-IE" sz="3200" dirty="0" smtClean="0"/>
              <a:t>Now most Hadoop clusters have two Name Nodes: Active and </a:t>
            </a:r>
            <a:r>
              <a:rPr lang="en-IE" sz="3200" dirty="0" err="1" smtClean="0"/>
              <a:t>StandBy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93867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HDFS Architecture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4" y="1825625"/>
            <a:ext cx="6296472" cy="4351338"/>
          </a:xfrm>
        </p:spPr>
      </p:pic>
    </p:spTree>
    <p:extLst>
      <p:ext uri="{BB962C8B-B14F-4D97-AF65-F5344CB8AC3E}">
        <p14:creationId xmlns:p14="http://schemas.microsoft.com/office/powerpoint/2010/main" val="73634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MapReduce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err="1" smtClean="0"/>
              <a:t>MapReduce</a:t>
            </a:r>
            <a:r>
              <a:rPr lang="en-IE" sz="3200" dirty="0" smtClean="0"/>
              <a:t> is designed to process data in a parallel way</a:t>
            </a:r>
          </a:p>
          <a:p>
            <a:r>
              <a:rPr lang="en-IE" sz="3200" dirty="0" smtClean="0"/>
              <a:t>Instead of processing one big file, input data is split into pieces and each piece is processed simultaneously</a:t>
            </a:r>
          </a:p>
          <a:p>
            <a:r>
              <a:rPr lang="en-IE" sz="3200" dirty="0" smtClean="0"/>
              <a:t>Mappers</a:t>
            </a:r>
          </a:p>
          <a:p>
            <a:r>
              <a:rPr lang="en-IE" sz="3200" dirty="0" smtClean="0"/>
              <a:t>Intermediate Phase</a:t>
            </a:r>
          </a:p>
          <a:p>
            <a:r>
              <a:rPr lang="en-IE" sz="3200" dirty="0" smtClean="0"/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168928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Sales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Several mappers work with small amount of data and their output is records which are in the form of key-value pairs in the form of store name and sales</a:t>
            </a:r>
          </a:p>
          <a:p>
            <a:r>
              <a:rPr lang="en-IE" sz="3200" dirty="0" smtClean="0"/>
              <a:t>Then intermediate phase shuffles and sorts starts and send data to reducers </a:t>
            </a:r>
          </a:p>
          <a:p>
            <a:r>
              <a:rPr lang="en-IE" sz="3200" dirty="0" smtClean="0"/>
              <a:t>Reducers calculate all the sales for a particular key and writes out the final data.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94430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 Ecosystem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3200" dirty="0" smtClean="0"/>
              <a:t>Many software are developed around Hadoop</a:t>
            </a:r>
          </a:p>
          <a:p>
            <a:r>
              <a:rPr lang="en-IE" sz="3200" dirty="0" smtClean="0"/>
              <a:t>Some are develop for the easy load of data in Hadoop</a:t>
            </a:r>
          </a:p>
          <a:p>
            <a:r>
              <a:rPr lang="en-IE" sz="3200" dirty="0" smtClean="0"/>
              <a:t>Some are developed to make Hadoop easier to use</a:t>
            </a:r>
          </a:p>
          <a:p>
            <a:r>
              <a:rPr lang="en-IE" sz="3200" dirty="0" smtClean="0"/>
              <a:t>Tools developed with Hadoop</a:t>
            </a:r>
          </a:p>
          <a:p>
            <a:pPr lvl="1"/>
            <a:r>
              <a:rPr lang="en-IE" sz="2800" dirty="0" smtClean="0"/>
              <a:t>Hive – turns SQL into </a:t>
            </a:r>
            <a:r>
              <a:rPr lang="en-IE" sz="2800" dirty="0" err="1" smtClean="0"/>
              <a:t>MapReduce</a:t>
            </a:r>
            <a:r>
              <a:rPr lang="en-IE" sz="2800" dirty="0" smtClean="0"/>
              <a:t> Code</a:t>
            </a:r>
          </a:p>
          <a:p>
            <a:pPr lvl="1"/>
            <a:r>
              <a:rPr lang="en-IE" sz="2800" dirty="0" smtClean="0"/>
              <a:t>Pig – an alternative for writing code in a simple scripting language that is then turned into actual </a:t>
            </a:r>
            <a:r>
              <a:rPr lang="en-IE" sz="2800" dirty="0" err="1" smtClean="0"/>
              <a:t>MapReduce</a:t>
            </a:r>
            <a:r>
              <a:rPr lang="en-IE" sz="2800" dirty="0" smtClean="0"/>
              <a:t> and runs on cluster</a:t>
            </a:r>
          </a:p>
          <a:p>
            <a:pPr lvl="1"/>
            <a:r>
              <a:rPr lang="en-IE" sz="2800" dirty="0" smtClean="0"/>
              <a:t>Impala – interactive SQL Queries accessing data directly on HDFS and is very fast</a:t>
            </a:r>
            <a:endParaRPr lang="en-IE" dirty="0" smtClean="0"/>
          </a:p>
          <a:p>
            <a:pPr lvl="1"/>
            <a:r>
              <a:rPr lang="en-IE" sz="2800" dirty="0" err="1" smtClean="0"/>
              <a:t>Hbase</a:t>
            </a:r>
            <a:r>
              <a:rPr lang="en-IE" sz="2800" dirty="0" smtClean="0"/>
              <a:t> is a real-time database based on Hadoop</a:t>
            </a:r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84122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 Ecosystem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Tools developed with Hadoop</a:t>
            </a:r>
          </a:p>
          <a:p>
            <a:pPr lvl="1"/>
            <a:r>
              <a:rPr lang="en-IE" sz="2800" dirty="0" err="1" smtClean="0"/>
              <a:t>Sqoop</a:t>
            </a:r>
            <a:r>
              <a:rPr lang="en-IE" sz="2800" dirty="0" smtClean="0"/>
              <a:t>: takes data from relational databases such as SQL server and puts it in HDFS as delimited files to be processed on the cluster </a:t>
            </a:r>
          </a:p>
          <a:p>
            <a:pPr lvl="1"/>
            <a:r>
              <a:rPr lang="en-IE" sz="2800" dirty="0" smtClean="0"/>
              <a:t>Flume: stream data from multiple sources in Hadoop for analysis</a:t>
            </a:r>
          </a:p>
          <a:p>
            <a:pPr lvl="1"/>
            <a:r>
              <a:rPr lang="en-IE" sz="2800" dirty="0" smtClean="0"/>
              <a:t>Hive: graphical front-end</a:t>
            </a:r>
          </a:p>
          <a:p>
            <a:pPr lvl="1"/>
            <a:r>
              <a:rPr lang="en-IE" sz="2800" dirty="0" smtClean="0"/>
              <a:t>Mahout: machine learning library</a:t>
            </a:r>
          </a:p>
          <a:p>
            <a:pPr lvl="1"/>
            <a:r>
              <a:rPr lang="en-IE" sz="2800" dirty="0" err="1" smtClean="0"/>
              <a:t>Oozie</a:t>
            </a:r>
            <a:r>
              <a:rPr lang="en-IE" sz="2800" dirty="0" smtClean="0"/>
              <a:t> </a:t>
            </a:r>
            <a:r>
              <a:rPr lang="en-IE" sz="2800" dirty="0"/>
              <a:t>is a Java Web application used to schedule </a:t>
            </a:r>
            <a:r>
              <a:rPr lang="en-IE" sz="2800" dirty="0" smtClean="0"/>
              <a:t>Hadoop </a:t>
            </a:r>
            <a:r>
              <a:rPr lang="en-IE" sz="2800" dirty="0"/>
              <a:t>jobs</a:t>
            </a:r>
            <a:endParaRPr lang="en-IE" sz="28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44049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2343826"/>
            <a:ext cx="10515600" cy="1325563"/>
          </a:xfrm>
        </p:spPr>
        <p:txBody>
          <a:bodyPr/>
          <a:lstStyle/>
          <a:p>
            <a:pPr algn="ctr"/>
            <a:r>
              <a:rPr lang="en-IE" b="1" dirty="0" smtClean="0"/>
              <a:t>QUESTIONS?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2703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200" dirty="0" smtClean="0"/>
              <a:t>Massive volumes of diverse and rapidly growing data </a:t>
            </a:r>
          </a:p>
          <a:p>
            <a:pPr lvl="1"/>
            <a:r>
              <a:rPr lang="en-US" altLang="en-US" sz="3200" dirty="0" smtClean="0"/>
              <a:t>Mostly unstructured, semi-structured, lightly structured</a:t>
            </a:r>
          </a:p>
          <a:p>
            <a:pPr lvl="1"/>
            <a:r>
              <a:rPr lang="en-US" altLang="en-US" sz="3200" dirty="0" smtClean="0"/>
              <a:t>Heterogeneous</a:t>
            </a:r>
            <a:endParaRPr lang="en-IE" altLang="en-US" sz="3200" dirty="0" smtClean="0"/>
          </a:p>
          <a:p>
            <a:pPr lvl="1"/>
            <a:r>
              <a:rPr lang="en-IE" altLang="en-US" sz="3200" dirty="0" smtClean="0"/>
              <a:t>Relational DBMS cannot achieve good performance to handle complex queries on Big Data</a:t>
            </a:r>
            <a:endParaRPr lang="en-US" altLang="en-US" sz="3200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06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Source of Big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Cell Phones</a:t>
            </a:r>
          </a:p>
          <a:p>
            <a:r>
              <a:rPr lang="en-IE" sz="3200" dirty="0" smtClean="0"/>
              <a:t>Ecommerce Websites for example, Amazon.com, etc.</a:t>
            </a:r>
          </a:p>
          <a:p>
            <a:r>
              <a:rPr lang="en-IE" sz="3200" dirty="0" smtClean="0"/>
              <a:t>Medicine</a:t>
            </a:r>
          </a:p>
          <a:p>
            <a:r>
              <a:rPr lang="en-IE" sz="3200" dirty="0" smtClean="0"/>
              <a:t>Social networks</a:t>
            </a:r>
          </a:p>
          <a:p>
            <a:pPr marL="0" indent="0">
              <a:buNone/>
            </a:pPr>
            <a:endParaRPr lang="en-IE" sz="3200" dirty="0" smtClean="0"/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56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Big Data - definition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No one definition</a:t>
            </a:r>
          </a:p>
          <a:p>
            <a:r>
              <a:rPr lang="en-IE" sz="3200" dirty="0" smtClean="0"/>
              <a:t>Very fast</a:t>
            </a:r>
          </a:p>
          <a:p>
            <a:r>
              <a:rPr lang="en-IE" sz="3200" dirty="0" smtClean="0"/>
              <a:t>Many sources</a:t>
            </a:r>
          </a:p>
          <a:p>
            <a:r>
              <a:rPr lang="en-IE" sz="3200" dirty="0" smtClean="0"/>
              <a:t>Different formats</a:t>
            </a:r>
          </a:p>
          <a:p>
            <a:r>
              <a:rPr lang="en-IE" sz="3200" dirty="0" smtClean="0"/>
              <a:t>3 V’s – Volume, Velocity, Variety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04328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Volume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Storing data reliably for processing</a:t>
            </a:r>
          </a:p>
          <a:p>
            <a:r>
              <a:rPr lang="en-IE" sz="3200" dirty="0" smtClean="0"/>
              <a:t>Data worth for storage</a:t>
            </a:r>
          </a:p>
          <a:p>
            <a:pPr lvl="1"/>
            <a:r>
              <a:rPr lang="en-IE" dirty="0" smtClean="0"/>
              <a:t>Transactions</a:t>
            </a:r>
          </a:p>
          <a:p>
            <a:pPr lvl="1"/>
            <a:r>
              <a:rPr lang="en-IE" dirty="0" smtClean="0"/>
              <a:t>Logs</a:t>
            </a:r>
          </a:p>
          <a:p>
            <a:pPr lvl="1"/>
            <a:r>
              <a:rPr lang="en-IE" dirty="0" smtClean="0"/>
              <a:t>Business data</a:t>
            </a:r>
          </a:p>
          <a:p>
            <a:pPr lvl="1"/>
            <a:r>
              <a:rPr lang="en-IE" dirty="0" smtClean="0"/>
              <a:t>Sensor data</a:t>
            </a:r>
          </a:p>
          <a:p>
            <a:pPr lvl="1"/>
            <a:r>
              <a:rPr lang="en-IE" dirty="0" smtClean="0"/>
              <a:t>Medical Data</a:t>
            </a:r>
          </a:p>
          <a:p>
            <a:pPr lvl="1"/>
            <a:r>
              <a:rPr lang="en-IE" dirty="0" smtClean="0"/>
              <a:t>Social such as email, twitter, etc.</a:t>
            </a:r>
          </a:p>
          <a:p>
            <a:r>
              <a:rPr lang="en-IE" dirty="0" smtClean="0"/>
              <a:t>Storing and processing on a storage area network can take long 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00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Variety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Databases and Data warehouses have been used for long time</a:t>
            </a:r>
          </a:p>
          <a:p>
            <a:pPr lvl="1"/>
            <a:r>
              <a:rPr lang="en-IE" dirty="0" smtClean="0"/>
              <a:t>Used for storing structured data</a:t>
            </a:r>
          </a:p>
          <a:p>
            <a:r>
              <a:rPr lang="en-IE" dirty="0" smtClean="0"/>
              <a:t>Data is available in many formats </a:t>
            </a:r>
          </a:p>
          <a:p>
            <a:pPr lvl="1"/>
            <a:r>
              <a:rPr lang="en-IE" dirty="0" smtClean="0"/>
              <a:t>For examples, a bank might have list of your account transactions, scans of your cheques, records of your interactions with customer service agents on Web or over phone</a:t>
            </a:r>
          </a:p>
          <a:p>
            <a:r>
              <a:rPr lang="en-IE" dirty="0" smtClean="0"/>
              <a:t>Traditional databases fail to store data in different formats</a:t>
            </a:r>
          </a:p>
          <a:p>
            <a:r>
              <a:rPr lang="en-IE" dirty="0" smtClean="0"/>
              <a:t>Hadoop can store data in any format, manipulate and reformat it later</a:t>
            </a:r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54625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Velocity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Data is increasing in terabytes every day</a:t>
            </a:r>
          </a:p>
          <a:p>
            <a:r>
              <a:rPr lang="en-IE" sz="3200" dirty="0" smtClean="0"/>
              <a:t>It is hard to store such big amounts of data which can be useful</a:t>
            </a:r>
          </a:p>
          <a:p>
            <a:r>
              <a:rPr lang="en-IE" sz="3200" dirty="0" smtClean="0"/>
              <a:t>But some of it is discarded</a:t>
            </a:r>
          </a:p>
          <a:p>
            <a:r>
              <a:rPr lang="en-IE" sz="3200" dirty="0" smtClean="0"/>
              <a:t>Spending few minutes in an ecommerce website</a:t>
            </a:r>
          </a:p>
          <a:p>
            <a:pPr lvl="1"/>
            <a:r>
              <a:rPr lang="en-IE" dirty="0" smtClean="0"/>
              <a:t>Several recommendations can be made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68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Solving Big Data Problems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Plenty of information can be gathered from big data</a:t>
            </a:r>
          </a:p>
          <a:p>
            <a:r>
              <a:rPr lang="en-IE" sz="3200" dirty="0" smtClean="0"/>
              <a:t>It should be stored in a cost-effective way</a:t>
            </a:r>
          </a:p>
          <a:p>
            <a:r>
              <a:rPr lang="en-IE" sz="3200" dirty="0" smtClean="0"/>
              <a:t>We should be able to process it efficiently</a:t>
            </a:r>
          </a:p>
          <a:p>
            <a:r>
              <a:rPr lang="en-IE" sz="3200" dirty="0" smtClean="0"/>
              <a:t>Foundations of Hadoop</a:t>
            </a:r>
          </a:p>
          <a:p>
            <a:pPr lvl="1"/>
            <a:r>
              <a:rPr lang="en-IE" dirty="0" smtClean="0"/>
              <a:t>Research papers from Google in 2003 ad 2004 about their distributed file system and processing framework </a:t>
            </a:r>
            <a:r>
              <a:rPr lang="en-IE" dirty="0" err="1" smtClean="0"/>
              <a:t>MapReduce</a:t>
            </a:r>
            <a:endParaRPr lang="en-IE" dirty="0" smtClean="0"/>
          </a:p>
          <a:p>
            <a:pPr lvl="1"/>
            <a:r>
              <a:rPr lang="en-IE" dirty="0" smtClean="0"/>
              <a:t>Incorporated into </a:t>
            </a:r>
            <a:r>
              <a:rPr lang="en-IE" dirty="0" err="1" smtClean="0"/>
              <a:t>Nutch</a:t>
            </a:r>
            <a:r>
              <a:rPr lang="en-IE" dirty="0" smtClean="0"/>
              <a:t> Search Engine by Doug Cutting and fellows</a:t>
            </a:r>
          </a:p>
          <a:p>
            <a:pPr lvl="1"/>
            <a:r>
              <a:rPr lang="en-IE" dirty="0" smtClean="0"/>
              <a:t>Hadoop was developed with the help of Yahoo and others</a:t>
            </a:r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970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Hadoop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200" dirty="0" smtClean="0"/>
              <a:t>Framework for storing and processing big data</a:t>
            </a:r>
          </a:p>
          <a:p>
            <a:r>
              <a:rPr lang="en-IE" sz="3200" dirty="0" smtClean="0"/>
              <a:t>Core Hadoop</a:t>
            </a:r>
          </a:p>
          <a:p>
            <a:pPr lvl="1"/>
            <a:r>
              <a:rPr lang="en-IE" sz="2800" dirty="0" smtClean="0"/>
              <a:t>Distributed file system (HDFS)</a:t>
            </a:r>
          </a:p>
          <a:p>
            <a:pPr lvl="1"/>
            <a:r>
              <a:rPr lang="en-IE" sz="2800" dirty="0" smtClean="0"/>
              <a:t>Processing Model (</a:t>
            </a:r>
            <a:r>
              <a:rPr lang="en-IE" sz="2800" dirty="0" err="1" smtClean="0"/>
              <a:t>MapReduce</a:t>
            </a:r>
            <a:r>
              <a:rPr lang="en-IE" sz="2800" dirty="0" smtClean="0"/>
              <a:t>)</a:t>
            </a:r>
          </a:p>
          <a:p>
            <a:r>
              <a:rPr lang="en-IE" sz="3200" dirty="0" smtClean="0"/>
              <a:t>Concept</a:t>
            </a:r>
          </a:p>
          <a:p>
            <a:pPr lvl="1"/>
            <a:r>
              <a:rPr lang="en-IE" sz="2800" dirty="0" smtClean="0"/>
              <a:t>Split the data and store it across a collection of machines called cluster</a:t>
            </a:r>
          </a:p>
          <a:p>
            <a:pPr lvl="1"/>
            <a:r>
              <a:rPr lang="en-IE" sz="2800" dirty="0" smtClean="0"/>
              <a:t>Process it where it is actually stored</a:t>
            </a:r>
          </a:p>
          <a:p>
            <a:pPr lvl="1"/>
            <a:r>
              <a:rPr lang="en-IE" sz="2800" dirty="0" smtClean="0"/>
              <a:t>More machines can be added to the cluster as the amount of data grows</a:t>
            </a:r>
          </a:p>
          <a:p>
            <a:pPr lvl="1"/>
            <a:r>
              <a:rPr lang="en-IE" sz="2800" dirty="0" smtClean="0"/>
              <a:t>Machines are typically mid-range servers</a:t>
            </a:r>
          </a:p>
          <a:p>
            <a:pPr lvl="1"/>
            <a:endParaRPr lang="en-IE" dirty="0" smtClean="0"/>
          </a:p>
          <a:p>
            <a:endParaRPr lang="en-IE" sz="3200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0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851</Words>
  <Application>Microsoft Macintosh PowerPoint</Application>
  <PresentationFormat>Custom</PresentationFormat>
  <Paragraphs>107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Big Data and Hadoop</vt:lpstr>
      <vt:lpstr>Big Data</vt:lpstr>
      <vt:lpstr>Source of Big Data</vt:lpstr>
      <vt:lpstr>Big Data - definition</vt:lpstr>
      <vt:lpstr>Volume</vt:lpstr>
      <vt:lpstr>Variety</vt:lpstr>
      <vt:lpstr>Velocity</vt:lpstr>
      <vt:lpstr>Solving Big Data Problems</vt:lpstr>
      <vt:lpstr>Hadoop</vt:lpstr>
      <vt:lpstr>Hadoop</vt:lpstr>
      <vt:lpstr>Hadoop</vt:lpstr>
      <vt:lpstr>Hadoop</vt:lpstr>
      <vt:lpstr>HDFS Architecture</vt:lpstr>
      <vt:lpstr>MapReduce</vt:lpstr>
      <vt:lpstr>Example of Sales Data</vt:lpstr>
      <vt:lpstr>Hadoop Ecosystem</vt:lpstr>
      <vt:lpstr>Hadoop Ecosystem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Dr. Shazia A Afzal</dc:creator>
  <cp:lastModifiedBy>Darren Redmond</cp:lastModifiedBy>
  <cp:revision>17</cp:revision>
  <dcterms:created xsi:type="dcterms:W3CDTF">2015-03-02T06:08:52Z</dcterms:created>
  <dcterms:modified xsi:type="dcterms:W3CDTF">2017-09-05T05:55:41Z</dcterms:modified>
</cp:coreProperties>
</file>