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268" r:id="rId3"/>
    <p:sldId id="257" r:id="rId4"/>
    <p:sldId id="265" r:id="rId5"/>
    <p:sldId id="259" r:id="rId6"/>
    <p:sldId id="258" r:id="rId7"/>
    <p:sldId id="260" r:id="rId8"/>
    <p:sldId id="262" r:id="rId9"/>
    <p:sldId id="266" r:id="rId10"/>
    <p:sldId id="285" r:id="rId11"/>
    <p:sldId id="270" r:id="rId12"/>
    <p:sldId id="264" r:id="rId13"/>
    <p:sldId id="284" r:id="rId14"/>
    <p:sldId id="271" r:id="rId15"/>
    <p:sldId id="279" r:id="rId16"/>
    <p:sldId id="272" r:id="rId17"/>
    <p:sldId id="273" r:id="rId18"/>
    <p:sldId id="274" r:id="rId19"/>
    <p:sldId id="275" r:id="rId20"/>
    <p:sldId id="276" r:id="rId21"/>
    <p:sldId id="277" r:id="rId22"/>
    <p:sldId id="278" r:id="rId23"/>
    <p:sldId id="267" r:id="rId24"/>
    <p:sldId id="280" r:id="rId25"/>
    <p:sldId id="269" r:id="rId26"/>
    <p:sldId id="263" r:id="rId27"/>
    <p:sldId id="261" r:id="rId28"/>
    <p:sldId id="282" r:id="rId29"/>
    <p:sldId id="283" r:id="rId30"/>
    <p:sldId id="286" r:id="rId31"/>
    <p:sldId id="287" r:id="rId32"/>
    <p:sldId id="289" r:id="rId33"/>
    <p:sldId id="288" r:id="rId34"/>
    <p:sldId id="290" r:id="rId35"/>
    <p:sldId id="281" r:id="rId36"/>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25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2" autoAdjust="0"/>
    <p:restoredTop sz="88689" autoAdjust="0"/>
  </p:normalViewPr>
  <p:slideViewPr>
    <p:cSldViewPr snapToGrid="0">
      <p:cViewPr>
        <p:scale>
          <a:sx n="75" d="100"/>
          <a:sy n="75" d="100"/>
        </p:scale>
        <p:origin x="54"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95204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r>
              <a:rPr lang="en-IE" smtClean="0"/>
              <a:t>B8IS100 Data Management &amp; Analytics</a:t>
            </a:r>
            <a:endParaRPr lang="en-IE"/>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4AFE1FAC-83E4-4214-861A-7A420D58C5BD}" type="datetimeFigureOut">
              <a:rPr lang="en-IE" smtClean="0"/>
              <a:t>27/05/2014</a:t>
            </a:fld>
            <a:endParaRPr lang="en-IE"/>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46762E75-BD71-4972-9268-A96A235DAAA3}" type="slidenum">
              <a:rPr lang="en-IE" smtClean="0"/>
              <a:t>‹#›</a:t>
            </a:fld>
            <a:endParaRPr lang="en-IE"/>
          </a:p>
        </p:txBody>
      </p:sp>
    </p:spTree>
    <p:extLst>
      <p:ext uri="{BB962C8B-B14F-4D97-AF65-F5344CB8AC3E}">
        <p14:creationId xmlns:p14="http://schemas.microsoft.com/office/powerpoint/2010/main" val="236258950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Softwa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6762E75-BD71-4972-9268-A96A235DAAA3}" type="slidenum">
              <a:rPr lang="en-IE" smtClean="0"/>
              <a:t>1</a:t>
            </a:fld>
            <a:endParaRPr lang="en-IE"/>
          </a:p>
        </p:txBody>
      </p:sp>
      <p:sp>
        <p:nvSpPr>
          <p:cNvPr id="5" name="Header Placeholder 4"/>
          <p:cNvSpPr>
            <a:spLocks noGrp="1"/>
          </p:cNvSpPr>
          <p:nvPr>
            <p:ph type="hdr" sz="quarter" idx="11"/>
          </p:nvPr>
        </p:nvSpPr>
        <p:spPr/>
        <p:txBody>
          <a:bodyPr/>
          <a:lstStyle/>
          <a:p>
            <a:r>
              <a:rPr lang="en-IE" smtClean="0"/>
              <a:t>B8IS100 Data Management &amp; Analytics</a:t>
            </a:r>
            <a:endParaRPr lang="en-IE"/>
          </a:p>
        </p:txBody>
      </p:sp>
    </p:spTree>
    <p:extLst>
      <p:ext uri="{BB962C8B-B14F-4D97-AF65-F5344CB8AC3E}">
        <p14:creationId xmlns:p14="http://schemas.microsoft.com/office/powerpoint/2010/main" val="76324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effectLst/>
              </a:rPr>
              <a:t>So the definition and handling of master data is a task of paramount importance for a company because:</a:t>
            </a:r>
            <a:endParaRPr lang="en-IE" dirty="0" smtClean="0"/>
          </a:p>
          <a:p>
            <a:r>
              <a:rPr lang="en-IE" sz="1200" kern="1200" dirty="0" smtClean="0">
                <a:solidFill>
                  <a:schemeClr val="tx1"/>
                </a:solidFill>
                <a:effectLst/>
                <a:latin typeface="+mn-lt"/>
                <a:ea typeface="+mn-ea"/>
                <a:cs typeface="+mn-cs"/>
              </a:rPr>
              <a:t>●      </a:t>
            </a:r>
            <a:r>
              <a:rPr lang="en-IE" dirty="0" smtClean="0">
                <a:effectLst/>
              </a:rPr>
              <a:t>Master data is needed to make decisions on all company levels.</a:t>
            </a:r>
            <a:endParaRPr lang="en-IE" dirty="0" smtClean="0"/>
          </a:p>
          <a:p>
            <a:r>
              <a:rPr lang="en-IE" sz="1200" kern="1200" dirty="0" smtClean="0">
                <a:solidFill>
                  <a:schemeClr val="tx1"/>
                </a:solidFill>
                <a:effectLst/>
                <a:latin typeface="+mn-lt"/>
                <a:ea typeface="+mn-ea"/>
                <a:cs typeface="+mn-cs"/>
              </a:rPr>
              <a:t>●      </a:t>
            </a:r>
            <a:r>
              <a:rPr lang="en-IE" dirty="0" smtClean="0">
                <a:effectLst/>
              </a:rPr>
              <a:t>Business processes throughout the entire company rely on master data.</a:t>
            </a:r>
            <a:endParaRPr lang="en-IE" dirty="0" smtClean="0"/>
          </a:p>
          <a:p>
            <a:r>
              <a:rPr lang="en-IE" sz="1200" kern="1200" dirty="0" smtClean="0">
                <a:solidFill>
                  <a:schemeClr val="tx1"/>
                </a:solidFill>
                <a:effectLst/>
                <a:latin typeface="+mn-lt"/>
                <a:ea typeface="+mn-ea"/>
                <a:cs typeface="+mn-cs"/>
              </a:rPr>
              <a:t>●      </a:t>
            </a:r>
            <a:r>
              <a:rPr lang="en-IE" dirty="0" smtClean="0">
                <a:effectLst/>
              </a:rPr>
              <a:t>High-quality master data helps to improve the operational efficiency of a company.</a:t>
            </a:r>
            <a:endParaRPr lang="en-IE" dirty="0" smtClean="0"/>
          </a:p>
          <a:p>
            <a:r>
              <a:rPr lang="en-IE" sz="1200" kern="1200" dirty="0" smtClean="0">
                <a:solidFill>
                  <a:schemeClr val="tx1"/>
                </a:solidFill>
                <a:effectLst/>
                <a:latin typeface="+mn-lt"/>
                <a:ea typeface="+mn-ea"/>
                <a:cs typeface="+mn-cs"/>
              </a:rPr>
              <a:t>●      </a:t>
            </a:r>
            <a:r>
              <a:rPr lang="en-IE" dirty="0" smtClean="0">
                <a:effectLst/>
              </a:rPr>
              <a:t>With high-quality master data, costs can be reduced. With a </a:t>
            </a:r>
            <a:r>
              <a:rPr lang="en-IE" dirty="0" smtClean="0"/>
              <a:t>Global Spend Analysis</a:t>
            </a:r>
            <a:r>
              <a:rPr lang="en-IE" dirty="0" smtClean="0">
                <a:effectLst/>
              </a:rPr>
              <a:t> you can negotiate better prices granted from the suppliers.</a:t>
            </a:r>
            <a:endParaRPr lang="en-IE" dirty="0"/>
          </a:p>
        </p:txBody>
      </p:sp>
      <p:sp>
        <p:nvSpPr>
          <p:cNvPr id="4" name="Header Placeholder 3"/>
          <p:cNvSpPr>
            <a:spLocks noGrp="1"/>
          </p:cNvSpPr>
          <p:nvPr>
            <p:ph type="hdr" sz="quarter" idx="10"/>
          </p:nvPr>
        </p:nvSpPr>
        <p:spPr/>
        <p:txBody>
          <a:bodyPr/>
          <a:lstStyle/>
          <a:p>
            <a:r>
              <a:rPr lang="en-IE" smtClean="0"/>
              <a:t>B8IS100 Data Management &amp; Analytics</a:t>
            </a:r>
            <a:endParaRPr lang="en-IE"/>
          </a:p>
        </p:txBody>
      </p:sp>
      <p:sp>
        <p:nvSpPr>
          <p:cNvPr id="5" name="Slide Number Placeholder 4"/>
          <p:cNvSpPr>
            <a:spLocks noGrp="1"/>
          </p:cNvSpPr>
          <p:nvPr>
            <p:ph type="sldNum" sz="quarter" idx="11"/>
          </p:nvPr>
        </p:nvSpPr>
        <p:spPr/>
        <p:txBody>
          <a:bodyPr/>
          <a:lstStyle/>
          <a:p>
            <a:fld id="{46762E75-BD71-4972-9268-A96A235DAAA3}" type="slidenum">
              <a:rPr lang="en-IE" smtClean="0"/>
              <a:t>4</a:t>
            </a:fld>
            <a:endParaRPr lang="en-IE"/>
          </a:p>
        </p:txBody>
      </p:sp>
    </p:spTree>
    <p:extLst>
      <p:ext uri="{BB962C8B-B14F-4D97-AF65-F5344CB8AC3E}">
        <p14:creationId xmlns:p14="http://schemas.microsoft.com/office/powerpoint/2010/main" val="3432111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IE" dirty="0"/>
          </a:p>
        </p:txBody>
      </p:sp>
      <p:sp>
        <p:nvSpPr>
          <p:cNvPr id="4" name="Header Placeholder 3"/>
          <p:cNvSpPr>
            <a:spLocks noGrp="1"/>
          </p:cNvSpPr>
          <p:nvPr>
            <p:ph type="hdr" sz="quarter" idx="10"/>
          </p:nvPr>
        </p:nvSpPr>
        <p:spPr/>
        <p:txBody>
          <a:bodyPr/>
          <a:lstStyle/>
          <a:p>
            <a:r>
              <a:rPr lang="en-IE" smtClean="0"/>
              <a:t>B8IS100 Data Management &amp; Analytics</a:t>
            </a:r>
            <a:endParaRPr lang="en-IE"/>
          </a:p>
        </p:txBody>
      </p:sp>
      <p:sp>
        <p:nvSpPr>
          <p:cNvPr id="5" name="Slide Number Placeholder 4"/>
          <p:cNvSpPr>
            <a:spLocks noGrp="1"/>
          </p:cNvSpPr>
          <p:nvPr>
            <p:ph type="sldNum" sz="quarter" idx="11"/>
          </p:nvPr>
        </p:nvSpPr>
        <p:spPr/>
        <p:txBody>
          <a:bodyPr/>
          <a:lstStyle/>
          <a:p>
            <a:fld id="{46762E75-BD71-4972-9268-A96A235DAAA3}" type="slidenum">
              <a:rPr lang="en-IE" smtClean="0"/>
              <a:t>5</a:t>
            </a:fld>
            <a:endParaRPr lang="en-IE"/>
          </a:p>
        </p:txBody>
      </p:sp>
    </p:spTree>
    <p:extLst>
      <p:ext uri="{BB962C8B-B14F-4D97-AF65-F5344CB8AC3E}">
        <p14:creationId xmlns:p14="http://schemas.microsoft.com/office/powerpoint/2010/main" val="3922093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IE" b="1" dirty="0" smtClean="0"/>
              <a:t>ETL (Extract, Transform, Load): </a:t>
            </a:r>
            <a:r>
              <a:rPr lang="en-IE" sz="1200" b="0" i="0" kern="1200" dirty="0" smtClean="0">
                <a:solidFill>
                  <a:schemeClr val="tx1"/>
                </a:solidFill>
                <a:effectLst/>
                <a:latin typeface="+mn-lt"/>
                <a:ea typeface="+mn-ea"/>
                <a:cs typeface="+mn-cs"/>
              </a:rPr>
              <a:t>ETL systems are commonly used to integrate data from multiple applications, typically developed and supported by different vendors or hosted on separate computer hardware. </a:t>
            </a:r>
          </a:p>
          <a:p>
            <a:pPr marL="171450" indent="-171450">
              <a:buFont typeface="Arial" pitchFamily="34" charset="0"/>
              <a:buChar char="•"/>
            </a:pPr>
            <a:r>
              <a:rPr lang="en-IE" sz="1200" b="1" i="0" kern="1200" dirty="0" smtClean="0">
                <a:solidFill>
                  <a:schemeClr val="tx1"/>
                </a:solidFill>
                <a:effectLst/>
                <a:latin typeface="+mn-lt"/>
                <a:ea typeface="+mn-ea"/>
                <a:cs typeface="+mn-cs"/>
              </a:rPr>
              <a:t>Enterprise application integration (EAI)</a:t>
            </a:r>
            <a:r>
              <a:rPr lang="en-IE" sz="1200" b="0" i="0" kern="1200" dirty="0" smtClean="0">
                <a:solidFill>
                  <a:schemeClr val="tx1"/>
                </a:solidFill>
                <a:effectLst/>
                <a:latin typeface="+mn-lt"/>
                <a:ea typeface="+mn-ea"/>
                <a:cs typeface="+mn-cs"/>
              </a:rPr>
              <a:t> is the use of </a:t>
            </a:r>
            <a:r>
              <a:rPr lang="en-IE" sz="1200" b="0" i="0" u="none" strike="noStrike" kern="1200" dirty="0" smtClean="0">
                <a:solidFill>
                  <a:schemeClr val="tx1"/>
                </a:solidFill>
                <a:effectLst/>
                <a:latin typeface="+mn-lt"/>
                <a:ea typeface="+mn-ea"/>
                <a:cs typeface="+mn-cs"/>
                <a:hlinkClick r:id="rId3" tooltip="Software"/>
              </a:rPr>
              <a:t>software</a:t>
            </a:r>
            <a:r>
              <a:rPr lang="en-IE" sz="1200" b="0" i="0" kern="1200" dirty="0" smtClean="0">
                <a:solidFill>
                  <a:schemeClr val="tx1"/>
                </a:solidFill>
                <a:effectLst/>
                <a:latin typeface="+mn-lt"/>
                <a:ea typeface="+mn-ea"/>
                <a:cs typeface="+mn-cs"/>
              </a:rPr>
              <a:t> and computer systems architectural principles to integrate a set of enterprise computer applications.</a:t>
            </a:r>
          </a:p>
          <a:p>
            <a:pPr marL="171450" indent="-171450">
              <a:buFont typeface="Arial" pitchFamily="34" charset="0"/>
              <a:buChar char="•"/>
            </a:pPr>
            <a:r>
              <a:rPr lang="en-IE" sz="1200" b="1" i="0" kern="1200" dirty="0" smtClean="0">
                <a:solidFill>
                  <a:schemeClr val="tx1"/>
                </a:solidFill>
                <a:effectLst/>
                <a:latin typeface="+mn-lt"/>
                <a:ea typeface="+mn-ea"/>
                <a:cs typeface="+mn-cs"/>
              </a:rPr>
              <a:t>Enterprise Information Integration or EII </a:t>
            </a:r>
            <a:r>
              <a:rPr lang="en-IE" sz="1200" b="0" i="0" kern="1200" dirty="0" smtClean="0">
                <a:solidFill>
                  <a:schemeClr val="tx1"/>
                </a:solidFill>
                <a:effectLst/>
                <a:latin typeface="+mn-lt"/>
                <a:ea typeface="+mn-ea"/>
                <a:cs typeface="+mn-cs"/>
              </a:rPr>
              <a:t>is defined in Wikipedia as “a process of information integration, using data abstraction to provide a single interface for viewing all the data within an organization, and a single set of structures and naming conventions to represent this data; the goal of EII is to get a large set of heterogeneous data sources to appear to a user or system as a single, homogeneous data source.”</a:t>
            </a:r>
          </a:p>
          <a:p>
            <a:pPr marL="171450" indent="-171450">
              <a:buFont typeface="Arial" pitchFamily="34" charset="0"/>
              <a:buChar char="•"/>
            </a:pPr>
            <a:endParaRPr lang="en-IE" dirty="0" smtClean="0"/>
          </a:p>
        </p:txBody>
      </p:sp>
      <p:sp>
        <p:nvSpPr>
          <p:cNvPr id="4" name="Header Placeholder 3"/>
          <p:cNvSpPr>
            <a:spLocks noGrp="1"/>
          </p:cNvSpPr>
          <p:nvPr>
            <p:ph type="hdr" sz="quarter" idx="10"/>
          </p:nvPr>
        </p:nvSpPr>
        <p:spPr/>
        <p:txBody>
          <a:bodyPr/>
          <a:lstStyle/>
          <a:p>
            <a:r>
              <a:rPr lang="en-IE" smtClean="0"/>
              <a:t>B8IS100 Data Management &amp; Analytics</a:t>
            </a:r>
            <a:endParaRPr lang="en-IE"/>
          </a:p>
        </p:txBody>
      </p:sp>
      <p:sp>
        <p:nvSpPr>
          <p:cNvPr id="5" name="Slide Number Placeholder 4"/>
          <p:cNvSpPr>
            <a:spLocks noGrp="1"/>
          </p:cNvSpPr>
          <p:nvPr>
            <p:ph type="sldNum" sz="quarter" idx="11"/>
          </p:nvPr>
        </p:nvSpPr>
        <p:spPr/>
        <p:txBody>
          <a:bodyPr/>
          <a:lstStyle/>
          <a:p>
            <a:fld id="{46762E75-BD71-4972-9268-A96A235DAAA3}" type="slidenum">
              <a:rPr lang="en-IE" smtClean="0"/>
              <a:t>9</a:t>
            </a:fld>
            <a:endParaRPr lang="en-IE"/>
          </a:p>
        </p:txBody>
      </p:sp>
    </p:spTree>
    <p:extLst>
      <p:ext uri="{BB962C8B-B14F-4D97-AF65-F5344CB8AC3E}">
        <p14:creationId xmlns:p14="http://schemas.microsoft.com/office/powerpoint/2010/main" val="162661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http://www.camelot-itlab.com/en/products/master-data-management/ </a:t>
            </a:r>
            <a:endParaRPr lang="en-IE" dirty="0"/>
          </a:p>
        </p:txBody>
      </p:sp>
      <p:sp>
        <p:nvSpPr>
          <p:cNvPr id="4" name="Header Placeholder 3"/>
          <p:cNvSpPr>
            <a:spLocks noGrp="1"/>
          </p:cNvSpPr>
          <p:nvPr>
            <p:ph type="hdr" sz="quarter" idx="10"/>
          </p:nvPr>
        </p:nvSpPr>
        <p:spPr/>
        <p:txBody>
          <a:bodyPr/>
          <a:lstStyle/>
          <a:p>
            <a:r>
              <a:rPr lang="en-IE" smtClean="0"/>
              <a:t>B8IS100 Data Management &amp; Analytics</a:t>
            </a:r>
            <a:endParaRPr lang="en-IE"/>
          </a:p>
        </p:txBody>
      </p:sp>
      <p:sp>
        <p:nvSpPr>
          <p:cNvPr id="5" name="Slide Number Placeholder 4"/>
          <p:cNvSpPr>
            <a:spLocks noGrp="1"/>
          </p:cNvSpPr>
          <p:nvPr>
            <p:ph type="sldNum" sz="quarter" idx="11"/>
          </p:nvPr>
        </p:nvSpPr>
        <p:spPr/>
        <p:txBody>
          <a:bodyPr/>
          <a:lstStyle/>
          <a:p>
            <a:fld id="{46762E75-BD71-4972-9268-A96A235DAAA3}" type="slidenum">
              <a:rPr lang="en-IE" smtClean="0"/>
              <a:t>26</a:t>
            </a:fld>
            <a:endParaRPr lang="en-IE"/>
          </a:p>
        </p:txBody>
      </p:sp>
    </p:spTree>
    <p:extLst>
      <p:ext uri="{BB962C8B-B14F-4D97-AF65-F5344CB8AC3E}">
        <p14:creationId xmlns:p14="http://schemas.microsoft.com/office/powerpoint/2010/main" val="4124855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Image source: http://www.information-management.com/issues/2007_58/master_data_management_mdm_quality-10015358-1.html</a:t>
            </a:r>
          </a:p>
          <a:p>
            <a:endParaRPr lang="en-IE" dirty="0"/>
          </a:p>
        </p:txBody>
      </p:sp>
      <p:sp>
        <p:nvSpPr>
          <p:cNvPr id="4" name="Header Placeholder 3"/>
          <p:cNvSpPr>
            <a:spLocks noGrp="1"/>
          </p:cNvSpPr>
          <p:nvPr>
            <p:ph type="hdr" sz="quarter" idx="10"/>
          </p:nvPr>
        </p:nvSpPr>
        <p:spPr/>
        <p:txBody>
          <a:bodyPr/>
          <a:lstStyle/>
          <a:p>
            <a:r>
              <a:rPr lang="en-IE" smtClean="0"/>
              <a:t>B8IS100 Data Management &amp; Analytics</a:t>
            </a:r>
            <a:endParaRPr lang="en-IE"/>
          </a:p>
        </p:txBody>
      </p:sp>
      <p:sp>
        <p:nvSpPr>
          <p:cNvPr id="5" name="Slide Number Placeholder 4"/>
          <p:cNvSpPr>
            <a:spLocks noGrp="1"/>
          </p:cNvSpPr>
          <p:nvPr>
            <p:ph type="sldNum" sz="quarter" idx="11"/>
          </p:nvPr>
        </p:nvSpPr>
        <p:spPr/>
        <p:txBody>
          <a:bodyPr/>
          <a:lstStyle/>
          <a:p>
            <a:fld id="{46762E75-BD71-4972-9268-A96A235DAAA3}" type="slidenum">
              <a:rPr lang="en-IE" smtClean="0"/>
              <a:t>28</a:t>
            </a:fld>
            <a:endParaRPr lang="en-IE"/>
          </a:p>
        </p:txBody>
      </p:sp>
    </p:spTree>
    <p:extLst>
      <p:ext uri="{BB962C8B-B14F-4D97-AF65-F5344CB8AC3E}">
        <p14:creationId xmlns:p14="http://schemas.microsoft.com/office/powerpoint/2010/main" val="1057909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Image source: http://www.information-management.com/issues/2007_58/master_data_management_mdm_quality-10015358-1.html</a:t>
            </a:r>
          </a:p>
          <a:p>
            <a:endParaRPr lang="en-IE" dirty="0" smtClean="0"/>
          </a:p>
          <a:p>
            <a:endParaRPr lang="en-IE" dirty="0"/>
          </a:p>
        </p:txBody>
      </p:sp>
      <p:sp>
        <p:nvSpPr>
          <p:cNvPr id="4" name="Header Placeholder 3"/>
          <p:cNvSpPr>
            <a:spLocks noGrp="1"/>
          </p:cNvSpPr>
          <p:nvPr>
            <p:ph type="hdr" sz="quarter" idx="10"/>
          </p:nvPr>
        </p:nvSpPr>
        <p:spPr/>
        <p:txBody>
          <a:bodyPr/>
          <a:lstStyle/>
          <a:p>
            <a:r>
              <a:rPr lang="en-IE" smtClean="0"/>
              <a:t>B8IS100 Data Management &amp; Analytics</a:t>
            </a:r>
            <a:endParaRPr lang="en-IE"/>
          </a:p>
        </p:txBody>
      </p:sp>
      <p:sp>
        <p:nvSpPr>
          <p:cNvPr id="5" name="Slide Number Placeholder 4"/>
          <p:cNvSpPr>
            <a:spLocks noGrp="1"/>
          </p:cNvSpPr>
          <p:nvPr>
            <p:ph type="sldNum" sz="quarter" idx="11"/>
          </p:nvPr>
        </p:nvSpPr>
        <p:spPr/>
        <p:txBody>
          <a:bodyPr/>
          <a:lstStyle/>
          <a:p>
            <a:fld id="{46762E75-BD71-4972-9268-A96A235DAAA3}" type="slidenum">
              <a:rPr lang="en-IE" smtClean="0"/>
              <a:t>29</a:t>
            </a:fld>
            <a:endParaRPr lang="en-IE"/>
          </a:p>
        </p:txBody>
      </p:sp>
    </p:spTree>
    <p:extLst>
      <p:ext uri="{BB962C8B-B14F-4D97-AF65-F5344CB8AC3E}">
        <p14:creationId xmlns:p14="http://schemas.microsoft.com/office/powerpoint/2010/main" val="1744323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idx="10"/>
          </p:nvPr>
        </p:nvSpPr>
        <p:spPr/>
        <p:txBody>
          <a:bodyPr/>
          <a:lstStyle/>
          <a:p>
            <a:r>
              <a:rPr lang="en-IE" smtClean="0"/>
              <a:t>B8IS100 Data Management &amp; Analytics</a:t>
            </a:r>
            <a:endParaRPr lang="en-IE"/>
          </a:p>
        </p:txBody>
      </p:sp>
      <p:sp>
        <p:nvSpPr>
          <p:cNvPr id="5" name="Slide Number Placeholder 4"/>
          <p:cNvSpPr>
            <a:spLocks noGrp="1"/>
          </p:cNvSpPr>
          <p:nvPr>
            <p:ph type="sldNum" sz="quarter" idx="11"/>
          </p:nvPr>
        </p:nvSpPr>
        <p:spPr/>
        <p:txBody>
          <a:bodyPr/>
          <a:lstStyle/>
          <a:p>
            <a:fld id="{46762E75-BD71-4972-9268-A96A235DAAA3}" type="slidenum">
              <a:rPr lang="en-IE" smtClean="0"/>
              <a:t>35</a:t>
            </a:fld>
            <a:endParaRPr lang="en-IE"/>
          </a:p>
        </p:txBody>
      </p:sp>
    </p:spTree>
    <p:extLst>
      <p:ext uri="{BB962C8B-B14F-4D97-AF65-F5344CB8AC3E}">
        <p14:creationId xmlns:p14="http://schemas.microsoft.com/office/powerpoint/2010/main" val="19222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61473C-73F2-4B99-9A28-DDACC8AB3625}" type="datetime1">
              <a:rPr lang="en-IE" smtClean="0"/>
              <a:t>27/05/2014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2564864082"/>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265A4-06ED-425B-A446-9C1A63B2396D}" type="datetime1">
              <a:rPr lang="en-IE" smtClean="0"/>
              <a:t>27/05/2014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953752171"/>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0C7FC7-BCC8-4FEF-A311-F10ED67BF270}" type="datetime1">
              <a:rPr lang="en-IE" smtClean="0"/>
              <a:t>27/05/2014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84CEFCC-6C6D-41A7-A5A3-EEE5B10641B8}" type="slidenum">
              <a:rPr lang="en-IE" smtClean="0"/>
              <a:t>‹#›</a:t>
            </a:fld>
            <a:endParaRPr lang="en-I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365279"/>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3C7CD8-64F6-4F9F-8301-76FCC23C2307}" type="datetime1">
              <a:rPr lang="en-IE" smtClean="0"/>
              <a:t>27/05/2014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536250930"/>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FB80E-CC7B-4834-B4AE-0F21906A9F63}" type="datetime1">
              <a:rPr lang="en-IE" smtClean="0"/>
              <a:t>27/05/2014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84CEFCC-6C6D-41A7-A5A3-EEE5B10641B8}" type="slidenum">
              <a:rPr lang="en-IE" smtClean="0"/>
              <a:t>‹#›</a:t>
            </a:fld>
            <a:endParaRPr lang="en-I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9216337"/>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7A6C60-485A-43FA-B37C-D646A7D00DD9}" type="datetime1">
              <a:rPr lang="en-IE" smtClean="0"/>
              <a:t>27/05/2014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827356268"/>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BAB992-8A9F-49EA-86BB-367EE2F98C02}" type="datetime1">
              <a:rPr lang="en-IE" smtClean="0"/>
              <a:t>27/05/2014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3321769738"/>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41EEA0-1B4E-432E-90F9-81D4DF97A820}" type="datetime1">
              <a:rPr lang="en-IE" smtClean="0"/>
              <a:t>27/05/2014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4272087099"/>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B55D29-5A2E-4787-8D6D-CE6BAEF6B5BE}" type="datetime1">
              <a:rPr lang="en-IE" smtClean="0"/>
              <a:t>27/05/2014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2497616937"/>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B240BC-B535-49D8-8ADB-E5B2B14EE785}" type="datetime1">
              <a:rPr lang="en-IE" smtClean="0"/>
              <a:t>27/05/2014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803148797"/>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2AB382-31E6-49D3-9D9B-8E70FB32A48C}" type="datetime1">
              <a:rPr lang="en-IE" smtClean="0"/>
              <a:t>27/05/2014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1512794718"/>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D443D1-FE49-4533-8FEF-24CF13B514ED}" type="datetime1">
              <a:rPr lang="en-IE" smtClean="0"/>
              <a:t>27/05/2014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2666695803"/>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A975CC-4F9B-42C8-A59C-F4FDD4663AE1}" type="datetime1">
              <a:rPr lang="en-IE" smtClean="0"/>
              <a:t>27/05/2014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1863425349"/>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66BE0-2ACE-4FA4-AB52-4FAB9CF4772E}" type="datetime1">
              <a:rPr lang="en-IE" smtClean="0"/>
              <a:t>27/05/2014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1928372004"/>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2DA77F-C6C1-44F3-A844-7E1EC367CDF0}" type="datetime1">
              <a:rPr lang="en-IE" smtClean="0"/>
              <a:t>27/05/2014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2045636091"/>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45A213-BF46-40D5-ADB0-0CF114BBAB97}" type="datetime1">
              <a:rPr lang="en-IE" smtClean="0"/>
              <a:t>27/05/2014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84CEFCC-6C6D-41A7-A5A3-EEE5B10641B8}" type="slidenum">
              <a:rPr lang="en-IE" smtClean="0"/>
              <a:t>‹#›</a:t>
            </a:fld>
            <a:endParaRPr lang="en-IE"/>
          </a:p>
        </p:txBody>
      </p:sp>
    </p:spTree>
    <p:extLst>
      <p:ext uri="{BB962C8B-B14F-4D97-AF65-F5344CB8AC3E}">
        <p14:creationId xmlns:p14="http://schemas.microsoft.com/office/powerpoint/2010/main" val="4277719581"/>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F7FE42-757F-463D-92B9-8663750D5E0A}" type="datetime1">
              <a:rPr lang="en-IE" smtClean="0"/>
              <a:t>27/05/2014</a:t>
            </a:fld>
            <a:endParaRPr lang="en-I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4CEFCC-6C6D-41A7-A5A3-EEE5B10641B8}" type="slidenum">
              <a:rPr lang="en-IE" smtClean="0"/>
              <a:t>‹#›</a:t>
            </a:fld>
            <a:endParaRPr lang="en-IE"/>
          </a:p>
        </p:txBody>
      </p:sp>
    </p:spTree>
    <p:extLst>
      <p:ext uri="{BB962C8B-B14F-4D97-AF65-F5344CB8AC3E}">
        <p14:creationId xmlns:p14="http://schemas.microsoft.com/office/powerpoint/2010/main" val="937669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https://www.youtube.com/v/PfZlbHFLAuY?hl=en_GB&amp;version=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https://www.youtube.com/v/iV_bT8eVP3s?version=3&amp;hl=en_G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beyeresearch.com/study/1531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www.information-management.com/blogs/dq-by-example-old-beer-bought-by-old-man-10024988-1.html?portal=governance-risk-complianc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gartner.com/it-glossary/master-data-management-md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wikipedia.org/wiki/Entity_integrity" TargetMode="External"/><Relationship Id="rId2" Type="http://schemas.openxmlformats.org/officeDocument/2006/relationships/hyperlink" Target="http://www.wikipedia.org/wiki/Business_rule" TargetMode="External"/><Relationship Id="rId1" Type="http://schemas.openxmlformats.org/officeDocument/2006/relationships/slideLayout" Target="../slideLayouts/slideLayout2.xml"/><Relationship Id="rId6" Type="http://schemas.openxmlformats.org/officeDocument/2006/relationships/hyperlink" Target="http://www.wikipedia.org/wiki/Foreign_key" TargetMode="External"/><Relationship Id="rId5" Type="http://schemas.openxmlformats.org/officeDocument/2006/relationships/hyperlink" Target="http://www.wikipedia.org/wiki/Referential_integrity" TargetMode="External"/><Relationship Id="rId4" Type="http://schemas.openxmlformats.org/officeDocument/2006/relationships/hyperlink" Target="http://www.wikipedia.org/wiki/Primary_ke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help.sap.com/saphelp_mdm550/helpdata/en/47/1c5928cd0412b8e10000000a1553f7/content.htm"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hyperlink" Target="http://www-01.ibm.com/software/data/master-data-management/overview.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information-management.com/news/find-mdm-success-in-a-big-data-world-10025085-1.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tdwi.org/portals/master-data-management.aspx%20Accessed%2026/05/201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3.gstatic.com/images?q=tbn:ANd9GcREnsUDOKNATHx9QTi99DzlH8uS3e5X0JYNw1T9IdC1ZCM31Rh1Y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560" y="4062922"/>
            <a:ext cx="3599538" cy="26617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615873" y="2764752"/>
            <a:ext cx="7766936" cy="1646302"/>
          </a:xfrm>
        </p:spPr>
        <p:txBody>
          <a:bodyPr/>
          <a:lstStyle/>
          <a:p>
            <a:r>
              <a:rPr lang="en-IE" dirty="0" smtClean="0"/>
              <a:t>Data Management</a:t>
            </a:r>
            <a:endParaRPr lang="en-IE" dirty="0"/>
          </a:p>
        </p:txBody>
      </p:sp>
      <p:sp>
        <p:nvSpPr>
          <p:cNvPr id="3" name="Subtitle 2"/>
          <p:cNvSpPr>
            <a:spLocks noGrp="1"/>
          </p:cNvSpPr>
          <p:nvPr>
            <p:ph type="subTitle" idx="1"/>
          </p:nvPr>
        </p:nvSpPr>
        <p:spPr>
          <a:xfrm>
            <a:off x="1920673" y="4356059"/>
            <a:ext cx="7766936" cy="1096899"/>
          </a:xfrm>
        </p:spPr>
        <p:txBody>
          <a:bodyPr/>
          <a:lstStyle/>
          <a:p>
            <a:r>
              <a:rPr lang="en-IE" dirty="0" smtClean="0"/>
              <a:t>Maria Barry</a:t>
            </a:r>
          </a:p>
          <a:p>
            <a:r>
              <a:rPr lang="en-IE" dirty="0" smtClean="0"/>
              <a:t>May 2014</a:t>
            </a:r>
            <a:endParaRPr lang="en-IE" dirty="0"/>
          </a:p>
        </p:txBody>
      </p:sp>
      <p:sp>
        <p:nvSpPr>
          <p:cNvPr id="4" name="Slide Number Placeholder 3"/>
          <p:cNvSpPr>
            <a:spLocks noGrp="1"/>
          </p:cNvSpPr>
          <p:nvPr>
            <p:ph type="sldNum" sz="quarter" idx="12"/>
          </p:nvPr>
        </p:nvSpPr>
        <p:spPr/>
        <p:txBody>
          <a:bodyPr/>
          <a:lstStyle/>
          <a:p>
            <a:fld id="{684CEFCC-6C6D-41A7-A5A3-EEE5B10641B8}" type="slidenum">
              <a:rPr lang="en-IE" smtClean="0"/>
              <a:t>1</a:t>
            </a:fld>
            <a:endParaRPr lang="en-IE"/>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1629" y="107485"/>
            <a:ext cx="2421179" cy="161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02474"/>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What is Master Data Management (MDM)? </a:t>
            </a:r>
            <a:br>
              <a:rPr lang="en-IE" b="1" dirty="0"/>
            </a:br>
            <a:r>
              <a:rPr lang="en-IE" sz="2200" b="1" dirty="0" smtClean="0"/>
              <a:t>Video by SAS software</a:t>
            </a:r>
            <a:endParaRPr lang="en-IE" sz="2200" dirty="0"/>
          </a:p>
        </p:txBody>
      </p:sp>
      <p:pic>
        <p:nvPicPr>
          <p:cNvPr id="5" name="PfZlbHFLAuY"/>
          <p:cNvPicPr>
            <a:picLocks noGrp="1" noRot="1" noChangeAspect="1"/>
          </p:cNvPicPr>
          <p:nvPr>
            <p:ph idx="1"/>
            <a:videoFile r:link="rId1"/>
          </p:nvPr>
        </p:nvPicPr>
        <p:blipFill>
          <a:blip r:embed="rId3"/>
          <a:stretch>
            <a:fillRect/>
          </a:stretch>
        </p:blipFill>
        <p:spPr>
          <a:xfrm>
            <a:off x="2690813" y="2814638"/>
            <a:ext cx="4572000" cy="2571750"/>
          </a:xfrm>
          <a:prstGeom prst="rect">
            <a:avLst/>
          </a:prstGeom>
        </p:spPr>
      </p:pic>
      <p:sp>
        <p:nvSpPr>
          <p:cNvPr id="4" name="Slide Number Placeholder 3"/>
          <p:cNvSpPr>
            <a:spLocks noGrp="1"/>
          </p:cNvSpPr>
          <p:nvPr>
            <p:ph type="sldNum" sz="quarter" idx="12"/>
          </p:nvPr>
        </p:nvSpPr>
        <p:spPr/>
        <p:txBody>
          <a:bodyPr/>
          <a:lstStyle/>
          <a:p>
            <a:fld id="{684CEFCC-6C6D-41A7-A5A3-EEE5B10641B8}" type="slidenum">
              <a:rPr lang="en-IE" smtClean="0"/>
              <a:t>10</a:t>
            </a:fld>
            <a:endParaRPr lang="en-IE"/>
          </a:p>
        </p:txBody>
      </p:sp>
    </p:spTree>
    <p:extLst>
      <p:ext uri="{BB962C8B-B14F-4D97-AF65-F5344CB8AC3E}">
        <p14:creationId xmlns:p14="http://schemas.microsoft.com/office/powerpoint/2010/main" val="1444841830"/>
      </p:ext>
    </p:extLst>
  </p:cSld>
  <p:clrMapOvr>
    <a:masterClrMapping/>
  </p:clrMapOvr>
  <mc:AlternateContent xmlns:mc="http://schemas.openxmlformats.org/markup-compatibility/2006">
    <mc:Choice xmlns:p14="http://schemas.microsoft.com/office/powerpoint/2010/main" Requires="p14">
      <p:transition spd="slow" p14:dur="1500">
        <p:pull dir="lu"/>
      </p:transition>
    </mc:Choice>
    <mc:Fallback>
      <p:transition spd="slow">
        <p:pull dir="lu"/>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Governance</a:t>
            </a:r>
            <a:endParaRPr lang="en-IE" dirty="0"/>
          </a:p>
        </p:txBody>
      </p:sp>
      <p:sp>
        <p:nvSpPr>
          <p:cNvPr id="3" name="Text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2"/>
          </p:nvPr>
        </p:nvSpPr>
        <p:spPr/>
        <p:txBody>
          <a:bodyPr/>
          <a:lstStyle/>
          <a:p>
            <a:fld id="{684CEFCC-6C6D-41A7-A5A3-EEE5B10641B8}" type="slidenum">
              <a:rPr lang="en-IE" smtClean="0"/>
              <a:t>11</a:t>
            </a:fld>
            <a:endParaRPr lang="en-IE"/>
          </a:p>
        </p:txBody>
      </p:sp>
    </p:spTree>
    <p:extLst>
      <p:ext uri="{BB962C8B-B14F-4D97-AF65-F5344CB8AC3E}">
        <p14:creationId xmlns:p14="http://schemas.microsoft.com/office/powerpoint/2010/main" val="3251985979"/>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Slide Number Placeholder 2"/>
          <p:cNvSpPr>
            <a:spLocks noGrp="1"/>
          </p:cNvSpPr>
          <p:nvPr>
            <p:ph type="sldNum" sz="quarter" idx="12"/>
          </p:nvPr>
        </p:nvSpPr>
        <p:spPr/>
        <p:txBody>
          <a:bodyPr/>
          <a:lstStyle/>
          <a:p>
            <a:fld id="{684CEFCC-6C6D-41A7-A5A3-EEE5B10641B8}" type="slidenum">
              <a:rPr lang="en-IE" smtClean="0"/>
              <a:t>12</a:t>
            </a:fld>
            <a:endParaRPr lang="en-IE"/>
          </a:p>
        </p:txBody>
      </p:sp>
      <p:pic>
        <p:nvPicPr>
          <p:cNvPr id="2050" name="Picture 2" descr="http://www.kid.co.za/images/mdm_dg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33350"/>
            <a:ext cx="10839450" cy="651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92703"/>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Data Governance?</a:t>
            </a:r>
            <a:br>
              <a:rPr lang="en-IE" dirty="0" smtClean="0"/>
            </a:br>
            <a:r>
              <a:rPr lang="en-IE" sz="2000" b="1" dirty="0"/>
              <a:t>Video by SAS software</a:t>
            </a:r>
            <a:endParaRPr lang="en-IE" dirty="0"/>
          </a:p>
        </p:txBody>
      </p:sp>
      <p:pic>
        <p:nvPicPr>
          <p:cNvPr id="5" name="iV_bT8eVP3s"/>
          <p:cNvPicPr>
            <a:picLocks noGrp="1" noRot="1" noChangeAspect="1"/>
          </p:cNvPicPr>
          <p:nvPr>
            <p:ph idx="1"/>
            <a:videoFile r:link="rId1"/>
          </p:nvPr>
        </p:nvPicPr>
        <p:blipFill>
          <a:blip r:embed="rId3"/>
          <a:stretch>
            <a:fillRect/>
          </a:stretch>
        </p:blipFill>
        <p:spPr>
          <a:xfrm>
            <a:off x="2690813" y="2814638"/>
            <a:ext cx="4572000" cy="2571750"/>
          </a:xfrm>
          <a:prstGeom prst="rect">
            <a:avLst/>
          </a:prstGeom>
        </p:spPr>
      </p:pic>
      <p:sp>
        <p:nvSpPr>
          <p:cNvPr id="4" name="Slide Number Placeholder 3"/>
          <p:cNvSpPr>
            <a:spLocks noGrp="1"/>
          </p:cNvSpPr>
          <p:nvPr>
            <p:ph type="sldNum" sz="quarter" idx="12"/>
          </p:nvPr>
        </p:nvSpPr>
        <p:spPr/>
        <p:txBody>
          <a:bodyPr/>
          <a:lstStyle/>
          <a:p>
            <a:fld id="{684CEFCC-6C6D-41A7-A5A3-EEE5B10641B8}" type="slidenum">
              <a:rPr lang="en-IE" smtClean="0"/>
              <a:t>13</a:t>
            </a:fld>
            <a:endParaRPr lang="en-IE"/>
          </a:p>
        </p:txBody>
      </p:sp>
    </p:spTree>
    <p:extLst>
      <p:ext uri="{BB962C8B-B14F-4D97-AF65-F5344CB8AC3E}">
        <p14:creationId xmlns:p14="http://schemas.microsoft.com/office/powerpoint/2010/main" val="2146018677"/>
      </p:ext>
    </p:extLst>
  </p:cSld>
  <p:clrMapOvr>
    <a:masterClrMapping/>
  </p:clrMapOvr>
  <mc:AlternateContent xmlns:mc="http://schemas.openxmlformats.org/markup-compatibility/2006">
    <mc:Choice xmlns:p14="http://schemas.microsoft.com/office/powerpoint/2010/main" Requires="p14">
      <p:transition spd="slow" p14:dur="1500">
        <p:pull dir="lu"/>
      </p:transition>
    </mc:Choice>
    <mc:Fallback>
      <p:transition spd="slow">
        <p:pull dir="lu"/>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862643"/>
            <a:ext cx="9225791" cy="5178720"/>
          </a:xfrm>
        </p:spPr>
        <p:txBody>
          <a:bodyPr>
            <a:noAutofit/>
          </a:bodyPr>
          <a:lstStyle/>
          <a:p>
            <a:pPr>
              <a:spcBef>
                <a:spcPts val="0"/>
              </a:spcBef>
              <a:buFontTx/>
              <a:buChar char="•"/>
            </a:pPr>
            <a:r>
              <a:rPr lang="en-IE" sz="2400" dirty="0"/>
              <a:t>“Best Practice” is that Data Governance is a Business responsibility</a:t>
            </a:r>
          </a:p>
          <a:p>
            <a:pPr>
              <a:spcBef>
                <a:spcPts val="0"/>
              </a:spcBef>
              <a:buFontTx/>
              <a:buChar char="•"/>
            </a:pPr>
            <a:endParaRPr lang="en-IE" sz="2400" dirty="0"/>
          </a:p>
          <a:p>
            <a:pPr>
              <a:spcBef>
                <a:spcPts val="0"/>
              </a:spcBef>
              <a:buFontTx/>
              <a:buChar char="•"/>
            </a:pPr>
            <a:r>
              <a:rPr lang="en-IE" sz="2400" dirty="0"/>
              <a:t>Needs an unambiguous “top down” structure to carve this out and to implement some form of Steering oversight</a:t>
            </a:r>
          </a:p>
          <a:p>
            <a:pPr>
              <a:spcBef>
                <a:spcPts val="0"/>
              </a:spcBef>
              <a:buFontTx/>
              <a:buChar char="•"/>
            </a:pPr>
            <a:endParaRPr lang="en-IE" sz="2400" dirty="0"/>
          </a:p>
          <a:p>
            <a:pPr lvl="1">
              <a:spcBef>
                <a:spcPts val="0"/>
              </a:spcBef>
              <a:buFontTx/>
              <a:buChar char="•"/>
            </a:pPr>
            <a:r>
              <a:rPr lang="en-IE" sz="2400" dirty="0"/>
              <a:t>Business Roles</a:t>
            </a:r>
          </a:p>
          <a:p>
            <a:pPr lvl="2">
              <a:spcBef>
                <a:spcPts val="0"/>
              </a:spcBef>
              <a:buFontTx/>
              <a:buChar char="•"/>
            </a:pPr>
            <a:r>
              <a:rPr lang="en-IE" sz="2400" dirty="0"/>
              <a:t>C-Level</a:t>
            </a:r>
          </a:p>
          <a:p>
            <a:pPr lvl="2">
              <a:spcBef>
                <a:spcPts val="0"/>
              </a:spcBef>
              <a:buFontTx/>
              <a:buChar char="•"/>
            </a:pPr>
            <a:r>
              <a:rPr lang="en-IE" sz="2400" dirty="0"/>
              <a:t>Data </a:t>
            </a:r>
            <a:r>
              <a:rPr lang="en-IE" sz="2400" dirty="0" smtClean="0"/>
              <a:t>Owners</a:t>
            </a:r>
          </a:p>
          <a:p>
            <a:pPr lvl="2">
              <a:spcBef>
                <a:spcPts val="0"/>
              </a:spcBef>
              <a:buFontTx/>
              <a:buChar char="•"/>
            </a:pPr>
            <a:r>
              <a:rPr lang="en-IE" sz="2400" dirty="0" smtClean="0"/>
              <a:t>Data Stewards</a:t>
            </a:r>
            <a:endParaRPr lang="en-IE" sz="2400" dirty="0"/>
          </a:p>
          <a:p>
            <a:pPr>
              <a:spcBef>
                <a:spcPts val="0"/>
              </a:spcBef>
              <a:buFontTx/>
              <a:buChar char="•"/>
            </a:pPr>
            <a:endParaRPr lang="en-IE" sz="2400" dirty="0"/>
          </a:p>
          <a:p>
            <a:pPr>
              <a:spcBef>
                <a:spcPts val="0"/>
              </a:spcBef>
              <a:buFontTx/>
              <a:buChar char="•"/>
            </a:pPr>
            <a:r>
              <a:rPr lang="en-IE" sz="2400" dirty="0"/>
              <a:t>Needs significant “bottom up” resourcing to perform the corresponding tasks.</a:t>
            </a:r>
          </a:p>
          <a:p>
            <a:pPr marL="457200" lvl="1" indent="0">
              <a:spcBef>
                <a:spcPts val="0"/>
              </a:spcBef>
              <a:buNone/>
            </a:pPr>
            <a:endParaRPr lang="en-IE" sz="2400" dirty="0"/>
          </a:p>
          <a:p>
            <a:pPr>
              <a:spcBef>
                <a:spcPts val="0"/>
              </a:spcBef>
              <a:buFontTx/>
              <a:buChar char="•"/>
            </a:pPr>
            <a:r>
              <a:rPr lang="en-IE" sz="2400" dirty="0"/>
              <a:t>MUST, MUST align Data Governance with the politics of your Organisation structure.</a:t>
            </a:r>
          </a:p>
          <a:p>
            <a:pPr>
              <a:spcBef>
                <a:spcPts val="0"/>
              </a:spcBef>
            </a:pPr>
            <a:endParaRPr lang="en-IE" sz="2000" dirty="0"/>
          </a:p>
        </p:txBody>
      </p:sp>
      <p:sp>
        <p:nvSpPr>
          <p:cNvPr id="4" name="Slide Number Placeholder 3"/>
          <p:cNvSpPr>
            <a:spLocks noGrp="1"/>
          </p:cNvSpPr>
          <p:nvPr>
            <p:ph type="sldNum" sz="quarter" idx="12"/>
          </p:nvPr>
        </p:nvSpPr>
        <p:spPr/>
        <p:txBody>
          <a:bodyPr/>
          <a:lstStyle/>
          <a:p>
            <a:fld id="{684CEFCC-6C6D-41A7-A5A3-EEE5B10641B8}" type="slidenum">
              <a:rPr lang="en-IE" smtClean="0"/>
              <a:t>14</a:t>
            </a:fld>
            <a:endParaRPr lang="en-IE"/>
          </a:p>
        </p:txBody>
      </p:sp>
      <p:sp>
        <p:nvSpPr>
          <p:cNvPr id="5" name="Rectangle 4"/>
          <p:cNvSpPr>
            <a:spLocks noChangeArrowheads="1"/>
          </p:cNvSpPr>
          <p:nvPr/>
        </p:nvSpPr>
        <p:spPr bwMode="auto">
          <a:xfrm>
            <a:off x="0" y="0"/>
            <a:ext cx="12192000" cy="381000"/>
          </a:xfrm>
          <a:prstGeom prst="rect">
            <a:avLst/>
          </a:prstGeom>
          <a:solidFill>
            <a:srgbClr val="FFF385"/>
          </a:solidFill>
          <a:ln w="9525">
            <a:solidFill>
              <a:schemeClr val="tx1"/>
            </a:solidFill>
            <a:miter lim="800000"/>
            <a:headEnd/>
            <a:tailEnd/>
          </a:ln>
        </p:spPr>
        <p:txBody>
          <a:bodyPr anchor="ctr"/>
          <a:lstStyle/>
          <a:p>
            <a:pPr algn="ctr"/>
            <a:r>
              <a:rPr lang="en-IE" sz="3200" b="1" u="none">
                <a:solidFill>
                  <a:schemeClr val="tx2"/>
                </a:solidFill>
              </a:rPr>
              <a:t>Data Governance</a:t>
            </a:r>
            <a:endParaRPr lang="en-GB" sz="3200" b="1" u="none">
              <a:solidFill>
                <a:schemeClr val="tx2"/>
              </a:solidFill>
            </a:endParaRPr>
          </a:p>
        </p:txBody>
      </p:sp>
    </p:spTree>
    <p:extLst>
      <p:ext uri="{BB962C8B-B14F-4D97-AF65-F5344CB8AC3E}">
        <p14:creationId xmlns:p14="http://schemas.microsoft.com/office/powerpoint/2010/main" val="272887335"/>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862643"/>
            <a:ext cx="9225791" cy="5178720"/>
          </a:xfrm>
        </p:spPr>
        <p:txBody>
          <a:bodyPr>
            <a:noAutofit/>
          </a:bodyPr>
          <a:lstStyle/>
          <a:p>
            <a:r>
              <a:rPr lang="en-US" sz="2400" dirty="0" smtClean="0"/>
              <a:t>According to </a:t>
            </a:r>
            <a:r>
              <a:rPr lang="en-US" sz="2400" dirty="0" err="1" smtClean="0"/>
              <a:t>Eckerson</a:t>
            </a:r>
            <a:r>
              <a:rPr lang="en-US" sz="2400" dirty="0" smtClean="0"/>
              <a:t> (2011):</a:t>
            </a:r>
            <a:r>
              <a:rPr lang="en-US" sz="2400" b="1" dirty="0" smtClean="0"/>
              <a:t> </a:t>
            </a:r>
            <a:r>
              <a:rPr lang="en-US" sz="2800" dirty="0" smtClean="0"/>
              <a:t>A </a:t>
            </a:r>
            <a:r>
              <a:rPr lang="en-US" sz="2800" dirty="0"/>
              <a:t>data governance framework defines guiding principles, goals, policies, roles, decision rights, accountability, processes, measurements and oversight committees. </a:t>
            </a:r>
          </a:p>
          <a:p>
            <a:endParaRPr lang="en-IE" sz="2400" dirty="0" smtClean="0"/>
          </a:p>
          <a:p>
            <a:r>
              <a:rPr lang="en-US" sz="2800" dirty="0" smtClean="0"/>
              <a:t>It </a:t>
            </a:r>
            <a:r>
              <a:rPr lang="en-US" sz="2800" dirty="0"/>
              <a:t>is wise to recruit outside experts to mentor this effort because it’s not a technology initiative; it’s a change management endeavor.</a:t>
            </a:r>
          </a:p>
          <a:p>
            <a:r>
              <a:rPr lang="en-IE" sz="2400" dirty="0">
                <a:hlinkClick r:id="rId2"/>
              </a:rPr>
              <a:t>http://</a:t>
            </a:r>
            <a:r>
              <a:rPr lang="en-IE" sz="2400" dirty="0" smtClean="0">
                <a:hlinkClick r:id="rId2"/>
              </a:rPr>
              <a:t>www.beyeresearch.com/study/15310</a:t>
            </a:r>
            <a:r>
              <a:rPr lang="en-IE" sz="2400" dirty="0" smtClean="0"/>
              <a:t> </a:t>
            </a:r>
            <a:endParaRPr lang="en-IE" sz="2400" dirty="0"/>
          </a:p>
          <a:p>
            <a:pPr>
              <a:spcBef>
                <a:spcPts val="0"/>
              </a:spcBef>
              <a:buFont typeface="Wingdings" pitchFamily="2" charset="2"/>
              <a:buChar char="Ø"/>
            </a:pPr>
            <a:endParaRPr lang="en-IE" sz="2400" dirty="0"/>
          </a:p>
        </p:txBody>
      </p:sp>
      <p:sp>
        <p:nvSpPr>
          <p:cNvPr id="4" name="Slide Number Placeholder 3"/>
          <p:cNvSpPr>
            <a:spLocks noGrp="1"/>
          </p:cNvSpPr>
          <p:nvPr>
            <p:ph type="sldNum" sz="quarter" idx="12"/>
          </p:nvPr>
        </p:nvSpPr>
        <p:spPr/>
        <p:txBody>
          <a:bodyPr/>
          <a:lstStyle/>
          <a:p>
            <a:fld id="{684CEFCC-6C6D-41A7-A5A3-EEE5B10641B8}" type="slidenum">
              <a:rPr lang="en-IE" smtClean="0"/>
              <a:t>15</a:t>
            </a:fld>
            <a:endParaRPr lang="en-IE"/>
          </a:p>
        </p:txBody>
      </p:sp>
      <p:sp>
        <p:nvSpPr>
          <p:cNvPr id="5" name="Rectangle 4"/>
          <p:cNvSpPr>
            <a:spLocks noChangeArrowheads="1"/>
          </p:cNvSpPr>
          <p:nvPr/>
        </p:nvSpPr>
        <p:spPr bwMode="auto">
          <a:xfrm>
            <a:off x="0" y="0"/>
            <a:ext cx="12192000" cy="381000"/>
          </a:xfrm>
          <a:prstGeom prst="rect">
            <a:avLst/>
          </a:prstGeom>
          <a:solidFill>
            <a:srgbClr val="FFF385"/>
          </a:solidFill>
          <a:ln w="9525">
            <a:solidFill>
              <a:schemeClr val="tx1"/>
            </a:solidFill>
            <a:miter lim="800000"/>
            <a:headEnd/>
            <a:tailEnd/>
          </a:ln>
        </p:spPr>
        <p:txBody>
          <a:bodyPr anchor="ctr"/>
          <a:lstStyle/>
          <a:p>
            <a:pPr algn="ctr"/>
            <a:r>
              <a:rPr lang="en-IE" sz="3200" b="1" u="none">
                <a:solidFill>
                  <a:schemeClr val="tx2"/>
                </a:solidFill>
              </a:rPr>
              <a:t>Data Governance</a:t>
            </a:r>
            <a:endParaRPr lang="en-GB" sz="3200" b="1" u="none">
              <a:solidFill>
                <a:schemeClr val="tx2"/>
              </a:solidFill>
            </a:endParaRPr>
          </a:p>
        </p:txBody>
      </p:sp>
    </p:spTree>
    <p:extLst>
      <p:ext uri="{BB962C8B-B14F-4D97-AF65-F5344CB8AC3E}">
        <p14:creationId xmlns:p14="http://schemas.microsoft.com/office/powerpoint/2010/main" val="1611320922"/>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558800" y="729342"/>
            <a:ext cx="1075690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u="sng">
                <a:solidFill>
                  <a:schemeClr val="tx1"/>
                </a:solidFill>
                <a:latin typeface="Times New Roman" charset="0"/>
              </a:defRPr>
            </a:lvl1pPr>
            <a:lvl2pPr eaLnBrk="0" hangingPunct="0">
              <a:defRPr sz="2400" u="sng">
                <a:solidFill>
                  <a:schemeClr val="tx1"/>
                </a:solidFill>
                <a:latin typeface="Times New Roman" charset="0"/>
              </a:defRPr>
            </a:lvl2pPr>
            <a:lvl3pPr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en-IE" sz="2000" b="1" dirty="0"/>
              <a:t> </a:t>
            </a:r>
            <a:r>
              <a:rPr lang="en-IE" sz="3200" b="1" dirty="0" smtClean="0"/>
              <a:t>C-Level</a:t>
            </a:r>
            <a:endParaRPr lang="en-IE" sz="3200" b="1" dirty="0"/>
          </a:p>
          <a:p>
            <a:pPr lvl="1" eaLnBrk="1" hangingPunct="1">
              <a:buFontTx/>
              <a:buChar char="•"/>
            </a:pPr>
            <a:r>
              <a:rPr lang="en-IE" sz="2800" u="none" dirty="0"/>
              <a:t>  </a:t>
            </a:r>
            <a:r>
              <a:rPr lang="en-IE" u="none" dirty="0"/>
              <a:t>C-Level executive ultimately responsible for </a:t>
            </a:r>
            <a:r>
              <a:rPr lang="en-IE" b="1" u="none" dirty="0">
                <a:solidFill>
                  <a:srgbClr val="FF0000"/>
                </a:solidFill>
              </a:rPr>
              <a:t>all Data</a:t>
            </a:r>
            <a:r>
              <a:rPr lang="en-IE" u="none" dirty="0"/>
              <a:t> in the organisation </a:t>
            </a:r>
          </a:p>
          <a:p>
            <a:pPr lvl="1" eaLnBrk="1" hangingPunct="1">
              <a:buFontTx/>
              <a:buChar char="•"/>
            </a:pPr>
            <a:endParaRPr lang="en-IE" u="none" dirty="0"/>
          </a:p>
          <a:p>
            <a:pPr lvl="1" eaLnBrk="1" hangingPunct="1">
              <a:buFontTx/>
              <a:buChar char="•"/>
            </a:pPr>
            <a:r>
              <a:rPr lang="en-IE" u="none" dirty="0"/>
              <a:t> Who?</a:t>
            </a:r>
          </a:p>
          <a:p>
            <a:pPr lvl="2" eaLnBrk="1" hangingPunct="1">
              <a:buFontTx/>
              <a:buChar char="•"/>
            </a:pPr>
            <a:r>
              <a:rPr lang="en-IE" u="none" dirty="0"/>
              <a:t> No single “right answer”</a:t>
            </a:r>
          </a:p>
          <a:p>
            <a:pPr lvl="4" eaLnBrk="1" hangingPunct="1">
              <a:buFontTx/>
              <a:buChar char="•"/>
            </a:pPr>
            <a:r>
              <a:rPr lang="en-IE" u="none" dirty="0"/>
              <a:t> Chief Financial Officer ?  Chief Information Officer ?</a:t>
            </a:r>
          </a:p>
          <a:p>
            <a:pPr lvl="2" eaLnBrk="1" hangingPunct="1">
              <a:buFontTx/>
              <a:buChar char="•"/>
            </a:pPr>
            <a:r>
              <a:rPr lang="en-IE" u="none" dirty="0"/>
              <a:t> In larger organisations a new role has emerged</a:t>
            </a:r>
          </a:p>
          <a:p>
            <a:pPr lvl="4" eaLnBrk="1" hangingPunct="1">
              <a:buFontTx/>
              <a:buChar char="•"/>
            </a:pPr>
            <a:r>
              <a:rPr lang="en-IE" u="none" dirty="0"/>
              <a:t> Chief Data Officer </a:t>
            </a:r>
          </a:p>
          <a:p>
            <a:pPr lvl="2" eaLnBrk="1" hangingPunct="1">
              <a:buFontTx/>
              <a:buChar char="•"/>
            </a:pPr>
            <a:endParaRPr lang="en-IE" u="none" dirty="0"/>
          </a:p>
          <a:p>
            <a:pPr lvl="1" eaLnBrk="1" hangingPunct="1">
              <a:buFontTx/>
              <a:buChar char="•"/>
            </a:pPr>
            <a:r>
              <a:rPr lang="en-IE" u="none" dirty="0"/>
              <a:t> Implement a Data Steering Structure </a:t>
            </a:r>
          </a:p>
          <a:p>
            <a:pPr lvl="1" eaLnBrk="1" hangingPunct="1">
              <a:buFontTx/>
              <a:buChar char="•"/>
            </a:pPr>
            <a:endParaRPr lang="en-IE" u="none" dirty="0"/>
          </a:p>
          <a:p>
            <a:pPr lvl="1" eaLnBrk="1" hangingPunct="1">
              <a:buFontTx/>
              <a:buChar char="•"/>
            </a:pPr>
            <a:r>
              <a:rPr lang="en-IE" u="none" dirty="0"/>
              <a:t> Set Direction and Priorities</a:t>
            </a:r>
          </a:p>
          <a:p>
            <a:pPr lvl="1" eaLnBrk="1" hangingPunct="1">
              <a:buFontTx/>
              <a:buChar char="•"/>
            </a:pPr>
            <a:endParaRPr lang="en-IE" u="none" dirty="0"/>
          </a:p>
          <a:p>
            <a:pPr lvl="1" eaLnBrk="1" hangingPunct="1">
              <a:buFontTx/>
              <a:buChar char="•"/>
            </a:pPr>
            <a:r>
              <a:rPr lang="en-IE" u="none" dirty="0"/>
              <a:t> Dismantle Organisational Road-Blocks, Neutralize Organisational Siloes</a:t>
            </a:r>
          </a:p>
        </p:txBody>
      </p:sp>
      <p:sp>
        <p:nvSpPr>
          <p:cNvPr id="40963" name="Rectangle 4"/>
          <p:cNvSpPr>
            <a:spLocks noChangeArrowheads="1"/>
          </p:cNvSpPr>
          <p:nvPr/>
        </p:nvSpPr>
        <p:spPr bwMode="auto">
          <a:xfrm>
            <a:off x="0" y="0"/>
            <a:ext cx="12192000" cy="381000"/>
          </a:xfrm>
          <a:prstGeom prst="rect">
            <a:avLst/>
          </a:prstGeom>
          <a:solidFill>
            <a:srgbClr val="FFF385"/>
          </a:solidFill>
          <a:ln w="9525">
            <a:solidFill>
              <a:schemeClr val="tx1"/>
            </a:solidFill>
            <a:miter lim="800000"/>
            <a:headEnd/>
            <a:tailEnd/>
          </a:ln>
        </p:spPr>
        <p:txBody>
          <a:bodyPr anchor="ctr"/>
          <a:lstStyle/>
          <a:p>
            <a:pPr algn="ctr"/>
            <a:r>
              <a:rPr lang="en-IE" sz="3200" b="1" u="none">
                <a:solidFill>
                  <a:schemeClr val="tx2"/>
                </a:solidFill>
              </a:rPr>
              <a:t>Data Governance</a:t>
            </a:r>
            <a:endParaRPr lang="en-GB" sz="3200" b="1" u="none">
              <a:solidFill>
                <a:schemeClr val="tx2"/>
              </a:solidFill>
            </a:endParaRPr>
          </a:p>
        </p:txBody>
      </p:sp>
    </p:spTree>
    <p:extLst>
      <p:ext uri="{BB962C8B-B14F-4D97-AF65-F5344CB8AC3E}">
        <p14:creationId xmlns:p14="http://schemas.microsoft.com/office/powerpoint/2010/main" val="3441275029"/>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666751" y="519113"/>
            <a:ext cx="11074400"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eaLnBrk="0" hangingPunct="0">
              <a:defRPr sz="2400" u="sng">
                <a:solidFill>
                  <a:schemeClr val="tx1"/>
                </a:solidFill>
                <a:latin typeface="Times New Roman" charset="0"/>
              </a:defRPr>
            </a:lvl2pPr>
            <a:lvl3pPr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IE" sz="2800" b="1" u="none" dirty="0">
                <a:solidFill>
                  <a:srgbClr val="FF3300"/>
                </a:solidFill>
              </a:rPr>
              <a:t>			</a:t>
            </a:r>
            <a:r>
              <a:rPr lang="en-IE" sz="2000" b="1" dirty="0"/>
              <a:t> </a:t>
            </a:r>
            <a:endParaRPr lang="en-IE" sz="2000" u="none" dirty="0"/>
          </a:p>
          <a:p>
            <a:pPr eaLnBrk="1" hangingPunct="1">
              <a:spcBef>
                <a:spcPct val="50000"/>
              </a:spcBef>
            </a:pPr>
            <a:r>
              <a:rPr lang="en-IE" sz="2000" u="none" dirty="0"/>
              <a:t>  </a:t>
            </a:r>
            <a:r>
              <a:rPr lang="en-IE" sz="2800" b="1" dirty="0"/>
              <a:t>Chief </a:t>
            </a:r>
            <a:r>
              <a:rPr lang="en-IE" sz="2800" b="1" dirty="0" smtClean="0"/>
              <a:t> Data </a:t>
            </a:r>
            <a:r>
              <a:rPr lang="en-IE" sz="2800" b="1" dirty="0"/>
              <a:t>Officer</a:t>
            </a:r>
          </a:p>
          <a:p>
            <a:pPr eaLnBrk="1" hangingPunct="1">
              <a:spcBef>
                <a:spcPct val="50000"/>
              </a:spcBef>
              <a:buFontTx/>
              <a:buChar char="•"/>
            </a:pPr>
            <a:endParaRPr lang="en-IE" sz="2800" b="1" dirty="0"/>
          </a:p>
          <a:p>
            <a:pPr lvl="1" eaLnBrk="1" hangingPunct="1">
              <a:spcBef>
                <a:spcPct val="50000"/>
              </a:spcBef>
              <a:buFontTx/>
              <a:buChar char="•"/>
            </a:pPr>
            <a:r>
              <a:rPr lang="en-IE" sz="2800" u="none" dirty="0">
                <a:latin typeface="Arial" charset="0"/>
              </a:rPr>
              <a:t> </a:t>
            </a:r>
            <a:r>
              <a:rPr lang="en-GB" sz="2800" u="none" dirty="0">
                <a:latin typeface="Arial" charset="0"/>
              </a:rPr>
              <a:t>Executive role dedicated to Data</a:t>
            </a:r>
            <a:br>
              <a:rPr lang="en-GB" sz="2800" u="none" dirty="0">
                <a:latin typeface="Arial" charset="0"/>
              </a:rPr>
            </a:br>
            <a:endParaRPr lang="en-IE" sz="2800" u="none" dirty="0">
              <a:latin typeface="Arial" charset="0"/>
            </a:endParaRPr>
          </a:p>
          <a:p>
            <a:pPr lvl="1" eaLnBrk="1" hangingPunct="1">
              <a:spcBef>
                <a:spcPct val="50000"/>
              </a:spcBef>
              <a:buFontTx/>
              <a:buChar char="•"/>
            </a:pPr>
            <a:r>
              <a:rPr lang="en-IE" sz="2800" u="none" dirty="0">
                <a:latin typeface="Arial" charset="0"/>
              </a:rPr>
              <a:t> </a:t>
            </a:r>
            <a:r>
              <a:rPr lang="en-GB" sz="2800" u="none" dirty="0">
                <a:latin typeface="Arial" charset="0"/>
              </a:rPr>
              <a:t>Brings Data to the top table</a:t>
            </a:r>
            <a:r>
              <a:rPr lang="en-GB" sz="2000" u="none" dirty="0">
                <a:latin typeface="Arial" charset="0"/>
              </a:rPr>
              <a:t/>
            </a:r>
            <a:br>
              <a:rPr lang="en-GB" sz="2000" u="none" dirty="0">
                <a:latin typeface="Arial" charset="0"/>
              </a:rPr>
            </a:br>
            <a:endParaRPr lang="en-IE" sz="2000" u="none" dirty="0">
              <a:latin typeface="Arial" charset="0"/>
            </a:endParaRPr>
          </a:p>
        </p:txBody>
      </p:sp>
      <p:sp>
        <p:nvSpPr>
          <p:cNvPr id="39939" name="Rectangle 4"/>
          <p:cNvSpPr>
            <a:spLocks noChangeArrowheads="1"/>
          </p:cNvSpPr>
          <p:nvPr/>
        </p:nvSpPr>
        <p:spPr bwMode="auto">
          <a:xfrm>
            <a:off x="0" y="0"/>
            <a:ext cx="12192000" cy="381000"/>
          </a:xfrm>
          <a:prstGeom prst="rect">
            <a:avLst/>
          </a:prstGeom>
          <a:solidFill>
            <a:srgbClr val="FFF385"/>
          </a:solidFill>
          <a:ln w="9525">
            <a:solidFill>
              <a:schemeClr val="tx1"/>
            </a:solidFill>
            <a:miter lim="800000"/>
            <a:headEnd/>
            <a:tailEnd/>
          </a:ln>
        </p:spPr>
        <p:txBody>
          <a:bodyPr anchor="ctr"/>
          <a:lstStyle/>
          <a:p>
            <a:pPr algn="ctr"/>
            <a:r>
              <a:rPr lang="en-IE" sz="3200" b="1" u="none">
                <a:solidFill>
                  <a:schemeClr val="tx2"/>
                </a:solidFill>
              </a:rPr>
              <a:t>Data Governance</a:t>
            </a:r>
            <a:endParaRPr lang="en-GB" sz="3200" b="1" u="none">
              <a:solidFill>
                <a:schemeClr val="tx2"/>
              </a:solidFill>
            </a:endParaRPr>
          </a:p>
        </p:txBody>
      </p:sp>
      <p:pic>
        <p:nvPicPr>
          <p:cNvPr id="399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3200399"/>
            <a:ext cx="3067050" cy="345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ular Callout 5"/>
          <p:cNvSpPr>
            <a:spLocks noChangeArrowheads="1"/>
          </p:cNvSpPr>
          <p:nvPr/>
        </p:nvSpPr>
        <p:spPr bwMode="auto">
          <a:xfrm>
            <a:off x="666751" y="4686300"/>
            <a:ext cx="6343649" cy="1485900"/>
          </a:xfrm>
          <a:prstGeom prst="wedgeRoundRectCallout">
            <a:avLst>
              <a:gd name="adj1" fmla="val 63995"/>
              <a:gd name="adj2" fmla="val -117361"/>
              <a:gd name="adj3" fmla="val 16667"/>
            </a:avLst>
          </a:prstGeom>
          <a:solidFill>
            <a:schemeClr val="accent1"/>
          </a:solidFill>
          <a:ln w="25400" algn="ctr">
            <a:solidFill>
              <a:srgbClr val="89A4A7"/>
            </a:solidFill>
            <a:miter lim="800000"/>
            <a:headEnd/>
            <a:tailEnd/>
          </a:ln>
        </p:spPr>
        <p:txBody>
          <a:bodyPr anchor="ctr"/>
          <a:lstStyle/>
          <a:p>
            <a:endParaRPr lang="en-US" sz="1600" b="1" dirty="0" smtClean="0">
              <a:solidFill>
                <a:schemeClr val="bg1">
                  <a:lumMod val="85000"/>
                </a:schemeClr>
              </a:solidFill>
              <a:latin typeface="Arial" charset="0"/>
            </a:endParaRPr>
          </a:p>
          <a:p>
            <a:r>
              <a:rPr lang="en-US" b="1" dirty="0" smtClean="0">
                <a:solidFill>
                  <a:schemeClr val="bg1">
                    <a:lumMod val="85000"/>
                  </a:schemeClr>
                </a:solidFill>
                <a:latin typeface="Arial" charset="0"/>
              </a:rPr>
              <a:t>Three </a:t>
            </a:r>
            <a:r>
              <a:rPr lang="en-US" b="1" dirty="0">
                <a:solidFill>
                  <a:schemeClr val="bg1">
                    <a:lumMod val="85000"/>
                  </a:schemeClr>
                </a:solidFill>
                <a:latin typeface="Arial" charset="0"/>
              </a:rPr>
              <a:t>job pillars are: </a:t>
            </a:r>
          </a:p>
          <a:p>
            <a:pPr lvl="1">
              <a:buFont typeface="Wingdings" pitchFamily="2" charset="2"/>
              <a:buChar char="ü"/>
            </a:pPr>
            <a:r>
              <a:rPr lang="en-US" b="1" dirty="0">
                <a:solidFill>
                  <a:schemeClr val="bg1">
                    <a:lumMod val="85000"/>
                  </a:schemeClr>
                </a:solidFill>
                <a:latin typeface="Arial" charset="0"/>
              </a:rPr>
              <a:t> dedication solely to leveraging data assets</a:t>
            </a:r>
          </a:p>
          <a:p>
            <a:pPr lvl="1">
              <a:buFont typeface="Wingdings" pitchFamily="2" charset="2"/>
              <a:buChar char="ü"/>
            </a:pPr>
            <a:r>
              <a:rPr lang="en-US" b="1" dirty="0">
                <a:solidFill>
                  <a:schemeClr val="bg1">
                    <a:lumMod val="85000"/>
                  </a:schemeClr>
                </a:solidFill>
                <a:latin typeface="Arial" charset="0"/>
              </a:rPr>
              <a:t> unconstrained by an IT project mindset</a:t>
            </a:r>
          </a:p>
          <a:p>
            <a:pPr lvl="1">
              <a:buFont typeface="Wingdings" pitchFamily="2" charset="2"/>
              <a:buChar char="ü"/>
            </a:pPr>
            <a:r>
              <a:rPr lang="en-US" b="1" dirty="0">
                <a:solidFill>
                  <a:schemeClr val="bg1">
                    <a:lumMod val="85000"/>
                  </a:schemeClr>
                </a:solidFill>
                <a:latin typeface="Arial" charset="0"/>
              </a:rPr>
              <a:t> reports directly to the business.</a:t>
            </a:r>
            <a:r>
              <a:rPr lang="en-US" dirty="0">
                <a:solidFill>
                  <a:schemeClr val="bg1">
                    <a:lumMod val="85000"/>
                  </a:schemeClr>
                </a:solidFill>
                <a:latin typeface="Arial" charset="0"/>
              </a:rPr>
              <a:t> </a:t>
            </a:r>
          </a:p>
          <a:p>
            <a:pPr algn="ctr">
              <a:defRPr/>
            </a:pPr>
            <a:endParaRPr lang="en-US" sz="1800" u="none" dirty="0">
              <a:solidFill>
                <a:schemeClr val="lt1"/>
              </a:solidFill>
              <a:latin typeface="+mn-lt"/>
            </a:endParaRPr>
          </a:p>
        </p:txBody>
      </p:sp>
    </p:spTree>
    <p:extLst>
      <p:ext uri="{BB962C8B-B14F-4D97-AF65-F5344CB8AC3E}">
        <p14:creationId xmlns:p14="http://schemas.microsoft.com/office/powerpoint/2010/main" val="739566693"/>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666751" y="500063"/>
            <a:ext cx="11074400" cy="7048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eaLnBrk="0" hangingPunct="0">
              <a:defRPr sz="2400" u="sng">
                <a:solidFill>
                  <a:schemeClr val="tx1"/>
                </a:solidFill>
                <a:latin typeface="Times New Roman" charset="0"/>
              </a:defRPr>
            </a:lvl2pPr>
            <a:lvl3pPr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IE" sz="2800" b="1" u="none" dirty="0">
                <a:solidFill>
                  <a:srgbClr val="FF3300"/>
                </a:solidFill>
              </a:rPr>
              <a:t>			</a:t>
            </a:r>
            <a:r>
              <a:rPr lang="en-IE" sz="2000" b="1" dirty="0"/>
              <a:t> </a:t>
            </a:r>
            <a:endParaRPr lang="en-IE" sz="2000" u="none" dirty="0"/>
          </a:p>
          <a:p>
            <a:pPr eaLnBrk="1" hangingPunct="1"/>
            <a:r>
              <a:rPr lang="en-IE" sz="2800" u="none" dirty="0"/>
              <a:t>  </a:t>
            </a:r>
            <a:r>
              <a:rPr lang="en-IE" sz="2800" b="1" dirty="0"/>
              <a:t>Data Owner</a:t>
            </a:r>
          </a:p>
          <a:p>
            <a:pPr eaLnBrk="1" hangingPunct="1">
              <a:buFontTx/>
              <a:buChar char="•"/>
            </a:pPr>
            <a:endParaRPr lang="en-IE" sz="2800" b="1" dirty="0"/>
          </a:p>
          <a:p>
            <a:pPr lvl="1" eaLnBrk="1" hangingPunct="1">
              <a:buFontTx/>
              <a:buChar char="•"/>
            </a:pPr>
            <a:r>
              <a:rPr lang="en-IE" sz="2800" u="none" dirty="0"/>
              <a:t>  Senior Business Manager</a:t>
            </a:r>
          </a:p>
          <a:p>
            <a:pPr lvl="1" eaLnBrk="1" hangingPunct="1">
              <a:buFontTx/>
              <a:buChar char="•"/>
            </a:pPr>
            <a:endParaRPr lang="en-IE" sz="2800" u="none" dirty="0"/>
          </a:p>
          <a:p>
            <a:pPr lvl="1" eaLnBrk="1" hangingPunct="1">
              <a:buFontTx/>
              <a:buChar char="•"/>
            </a:pPr>
            <a:r>
              <a:rPr lang="en-IE" sz="2800" u="none" dirty="0"/>
              <a:t> Strategic Responsibility for a subset of the organisations data</a:t>
            </a:r>
          </a:p>
          <a:p>
            <a:pPr lvl="2" eaLnBrk="1" hangingPunct="1">
              <a:buFontTx/>
              <a:buChar char="•"/>
            </a:pPr>
            <a:r>
              <a:rPr lang="en-IE" sz="2800" u="none" dirty="0"/>
              <a:t> e.g. </a:t>
            </a:r>
            <a:r>
              <a:rPr lang="en-IE" sz="2800" u="none" dirty="0">
                <a:solidFill>
                  <a:srgbClr val="000099"/>
                </a:solidFill>
              </a:rPr>
              <a:t>“Customer Data” </a:t>
            </a:r>
            <a:r>
              <a:rPr lang="en-IE" sz="2800" u="none" dirty="0"/>
              <a:t>or</a:t>
            </a:r>
            <a:r>
              <a:rPr lang="en-IE" sz="2800" u="none" dirty="0">
                <a:solidFill>
                  <a:srgbClr val="000099"/>
                </a:solidFill>
              </a:rPr>
              <a:t> “Product Data” </a:t>
            </a:r>
            <a:r>
              <a:rPr lang="en-IE" sz="2800" u="none" dirty="0"/>
              <a:t>or</a:t>
            </a:r>
            <a:r>
              <a:rPr lang="en-IE" sz="2800" u="none" dirty="0">
                <a:solidFill>
                  <a:srgbClr val="000099"/>
                </a:solidFill>
              </a:rPr>
              <a:t> “Financial Data”</a:t>
            </a:r>
          </a:p>
          <a:p>
            <a:pPr lvl="2" eaLnBrk="1" hangingPunct="1">
              <a:buFontTx/>
              <a:buChar char="•"/>
            </a:pPr>
            <a:r>
              <a:rPr lang="en-IE" sz="2800" u="none" dirty="0"/>
              <a:t> Implements C-Level directives / policies / prioritization  etc.</a:t>
            </a:r>
          </a:p>
          <a:p>
            <a:pPr lvl="2" eaLnBrk="1" hangingPunct="1">
              <a:buFontTx/>
              <a:buChar char="•"/>
            </a:pPr>
            <a:endParaRPr lang="en-IE" sz="2800" u="none" dirty="0"/>
          </a:p>
          <a:p>
            <a:pPr lvl="1" eaLnBrk="1" hangingPunct="1">
              <a:buFontTx/>
              <a:buChar char="•"/>
            </a:pPr>
            <a:r>
              <a:rPr lang="en-IE" sz="2800" u="none" dirty="0"/>
              <a:t> Change Management Responsibility for that data</a:t>
            </a:r>
          </a:p>
          <a:p>
            <a:pPr lvl="2" eaLnBrk="1" hangingPunct="1">
              <a:buFontTx/>
              <a:buChar char="•"/>
            </a:pPr>
            <a:r>
              <a:rPr lang="en-IE" sz="2800" u="none" dirty="0"/>
              <a:t> Sponsor Own Projects</a:t>
            </a:r>
          </a:p>
          <a:p>
            <a:pPr lvl="2" eaLnBrk="1" hangingPunct="1">
              <a:buFontTx/>
              <a:buChar char="•"/>
            </a:pPr>
            <a:r>
              <a:rPr lang="en-IE" sz="2800" u="none" dirty="0"/>
              <a:t> Influence / Mandate Other Projects</a:t>
            </a:r>
          </a:p>
          <a:p>
            <a:pPr lvl="2" eaLnBrk="1" hangingPunct="1">
              <a:buFontTx/>
              <a:buChar char="•"/>
            </a:pPr>
            <a:r>
              <a:rPr lang="en-IE" sz="2800" u="none" dirty="0"/>
              <a:t> Adjudicate balance between “Local” and “Enterprise” business needs </a:t>
            </a:r>
          </a:p>
          <a:p>
            <a:pPr lvl="2" eaLnBrk="1" hangingPunct="1">
              <a:spcBef>
                <a:spcPct val="50000"/>
              </a:spcBef>
              <a:buFontTx/>
              <a:buChar char="•"/>
            </a:pPr>
            <a:endParaRPr lang="en-IE" sz="2000" u="none" dirty="0"/>
          </a:p>
          <a:p>
            <a:pPr lvl="1" eaLnBrk="1" hangingPunct="1">
              <a:spcBef>
                <a:spcPct val="50000"/>
              </a:spcBef>
              <a:buFontTx/>
              <a:buChar char="•"/>
            </a:pPr>
            <a:endParaRPr lang="en-IE" sz="2000" u="none" dirty="0"/>
          </a:p>
        </p:txBody>
      </p:sp>
      <p:sp>
        <p:nvSpPr>
          <p:cNvPr id="49155" name="Rectangle 4"/>
          <p:cNvSpPr>
            <a:spLocks noChangeArrowheads="1"/>
          </p:cNvSpPr>
          <p:nvPr/>
        </p:nvSpPr>
        <p:spPr bwMode="auto">
          <a:xfrm>
            <a:off x="0" y="0"/>
            <a:ext cx="12192000" cy="381000"/>
          </a:xfrm>
          <a:prstGeom prst="rect">
            <a:avLst/>
          </a:prstGeom>
          <a:solidFill>
            <a:srgbClr val="FFF385"/>
          </a:solidFill>
          <a:ln w="9525">
            <a:solidFill>
              <a:schemeClr val="tx1"/>
            </a:solidFill>
            <a:miter lim="800000"/>
            <a:headEnd/>
            <a:tailEnd/>
          </a:ln>
        </p:spPr>
        <p:txBody>
          <a:bodyPr anchor="ctr"/>
          <a:lstStyle/>
          <a:p>
            <a:pPr algn="ctr"/>
            <a:r>
              <a:rPr lang="en-IE" sz="3200" b="1" u="none">
                <a:solidFill>
                  <a:schemeClr val="tx2"/>
                </a:solidFill>
              </a:rPr>
              <a:t>Data Governance</a:t>
            </a:r>
            <a:endParaRPr lang="en-GB" sz="3200" b="1" u="none">
              <a:solidFill>
                <a:schemeClr val="tx2"/>
              </a:solidFill>
            </a:endParaRPr>
          </a:p>
        </p:txBody>
      </p:sp>
    </p:spTree>
    <p:extLst>
      <p:ext uri="{BB962C8B-B14F-4D97-AF65-F5344CB8AC3E}">
        <p14:creationId xmlns:p14="http://schemas.microsoft.com/office/powerpoint/2010/main" val="900435044"/>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406400" y="628650"/>
            <a:ext cx="11074400"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eaLnBrk="0" hangingPunct="0">
              <a:defRPr sz="2400" u="sng">
                <a:solidFill>
                  <a:schemeClr val="tx1"/>
                </a:solidFill>
                <a:latin typeface="Times New Roman" charset="0"/>
              </a:defRPr>
            </a:lvl2pPr>
            <a:lvl3pPr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IE" u="none" dirty="0" smtClean="0"/>
              <a:t>  </a:t>
            </a:r>
            <a:r>
              <a:rPr lang="en-IE" sz="3200" b="1" dirty="0"/>
              <a:t>Data </a:t>
            </a:r>
            <a:r>
              <a:rPr lang="en-IE" sz="3200" b="1" dirty="0" smtClean="0"/>
              <a:t>Owner</a:t>
            </a:r>
            <a:endParaRPr lang="en-IE" sz="3200" b="1" dirty="0"/>
          </a:p>
          <a:p>
            <a:pPr lvl="1" eaLnBrk="1" hangingPunct="1">
              <a:spcBef>
                <a:spcPct val="50000"/>
              </a:spcBef>
              <a:buFontTx/>
              <a:buChar char="•"/>
            </a:pPr>
            <a:r>
              <a:rPr lang="en-IE" sz="3200" u="none" dirty="0"/>
              <a:t> Drive Strategy and Vision for that data</a:t>
            </a:r>
          </a:p>
          <a:p>
            <a:pPr lvl="3" eaLnBrk="1" hangingPunct="1">
              <a:spcBef>
                <a:spcPct val="50000"/>
              </a:spcBef>
              <a:buFontTx/>
              <a:buChar char="•"/>
            </a:pPr>
            <a:r>
              <a:rPr lang="en-IE" sz="3200" u="none" dirty="0"/>
              <a:t>What, Why, How etc.</a:t>
            </a:r>
          </a:p>
          <a:p>
            <a:pPr lvl="3" eaLnBrk="1" hangingPunct="1">
              <a:spcBef>
                <a:spcPct val="50000"/>
              </a:spcBef>
              <a:buFontTx/>
              <a:buChar char="•"/>
            </a:pPr>
            <a:endParaRPr lang="en-IE" sz="3200" u="none" dirty="0"/>
          </a:p>
          <a:p>
            <a:pPr lvl="1" eaLnBrk="1" hangingPunct="1">
              <a:spcBef>
                <a:spcPct val="50000"/>
              </a:spcBef>
              <a:buFontTx/>
              <a:buChar char="•"/>
            </a:pPr>
            <a:r>
              <a:rPr lang="en-IE" sz="3200" u="none" dirty="0"/>
              <a:t> Assign / Manage Data Stewards  </a:t>
            </a:r>
          </a:p>
          <a:p>
            <a:pPr lvl="1" eaLnBrk="1" hangingPunct="1">
              <a:spcBef>
                <a:spcPct val="50000"/>
              </a:spcBef>
              <a:buFontTx/>
              <a:buChar char="•"/>
            </a:pPr>
            <a:endParaRPr lang="en-IE" sz="3200" u="none" dirty="0"/>
          </a:p>
          <a:p>
            <a:pPr lvl="1" eaLnBrk="1" hangingPunct="1">
              <a:spcBef>
                <a:spcPct val="50000"/>
              </a:spcBef>
              <a:buFontTx/>
              <a:buChar char="•"/>
            </a:pPr>
            <a:r>
              <a:rPr lang="en-IE" sz="3200" u="none" dirty="0"/>
              <a:t> Collaborate with all other Data Owners on Steering Group</a:t>
            </a:r>
          </a:p>
          <a:p>
            <a:pPr lvl="3" eaLnBrk="1" hangingPunct="1">
              <a:spcBef>
                <a:spcPct val="50000"/>
              </a:spcBef>
              <a:buFontTx/>
              <a:buChar char="•"/>
            </a:pPr>
            <a:r>
              <a:rPr lang="en-IE" sz="3200" u="none" dirty="0"/>
              <a:t>Collective Standards / Practices / Investment etc</a:t>
            </a:r>
            <a:r>
              <a:rPr lang="en-IE" sz="3200" u="none" dirty="0" smtClean="0"/>
              <a:t>.</a:t>
            </a:r>
            <a:endParaRPr lang="en-IE" sz="3200" u="none" dirty="0"/>
          </a:p>
        </p:txBody>
      </p:sp>
      <p:sp>
        <p:nvSpPr>
          <p:cNvPr id="48131" name="Rectangle 4"/>
          <p:cNvSpPr>
            <a:spLocks noChangeArrowheads="1"/>
          </p:cNvSpPr>
          <p:nvPr/>
        </p:nvSpPr>
        <p:spPr bwMode="auto">
          <a:xfrm>
            <a:off x="0" y="0"/>
            <a:ext cx="12192000" cy="381000"/>
          </a:xfrm>
          <a:prstGeom prst="rect">
            <a:avLst/>
          </a:prstGeom>
          <a:solidFill>
            <a:srgbClr val="FFF385"/>
          </a:solidFill>
          <a:ln w="9525">
            <a:solidFill>
              <a:schemeClr val="tx1"/>
            </a:solidFill>
            <a:miter lim="800000"/>
            <a:headEnd/>
            <a:tailEnd/>
          </a:ln>
        </p:spPr>
        <p:txBody>
          <a:bodyPr anchor="ctr"/>
          <a:lstStyle/>
          <a:p>
            <a:pPr algn="ctr"/>
            <a:r>
              <a:rPr lang="en-IE" sz="3200" b="1" u="none">
                <a:solidFill>
                  <a:schemeClr val="tx2"/>
                </a:solidFill>
              </a:rPr>
              <a:t>Data Governance</a:t>
            </a:r>
            <a:endParaRPr lang="en-GB" sz="3200" b="1" u="none">
              <a:solidFill>
                <a:schemeClr val="tx2"/>
              </a:solidFill>
            </a:endParaRPr>
          </a:p>
        </p:txBody>
      </p:sp>
    </p:spTree>
    <p:extLst>
      <p:ext uri="{BB962C8B-B14F-4D97-AF65-F5344CB8AC3E}">
        <p14:creationId xmlns:p14="http://schemas.microsoft.com/office/powerpoint/2010/main" val="639327836"/>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Management</a:t>
            </a:r>
            <a:endParaRPr lang="en-IE" dirty="0"/>
          </a:p>
        </p:txBody>
      </p:sp>
      <p:sp>
        <p:nvSpPr>
          <p:cNvPr id="3" name="Content Placeholder 2"/>
          <p:cNvSpPr>
            <a:spLocks noGrp="1"/>
          </p:cNvSpPr>
          <p:nvPr>
            <p:ph idx="1"/>
          </p:nvPr>
        </p:nvSpPr>
        <p:spPr/>
        <p:txBody>
          <a:bodyPr/>
          <a:lstStyle/>
          <a:p>
            <a:r>
              <a:rPr lang="en-IE" dirty="0" smtClean="0"/>
              <a:t>Master Data Management (MDM)</a:t>
            </a:r>
          </a:p>
          <a:p>
            <a:r>
              <a:rPr lang="en-IE" dirty="0" smtClean="0"/>
              <a:t>Data Governance</a:t>
            </a:r>
          </a:p>
          <a:p>
            <a:r>
              <a:rPr lang="en-IE" dirty="0" smtClean="0"/>
              <a:t>Data Quality</a:t>
            </a:r>
          </a:p>
          <a:p>
            <a:endParaRPr lang="en-IE" dirty="0"/>
          </a:p>
        </p:txBody>
      </p:sp>
      <p:sp>
        <p:nvSpPr>
          <p:cNvPr id="4" name="Slide Number Placeholder 3"/>
          <p:cNvSpPr>
            <a:spLocks noGrp="1"/>
          </p:cNvSpPr>
          <p:nvPr>
            <p:ph type="sldNum" sz="quarter" idx="12"/>
          </p:nvPr>
        </p:nvSpPr>
        <p:spPr/>
        <p:txBody>
          <a:bodyPr/>
          <a:lstStyle/>
          <a:p>
            <a:fld id="{684CEFCC-6C6D-41A7-A5A3-EEE5B10641B8}" type="slidenum">
              <a:rPr lang="en-IE" smtClean="0"/>
              <a:t>2</a:t>
            </a:fld>
            <a:endParaRPr lang="en-IE"/>
          </a:p>
        </p:txBody>
      </p:sp>
    </p:spTree>
    <p:extLst>
      <p:ext uri="{BB962C8B-B14F-4D97-AF65-F5344CB8AC3E}">
        <p14:creationId xmlns:p14="http://schemas.microsoft.com/office/powerpoint/2010/main" val="4223849919"/>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
          <p:cNvSpPr txBox="1">
            <a:spLocks noChangeArrowheads="1"/>
          </p:cNvSpPr>
          <p:nvPr/>
        </p:nvSpPr>
        <p:spPr bwMode="auto">
          <a:xfrm>
            <a:off x="285750" y="557213"/>
            <a:ext cx="11264901"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u="sng">
                <a:solidFill>
                  <a:schemeClr val="tx1"/>
                </a:solidFill>
                <a:latin typeface="Times New Roman" charset="0"/>
              </a:defRPr>
            </a:lvl1pPr>
            <a:lvl2pPr eaLnBrk="0" hangingPunct="0">
              <a:defRPr sz="2400" u="sng">
                <a:solidFill>
                  <a:schemeClr val="tx1"/>
                </a:solidFill>
                <a:latin typeface="Times New Roman" charset="0"/>
              </a:defRPr>
            </a:lvl2pPr>
            <a:lvl3pPr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r>
              <a:rPr lang="en-IE" u="none" dirty="0" smtClean="0"/>
              <a:t>  </a:t>
            </a:r>
            <a:r>
              <a:rPr lang="en-IE" sz="3200" b="1" dirty="0"/>
              <a:t>Data Steward</a:t>
            </a:r>
          </a:p>
          <a:p>
            <a:pPr eaLnBrk="1" hangingPunct="1">
              <a:buFontTx/>
              <a:buChar char="•"/>
            </a:pPr>
            <a:endParaRPr lang="en-IE" sz="3200" b="1" dirty="0"/>
          </a:p>
          <a:p>
            <a:pPr lvl="1" eaLnBrk="1" hangingPunct="1">
              <a:buFontTx/>
              <a:buChar char="•"/>
            </a:pPr>
            <a:r>
              <a:rPr lang="en-IE" sz="3200" u="none" dirty="0"/>
              <a:t>  Operational Business Staff</a:t>
            </a:r>
          </a:p>
          <a:p>
            <a:pPr lvl="1" eaLnBrk="1" hangingPunct="1">
              <a:buFontTx/>
              <a:buChar char="•"/>
            </a:pPr>
            <a:endParaRPr lang="en-IE" sz="3200" u="none" dirty="0"/>
          </a:p>
          <a:p>
            <a:pPr lvl="1" eaLnBrk="1" hangingPunct="1">
              <a:buFontTx/>
              <a:buChar char="•"/>
            </a:pPr>
            <a:r>
              <a:rPr lang="en-IE" sz="3200" u="none" dirty="0"/>
              <a:t> Operational Responsibility for assigned subset of the organisations data</a:t>
            </a:r>
          </a:p>
          <a:p>
            <a:pPr lvl="1" eaLnBrk="1" hangingPunct="1">
              <a:buFontTx/>
              <a:buChar char="•"/>
            </a:pPr>
            <a:endParaRPr lang="en-IE" sz="3200" u="none" dirty="0"/>
          </a:p>
          <a:p>
            <a:pPr lvl="2" eaLnBrk="1" hangingPunct="1">
              <a:buFontTx/>
              <a:buChar char="•"/>
            </a:pPr>
            <a:r>
              <a:rPr lang="en-IE" sz="3200" u="none" dirty="0"/>
              <a:t> </a:t>
            </a:r>
            <a:r>
              <a:rPr lang="en-IE" sz="3200" u="none" dirty="0">
                <a:solidFill>
                  <a:srgbClr val="000099"/>
                </a:solidFill>
              </a:rPr>
              <a:t>e.g. “Customer Demographics” </a:t>
            </a:r>
            <a:r>
              <a:rPr lang="en-IE" sz="3200" u="none" dirty="0"/>
              <a:t>or</a:t>
            </a:r>
            <a:r>
              <a:rPr lang="en-IE" sz="3200" u="none" dirty="0">
                <a:solidFill>
                  <a:srgbClr val="000099"/>
                </a:solidFill>
              </a:rPr>
              <a:t>  “Customer Transactions”</a:t>
            </a:r>
          </a:p>
          <a:p>
            <a:pPr lvl="2" eaLnBrk="1" hangingPunct="1">
              <a:buFontTx/>
              <a:buChar char="•"/>
            </a:pPr>
            <a:endParaRPr lang="en-IE" sz="3200" u="none" dirty="0"/>
          </a:p>
          <a:p>
            <a:pPr lvl="2" eaLnBrk="1" hangingPunct="1">
              <a:buFontTx/>
              <a:buChar char="•"/>
            </a:pPr>
            <a:r>
              <a:rPr lang="en-IE" sz="3200" u="none" dirty="0"/>
              <a:t> </a:t>
            </a:r>
            <a:r>
              <a:rPr lang="en-IE" sz="3200" u="none" dirty="0" err="1"/>
              <a:t>Ongoing</a:t>
            </a:r>
            <a:r>
              <a:rPr lang="en-IE" sz="3200" u="none" dirty="0"/>
              <a:t>, Day-to-Day tasks</a:t>
            </a:r>
          </a:p>
          <a:p>
            <a:pPr lvl="2" eaLnBrk="1" hangingPunct="1">
              <a:buFontTx/>
              <a:buChar char="•"/>
            </a:pPr>
            <a:endParaRPr lang="en-IE" sz="3200" u="none" dirty="0"/>
          </a:p>
          <a:p>
            <a:pPr lvl="2" eaLnBrk="1" hangingPunct="1">
              <a:buFontTx/>
              <a:buChar char="•"/>
            </a:pPr>
            <a:r>
              <a:rPr lang="en-IE" sz="3200" u="none" dirty="0"/>
              <a:t> Implements Data Owner directives / policies / standards etc</a:t>
            </a:r>
            <a:r>
              <a:rPr lang="en-IE" sz="3200" u="none" dirty="0" smtClean="0"/>
              <a:t>.</a:t>
            </a:r>
            <a:endParaRPr lang="en-IE" sz="3200" u="none" dirty="0"/>
          </a:p>
        </p:txBody>
      </p:sp>
      <p:sp>
        <p:nvSpPr>
          <p:cNvPr id="50179" name="Rectangle 4"/>
          <p:cNvSpPr>
            <a:spLocks noChangeArrowheads="1"/>
          </p:cNvSpPr>
          <p:nvPr/>
        </p:nvSpPr>
        <p:spPr bwMode="auto">
          <a:xfrm>
            <a:off x="0" y="0"/>
            <a:ext cx="12192000" cy="381000"/>
          </a:xfrm>
          <a:prstGeom prst="rect">
            <a:avLst/>
          </a:prstGeom>
          <a:solidFill>
            <a:srgbClr val="FFF385"/>
          </a:solidFill>
          <a:ln w="9525">
            <a:solidFill>
              <a:schemeClr val="tx1"/>
            </a:solidFill>
            <a:miter lim="800000"/>
            <a:headEnd/>
            <a:tailEnd/>
          </a:ln>
        </p:spPr>
        <p:txBody>
          <a:bodyPr anchor="ctr"/>
          <a:lstStyle/>
          <a:p>
            <a:pPr algn="ctr"/>
            <a:r>
              <a:rPr lang="en-IE" sz="3200" b="1" u="none">
                <a:solidFill>
                  <a:schemeClr val="tx2"/>
                </a:solidFill>
              </a:rPr>
              <a:t>Data Governance</a:t>
            </a:r>
            <a:endParaRPr lang="en-GB" sz="3200" b="1" u="none">
              <a:solidFill>
                <a:schemeClr val="tx2"/>
              </a:solidFill>
            </a:endParaRPr>
          </a:p>
        </p:txBody>
      </p:sp>
    </p:spTree>
    <p:extLst>
      <p:ext uri="{BB962C8B-B14F-4D97-AF65-F5344CB8AC3E}">
        <p14:creationId xmlns:p14="http://schemas.microsoft.com/office/powerpoint/2010/main" val="123329595"/>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666751" y="500063"/>
            <a:ext cx="9827078" cy="570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u="sng">
                <a:solidFill>
                  <a:schemeClr val="tx1"/>
                </a:solidFill>
                <a:latin typeface="Times New Roman" charset="0"/>
              </a:defRPr>
            </a:lvl1pPr>
            <a:lvl2pPr eaLnBrk="0" hangingPunct="0">
              <a:defRPr sz="2400" u="sng">
                <a:solidFill>
                  <a:schemeClr val="tx1"/>
                </a:solidFill>
                <a:latin typeface="Times New Roman" charset="0"/>
              </a:defRPr>
            </a:lvl2pPr>
            <a:lvl3pPr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IE" sz="2800" b="1" dirty="0" smtClean="0"/>
              <a:t>Data </a:t>
            </a:r>
            <a:r>
              <a:rPr lang="en-IE" sz="2800" b="1" dirty="0"/>
              <a:t>Steward</a:t>
            </a:r>
          </a:p>
          <a:p>
            <a:pPr marL="0" lvl="1" eaLnBrk="1" hangingPunct="1">
              <a:spcBef>
                <a:spcPct val="50000"/>
              </a:spcBef>
            </a:pPr>
            <a:r>
              <a:rPr lang="en-IE" sz="3200" u="none" dirty="0" smtClean="0"/>
              <a:t>  </a:t>
            </a:r>
            <a:r>
              <a:rPr lang="en-IE" sz="2800" u="none" dirty="0"/>
              <a:t>Specific Responsibilities</a:t>
            </a:r>
          </a:p>
          <a:p>
            <a:pPr marL="800100" lvl="1" indent="-342900">
              <a:spcBef>
                <a:spcPts val="500"/>
              </a:spcBef>
              <a:spcAft>
                <a:spcPts val="500"/>
              </a:spcAft>
              <a:buFont typeface="Arial" pitchFamily="34" charset="0"/>
              <a:buChar char="•"/>
            </a:pPr>
            <a:r>
              <a:rPr kumimoji="1" lang="en-GB" u="none" dirty="0" smtClean="0"/>
              <a:t>Agreement </a:t>
            </a:r>
            <a:r>
              <a:rPr kumimoji="1" lang="en-GB" u="none" dirty="0"/>
              <a:t>on </a:t>
            </a:r>
            <a:r>
              <a:rPr kumimoji="1" lang="en-GB" b="1" dirty="0"/>
              <a:t>Data Characteristics</a:t>
            </a:r>
            <a:r>
              <a:rPr kumimoji="1" lang="en-GB" u="none" dirty="0"/>
              <a:t> such as names, attributes (</a:t>
            </a:r>
            <a:r>
              <a:rPr kumimoji="1" lang="en-GB" u="none" dirty="0" err="1"/>
              <a:t>eg</a:t>
            </a:r>
            <a:r>
              <a:rPr kumimoji="1" lang="en-GB" u="none" dirty="0"/>
              <a:t>. column length / data type / optionality).</a:t>
            </a:r>
          </a:p>
          <a:p>
            <a:pPr marL="800100" lvl="1" indent="-342900">
              <a:spcBef>
                <a:spcPts val="500"/>
              </a:spcBef>
              <a:spcAft>
                <a:spcPts val="500"/>
              </a:spcAft>
              <a:buFont typeface="Arial" pitchFamily="34" charset="0"/>
              <a:buChar char="•"/>
            </a:pPr>
            <a:r>
              <a:rPr kumimoji="1" lang="en-GB" u="none" dirty="0" smtClean="0"/>
              <a:t>Confirmation </a:t>
            </a:r>
            <a:r>
              <a:rPr kumimoji="1" lang="en-GB" u="none" dirty="0"/>
              <a:t>that data adheres to </a:t>
            </a:r>
            <a:r>
              <a:rPr kumimoji="1" lang="en-GB" b="1" dirty="0"/>
              <a:t>Statutory Regulations</a:t>
            </a:r>
            <a:r>
              <a:rPr kumimoji="1" lang="en-GB" dirty="0"/>
              <a:t> </a:t>
            </a:r>
            <a:r>
              <a:rPr kumimoji="1" lang="en-GB" u="none" dirty="0"/>
              <a:t>(</a:t>
            </a:r>
            <a:r>
              <a:rPr kumimoji="1" lang="en-GB" u="none" dirty="0" err="1"/>
              <a:t>eg</a:t>
            </a:r>
            <a:r>
              <a:rPr kumimoji="1" lang="en-GB" u="none" dirty="0"/>
              <a:t>. Data Protection Act guidelines on appropriate data for electronic capture). </a:t>
            </a:r>
          </a:p>
          <a:p>
            <a:pPr marL="800100" lvl="1" indent="-342900">
              <a:spcBef>
                <a:spcPts val="500"/>
              </a:spcBef>
              <a:spcAft>
                <a:spcPts val="500"/>
              </a:spcAft>
              <a:buFont typeface="Arial" pitchFamily="34" charset="0"/>
              <a:buChar char="•"/>
            </a:pPr>
            <a:r>
              <a:rPr kumimoji="1" lang="en-GB" u="none" dirty="0" smtClean="0"/>
              <a:t>Documentation </a:t>
            </a:r>
            <a:r>
              <a:rPr kumimoji="1" lang="en-GB" u="none" dirty="0"/>
              <a:t>of requirement for </a:t>
            </a:r>
            <a:r>
              <a:rPr kumimoji="1" lang="en-GB" b="1" dirty="0"/>
              <a:t>Historical Versions</a:t>
            </a:r>
            <a:r>
              <a:rPr kumimoji="1" lang="en-GB" u="none" dirty="0"/>
              <a:t> of base data.</a:t>
            </a:r>
            <a:endParaRPr kumimoji="1" lang="en-IE" u="none" dirty="0"/>
          </a:p>
          <a:p>
            <a:pPr marL="800100" lvl="1" indent="-342900">
              <a:spcBef>
                <a:spcPct val="20000"/>
              </a:spcBef>
              <a:buFont typeface="Arial" pitchFamily="34" charset="0"/>
              <a:buChar char="•"/>
            </a:pPr>
            <a:r>
              <a:rPr kumimoji="1" lang="en-GB" u="none" dirty="0" smtClean="0"/>
              <a:t>Text </a:t>
            </a:r>
            <a:r>
              <a:rPr kumimoji="1" lang="en-GB" u="none" dirty="0"/>
              <a:t>definition of </a:t>
            </a:r>
            <a:r>
              <a:rPr kumimoji="1" lang="en-GB" b="1" dirty="0"/>
              <a:t>Business Meaning</a:t>
            </a:r>
            <a:r>
              <a:rPr kumimoji="1" lang="en-GB" u="none" dirty="0"/>
              <a:t> to ensure that each data element is unambiguously understood across the enterprise. </a:t>
            </a:r>
            <a:r>
              <a:rPr kumimoji="1" lang="en-IE" u="none" dirty="0"/>
              <a:t> </a:t>
            </a:r>
          </a:p>
          <a:p>
            <a:pPr marL="800100" lvl="1" indent="-342900">
              <a:spcBef>
                <a:spcPct val="20000"/>
              </a:spcBef>
              <a:buFont typeface="Arial" pitchFamily="34" charset="0"/>
              <a:buChar char="•"/>
            </a:pPr>
            <a:r>
              <a:rPr kumimoji="1" lang="en-GB" u="none" dirty="0" smtClean="0"/>
              <a:t>Definition </a:t>
            </a:r>
            <a:r>
              <a:rPr kumimoji="1" lang="en-GB" u="none" dirty="0"/>
              <a:t>of </a:t>
            </a:r>
            <a:r>
              <a:rPr kumimoji="1" lang="en-GB" b="1" dirty="0"/>
              <a:t>Service Level Agreement</a:t>
            </a:r>
            <a:r>
              <a:rPr kumimoji="1" lang="en-GB" u="none" dirty="0"/>
              <a:t> (aka SLA) including the business criticality prioritisation of each database table. </a:t>
            </a:r>
          </a:p>
          <a:p>
            <a:pPr lvl="2">
              <a:spcBef>
                <a:spcPct val="20000"/>
              </a:spcBef>
              <a:buFontTx/>
              <a:buChar char="–"/>
            </a:pPr>
            <a:endParaRPr lang="en-IE" sz="3200" u="none" dirty="0"/>
          </a:p>
        </p:txBody>
      </p:sp>
      <p:sp>
        <p:nvSpPr>
          <p:cNvPr id="51203" name="Rectangle 4"/>
          <p:cNvSpPr>
            <a:spLocks noChangeArrowheads="1"/>
          </p:cNvSpPr>
          <p:nvPr/>
        </p:nvSpPr>
        <p:spPr bwMode="auto">
          <a:xfrm>
            <a:off x="0" y="0"/>
            <a:ext cx="12192000" cy="381000"/>
          </a:xfrm>
          <a:prstGeom prst="rect">
            <a:avLst/>
          </a:prstGeom>
          <a:solidFill>
            <a:srgbClr val="FFF385"/>
          </a:solidFill>
          <a:ln w="9525">
            <a:solidFill>
              <a:schemeClr val="tx1"/>
            </a:solidFill>
            <a:miter lim="800000"/>
            <a:headEnd/>
            <a:tailEnd/>
          </a:ln>
        </p:spPr>
        <p:txBody>
          <a:bodyPr anchor="ctr"/>
          <a:lstStyle/>
          <a:p>
            <a:pPr algn="ctr"/>
            <a:r>
              <a:rPr lang="en-IE" sz="3200" b="1" u="none">
                <a:solidFill>
                  <a:schemeClr val="tx2"/>
                </a:solidFill>
              </a:rPr>
              <a:t>Data Governance</a:t>
            </a:r>
            <a:endParaRPr lang="en-GB" sz="3200" b="1" u="none">
              <a:solidFill>
                <a:schemeClr val="tx2"/>
              </a:solidFill>
            </a:endParaRPr>
          </a:p>
        </p:txBody>
      </p:sp>
    </p:spTree>
    <p:extLst>
      <p:ext uri="{BB962C8B-B14F-4D97-AF65-F5344CB8AC3E}">
        <p14:creationId xmlns:p14="http://schemas.microsoft.com/office/powerpoint/2010/main" val="1884172199"/>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558800" y="595313"/>
            <a:ext cx="11074400" cy="589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eaLnBrk="0" hangingPunct="0">
              <a:defRPr sz="2400" u="sng">
                <a:solidFill>
                  <a:schemeClr val="tx1"/>
                </a:solidFill>
                <a:latin typeface="Times New Roman" charset="0"/>
              </a:defRPr>
            </a:lvl2pPr>
            <a:lvl3pPr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eaLnBrk="0" fontAlgn="base" hangingPunct="0">
              <a:spcBef>
                <a:spcPct val="0"/>
              </a:spcBef>
              <a:spcAft>
                <a:spcPct val="0"/>
              </a:spcAft>
              <a:defRPr sz="2400" u="sng">
                <a:solidFill>
                  <a:schemeClr val="tx1"/>
                </a:solidFill>
                <a:latin typeface="Times New Roman" charset="0"/>
              </a:defRPr>
            </a:lvl6pPr>
            <a:lvl7pPr marL="2971800" indent="-228600" eaLnBrk="0" fontAlgn="base" hangingPunct="0">
              <a:spcBef>
                <a:spcPct val="0"/>
              </a:spcBef>
              <a:spcAft>
                <a:spcPct val="0"/>
              </a:spcAft>
              <a:defRPr sz="2400" u="sng">
                <a:solidFill>
                  <a:schemeClr val="tx1"/>
                </a:solidFill>
                <a:latin typeface="Times New Roman" charset="0"/>
              </a:defRPr>
            </a:lvl7pPr>
            <a:lvl8pPr marL="3429000" indent="-228600" eaLnBrk="0" fontAlgn="base" hangingPunct="0">
              <a:spcBef>
                <a:spcPct val="0"/>
              </a:spcBef>
              <a:spcAft>
                <a:spcPct val="0"/>
              </a:spcAft>
              <a:defRPr sz="2400" u="sng">
                <a:solidFill>
                  <a:schemeClr val="tx1"/>
                </a:solidFill>
                <a:latin typeface="Times New Roman" charset="0"/>
              </a:defRPr>
            </a:lvl8pPr>
            <a:lvl9pPr marL="3886200" indent="-228600"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IE" sz="1800" u="none" dirty="0" smtClean="0"/>
              <a:t>  </a:t>
            </a:r>
            <a:r>
              <a:rPr lang="en-IE" b="1" dirty="0"/>
              <a:t>Data </a:t>
            </a:r>
            <a:r>
              <a:rPr lang="en-IE" b="1" dirty="0" smtClean="0"/>
              <a:t>Steward</a:t>
            </a:r>
            <a:endParaRPr lang="en-IE" b="1" dirty="0"/>
          </a:p>
          <a:p>
            <a:pPr marL="0" lvl="1" eaLnBrk="1" hangingPunct="1">
              <a:spcBef>
                <a:spcPct val="50000"/>
              </a:spcBef>
            </a:pPr>
            <a:r>
              <a:rPr lang="en-IE" u="none" dirty="0"/>
              <a:t>  Specific Responsibilities</a:t>
            </a:r>
          </a:p>
          <a:p>
            <a:pPr marL="285750" indent="-285750">
              <a:spcBef>
                <a:spcPct val="20000"/>
              </a:spcBef>
              <a:buFontTx/>
              <a:buChar char="•"/>
            </a:pPr>
            <a:r>
              <a:rPr lang="en-IE" sz="2000" u="none" dirty="0"/>
              <a:t> </a:t>
            </a:r>
            <a:r>
              <a:rPr lang="en-GB" sz="2000" u="none" dirty="0"/>
              <a:t>Definition of Content Quality within broad categories (</a:t>
            </a:r>
            <a:r>
              <a:rPr lang="en-GB" sz="2000" u="none" dirty="0" err="1"/>
              <a:t>eg</a:t>
            </a:r>
            <a:r>
              <a:rPr lang="en-GB" sz="2000" u="none" dirty="0"/>
              <a:t>. perfect, high, medium, low). For example, accounting data is generally of guaranteed data quality whereas demographic data such as ‘date of birth’ or ‘number of cattle’ tends to be of lesser quality.</a:t>
            </a:r>
          </a:p>
          <a:p>
            <a:pPr marL="285750" indent="-285750">
              <a:spcBef>
                <a:spcPct val="20000"/>
              </a:spcBef>
              <a:buFontTx/>
              <a:buChar char="•"/>
            </a:pPr>
            <a:endParaRPr lang="en-IE" sz="2000" u="none" dirty="0"/>
          </a:p>
          <a:p>
            <a:pPr marL="285750" indent="-285750">
              <a:spcBef>
                <a:spcPct val="20000"/>
              </a:spcBef>
              <a:buFontTx/>
              <a:buChar char="•"/>
            </a:pPr>
            <a:r>
              <a:rPr lang="en-IE" sz="2000" u="none" dirty="0"/>
              <a:t> Proactive monitoring of Data Quality, for example through defining business rules to be executed within Data Quality Scorecards and through </a:t>
            </a:r>
            <a:r>
              <a:rPr lang="en-IE" sz="2000" u="none" dirty="0" err="1"/>
              <a:t>analyzing</a:t>
            </a:r>
            <a:r>
              <a:rPr lang="en-IE" sz="2000" u="none" dirty="0"/>
              <a:t> Data Profiles..</a:t>
            </a:r>
          </a:p>
          <a:p>
            <a:pPr marL="285750" indent="-285750">
              <a:spcBef>
                <a:spcPct val="20000"/>
              </a:spcBef>
              <a:buFontTx/>
              <a:buChar char="•"/>
            </a:pPr>
            <a:endParaRPr lang="en-IE" sz="2000" u="none" dirty="0"/>
          </a:p>
          <a:p>
            <a:pPr marL="285750" indent="-285750">
              <a:spcBef>
                <a:spcPct val="20000"/>
              </a:spcBef>
              <a:buFontTx/>
              <a:buChar char="•"/>
            </a:pPr>
            <a:r>
              <a:rPr lang="en-IE" sz="2000" u="none" dirty="0"/>
              <a:t> </a:t>
            </a:r>
            <a:r>
              <a:rPr lang="en-GB" sz="2000" u="none" dirty="0"/>
              <a:t>Definition of Access Rules taking cognisance of Chinese Walls, contractual agreements, statutory regulations and any restricted/sensitive data. </a:t>
            </a:r>
            <a:endParaRPr lang="en-IE" sz="2000" u="none" dirty="0"/>
          </a:p>
          <a:p>
            <a:pPr marL="285750" indent="-285750">
              <a:spcBef>
                <a:spcPct val="20000"/>
              </a:spcBef>
              <a:buFontTx/>
              <a:buChar char="•"/>
            </a:pPr>
            <a:endParaRPr lang="en-IE" sz="2000" u="none" dirty="0"/>
          </a:p>
          <a:p>
            <a:pPr marL="285750" indent="-285750">
              <a:spcBef>
                <a:spcPct val="20000"/>
              </a:spcBef>
              <a:buFontTx/>
              <a:buChar char="•"/>
            </a:pPr>
            <a:r>
              <a:rPr lang="en-IE" sz="2000" u="none" dirty="0"/>
              <a:t> Formal Approval of Requests for direct (e.g. analyst) or indirect (e.g. application) data access based on assessment that data is fit for the purpose and that the purpose is appropriate </a:t>
            </a:r>
            <a:endParaRPr lang="en-GB" sz="2000" u="none" dirty="0"/>
          </a:p>
          <a:p>
            <a:pPr lvl="1">
              <a:spcBef>
                <a:spcPts val="500"/>
              </a:spcBef>
              <a:spcAft>
                <a:spcPts val="500"/>
              </a:spcAft>
              <a:buFontTx/>
              <a:buChar char="–"/>
            </a:pPr>
            <a:endParaRPr lang="en-IE" sz="1400" u="none" dirty="0"/>
          </a:p>
          <a:p>
            <a:pPr lvl="1" eaLnBrk="1" hangingPunct="1">
              <a:spcBef>
                <a:spcPct val="50000"/>
              </a:spcBef>
              <a:buFontTx/>
              <a:buChar char="•"/>
            </a:pPr>
            <a:endParaRPr lang="en-IE" sz="1800" u="none" dirty="0"/>
          </a:p>
        </p:txBody>
      </p:sp>
      <p:sp>
        <p:nvSpPr>
          <p:cNvPr id="41987" name="Rectangle 4"/>
          <p:cNvSpPr>
            <a:spLocks noChangeArrowheads="1"/>
          </p:cNvSpPr>
          <p:nvPr/>
        </p:nvSpPr>
        <p:spPr bwMode="auto">
          <a:xfrm>
            <a:off x="0" y="0"/>
            <a:ext cx="12192000" cy="381000"/>
          </a:xfrm>
          <a:prstGeom prst="rect">
            <a:avLst/>
          </a:prstGeom>
          <a:solidFill>
            <a:srgbClr val="FFF385"/>
          </a:solidFill>
          <a:ln w="9525">
            <a:solidFill>
              <a:schemeClr val="tx1"/>
            </a:solidFill>
            <a:miter lim="800000"/>
            <a:headEnd/>
            <a:tailEnd/>
          </a:ln>
        </p:spPr>
        <p:txBody>
          <a:bodyPr anchor="ctr"/>
          <a:lstStyle/>
          <a:p>
            <a:pPr algn="ctr"/>
            <a:r>
              <a:rPr lang="en-IE" sz="3200" b="1" u="none">
                <a:solidFill>
                  <a:schemeClr val="tx2"/>
                </a:solidFill>
              </a:rPr>
              <a:t>Data Governance</a:t>
            </a:r>
            <a:endParaRPr lang="en-GB" sz="3200" b="1" u="none">
              <a:solidFill>
                <a:schemeClr val="tx2"/>
              </a:solidFill>
            </a:endParaRPr>
          </a:p>
        </p:txBody>
      </p:sp>
    </p:spTree>
    <p:extLst>
      <p:ext uri="{BB962C8B-B14F-4D97-AF65-F5344CB8AC3E}">
        <p14:creationId xmlns:p14="http://schemas.microsoft.com/office/powerpoint/2010/main" val="1093031503"/>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E"/>
          </a:p>
        </p:txBody>
      </p:sp>
      <p:sp>
        <p:nvSpPr>
          <p:cNvPr id="4" name="Slide Number Placeholder 3"/>
          <p:cNvSpPr>
            <a:spLocks noGrp="1"/>
          </p:cNvSpPr>
          <p:nvPr>
            <p:ph type="sldNum" sz="quarter" idx="12"/>
          </p:nvPr>
        </p:nvSpPr>
        <p:spPr/>
        <p:txBody>
          <a:bodyPr/>
          <a:lstStyle/>
          <a:p>
            <a:fld id="{684CEFCC-6C6D-41A7-A5A3-EEE5B10641B8}" type="slidenum">
              <a:rPr lang="en-IE" smtClean="0"/>
              <a:t>23</a:t>
            </a:fld>
            <a:endParaRPr lang="en-IE"/>
          </a:p>
        </p:txBody>
      </p:sp>
      <p:grpSp>
        <p:nvGrpSpPr>
          <p:cNvPr id="12" name="Group 11"/>
          <p:cNvGrpSpPr/>
          <p:nvPr/>
        </p:nvGrpSpPr>
        <p:grpSpPr>
          <a:xfrm>
            <a:off x="463388" y="232228"/>
            <a:ext cx="8810614" cy="5120900"/>
            <a:chOff x="463388" y="223267"/>
            <a:chExt cx="9024559" cy="5260490"/>
          </a:xfrm>
        </p:grpSpPr>
        <p:sp>
          <p:nvSpPr>
            <p:cNvPr id="9" name="Rectangle 8"/>
            <p:cNvSpPr/>
            <p:nvPr/>
          </p:nvSpPr>
          <p:spPr>
            <a:xfrm>
              <a:off x="463388" y="4214212"/>
              <a:ext cx="9024559" cy="567203"/>
            </a:xfrm>
            <a:prstGeom prst="rect">
              <a:avLst/>
            </a:prstGeom>
            <a:solidFill>
              <a:srgbClr val="F32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smtClean="0"/>
                <a:t>Meta Data Management</a:t>
              </a:r>
              <a:endParaRPr lang="en-IE" sz="2400" b="1" dirty="0"/>
            </a:p>
          </p:txBody>
        </p:sp>
        <p:grpSp>
          <p:nvGrpSpPr>
            <p:cNvPr id="11" name="Group 10"/>
            <p:cNvGrpSpPr/>
            <p:nvPr/>
          </p:nvGrpSpPr>
          <p:grpSpPr>
            <a:xfrm>
              <a:off x="463388" y="223267"/>
              <a:ext cx="9024559" cy="5260490"/>
              <a:chOff x="467784" y="549304"/>
              <a:chExt cx="9544050" cy="5596557"/>
            </a:xfrm>
          </p:grpSpPr>
          <p:sp>
            <p:nvSpPr>
              <p:cNvPr id="6" name="Rectangle 5"/>
              <p:cNvSpPr/>
              <p:nvPr/>
            </p:nvSpPr>
            <p:spPr>
              <a:xfrm>
                <a:off x="467784" y="5506296"/>
                <a:ext cx="9544050" cy="6395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smtClean="0"/>
                  <a:t>Information Security Management</a:t>
                </a:r>
                <a:endParaRPr lang="en-IE" sz="2400" b="1" dirty="0"/>
              </a:p>
            </p:txBody>
          </p:sp>
          <p:sp>
            <p:nvSpPr>
              <p:cNvPr id="10" name="Rectangle 9"/>
              <p:cNvSpPr/>
              <p:nvPr/>
            </p:nvSpPr>
            <p:spPr>
              <a:xfrm>
                <a:off x="467784" y="1770531"/>
                <a:ext cx="9544050" cy="639565"/>
              </a:xfrm>
              <a:prstGeom prst="rect">
                <a:avLst/>
              </a:prstGeom>
              <a:solidFill>
                <a:srgbClr val="F32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b="1" dirty="0" smtClean="0"/>
                  <a:t>Information Architecture</a:t>
                </a:r>
                <a:endParaRPr lang="en-IE" sz="2400" b="1" dirty="0"/>
              </a:p>
            </p:txBody>
          </p:sp>
          <p:sp>
            <p:nvSpPr>
              <p:cNvPr id="7" name="Isosceles Triangle 6"/>
              <p:cNvSpPr/>
              <p:nvPr/>
            </p:nvSpPr>
            <p:spPr>
              <a:xfrm>
                <a:off x="476250" y="549304"/>
                <a:ext cx="9535584" cy="1012967"/>
              </a:xfrm>
              <a:prstGeom prst="triangle">
                <a:avLst/>
              </a:prstGeom>
              <a:solidFill>
                <a:srgbClr val="F32503"/>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IE" sz="2400" b="1" dirty="0" smtClean="0"/>
                  <a:t>Data Governance</a:t>
                </a:r>
                <a:endParaRPr lang="en-IE" sz="2400" b="1" dirty="0"/>
              </a:p>
            </p:txBody>
          </p:sp>
          <p:sp>
            <p:nvSpPr>
              <p:cNvPr id="8" name="Rounded Rectangle 7"/>
              <p:cNvSpPr/>
              <p:nvPr/>
            </p:nvSpPr>
            <p:spPr>
              <a:xfrm>
                <a:off x="582876" y="2507811"/>
                <a:ext cx="1866897" cy="210250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Information Quality Management</a:t>
                </a:r>
                <a:endParaRPr lang="en-IE" sz="1600" b="1" dirty="0">
                  <a:solidFill>
                    <a:schemeClr val="tx1"/>
                  </a:solidFill>
                </a:endParaRPr>
              </a:p>
            </p:txBody>
          </p:sp>
          <p:sp>
            <p:nvSpPr>
              <p:cNvPr id="13" name="Rounded Rectangle 12"/>
              <p:cNvSpPr/>
              <p:nvPr/>
            </p:nvSpPr>
            <p:spPr>
              <a:xfrm>
                <a:off x="2544232" y="2507811"/>
                <a:ext cx="1819607" cy="212893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Relevance &amp; Master Data Management</a:t>
                </a:r>
                <a:endParaRPr lang="en-IE" sz="1600" b="1" dirty="0">
                  <a:solidFill>
                    <a:schemeClr val="tx1"/>
                  </a:solidFill>
                </a:endParaRPr>
              </a:p>
            </p:txBody>
          </p:sp>
          <p:sp>
            <p:nvSpPr>
              <p:cNvPr id="14" name="Rounded Rectangle 13"/>
              <p:cNvSpPr/>
              <p:nvPr/>
            </p:nvSpPr>
            <p:spPr>
              <a:xfrm>
                <a:off x="4458298" y="2534246"/>
                <a:ext cx="1770451" cy="2130271"/>
              </a:xfrm>
              <a:prstGeom prst="roundRect">
                <a:avLst/>
              </a:prstGeom>
              <a:solidFill>
                <a:srgbClr val="F32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Data Warehousing &amp; Business Intelligence</a:t>
                </a:r>
                <a:endParaRPr lang="en-IE" sz="1600" b="1" dirty="0">
                  <a:solidFill>
                    <a:schemeClr val="tx1"/>
                  </a:solidFill>
                </a:endParaRPr>
              </a:p>
            </p:txBody>
          </p:sp>
          <p:sp>
            <p:nvSpPr>
              <p:cNvPr id="15" name="Rounded Rectangle 14"/>
              <p:cNvSpPr/>
              <p:nvPr/>
            </p:nvSpPr>
            <p:spPr>
              <a:xfrm>
                <a:off x="6323207" y="2507811"/>
                <a:ext cx="1758086" cy="212893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Structured Data Management</a:t>
                </a:r>
                <a:endParaRPr lang="en-IE" sz="1600" b="1" dirty="0">
                  <a:solidFill>
                    <a:schemeClr val="tx1"/>
                  </a:solidFill>
                </a:endParaRPr>
              </a:p>
            </p:txBody>
          </p:sp>
          <p:sp>
            <p:nvSpPr>
              <p:cNvPr id="16" name="Rounded Rectangle 15"/>
              <p:cNvSpPr/>
              <p:nvPr/>
            </p:nvSpPr>
            <p:spPr>
              <a:xfrm>
                <a:off x="8175752" y="2507811"/>
                <a:ext cx="1812026" cy="210250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Unstructured Data Management</a:t>
                </a:r>
                <a:endParaRPr lang="en-IE" sz="1600" b="1" dirty="0">
                  <a:solidFill>
                    <a:schemeClr val="tx1"/>
                  </a:solidFill>
                </a:endParaRPr>
              </a:p>
            </p:txBody>
          </p:sp>
        </p:grpSp>
      </p:grpSp>
    </p:spTree>
    <p:extLst>
      <p:ext uri="{BB962C8B-B14F-4D97-AF65-F5344CB8AC3E}">
        <p14:creationId xmlns:p14="http://schemas.microsoft.com/office/powerpoint/2010/main" val="2759497875"/>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endParaRPr lang="en-IE"/>
          </a:p>
        </p:txBody>
      </p:sp>
      <p:sp>
        <p:nvSpPr>
          <p:cNvPr id="4" name="Slide Number Placeholder 3"/>
          <p:cNvSpPr>
            <a:spLocks noGrp="1"/>
          </p:cNvSpPr>
          <p:nvPr>
            <p:ph type="sldNum" sz="quarter" idx="12"/>
          </p:nvPr>
        </p:nvSpPr>
        <p:spPr/>
        <p:txBody>
          <a:bodyPr/>
          <a:lstStyle/>
          <a:p>
            <a:fld id="{684CEFCC-6C6D-41A7-A5A3-EEE5B10641B8}" type="slidenum">
              <a:rPr lang="en-IE" smtClean="0"/>
              <a:t>24</a:t>
            </a:fld>
            <a:endParaRPr lang="en-IE"/>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536" y="107461"/>
            <a:ext cx="9060564" cy="656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2720201"/>
      </p:ext>
    </p:extLst>
  </p:cSld>
  <p:clrMapOvr>
    <a:masterClrMapping/>
  </p:clrMapOvr>
  <mc:AlternateContent xmlns:mc="http://schemas.openxmlformats.org/markup-compatibility/2006">
    <mc:Choice xmlns:p14="http://schemas.microsoft.com/office/powerpoint/2010/main" Requires="p14">
      <p:transition spd="slow" p14:dur="1500">
        <p:pull dir="lu"/>
      </p:transition>
    </mc:Choice>
    <mc:Fallback>
      <p:transition spd="slow">
        <p:pull dir="lu"/>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Quality</a:t>
            </a:r>
            <a:endParaRPr lang="en-IE" dirty="0"/>
          </a:p>
        </p:txBody>
      </p:sp>
      <p:sp>
        <p:nvSpPr>
          <p:cNvPr id="3" name="Text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2"/>
          </p:nvPr>
        </p:nvSpPr>
        <p:spPr/>
        <p:txBody>
          <a:bodyPr/>
          <a:lstStyle/>
          <a:p>
            <a:fld id="{684CEFCC-6C6D-41A7-A5A3-EEE5B10641B8}" type="slidenum">
              <a:rPr lang="en-IE" smtClean="0"/>
              <a:t>25</a:t>
            </a:fld>
            <a:endParaRPr lang="en-IE"/>
          </a:p>
        </p:txBody>
      </p:sp>
    </p:spTree>
    <p:extLst>
      <p:ext uri="{BB962C8B-B14F-4D97-AF65-F5344CB8AC3E}">
        <p14:creationId xmlns:p14="http://schemas.microsoft.com/office/powerpoint/2010/main" val="2919880870"/>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Slide Number Placeholder 2"/>
          <p:cNvSpPr>
            <a:spLocks noGrp="1"/>
          </p:cNvSpPr>
          <p:nvPr>
            <p:ph type="sldNum" sz="quarter" idx="12"/>
          </p:nvPr>
        </p:nvSpPr>
        <p:spPr/>
        <p:txBody>
          <a:bodyPr/>
          <a:lstStyle/>
          <a:p>
            <a:fld id="{684CEFCC-6C6D-41A7-A5A3-EEE5B10641B8}" type="slidenum">
              <a:rPr lang="en-IE" smtClean="0"/>
              <a:t>26</a:t>
            </a:fld>
            <a:endParaRPr lang="en-IE"/>
          </a:p>
        </p:txBody>
      </p:sp>
      <p:pic>
        <p:nvPicPr>
          <p:cNvPr id="1026" name="Picture 2" descr="http://www.camelot-itlab.com/uploads/pics/Camelot_ITLab_Master_Data_MDM_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909" y="1306"/>
            <a:ext cx="10801408" cy="6647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326643"/>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Poor Quality Data?</a:t>
            </a:r>
            <a:endParaRPr lang="en-IE" dirty="0"/>
          </a:p>
        </p:txBody>
      </p:sp>
      <p:sp>
        <p:nvSpPr>
          <p:cNvPr id="3" name="Content Placeholder 2"/>
          <p:cNvSpPr>
            <a:spLocks noGrp="1"/>
          </p:cNvSpPr>
          <p:nvPr>
            <p:ph idx="1"/>
          </p:nvPr>
        </p:nvSpPr>
        <p:spPr/>
        <p:txBody>
          <a:bodyPr/>
          <a:lstStyle/>
          <a:p>
            <a:r>
              <a:rPr lang="en-IE" b="1" dirty="0"/>
              <a:t>Data Quality By Example: Old Beer bought by Old Man</a:t>
            </a:r>
          </a:p>
          <a:p>
            <a:r>
              <a:rPr lang="en-IE" dirty="0" smtClean="0">
                <a:hlinkClick r:id="rId2"/>
              </a:rPr>
              <a:t>http</a:t>
            </a:r>
            <a:r>
              <a:rPr lang="en-IE" dirty="0">
                <a:hlinkClick r:id="rId2"/>
              </a:rPr>
              <a:t>://</a:t>
            </a:r>
            <a:r>
              <a:rPr lang="en-IE" dirty="0" smtClean="0">
                <a:hlinkClick r:id="rId2"/>
              </a:rPr>
              <a:t>www.information-management.com/blogs/dq-by-example-old-beer-bought-by-old-man-10024988-1.html?portal=governance-risk-compliance</a:t>
            </a:r>
            <a:endParaRPr lang="en-IE" dirty="0" smtClean="0"/>
          </a:p>
          <a:p>
            <a:endParaRPr lang="en-IE" dirty="0"/>
          </a:p>
        </p:txBody>
      </p:sp>
      <p:sp>
        <p:nvSpPr>
          <p:cNvPr id="4" name="Slide Number Placeholder 3"/>
          <p:cNvSpPr>
            <a:spLocks noGrp="1"/>
          </p:cNvSpPr>
          <p:nvPr>
            <p:ph type="sldNum" sz="quarter" idx="12"/>
          </p:nvPr>
        </p:nvSpPr>
        <p:spPr/>
        <p:txBody>
          <a:bodyPr/>
          <a:lstStyle/>
          <a:p>
            <a:fld id="{684CEFCC-6C6D-41A7-A5A3-EEE5B10641B8}" type="slidenum">
              <a:rPr lang="en-IE" smtClean="0"/>
              <a:t>27</a:t>
            </a:fld>
            <a:endParaRPr lang="en-IE"/>
          </a:p>
        </p:txBody>
      </p:sp>
    </p:spTree>
    <p:extLst>
      <p:ext uri="{BB962C8B-B14F-4D97-AF65-F5344CB8AC3E}">
        <p14:creationId xmlns:p14="http://schemas.microsoft.com/office/powerpoint/2010/main" val="614970453"/>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507" y="249395"/>
            <a:ext cx="8596668" cy="1320800"/>
          </a:xfrm>
        </p:spPr>
        <p:txBody>
          <a:bodyPr/>
          <a:lstStyle/>
          <a:p>
            <a:r>
              <a:rPr lang="en-IE" dirty="0" smtClean="0"/>
              <a:t>Dimensions of Good Quality Data?</a:t>
            </a:r>
            <a:endParaRPr lang="en-IE" dirty="0"/>
          </a:p>
        </p:txBody>
      </p:sp>
      <p:sp>
        <p:nvSpPr>
          <p:cNvPr id="3" name="Content Placeholder 2"/>
          <p:cNvSpPr>
            <a:spLocks noGrp="1"/>
          </p:cNvSpPr>
          <p:nvPr>
            <p:ph idx="1"/>
          </p:nvPr>
        </p:nvSpPr>
        <p:spPr>
          <a:xfrm>
            <a:off x="583507" y="1766993"/>
            <a:ext cx="8596668" cy="3880773"/>
          </a:xfrm>
        </p:spPr>
        <p:txBody>
          <a:bodyPr/>
          <a:lstStyle/>
          <a:p>
            <a:r>
              <a:rPr lang="en-IE" dirty="0" smtClean="0"/>
              <a:t>Completeness</a:t>
            </a:r>
          </a:p>
          <a:p>
            <a:r>
              <a:rPr lang="en-IE" dirty="0" smtClean="0"/>
              <a:t>Timeliness</a:t>
            </a:r>
          </a:p>
          <a:p>
            <a:r>
              <a:rPr lang="en-IE" dirty="0"/>
              <a:t>Consistency</a:t>
            </a:r>
          </a:p>
          <a:p>
            <a:r>
              <a:rPr lang="en-IE" dirty="0" smtClean="0"/>
              <a:t>Validity</a:t>
            </a:r>
          </a:p>
          <a:p>
            <a:r>
              <a:rPr lang="en-IE" dirty="0" smtClean="0"/>
              <a:t>Integrity</a:t>
            </a:r>
          </a:p>
          <a:p>
            <a:r>
              <a:rPr lang="en-IE" dirty="0" smtClean="0"/>
              <a:t>Accuracy</a:t>
            </a:r>
            <a:endParaRPr lang="en-IE" dirty="0"/>
          </a:p>
        </p:txBody>
      </p:sp>
      <p:sp>
        <p:nvSpPr>
          <p:cNvPr id="4" name="Slide Number Placeholder 3"/>
          <p:cNvSpPr>
            <a:spLocks noGrp="1"/>
          </p:cNvSpPr>
          <p:nvPr>
            <p:ph type="sldNum" sz="quarter" idx="12"/>
          </p:nvPr>
        </p:nvSpPr>
        <p:spPr/>
        <p:txBody>
          <a:bodyPr/>
          <a:lstStyle/>
          <a:p>
            <a:fld id="{684CEFCC-6C6D-41A7-A5A3-EEE5B10641B8}" type="slidenum">
              <a:rPr lang="en-IE" smtClean="0"/>
              <a:t>28</a:t>
            </a:fld>
            <a:endParaRPr lang="en-IE"/>
          </a:p>
        </p:txBody>
      </p:sp>
      <p:pic>
        <p:nvPicPr>
          <p:cNvPr id="3076" name="Picture 4" descr="http://cdn.information-management.com/media/newspics/050109_Ravn_fig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115" y="909794"/>
            <a:ext cx="5800742" cy="4390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12006"/>
      </p:ext>
    </p:extLst>
  </p:cSld>
  <p:clrMapOvr>
    <a:masterClrMapping/>
  </p:clrMapOvr>
  <mc:AlternateContent xmlns:mc="http://schemas.openxmlformats.org/markup-compatibility/2006">
    <mc:Choice xmlns:p14="http://schemas.microsoft.com/office/powerpoint/2010/main" Requires="p14">
      <p:transition spd="slow" p14:dur="1500">
        <p:pull dir="lu"/>
      </p:transition>
    </mc:Choice>
    <mc:Fallback>
      <p:transition spd="slow">
        <p:pull dir="l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507" y="249395"/>
            <a:ext cx="8596668" cy="1320800"/>
          </a:xfrm>
        </p:spPr>
        <p:txBody>
          <a:bodyPr/>
          <a:lstStyle/>
          <a:p>
            <a:r>
              <a:rPr lang="en-IE" dirty="0" smtClean="0"/>
              <a:t>Dimensions of Good Quality Data?</a:t>
            </a:r>
            <a:endParaRPr lang="en-IE" dirty="0"/>
          </a:p>
        </p:txBody>
      </p:sp>
      <p:sp>
        <p:nvSpPr>
          <p:cNvPr id="4" name="Slide Number Placeholder 3"/>
          <p:cNvSpPr>
            <a:spLocks noGrp="1"/>
          </p:cNvSpPr>
          <p:nvPr>
            <p:ph type="sldNum" sz="quarter" idx="12"/>
          </p:nvPr>
        </p:nvSpPr>
        <p:spPr/>
        <p:txBody>
          <a:bodyPr/>
          <a:lstStyle/>
          <a:p>
            <a:fld id="{684CEFCC-6C6D-41A7-A5A3-EEE5B10641B8}" type="slidenum">
              <a:rPr lang="en-IE" smtClean="0"/>
              <a:t>29</a:t>
            </a:fld>
            <a:endParaRPr lang="en-IE"/>
          </a:p>
        </p:txBody>
      </p:sp>
      <p:pic>
        <p:nvPicPr>
          <p:cNvPr id="5122" name="Picture 2" descr="http://cdn.information-management.com/media/newspics/050109_Ravn_fig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07" y="1020989"/>
            <a:ext cx="9344264" cy="439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564514"/>
      </p:ext>
    </p:extLst>
  </p:cSld>
  <p:clrMapOvr>
    <a:masterClrMapping/>
  </p:clrMapOvr>
  <mc:AlternateContent xmlns:mc="http://schemas.openxmlformats.org/markup-compatibility/2006">
    <mc:Choice xmlns:p14="http://schemas.microsoft.com/office/powerpoint/2010/main" Requires="p14">
      <p:transition spd="slow" p14:dur="1500">
        <p:pull dir="lu"/>
      </p:transition>
    </mc:Choice>
    <mc:Fallback>
      <p:transition spd="slow">
        <p:pull dir="l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6971"/>
          </a:xfrm>
        </p:spPr>
        <p:txBody>
          <a:bodyPr/>
          <a:lstStyle/>
          <a:p>
            <a:r>
              <a:rPr lang="en-IE" b="1" dirty="0" smtClean="0"/>
              <a:t>Master Data Management (</a:t>
            </a:r>
            <a:r>
              <a:rPr lang="en-IE" b="1" dirty="0"/>
              <a:t>MDM)</a:t>
            </a:r>
            <a:endParaRPr lang="en-IE" dirty="0"/>
          </a:p>
        </p:txBody>
      </p:sp>
      <p:sp>
        <p:nvSpPr>
          <p:cNvPr id="3" name="Content Placeholder 2"/>
          <p:cNvSpPr>
            <a:spLocks noGrp="1"/>
          </p:cNvSpPr>
          <p:nvPr>
            <p:ph idx="1"/>
          </p:nvPr>
        </p:nvSpPr>
        <p:spPr>
          <a:xfrm>
            <a:off x="677334" y="1596571"/>
            <a:ext cx="9381066" cy="4444791"/>
          </a:xfrm>
        </p:spPr>
        <p:txBody>
          <a:bodyPr>
            <a:normAutofit lnSpcReduction="10000"/>
          </a:bodyPr>
          <a:lstStyle/>
          <a:p>
            <a:r>
              <a:rPr lang="en-IE" sz="2400" b="1" dirty="0"/>
              <a:t>Master data management (MDM)</a:t>
            </a:r>
            <a:r>
              <a:rPr lang="en-IE" sz="2400" dirty="0"/>
              <a:t> is a technology-enabled discipline in which business and IT work together to ensure the uniformity, accuracy, stewardship, semantic consistency and accountability of the enterprise’s official shared master data assets. </a:t>
            </a:r>
            <a:r>
              <a:rPr lang="en-IE" sz="2400" dirty="0" smtClean="0"/>
              <a:t/>
            </a:r>
            <a:br>
              <a:rPr lang="en-IE" sz="2400" dirty="0" smtClean="0"/>
            </a:br>
            <a:r>
              <a:rPr lang="en-IE" sz="2400" dirty="0" smtClean="0"/>
              <a:t/>
            </a:r>
            <a:br>
              <a:rPr lang="en-IE" sz="2400" dirty="0" smtClean="0"/>
            </a:br>
            <a:r>
              <a:rPr lang="en-IE" sz="2400" dirty="0" smtClean="0"/>
              <a:t>Master </a:t>
            </a:r>
            <a:r>
              <a:rPr lang="en-IE" sz="2400" dirty="0"/>
              <a:t>data is the consistent and uniform set of identifiers and extended attributes that describes the core entities of the enterprise including customers, prospects, citizens, suppliers, sites, hierarchies and chart of accounts</a:t>
            </a:r>
            <a:r>
              <a:rPr lang="en-IE" sz="2400" dirty="0" smtClean="0"/>
              <a:t>.(Gartner, 2013)</a:t>
            </a:r>
          </a:p>
          <a:p>
            <a:endParaRPr lang="en-IE" sz="2400" dirty="0" smtClean="0"/>
          </a:p>
          <a:p>
            <a:pPr lvl="1"/>
            <a:r>
              <a:rPr lang="en-IE" dirty="0" smtClean="0"/>
              <a:t>Source</a:t>
            </a:r>
            <a:r>
              <a:rPr lang="en-IE" dirty="0"/>
              <a:t>: Gartner (2013) </a:t>
            </a:r>
            <a:r>
              <a:rPr lang="en-IE" dirty="0">
                <a:hlinkClick r:id="rId2"/>
              </a:rPr>
              <a:t>http://</a:t>
            </a:r>
            <a:r>
              <a:rPr lang="en-IE" dirty="0" smtClean="0">
                <a:hlinkClick r:id="rId2"/>
              </a:rPr>
              <a:t>www.gartner.com/it-glossary/master-data-management-mdm</a:t>
            </a:r>
            <a:r>
              <a:rPr lang="en-IE" dirty="0" smtClean="0"/>
              <a:t> Accessed 26/05/2014.</a:t>
            </a:r>
            <a:endParaRPr lang="en-IE" dirty="0"/>
          </a:p>
        </p:txBody>
      </p:sp>
      <p:sp>
        <p:nvSpPr>
          <p:cNvPr id="4" name="Slide Number Placeholder 3"/>
          <p:cNvSpPr>
            <a:spLocks noGrp="1"/>
          </p:cNvSpPr>
          <p:nvPr>
            <p:ph type="sldNum" sz="quarter" idx="12"/>
          </p:nvPr>
        </p:nvSpPr>
        <p:spPr/>
        <p:txBody>
          <a:bodyPr/>
          <a:lstStyle/>
          <a:p>
            <a:fld id="{684CEFCC-6C6D-41A7-A5A3-EEE5B10641B8}" type="slidenum">
              <a:rPr lang="en-IE" smtClean="0"/>
              <a:t>3</a:t>
            </a:fld>
            <a:endParaRPr lang="en-IE"/>
          </a:p>
        </p:txBody>
      </p:sp>
    </p:spTree>
    <p:extLst>
      <p:ext uri="{BB962C8B-B14F-4D97-AF65-F5344CB8AC3E}">
        <p14:creationId xmlns:p14="http://schemas.microsoft.com/office/powerpoint/2010/main" val="3894816781"/>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219" y="137885"/>
            <a:ext cx="8596668" cy="943429"/>
          </a:xfrm>
        </p:spPr>
        <p:txBody>
          <a:bodyPr/>
          <a:lstStyle/>
          <a:p>
            <a:r>
              <a:rPr lang="en-IE" b="1" dirty="0"/>
              <a:t>Completeness of data</a:t>
            </a:r>
            <a:endParaRPr lang="en-IE" dirty="0"/>
          </a:p>
        </p:txBody>
      </p:sp>
      <p:sp>
        <p:nvSpPr>
          <p:cNvPr id="3" name="Content Placeholder 2"/>
          <p:cNvSpPr>
            <a:spLocks noGrp="1"/>
          </p:cNvSpPr>
          <p:nvPr>
            <p:ph idx="1"/>
          </p:nvPr>
        </p:nvSpPr>
        <p:spPr>
          <a:xfrm>
            <a:off x="459619" y="1081314"/>
            <a:ext cx="9540723" cy="3880773"/>
          </a:xfrm>
        </p:spPr>
        <p:txBody>
          <a:bodyPr>
            <a:noAutofit/>
          </a:bodyPr>
          <a:lstStyle/>
          <a:p>
            <a:r>
              <a:rPr lang="en-IE" b="1" dirty="0"/>
              <a:t>Completeness of data</a:t>
            </a:r>
            <a:r>
              <a:rPr lang="en-IE" dirty="0"/>
              <a:t> is the extent to which the expected attributes of data are provided.</a:t>
            </a:r>
          </a:p>
          <a:p>
            <a:r>
              <a:rPr lang="en-IE" b="1" dirty="0"/>
              <a:t>For example, a customer data is considered as complete if:</a:t>
            </a:r>
          </a:p>
          <a:p>
            <a:pPr lvl="1"/>
            <a:r>
              <a:rPr lang="en-IE" dirty="0"/>
              <a:t>All customer addresses, contact details and other information are available.</a:t>
            </a:r>
          </a:p>
          <a:p>
            <a:pPr lvl="1"/>
            <a:r>
              <a:rPr lang="en-IE" dirty="0"/>
              <a:t>Data of all customers is available.</a:t>
            </a:r>
          </a:p>
          <a:p>
            <a:r>
              <a:rPr lang="en-IE" b="1" dirty="0"/>
              <a:t>Data Completeness</a:t>
            </a:r>
            <a:r>
              <a:rPr lang="en-IE" dirty="0"/>
              <a:t> definition is the 'expected completeness'. </a:t>
            </a:r>
            <a:r>
              <a:rPr lang="en-IE" dirty="0" smtClean="0"/>
              <a:t>Every </a:t>
            </a:r>
            <a:r>
              <a:rPr lang="en-IE" dirty="0"/>
              <a:t>data requirement has 'mandatory' and 'optional' aspects. For example customer's mailing address is mandatory and it is available and because customer’s office address is optional, it is OK if it is not available.</a:t>
            </a:r>
          </a:p>
          <a:p>
            <a:r>
              <a:rPr lang="en-IE" b="1" dirty="0"/>
              <a:t>Data can be complete, but inaccurate:</a:t>
            </a:r>
          </a:p>
          <a:p>
            <a:pPr lvl="1"/>
            <a:r>
              <a:rPr lang="en-IE" dirty="0"/>
              <a:t>All the customers' addresses are available, but many of them are not correct.</a:t>
            </a:r>
          </a:p>
          <a:p>
            <a:pPr lvl="1"/>
            <a:r>
              <a:rPr lang="en-IE" dirty="0"/>
              <a:t>The health records of all patients have 'last visit' date, but some of it contains the future dates.</a:t>
            </a:r>
          </a:p>
          <a:p>
            <a:endParaRPr lang="en-IE" dirty="0"/>
          </a:p>
        </p:txBody>
      </p:sp>
      <p:sp>
        <p:nvSpPr>
          <p:cNvPr id="4" name="Slide Number Placeholder 3"/>
          <p:cNvSpPr>
            <a:spLocks noGrp="1"/>
          </p:cNvSpPr>
          <p:nvPr>
            <p:ph type="sldNum" sz="quarter" idx="12"/>
          </p:nvPr>
        </p:nvSpPr>
        <p:spPr/>
        <p:txBody>
          <a:bodyPr/>
          <a:lstStyle/>
          <a:p>
            <a:fld id="{684CEFCC-6C6D-41A7-A5A3-EEE5B10641B8}" type="slidenum">
              <a:rPr lang="en-IE" smtClean="0"/>
              <a:t>30</a:t>
            </a:fld>
            <a:endParaRPr lang="en-IE"/>
          </a:p>
        </p:txBody>
      </p:sp>
    </p:spTree>
    <p:extLst>
      <p:ext uri="{BB962C8B-B14F-4D97-AF65-F5344CB8AC3E}">
        <p14:creationId xmlns:p14="http://schemas.microsoft.com/office/powerpoint/2010/main" val="1271380742"/>
      </p:ext>
    </p:extLst>
  </p:cSld>
  <p:clrMapOvr>
    <a:masterClrMapping/>
  </p:clrMapOvr>
  <mc:AlternateContent xmlns:mc="http://schemas.openxmlformats.org/markup-compatibility/2006">
    <mc:Choice xmlns:p14="http://schemas.microsoft.com/office/powerpoint/2010/main" Requires="p14">
      <p:transition spd="slow" p14:dur="15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664" y="145142"/>
            <a:ext cx="8596668" cy="943429"/>
          </a:xfrm>
        </p:spPr>
        <p:txBody>
          <a:bodyPr/>
          <a:lstStyle/>
          <a:p>
            <a:r>
              <a:rPr lang="en-IE" b="1" dirty="0" smtClean="0"/>
              <a:t>Data Timeliness</a:t>
            </a:r>
            <a:endParaRPr lang="en-IE" dirty="0"/>
          </a:p>
        </p:txBody>
      </p:sp>
      <p:sp>
        <p:nvSpPr>
          <p:cNvPr id="3" name="Content Placeholder 2"/>
          <p:cNvSpPr>
            <a:spLocks noGrp="1"/>
          </p:cNvSpPr>
          <p:nvPr>
            <p:ph idx="1"/>
          </p:nvPr>
        </p:nvSpPr>
        <p:spPr>
          <a:xfrm>
            <a:off x="285449" y="827314"/>
            <a:ext cx="10150322" cy="3880773"/>
          </a:xfrm>
        </p:spPr>
        <p:txBody>
          <a:bodyPr>
            <a:noAutofit/>
          </a:bodyPr>
          <a:lstStyle/>
          <a:p>
            <a:pPr marL="0" indent="0" algn="ctr">
              <a:buNone/>
            </a:pPr>
            <a:r>
              <a:rPr lang="en-IE" b="1" dirty="0" smtClean="0"/>
              <a:t>'Data </a:t>
            </a:r>
            <a:r>
              <a:rPr lang="en-IE" b="1" dirty="0"/>
              <a:t>delayed' is 'Data Denied'</a:t>
            </a:r>
            <a:endParaRPr lang="en-IE" dirty="0"/>
          </a:p>
          <a:p>
            <a:r>
              <a:rPr lang="en-IE" dirty="0"/>
              <a:t>The timeliness of data is extremely important. This is reflected in:</a:t>
            </a:r>
          </a:p>
          <a:p>
            <a:pPr lvl="1"/>
            <a:r>
              <a:rPr lang="en-IE" dirty="0"/>
              <a:t>Companies are required to publish their quarterly results with in a given frame of time.</a:t>
            </a:r>
          </a:p>
          <a:p>
            <a:pPr lvl="1"/>
            <a:r>
              <a:rPr lang="en-IE" dirty="0"/>
              <a:t>Customers service providing up-to date information to the customers.</a:t>
            </a:r>
          </a:p>
          <a:p>
            <a:pPr lvl="1"/>
            <a:r>
              <a:rPr lang="en-IE" dirty="0"/>
              <a:t>Credit system checking on the credit card account activity.</a:t>
            </a:r>
          </a:p>
          <a:p>
            <a:r>
              <a:rPr lang="en-IE" dirty="0"/>
              <a:t>The timeliness depends on user expectation. An online availability of data could be required for room allocation system in Hospitality, but an overnight data is fine for a billing system.</a:t>
            </a:r>
          </a:p>
          <a:p>
            <a:r>
              <a:rPr lang="en-IE" dirty="0"/>
              <a:t>Example of Data not being timely:</a:t>
            </a:r>
          </a:p>
          <a:p>
            <a:pPr lvl="1"/>
            <a:r>
              <a:rPr lang="en-IE" dirty="0"/>
              <a:t>The courier package status is delivered, but it will be updated in the system only in the night batch run. This means that online status will not be available.</a:t>
            </a:r>
          </a:p>
          <a:p>
            <a:pPr lvl="1"/>
            <a:r>
              <a:rPr lang="en-IE" dirty="0"/>
              <a:t>The financial statements of a company are published one month after the year-end.</a:t>
            </a:r>
          </a:p>
          <a:p>
            <a:pPr lvl="1"/>
            <a:r>
              <a:rPr lang="en-IE" dirty="0"/>
              <a:t>The census data is available two years after the census is done.</a:t>
            </a:r>
          </a:p>
        </p:txBody>
      </p:sp>
      <p:sp>
        <p:nvSpPr>
          <p:cNvPr id="4" name="Slide Number Placeholder 3"/>
          <p:cNvSpPr>
            <a:spLocks noGrp="1"/>
          </p:cNvSpPr>
          <p:nvPr>
            <p:ph type="sldNum" sz="quarter" idx="12"/>
          </p:nvPr>
        </p:nvSpPr>
        <p:spPr/>
        <p:txBody>
          <a:bodyPr/>
          <a:lstStyle/>
          <a:p>
            <a:fld id="{684CEFCC-6C6D-41A7-A5A3-EEE5B10641B8}" type="slidenum">
              <a:rPr lang="en-IE" smtClean="0"/>
              <a:t>31</a:t>
            </a:fld>
            <a:endParaRPr lang="en-IE"/>
          </a:p>
        </p:txBody>
      </p:sp>
    </p:spTree>
    <p:extLst>
      <p:ext uri="{BB962C8B-B14F-4D97-AF65-F5344CB8AC3E}">
        <p14:creationId xmlns:p14="http://schemas.microsoft.com/office/powerpoint/2010/main" val="2689118754"/>
      </p:ext>
    </p:extLst>
  </p:cSld>
  <p:clrMapOvr>
    <a:masterClrMapping/>
  </p:clrMapOvr>
  <mc:AlternateContent xmlns:mc="http://schemas.openxmlformats.org/markup-compatibility/2006">
    <mc:Choice xmlns:p14="http://schemas.microsoft.com/office/powerpoint/2010/main" Requires="p14">
      <p:transition spd="slow" p14:dur="15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20" y="232228"/>
            <a:ext cx="8596668" cy="943429"/>
          </a:xfrm>
        </p:spPr>
        <p:txBody>
          <a:bodyPr/>
          <a:lstStyle/>
          <a:p>
            <a:r>
              <a:rPr lang="en-IE" b="1" dirty="0" smtClean="0"/>
              <a:t>Data Consistency</a:t>
            </a:r>
            <a:endParaRPr lang="en-IE" dirty="0"/>
          </a:p>
        </p:txBody>
      </p:sp>
      <p:sp>
        <p:nvSpPr>
          <p:cNvPr id="3" name="Content Placeholder 2"/>
          <p:cNvSpPr>
            <a:spLocks noGrp="1"/>
          </p:cNvSpPr>
          <p:nvPr>
            <p:ph idx="1"/>
          </p:nvPr>
        </p:nvSpPr>
        <p:spPr>
          <a:xfrm>
            <a:off x="319920" y="883557"/>
            <a:ext cx="9459080" cy="5009243"/>
          </a:xfrm>
        </p:spPr>
        <p:txBody>
          <a:bodyPr>
            <a:noAutofit/>
          </a:bodyPr>
          <a:lstStyle/>
          <a:p>
            <a:pPr marL="0" indent="0">
              <a:buNone/>
            </a:pPr>
            <a:r>
              <a:rPr lang="en-IE" b="1" dirty="0" smtClean="0"/>
              <a:t>Consistency </a:t>
            </a:r>
            <a:r>
              <a:rPr lang="en-IE" b="1" dirty="0"/>
              <a:t>of Data</a:t>
            </a:r>
            <a:r>
              <a:rPr lang="en-IE" dirty="0"/>
              <a:t> means that data across the enterprise should be in synch with each other.</a:t>
            </a:r>
          </a:p>
          <a:p>
            <a:r>
              <a:rPr lang="en-IE" b="1" dirty="0" smtClean="0"/>
              <a:t>Example </a:t>
            </a:r>
            <a:r>
              <a:rPr lang="en-IE" b="1" dirty="0"/>
              <a:t>of data </a:t>
            </a:r>
            <a:r>
              <a:rPr lang="en-IE" b="1" dirty="0" smtClean="0"/>
              <a:t>in-consistency:</a:t>
            </a:r>
            <a:endParaRPr lang="en-IE" b="1" dirty="0"/>
          </a:p>
          <a:p>
            <a:pPr lvl="1"/>
            <a:r>
              <a:rPr lang="en-IE" sz="1800" dirty="0" smtClean="0"/>
              <a:t>A </a:t>
            </a:r>
            <a:r>
              <a:rPr lang="en-IE" sz="1800" dirty="0"/>
              <a:t>credit card is cancelled, and inactive, but the card billing status shows 'due'.</a:t>
            </a:r>
          </a:p>
          <a:p>
            <a:r>
              <a:rPr lang="en-IE" dirty="0"/>
              <a:t>Data can be accurate (i.e., it will represent what happened in real world), but still inconsistent.</a:t>
            </a:r>
          </a:p>
          <a:p>
            <a:r>
              <a:rPr lang="en-IE" dirty="0"/>
              <a:t>An Airline promotion campaign closure date is Jan 31, and there is a passenger ticket booked under the campaign on Feb. 2.</a:t>
            </a:r>
          </a:p>
          <a:p>
            <a:r>
              <a:rPr lang="en-IE" dirty="0"/>
              <a:t>Data is inconsistent, when it is in synch in the narrow domain of an organization, but not in synch across the organization. For example:</a:t>
            </a:r>
          </a:p>
          <a:p>
            <a:pPr lvl="1"/>
            <a:r>
              <a:rPr lang="en-IE" dirty="0"/>
              <a:t>Collection management system has the Cheque status as 'cleared', but in the accounting system, the money is not shown being credited to the bank account. Reason for this kind of inconsistency is that system interfaces are synchronized during the end-of-day batch runs</a:t>
            </a:r>
            <a:r>
              <a:rPr lang="en-IE" dirty="0" smtClean="0"/>
              <a:t>.</a:t>
            </a:r>
            <a:endParaRPr lang="en-IE" dirty="0"/>
          </a:p>
        </p:txBody>
      </p:sp>
      <p:sp>
        <p:nvSpPr>
          <p:cNvPr id="4" name="Slide Number Placeholder 3"/>
          <p:cNvSpPr>
            <a:spLocks noGrp="1"/>
          </p:cNvSpPr>
          <p:nvPr>
            <p:ph type="sldNum" sz="quarter" idx="12"/>
          </p:nvPr>
        </p:nvSpPr>
        <p:spPr/>
        <p:txBody>
          <a:bodyPr/>
          <a:lstStyle/>
          <a:p>
            <a:fld id="{684CEFCC-6C6D-41A7-A5A3-EEE5B10641B8}" type="slidenum">
              <a:rPr lang="en-IE" smtClean="0"/>
              <a:t>32</a:t>
            </a:fld>
            <a:endParaRPr lang="en-IE"/>
          </a:p>
        </p:txBody>
      </p:sp>
    </p:spTree>
    <p:extLst>
      <p:ext uri="{BB962C8B-B14F-4D97-AF65-F5344CB8AC3E}">
        <p14:creationId xmlns:p14="http://schemas.microsoft.com/office/powerpoint/2010/main" val="4182462013"/>
      </p:ext>
    </p:extLst>
  </p:cSld>
  <p:clrMapOvr>
    <a:masterClrMapping/>
  </p:clrMapOvr>
  <mc:AlternateContent xmlns:mc="http://schemas.openxmlformats.org/markup-compatibility/2006">
    <mc:Choice xmlns:p14="http://schemas.microsoft.com/office/powerpoint/2010/main" Requires="p14">
      <p:transition spd="slow" p14:dur="15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20" y="232228"/>
            <a:ext cx="8596668" cy="943429"/>
          </a:xfrm>
        </p:spPr>
        <p:txBody>
          <a:bodyPr/>
          <a:lstStyle/>
          <a:p>
            <a:r>
              <a:rPr lang="en-IE" b="1" dirty="0" smtClean="0"/>
              <a:t>Other Data Quality Dimensions</a:t>
            </a:r>
            <a:endParaRPr lang="en-IE" dirty="0"/>
          </a:p>
        </p:txBody>
      </p:sp>
      <p:sp>
        <p:nvSpPr>
          <p:cNvPr id="3" name="Content Placeholder 2"/>
          <p:cNvSpPr>
            <a:spLocks noGrp="1"/>
          </p:cNvSpPr>
          <p:nvPr>
            <p:ph idx="1"/>
          </p:nvPr>
        </p:nvSpPr>
        <p:spPr>
          <a:xfrm>
            <a:off x="459620" y="1264557"/>
            <a:ext cx="9656837" cy="3880773"/>
          </a:xfrm>
        </p:spPr>
        <p:txBody>
          <a:bodyPr>
            <a:noAutofit/>
          </a:bodyPr>
          <a:lstStyle/>
          <a:p>
            <a:r>
              <a:rPr lang="en-IE" b="1" dirty="0" smtClean="0"/>
              <a:t>Validity – is the data itself valid? Context is </a:t>
            </a:r>
            <a:r>
              <a:rPr lang="en-IE" b="1" dirty="0" err="1" smtClean="0"/>
              <a:t>v.important</a:t>
            </a:r>
            <a:r>
              <a:rPr lang="en-IE" b="1" dirty="0" smtClean="0"/>
              <a:t> here. E.g. a phone number would not be expected to include </a:t>
            </a:r>
            <a:r>
              <a:rPr lang="en-IE" dirty="0"/>
              <a:t>#, @, or </a:t>
            </a:r>
            <a:r>
              <a:rPr lang="en-IE" dirty="0" smtClean="0"/>
              <a:t>% characters, if it did it would be invalid. Validation rules can be implemented in a database to ensure phone numbers are entered in the correct format.</a:t>
            </a:r>
          </a:p>
          <a:p>
            <a:endParaRPr lang="en-IE" b="1" dirty="0" smtClean="0"/>
          </a:p>
          <a:p>
            <a:r>
              <a:rPr lang="en-IE" b="1" dirty="0" smtClean="0"/>
              <a:t>Data </a:t>
            </a:r>
            <a:r>
              <a:rPr lang="en-IE" b="1" dirty="0"/>
              <a:t>integrity</a:t>
            </a:r>
            <a:r>
              <a:rPr lang="en-IE" dirty="0"/>
              <a:t> is data that has a complete or whole structure. All characteristics of the data including </a:t>
            </a:r>
            <a:r>
              <a:rPr lang="en-IE" dirty="0">
                <a:hlinkClick r:id="rId2" tooltip="Business rule"/>
              </a:rPr>
              <a:t>business rules</a:t>
            </a:r>
            <a:r>
              <a:rPr lang="en-IE" dirty="0"/>
              <a:t>, rules for how pieces of data relate, dates, definitions and lineage must be correct for data to be complete.</a:t>
            </a:r>
            <a:endParaRPr lang="en-IE" dirty="0" smtClean="0"/>
          </a:p>
          <a:p>
            <a:pPr lvl="1"/>
            <a:r>
              <a:rPr lang="en-IE" i="1" dirty="0">
                <a:hlinkClick r:id="rId3" tooltip="Entity integrity"/>
              </a:rPr>
              <a:t>Entity integrity</a:t>
            </a:r>
            <a:r>
              <a:rPr lang="en-IE" dirty="0"/>
              <a:t> concerns the concept of a </a:t>
            </a:r>
            <a:r>
              <a:rPr lang="en-IE" dirty="0">
                <a:hlinkClick r:id="rId4" tooltip="Primary key"/>
              </a:rPr>
              <a:t>primary key</a:t>
            </a:r>
            <a:r>
              <a:rPr lang="en-IE" dirty="0"/>
              <a:t>. Entity integrity is an integrity rule which states that every table must have a primary key and that the column or columns chosen to be the primary key should be unique and not null.</a:t>
            </a:r>
          </a:p>
          <a:p>
            <a:pPr lvl="1"/>
            <a:r>
              <a:rPr lang="en-IE" i="1" dirty="0">
                <a:hlinkClick r:id="rId5" tooltip="Referential integrity"/>
              </a:rPr>
              <a:t>Referential integrity</a:t>
            </a:r>
            <a:r>
              <a:rPr lang="en-IE" dirty="0"/>
              <a:t> concerns the concept of a </a:t>
            </a:r>
            <a:r>
              <a:rPr lang="en-IE" dirty="0">
                <a:hlinkClick r:id="rId6" tooltip="Foreign key"/>
              </a:rPr>
              <a:t>foreign key</a:t>
            </a:r>
            <a:r>
              <a:rPr lang="en-IE" dirty="0"/>
              <a:t>. The referential integrity rule states that any foreign key value can only be in one of two states. The usual state of affairs is that the foreign key value refers to a primary key value of some table in the database. Occasionally, and this will depend on the rules of the business, a foreign key value can be null. In this case we are explicitly saying that either there is no relationship between the objects represented in the database or that this relationship is unknown</a:t>
            </a:r>
            <a:r>
              <a:rPr lang="en-IE" dirty="0" smtClean="0"/>
              <a:t>.</a:t>
            </a:r>
            <a:endParaRPr lang="en-IE" b="1" dirty="0" smtClean="0"/>
          </a:p>
        </p:txBody>
      </p:sp>
      <p:sp>
        <p:nvSpPr>
          <p:cNvPr id="4" name="Slide Number Placeholder 3"/>
          <p:cNvSpPr>
            <a:spLocks noGrp="1"/>
          </p:cNvSpPr>
          <p:nvPr>
            <p:ph type="sldNum" sz="quarter" idx="12"/>
          </p:nvPr>
        </p:nvSpPr>
        <p:spPr/>
        <p:txBody>
          <a:bodyPr/>
          <a:lstStyle/>
          <a:p>
            <a:fld id="{684CEFCC-6C6D-41A7-A5A3-EEE5B10641B8}" type="slidenum">
              <a:rPr lang="en-IE" smtClean="0"/>
              <a:t>33</a:t>
            </a:fld>
            <a:endParaRPr lang="en-IE"/>
          </a:p>
        </p:txBody>
      </p:sp>
    </p:spTree>
    <p:extLst>
      <p:ext uri="{BB962C8B-B14F-4D97-AF65-F5344CB8AC3E}">
        <p14:creationId xmlns:p14="http://schemas.microsoft.com/office/powerpoint/2010/main" val="1026233183"/>
      </p:ext>
    </p:extLst>
  </p:cSld>
  <p:clrMapOvr>
    <a:masterClrMapping/>
  </p:clrMapOvr>
  <mc:AlternateContent xmlns:mc="http://schemas.openxmlformats.org/markup-compatibility/2006">
    <mc:Choice xmlns:p14="http://schemas.microsoft.com/office/powerpoint/2010/main" Requires="p14">
      <p:transition spd="slow" p14:dur="15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20" y="232228"/>
            <a:ext cx="8596668" cy="943429"/>
          </a:xfrm>
        </p:spPr>
        <p:txBody>
          <a:bodyPr/>
          <a:lstStyle/>
          <a:p>
            <a:r>
              <a:rPr lang="en-IE" b="1" dirty="0" smtClean="0"/>
              <a:t>Other Data Quality Dimensions</a:t>
            </a:r>
            <a:endParaRPr lang="en-IE" dirty="0"/>
          </a:p>
        </p:txBody>
      </p:sp>
      <p:sp>
        <p:nvSpPr>
          <p:cNvPr id="3" name="Content Placeholder 2"/>
          <p:cNvSpPr>
            <a:spLocks noGrp="1"/>
          </p:cNvSpPr>
          <p:nvPr>
            <p:ph idx="1"/>
          </p:nvPr>
        </p:nvSpPr>
        <p:spPr>
          <a:xfrm>
            <a:off x="459620" y="1175657"/>
            <a:ext cx="9656837" cy="3880773"/>
          </a:xfrm>
        </p:spPr>
        <p:txBody>
          <a:bodyPr>
            <a:noAutofit/>
          </a:bodyPr>
          <a:lstStyle/>
          <a:p>
            <a:r>
              <a:rPr lang="en-IE" sz="2000" b="1" dirty="0" smtClean="0"/>
              <a:t>Data accuracy </a:t>
            </a:r>
            <a:r>
              <a:rPr lang="en-IE" sz="2000" dirty="0" smtClean="0"/>
              <a:t>is </a:t>
            </a:r>
            <a:r>
              <a:rPr lang="en-IE" sz="2000" dirty="0"/>
              <a:t>one of the components of data quality. It refers to whether the data values stored for an object are the correct values. To be correct, a data values must be the right value and must be represented in a consistent and unambiguous form</a:t>
            </a:r>
            <a:r>
              <a:rPr lang="en-IE" sz="2000" dirty="0" smtClean="0"/>
              <a:t>.</a:t>
            </a:r>
            <a:br>
              <a:rPr lang="en-IE" sz="2000" dirty="0" smtClean="0"/>
            </a:br>
            <a:endParaRPr lang="en-IE" sz="2000" dirty="0"/>
          </a:p>
          <a:p>
            <a:pPr lvl="1"/>
            <a:r>
              <a:rPr lang="en-IE" sz="1800" dirty="0"/>
              <a:t>For example, </a:t>
            </a:r>
            <a:r>
              <a:rPr lang="en-IE" sz="1800" dirty="0" err="1" smtClean="0"/>
              <a:t>Freds</a:t>
            </a:r>
            <a:r>
              <a:rPr lang="en-IE" sz="1800" dirty="0" smtClean="0"/>
              <a:t> </a:t>
            </a:r>
            <a:r>
              <a:rPr lang="en-IE" sz="1800" dirty="0"/>
              <a:t>birth date is December 13, 1941. If a personnel database has a BIRTH_DATE data element that expects dates in USA format, a date of 12/13/1941 would be correct. A date of 12/14/1941 would be inaccurate because it is the wrong value. A date of 13/12/1941 would be wrong because it is a European representation instead of a USA representation.</a:t>
            </a:r>
          </a:p>
          <a:p>
            <a:pPr lvl="1"/>
            <a:endParaRPr lang="en-IE" sz="1800" dirty="0"/>
          </a:p>
        </p:txBody>
      </p:sp>
      <p:sp>
        <p:nvSpPr>
          <p:cNvPr id="4" name="Slide Number Placeholder 3"/>
          <p:cNvSpPr>
            <a:spLocks noGrp="1"/>
          </p:cNvSpPr>
          <p:nvPr>
            <p:ph type="sldNum" sz="quarter" idx="12"/>
          </p:nvPr>
        </p:nvSpPr>
        <p:spPr/>
        <p:txBody>
          <a:bodyPr/>
          <a:lstStyle/>
          <a:p>
            <a:fld id="{684CEFCC-6C6D-41A7-A5A3-EEE5B10641B8}" type="slidenum">
              <a:rPr lang="en-IE" smtClean="0"/>
              <a:t>34</a:t>
            </a:fld>
            <a:endParaRPr lang="en-IE"/>
          </a:p>
        </p:txBody>
      </p:sp>
    </p:spTree>
    <p:extLst>
      <p:ext uri="{BB962C8B-B14F-4D97-AF65-F5344CB8AC3E}">
        <p14:creationId xmlns:p14="http://schemas.microsoft.com/office/powerpoint/2010/main" val="1451048"/>
      </p:ext>
    </p:extLst>
  </p:cSld>
  <p:clrMapOvr>
    <a:masterClrMapping/>
  </p:clrMapOvr>
  <mc:AlternateContent xmlns:mc="http://schemas.openxmlformats.org/markup-compatibility/2006">
    <mc:Choice xmlns:p14="http://schemas.microsoft.com/office/powerpoint/2010/main" Requires="p14">
      <p:transition spd="slow" p14:dur="15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Articles to read	</a:t>
            </a:r>
            <a:endParaRPr lang="en-IE" dirty="0"/>
          </a:p>
        </p:txBody>
      </p:sp>
      <p:sp>
        <p:nvSpPr>
          <p:cNvPr id="3" name="Content Placeholder 2"/>
          <p:cNvSpPr>
            <a:spLocks noGrp="1"/>
          </p:cNvSpPr>
          <p:nvPr>
            <p:ph idx="1"/>
          </p:nvPr>
        </p:nvSpPr>
        <p:spPr>
          <a:xfrm>
            <a:off x="677334" y="1376818"/>
            <a:ext cx="8596668" cy="3880773"/>
          </a:xfrm>
        </p:spPr>
        <p:txBody>
          <a:bodyPr>
            <a:normAutofit/>
          </a:bodyPr>
          <a:lstStyle/>
          <a:p>
            <a:r>
              <a:rPr lang="en-IE" sz="2400" dirty="0" smtClean="0"/>
              <a:t>Implementing </a:t>
            </a:r>
            <a:r>
              <a:rPr lang="en-IE" sz="2400" dirty="0"/>
              <a:t>an Enterprise Data Quality Strategy </a:t>
            </a:r>
            <a:r>
              <a:rPr lang="en-IE" sz="2400" dirty="0" smtClean="0"/>
              <a:t> - Nancy Couture (2013)</a:t>
            </a:r>
          </a:p>
          <a:p>
            <a:r>
              <a:rPr lang="en-IE" sz="2400" dirty="0"/>
              <a:t>Creating an Enterprise Data Strategy:  Managing Data as a Corporate </a:t>
            </a:r>
            <a:r>
              <a:rPr lang="en-IE" sz="2400" dirty="0" smtClean="0"/>
              <a:t>Asset - Wayne </a:t>
            </a:r>
            <a:r>
              <a:rPr lang="en-IE" sz="2400" dirty="0" err="1" smtClean="0"/>
              <a:t>Eckerson</a:t>
            </a:r>
            <a:r>
              <a:rPr lang="en-IE" sz="2400" dirty="0" smtClean="0"/>
              <a:t> (2011)</a:t>
            </a:r>
            <a:endParaRPr lang="en-IE" sz="2400" dirty="0"/>
          </a:p>
          <a:p>
            <a:endParaRPr lang="en-IE" sz="2400" dirty="0"/>
          </a:p>
        </p:txBody>
      </p:sp>
      <p:sp>
        <p:nvSpPr>
          <p:cNvPr id="4" name="Slide Number Placeholder 3"/>
          <p:cNvSpPr>
            <a:spLocks noGrp="1"/>
          </p:cNvSpPr>
          <p:nvPr>
            <p:ph type="sldNum" sz="quarter" idx="12"/>
          </p:nvPr>
        </p:nvSpPr>
        <p:spPr/>
        <p:txBody>
          <a:bodyPr/>
          <a:lstStyle/>
          <a:p>
            <a:fld id="{684CEFCC-6C6D-41A7-A5A3-EEE5B10641B8}" type="slidenum">
              <a:rPr lang="en-IE" smtClean="0"/>
              <a:t>35</a:t>
            </a:fld>
            <a:endParaRPr lang="en-IE"/>
          </a:p>
        </p:txBody>
      </p:sp>
    </p:spTree>
    <p:extLst>
      <p:ext uri="{BB962C8B-B14F-4D97-AF65-F5344CB8AC3E}">
        <p14:creationId xmlns:p14="http://schemas.microsoft.com/office/powerpoint/2010/main" val="1038060172"/>
      </p:ext>
    </p:extLst>
  </p:cSld>
  <p:clrMapOvr>
    <a:masterClrMapping/>
  </p:clrMapOvr>
  <mc:AlternateContent xmlns:mc="http://schemas.openxmlformats.org/markup-compatibility/2006">
    <mc:Choice xmlns:p14="http://schemas.microsoft.com/office/powerpoint/2010/main" Requires="p14">
      <p:transition spd="slow" p14:dur="1500">
        <p:pull dir="lu"/>
      </p:transition>
    </mc:Choice>
    <mc:Fallback>
      <p:transition spd="slow">
        <p:pull dir="l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Click image for link to source;</a:t>
            </a:r>
            <a:endParaRPr lang="en-IE" dirty="0"/>
          </a:p>
        </p:txBody>
      </p:sp>
      <p:sp>
        <p:nvSpPr>
          <p:cNvPr id="3" name="Slide Number Placeholder 2"/>
          <p:cNvSpPr>
            <a:spLocks noGrp="1"/>
          </p:cNvSpPr>
          <p:nvPr>
            <p:ph type="sldNum" sz="quarter" idx="12"/>
          </p:nvPr>
        </p:nvSpPr>
        <p:spPr/>
        <p:txBody>
          <a:bodyPr/>
          <a:lstStyle/>
          <a:p>
            <a:fld id="{684CEFCC-6C6D-41A7-A5A3-EEE5B10641B8}" type="slidenum">
              <a:rPr lang="en-IE" smtClean="0"/>
              <a:t>4</a:t>
            </a:fld>
            <a:endParaRPr lang="en-IE"/>
          </a:p>
        </p:txBody>
      </p:sp>
      <p:pic>
        <p:nvPicPr>
          <p:cNvPr id="4098" name="Picture 2" descr="This graphic is explained in the accompanying tex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7637" y="1458607"/>
            <a:ext cx="7197790" cy="46647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6221821"/>
            <a:ext cx="11189282" cy="369332"/>
          </a:xfrm>
          <a:prstGeom prst="rect">
            <a:avLst/>
          </a:prstGeom>
          <a:noFill/>
        </p:spPr>
        <p:txBody>
          <a:bodyPr wrap="none" rtlCol="0">
            <a:spAutoFit/>
          </a:bodyPr>
          <a:lstStyle/>
          <a:p>
            <a:r>
              <a:rPr lang="en-IE" dirty="0">
                <a:hlinkClick r:id="rId3"/>
              </a:rPr>
              <a:t>http://</a:t>
            </a:r>
            <a:r>
              <a:rPr lang="en-IE" dirty="0" smtClean="0">
                <a:hlinkClick r:id="rId3"/>
              </a:rPr>
              <a:t>help.sap.com/saphelp_mdm550/helpdata/en/47/1c5928cd0412b8e10000000a1553f7/content.htm</a:t>
            </a:r>
            <a:r>
              <a:rPr lang="en-IE" dirty="0" smtClean="0"/>
              <a:t> </a:t>
            </a:r>
          </a:p>
        </p:txBody>
      </p:sp>
    </p:spTree>
    <p:extLst>
      <p:ext uri="{BB962C8B-B14F-4D97-AF65-F5344CB8AC3E}">
        <p14:creationId xmlns:p14="http://schemas.microsoft.com/office/powerpoint/2010/main" val="2515308237"/>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Master Data?</a:t>
            </a:r>
            <a:endParaRPr lang="en-IE" dirty="0"/>
          </a:p>
        </p:txBody>
      </p:sp>
      <p:sp>
        <p:nvSpPr>
          <p:cNvPr id="3" name="Content Placeholder 2"/>
          <p:cNvSpPr>
            <a:spLocks noGrp="1"/>
          </p:cNvSpPr>
          <p:nvPr>
            <p:ph idx="1"/>
          </p:nvPr>
        </p:nvSpPr>
        <p:spPr>
          <a:xfrm>
            <a:off x="405442" y="1389637"/>
            <a:ext cx="9448800" cy="4862946"/>
          </a:xfrm>
        </p:spPr>
        <p:txBody>
          <a:bodyPr>
            <a:noAutofit/>
          </a:bodyPr>
          <a:lstStyle/>
          <a:p>
            <a:pPr fontAlgn="base"/>
            <a:r>
              <a:rPr lang="en-IE" sz="2400" b="1" dirty="0" smtClean="0"/>
              <a:t>Master </a:t>
            </a:r>
            <a:r>
              <a:rPr lang="en-IE" sz="2400" b="1" dirty="0"/>
              <a:t>Data</a:t>
            </a:r>
            <a:r>
              <a:rPr lang="en-IE" sz="2400" dirty="0"/>
              <a:t> is common data about customers, suppliers, partners, products, materials, accounts and other critical “entities,” that is commonly stored and replicated across IT systems.</a:t>
            </a:r>
          </a:p>
          <a:p>
            <a:pPr fontAlgn="base"/>
            <a:r>
              <a:rPr lang="en-IE" sz="2400" b="1" dirty="0"/>
              <a:t>Master Data</a:t>
            </a:r>
            <a:r>
              <a:rPr lang="en-IE" sz="2400" dirty="0"/>
              <a:t> is the high-value, core information used to support critical business processes across the enterprise. It is at the heart of every business transaction, application, report and decision.</a:t>
            </a:r>
          </a:p>
          <a:p>
            <a:pPr fontAlgn="base"/>
            <a:r>
              <a:rPr lang="en-IE" sz="2400" dirty="0"/>
              <a:t>Big data really means all data - both structured and unstructured. The combination of MDM and emerging big data technologies provides a 360-degree view of customers and </a:t>
            </a:r>
            <a:r>
              <a:rPr lang="en-IE" sz="2400" dirty="0" smtClean="0"/>
              <a:t>products.</a:t>
            </a:r>
          </a:p>
          <a:p>
            <a:pPr lvl="1" fontAlgn="base"/>
            <a:r>
              <a:rPr lang="en-IE" sz="1800" dirty="0" smtClean="0"/>
              <a:t>Source</a:t>
            </a:r>
            <a:r>
              <a:rPr lang="en-IE" sz="1800" dirty="0"/>
              <a:t>: IBM, </a:t>
            </a:r>
            <a:r>
              <a:rPr lang="en-IE" sz="1800" dirty="0">
                <a:hlinkClick r:id="rId3"/>
              </a:rPr>
              <a:t>http://www-01.ibm.com/software/data/master-data-management/overview.html</a:t>
            </a:r>
            <a:r>
              <a:rPr lang="en-IE" sz="1800" dirty="0"/>
              <a:t> Accessed </a:t>
            </a:r>
            <a:r>
              <a:rPr lang="en-IE" sz="1800" dirty="0" smtClean="0"/>
              <a:t>26/05/2014</a:t>
            </a:r>
            <a:endParaRPr lang="en-IE" sz="1800" dirty="0"/>
          </a:p>
        </p:txBody>
      </p:sp>
      <p:sp>
        <p:nvSpPr>
          <p:cNvPr id="4" name="Slide Number Placeholder 3"/>
          <p:cNvSpPr>
            <a:spLocks noGrp="1"/>
          </p:cNvSpPr>
          <p:nvPr>
            <p:ph type="sldNum" sz="quarter" idx="12"/>
          </p:nvPr>
        </p:nvSpPr>
        <p:spPr/>
        <p:txBody>
          <a:bodyPr/>
          <a:lstStyle/>
          <a:p>
            <a:fld id="{684CEFCC-6C6D-41A7-A5A3-EEE5B10641B8}" type="slidenum">
              <a:rPr lang="en-IE" smtClean="0"/>
              <a:t>5</a:t>
            </a:fld>
            <a:endParaRPr lang="en-IE"/>
          </a:p>
        </p:txBody>
      </p:sp>
    </p:spTree>
    <p:extLst>
      <p:ext uri="{BB962C8B-B14F-4D97-AF65-F5344CB8AC3E}">
        <p14:creationId xmlns:p14="http://schemas.microsoft.com/office/powerpoint/2010/main" val="4048794213"/>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Master Data Is The Lifeblood Of Most Enterprises</a:t>
            </a:r>
            <a:endParaRPr lang="en-IE" dirty="0"/>
          </a:p>
        </p:txBody>
      </p:sp>
      <p:sp>
        <p:nvSpPr>
          <p:cNvPr id="3" name="Content Placeholder 2"/>
          <p:cNvSpPr>
            <a:spLocks noGrp="1"/>
          </p:cNvSpPr>
          <p:nvPr>
            <p:ph idx="1"/>
          </p:nvPr>
        </p:nvSpPr>
        <p:spPr>
          <a:xfrm>
            <a:off x="677333" y="1915065"/>
            <a:ext cx="9225791" cy="4126298"/>
          </a:xfrm>
        </p:spPr>
        <p:txBody>
          <a:bodyPr>
            <a:noAutofit/>
          </a:bodyPr>
          <a:lstStyle/>
          <a:p>
            <a:r>
              <a:rPr lang="en-IE" sz="2400" dirty="0" smtClean="0"/>
              <a:t>Companies </a:t>
            </a:r>
            <a:r>
              <a:rPr lang="en-IE" sz="2400" dirty="0"/>
              <a:t>can’t conduct their day-to-day activities without having basic records on customers, products, suppliers, employees, locations, assets and more. </a:t>
            </a:r>
            <a:endParaRPr lang="en-IE" sz="2400" dirty="0" smtClean="0"/>
          </a:p>
          <a:p>
            <a:r>
              <a:rPr lang="en-IE" sz="2400" dirty="0" smtClean="0"/>
              <a:t>Yet </a:t>
            </a:r>
            <a:r>
              <a:rPr lang="en-IE" sz="2400" dirty="0"/>
              <a:t>across virtually every industry, the volume of operational information is rising exponentially in both size and complexity. </a:t>
            </a:r>
            <a:endParaRPr lang="en-IE" sz="2400" dirty="0" smtClean="0"/>
          </a:p>
          <a:p>
            <a:r>
              <a:rPr lang="en-IE" sz="2400" dirty="0" smtClean="0"/>
              <a:t>The </a:t>
            </a:r>
            <a:r>
              <a:rPr lang="en-IE" sz="2400" dirty="0"/>
              <a:t>goal of any MDM initiative should be to provide processes for collecting, aggregating, matching, consolidating, assuring quality and distributing critical data throughout an organization to ensure consistency and control in the </a:t>
            </a:r>
            <a:r>
              <a:rPr lang="en-IE" sz="2400" dirty="0" err="1"/>
              <a:t>ongoing</a:t>
            </a:r>
            <a:r>
              <a:rPr lang="en-IE" sz="2400" dirty="0"/>
              <a:t> maintenance and application use of this information</a:t>
            </a:r>
            <a:r>
              <a:rPr lang="en-IE" sz="2400" dirty="0" smtClean="0"/>
              <a:t>.</a:t>
            </a:r>
          </a:p>
          <a:p>
            <a:r>
              <a:rPr lang="en-IE" sz="1600" dirty="0"/>
              <a:t>Source: </a:t>
            </a:r>
            <a:r>
              <a:rPr lang="en-IE" sz="1600" dirty="0" err="1" smtClean="0"/>
              <a:t>Lyngsø</a:t>
            </a:r>
            <a:r>
              <a:rPr lang="en-IE" sz="1600" dirty="0" smtClean="0"/>
              <a:t>, Mikael (2013), </a:t>
            </a:r>
            <a:r>
              <a:rPr lang="en-IE" sz="1600" dirty="0" smtClean="0">
                <a:hlinkClick r:id="rId2"/>
              </a:rPr>
              <a:t>http://www.information-management.com/news/find-mdm-success-in-a-big-data-world-10025085-1.html</a:t>
            </a:r>
            <a:r>
              <a:rPr lang="en-IE" sz="1600" dirty="0" smtClean="0"/>
              <a:t> Accessed 26/05/2014</a:t>
            </a:r>
            <a:endParaRPr lang="en-IE" sz="1600" dirty="0"/>
          </a:p>
        </p:txBody>
      </p:sp>
      <p:sp>
        <p:nvSpPr>
          <p:cNvPr id="4" name="Slide Number Placeholder 3"/>
          <p:cNvSpPr>
            <a:spLocks noGrp="1"/>
          </p:cNvSpPr>
          <p:nvPr>
            <p:ph type="sldNum" sz="quarter" idx="12"/>
          </p:nvPr>
        </p:nvSpPr>
        <p:spPr/>
        <p:txBody>
          <a:bodyPr/>
          <a:lstStyle/>
          <a:p>
            <a:fld id="{684CEFCC-6C6D-41A7-A5A3-EEE5B10641B8}" type="slidenum">
              <a:rPr lang="en-IE" smtClean="0"/>
              <a:t>6</a:t>
            </a:fld>
            <a:endParaRPr lang="en-IE"/>
          </a:p>
        </p:txBody>
      </p:sp>
    </p:spTree>
    <p:extLst>
      <p:ext uri="{BB962C8B-B14F-4D97-AF65-F5344CB8AC3E}">
        <p14:creationId xmlns:p14="http://schemas.microsoft.com/office/powerpoint/2010/main" val="3010613342"/>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289" y="585458"/>
            <a:ext cx="9284084" cy="5200775"/>
          </a:xfrm>
        </p:spPr>
        <p:txBody>
          <a:bodyPr>
            <a:noAutofit/>
          </a:bodyPr>
          <a:lstStyle/>
          <a:p>
            <a:r>
              <a:rPr lang="en-IE" sz="2400" dirty="0" smtClean="0"/>
              <a:t>In </a:t>
            </a:r>
            <a:r>
              <a:rPr lang="en-IE" sz="2400" dirty="0"/>
              <a:t>most organizations, operational information is duplicated and scattered across multiple systems and applications, which makes it difficult for decision-makers to achieve a unified view of operational intelligence. </a:t>
            </a:r>
            <a:endParaRPr lang="en-IE" sz="2400" dirty="0" smtClean="0"/>
          </a:p>
          <a:p>
            <a:r>
              <a:rPr lang="en-IE" sz="2400" dirty="0" smtClean="0"/>
              <a:t>Disparate </a:t>
            </a:r>
            <a:r>
              <a:rPr lang="en-IE" sz="2400" dirty="0"/>
              <a:t>information also prevents customers from getting the accurate and timely information they need to make purchasing decisions. </a:t>
            </a:r>
            <a:endParaRPr lang="en-IE" sz="2400" dirty="0" smtClean="0"/>
          </a:p>
          <a:p>
            <a:r>
              <a:rPr lang="en-IE" sz="2400" dirty="0" smtClean="0"/>
              <a:t>In </a:t>
            </a:r>
            <a:r>
              <a:rPr lang="en-IE" sz="2400" dirty="0"/>
              <a:t>fact, most transactional data is linked in some way to master data. </a:t>
            </a:r>
            <a:endParaRPr lang="en-IE" sz="2400" dirty="0" smtClean="0"/>
          </a:p>
          <a:p>
            <a:r>
              <a:rPr lang="en-IE" sz="2400" dirty="0" smtClean="0"/>
              <a:t>So</a:t>
            </a:r>
            <a:r>
              <a:rPr lang="en-IE" sz="2400" dirty="0"/>
              <a:t>, </a:t>
            </a:r>
            <a:r>
              <a:rPr lang="en-IE" sz="2400" b="1" dirty="0"/>
              <a:t>missing data</a:t>
            </a:r>
            <a:r>
              <a:rPr lang="en-IE" sz="2400" dirty="0"/>
              <a:t>, </a:t>
            </a:r>
            <a:r>
              <a:rPr lang="en-IE" sz="2400" b="1" dirty="0"/>
              <a:t>low quality information </a:t>
            </a:r>
            <a:r>
              <a:rPr lang="en-IE" sz="2400" dirty="0"/>
              <a:t>and </a:t>
            </a:r>
            <a:r>
              <a:rPr lang="en-IE" sz="2400" b="1" dirty="0"/>
              <a:t>untrustworthy</a:t>
            </a:r>
            <a:r>
              <a:rPr lang="en-IE" sz="2400" dirty="0"/>
              <a:t> or </a:t>
            </a:r>
            <a:r>
              <a:rPr lang="en-IE" sz="2400" b="1" dirty="0"/>
              <a:t>inaccurate records</a:t>
            </a:r>
            <a:r>
              <a:rPr lang="en-IE" sz="2400" dirty="0"/>
              <a:t> have a big impact on revenue, productivity, costs, compliance, agility and decision-making. </a:t>
            </a:r>
            <a:endParaRPr lang="en-IE" sz="2400" dirty="0" smtClean="0"/>
          </a:p>
          <a:p>
            <a:r>
              <a:rPr lang="en-IE" sz="2400" dirty="0" smtClean="0"/>
              <a:t>Therefore</a:t>
            </a:r>
            <a:r>
              <a:rPr lang="en-IE" sz="2400" dirty="0"/>
              <a:t>, managing this master-level information proactively as it flows through the organization is essential to improving business performance. </a:t>
            </a:r>
          </a:p>
        </p:txBody>
      </p:sp>
      <p:sp>
        <p:nvSpPr>
          <p:cNvPr id="4" name="Slide Number Placeholder 3"/>
          <p:cNvSpPr>
            <a:spLocks noGrp="1"/>
          </p:cNvSpPr>
          <p:nvPr>
            <p:ph type="sldNum" sz="quarter" idx="12"/>
          </p:nvPr>
        </p:nvSpPr>
        <p:spPr/>
        <p:txBody>
          <a:bodyPr/>
          <a:lstStyle/>
          <a:p>
            <a:fld id="{684CEFCC-6C6D-41A7-A5A3-EEE5B10641B8}" type="slidenum">
              <a:rPr lang="en-IE" smtClean="0"/>
              <a:t>7</a:t>
            </a:fld>
            <a:endParaRPr lang="en-I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3476" y="142607"/>
            <a:ext cx="2138743" cy="1427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731438"/>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Organisations may need MDM if any of the following are true:</a:t>
            </a:r>
            <a:endParaRPr lang="en-IE" dirty="0"/>
          </a:p>
        </p:txBody>
      </p:sp>
      <p:sp>
        <p:nvSpPr>
          <p:cNvPr id="3" name="Content Placeholder 2"/>
          <p:cNvSpPr>
            <a:spLocks noGrp="1"/>
          </p:cNvSpPr>
          <p:nvPr>
            <p:ph idx="1"/>
          </p:nvPr>
        </p:nvSpPr>
        <p:spPr>
          <a:xfrm>
            <a:off x="608061" y="1953491"/>
            <a:ext cx="9605614" cy="4406526"/>
          </a:xfrm>
        </p:spPr>
        <p:txBody>
          <a:bodyPr>
            <a:noAutofit/>
          </a:bodyPr>
          <a:lstStyle/>
          <a:p>
            <a:pPr>
              <a:buFont typeface="Wingdings" pitchFamily="2" charset="2"/>
              <a:buChar char="Ø"/>
            </a:pPr>
            <a:r>
              <a:rPr lang="en-IE" sz="2400" dirty="0"/>
              <a:t>Business groups manage data within Excel </a:t>
            </a:r>
            <a:r>
              <a:rPr lang="en-IE" sz="2400" dirty="0" err="1"/>
              <a:t>spreadsheets</a:t>
            </a:r>
            <a:r>
              <a:rPr lang="en-IE" sz="2400" dirty="0"/>
              <a:t>.</a:t>
            </a:r>
          </a:p>
          <a:p>
            <a:pPr>
              <a:buFont typeface="Wingdings" pitchFamily="2" charset="2"/>
              <a:buChar char="Ø"/>
            </a:pPr>
            <a:r>
              <a:rPr lang="en-IE" sz="2400" dirty="0"/>
              <a:t>Data is in disparate systems.</a:t>
            </a:r>
          </a:p>
          <a:p>
            <a:pPr>
              <a:buFont typeface="Wingdings" pitchFamily="2" charset="2"/>
              <a:buChar char="Ø"/>
            </a:pPr>
            <a:r>
              <a:rPr lang="en-IE" sz="2400" dirty="0"/>
              <a:t>The company is unable to control brand consistency.</a:t>
            </a:r>
          </a:p>
          <a:p>
            <a:pPr>
              <a:buFont typeface="Wingdings" pitchFamily="2" charset="2"/>
              <a:buChar char="Ø"/>
            </a:pPr>
            <a:r>
              <a:rPr lang="en-IE" sz="2400" dirty="0"/>
              <a:t>Organization has multiple (potentially inconsistent) versions of the same data.</a:t>
            </a:r>
          </a:p>
          <a:p>
            <a:pPr>
              <a:buFont typeface="Wingdings" pitchFamily="2" charset="2"/>
              <a:buChar char="Ø"/>
            </a:pPr>
            <a:r>
              <a:rPr lang="en-IE" sz="2400" dirty="0"/>
              <a:t>Data quality is suspect or unreliable.</a:t>
            </a:r>
          </a:p>
          <a:p>
            <a:pPr>
              <a:buFont typeface="Wingdings" pitchFamily="2" charset="2"/>
              <a:buChar char="Ø"/>
            </a:pPr>
            <a:r>
              <a:rPr lang="en-IE" sz="2400" dirty="0"/>
              <a:t>Classification, identification and reconciliation of data is inconsistent.</a:t>
            </a:r>
          </a:p>
          <a:p>
            <a:pPr>
              <a:buFont typeface="Wingdings" pitchFamily="2" charset="2"/>
              <a:buChar char="Ø"/>
            </a:pPr>
            <a:r>
              <a:rPr lang="en-IE" sz="2400" dirty="0"/>
              <a:t>The company is going through or planning a merger or acquisition.</a:t>
            </a:r>
          </a:p>
        </p:txBody>
      </p:sp>
      <p:sp>
        <p:nvSpPr>
          <p:cNvPr id="4" name="Slide Number Placeholder 3"/>
          <p:cNvSpPr>
            <a:spLocks noGrp="1"/>
          </p:cNvSpPr>
          <p:nvPr>
            <p:ph type="sldNum" sz="quarter" idx="12"/>
          </p:nvPr>
        </p:nvSpPr>
        <p:spPr/>
        <p:txBody>
          <a:bodyPr/>
          <a:lstStyle/>
          <a:p>
            <a:fld id="{684CEFCC-6C6D-41A7-A5A3-EEE5B10641B8}" type="slidenum">
              <a:rPr lang="en-IE" smtClean="0"/>
              <a:t>8</a:t>
            </a:fld>
            <a:endParaRPr lang="en-IE"/>
          </a:p>
        </p:txBody>
      </p:sp>
    </p:spTree>
    <p:extLst>
      <p:ext uri="{BB962C8B-B14F-4D97-AF65-F5344CB8AC3E}">
        <p14:creationId xmlns:p14="http://schemas.microsoft.com/office/powerpoint/2010/main" val="2090702858"/>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Master Data Management</a:t>
            </a:r>
            <a:endParaRPr lang="en-IE" dirty="0"/>
          </a:p>
        </p:txBody>
      </p:sp>
      <p:sp>
        <p:nvSpPr>
          <p:cNvPr id="3" name="Content Placeholder 2"/>
          <p:cNvSpPr>
            <a:spLocks noGrp="1"/>
          </p:cNvSpPr>
          <p:nvPr>
            <p:ph idx="1"/>
          </p:nvPr>
        </p:nvSpPr>
        <p:spPr/>
        <p:txBody>
          <a:bodyPr>
            <a:normAutofit/>
          </a:bodyPr>
          <a:lstStyle/>
          <a:p>
            <a:r>
              <a:rPr lang="en-IE" sz="2400" dirty="0"/>
              <a:t>MDM is enabled by integration tools and techniques for ETL, EAI, EII, and replication. MDM is related to </a:t>
            </a:r>
            <a:r>
              <a:rPr lang="en-IE" sz="2400" b="1" dirty="0"/>
              <a:t>data governance</a:t>
            </a:r>
            <a:r>
              <a:rPr lang="en-IE" sz="2400" dirty="0"/>
              <a:t>, which aims to improve data’s quality, share it broadly, leverage it for competitive advantage, manage change, and comply with regulations and standards</a:t>
            </a:r>
            <a:r>
              <a:rPr lang="en-IE" sz="2400" dirty="0" smtClean="0"/>
              <a:t>.</a:t>
            </a:r>
          </a:p>
          <a:p>
            <a:endParaRPr lang="en-IE" sz="2400" dirty="0"/>
          </a:p>
          <a:p>
            <a:pPr lvl="1"/>
            <a:r>
              <a:rPr lang="en-IE" sz="2000" dirty="0"/>
              <a:t>Source: </a:t>
            </a:r>
            <a:r>
              <a:rPr lang="en-IE" sz="2000" dirty="0">
                <a:hlinkClick r:id="rId3"/>
              </a:rPr>
              <a:t>http://tdwi.org/portals/master-data-management.aspx Accessed 26/05/2014</a:t>
            </a:r>
            <a:r>
              <a:rPr lang="en-IE" sz="2000" dirty="0"/>
              <a:t>. </a:t>
            </a:r>
          </a:p>
          <a:p>
            <a:endParaRPr lang="en-IE" sz="2400" dirty="0"/>
          </a:p>
        </p:txBody>
      </p:sp>
      <p:sp>
        <p:nvSpPr>
          <p:cNvPr id="4" name="Slide Number Placeholder 3"/>
          <p:cNvSpPr>
            <a:spLocks noGrp="1"/>
          </p:cNvSpPr>
          <p:nvPr>
            <p:ph type="sldNum" sz="quarter" idx="12"/>
          </p:nvPr>
        </p:nvSpPr>
        <p:spPr/>
        <p:txBody>
          <a:bodyPr/>
          <a:lstStyle/>
          <a:p>
            <a:fld id="{684CEFCC-6C6D-41A7-A5A3-EEE5B10641B8}" type="slidenum">
              <a:rPr lang="en-IE" smtClean="0"/>
              <a:t>9</a:t>
            </a:fld>
            <a:endParaRPr lang="en-IE"/>
          </a:p>
        </p:txBody>
      </p:sp>
    </p:spTree>
    <p:extLst>
      <p:ext uri="{BB962C8B-B14F-4D97-AF65-F5344CB8AC3E}">
        <p14:creationId xmlns:p14="http://schemas.microsoft.com/office/powerpoint/2010/main" val="1225970024"/>
      </p:ext>
    </p:extLst>
  </p:cSld>
  <p:clrMapOvr>
    <a:masterClrMapping/>
  </p:clrMapOvr>
  <mc:AlternateContent xmlns:mc="http://schemas.openxmlformats.org/markup-compatibility/2006" xmlns:p14="http://schemas.microsoft.com/office/powerpoint/2010/main">
    <mc:Choice Requires="p14">
      <p:transition spd="slow" p14:dur="1500">
        <p:pull dir="lu"/>
      </p:transition>
    </mc:Choice>
    <mc:Fallback xmlns="">
      <p:transition spd="slow">
        <p:pull dir="lu"/>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1520</TotalTime>
  <Words>1943</Words>
  <Application>Microsoft Office PowerPoint</Application>
  <PresentationFormat>Widescreen</PresentationFormat>
  <Paragraphs>256</Paragraphs>
  <Slides>35</Slides>
  <Notes>8</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Times New Roman</vt:lpstr>
      <vt:lpstr>Trebuchet MS</vt:lpstr>
      <vt:lpstr>Wingdings</vt:lpstr>
      <vt:lpstr>Wingdings 3</vt:lpstr>
      <vt:lpstr>Facet</vt:lpstr>
      <vt:lpstr>Data Management</vt:lpstr>
      <vt:lpstr>Data Management</vt:lpstr>
      <vt:lpstr>Master Data Management (MDM)</vt:lpstr>
      <vt:lpstr>Click image for link to source;</vt:lpstr>
      <vt:lpstr>What is Master Data?</vt:lpstr>
      <vt:lpstr>Master Data Is The Lifeblood Of Most Enterprises</vt:lpstr>
      <vt:lpstr>PowerPoint Presentation</vt:lpstr>
      <vt:lpstr>Organisations may need MDM if any of the following are true:</vt:lpstr>
      <vt:lpstr>Master Data Management</vt:lpstr>
      <vt:lpstr>What is Master Data Management (MDM)?  Video by SAS software</vt:lpstr>
      <vt:lpstr>Data Governance</vt:lpstr>
      <vt:lpstr>PowerPoint Presentation</vt:lpstr>
      <vt:lpstr>What is Data Governance? Video by SAS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Quality</vt:lpstr>
      <vt:lpstr>PowerPoint Presentation</vt:lpstr>
      <vt:lpstr>Poor Quality Data?</vt:lpstr>
      <vt:lpstr>Dimensions of Good Quality Data?</vt:lpstr>
      <vt:lpstr>Dimensions of Good Quality Data?</vt:lpstr>
      <vt:lpstr>Completeness of data</vt:lpstr>
      <vt:lpstr>Data Timeliness</vt:lpstr>
      <vt:lpstr>Data Consistency</vt:lpstr>
      <vt:lpstr>Other Data Quality Dimensions</vt:lpstr>
      <vt:lpstr>Other Data Quality Dimensions</vt:lpstr>
      <vt:lpstr>Articles to read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admin</dc:creator>
  <cp:lastModifiedBy>admin</cp:lastModifiedBy>
  <cp:revision>102</cp:revision>
  <cp:lastPrinted>2014-05-13T15:12:20Z</cp:lastPrinted>
  <dcterms:created xsi:type="dcterms:W3CDTF">2014-02-10T21:37:00Z</dcterms:created>
  <dcterms:modified xsi:type="dcterms:W3CDTF">2014-05-27T22:21:17Z</dcterms:modified>
</cp:coreProperties>
</file>