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3"/>
  </p:notesMasterIdLst>
  <p:handoutMasterIdLst>
    <p:handoutMasterId r:id="rId34"/>
  </p:handoutMasterIdLst>
  <p:sldIdLst>
    <p:sldId id="256" r:id="rId2"/>
    <p:sldId id="322" r:id="rId3"/>
    <p:sldId id="323" r:id="rId4"/>
    <p:sldId id="335" r:id="rId5"/>
    <p:sldId id="257" r:id="rId6"/>
    <p:sldId id="337" r:id="rId7"/>
    <p:sldId id="343" r:id="rId8"/>
    <p:sldId id="344" r:id="rId9"/>
    <p:sldId id="338" r:id="rId10"/>
    <p:sldId id="339" r:id="rId11"/>
    <p:sldId id="342" r:id="rId12"/>
    <p:sldId id="340" r:id="rId13"/>
    <p:sldId id="341" r:id="rId14"/>
    <p:sldId id="345" r:id="rId15"/>
    <p:sldId id="346" r:id="rId16"/>
    <p:sldId id="347" r:id="rId17"/>
    <p:sldId id="348" r:id="rId18"/>
    <p:sldId id="349" r:id="rId19"/>
    <p:sldId id="336" r:id="rId20"/>
    <p:sldId id="260" r:id="rId21"/>
    <p:sldId id="261" r:id="rId22"/>
    <p:sldId id="262" r:id="rId23"/>
    <p:sldId id="263" r:id="rId24"/>
    <p:sldId id="280" r:id="rId25"/>
    <p:sldId id="282" r:id="rId26"/>
    <p:sldId id="283" r:id="rId27"/>
    <p:sldId id="295" r:id="rId28"/>
    <p:sldId id="296" r:id="rId29"/>
    <p:sldId id="332" r:id="rId30"/>
    <p:sldId id="331" r:id="rId31"/>
    <p:sldId id="334" r:id="rId32"/>
  </p:sldIdLst>
  <p:sldSz cx="9144000" cy="6858000" type="screen4x3"/>
  <p:notesSz cx="9926638" cy="679767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092" autoAdjust="0"/>
  </p:normalViewPr>
  <p:slideViewPr>
    <p:cSldViewPr snapToGrid="0">
      <p:cViewPr>
        <p:scale>
          <a:sx n="93" d="100"/>
          <a:sy n="93" d="100"/>
        </p:scale>
        <p:origin x="-150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4302401" cy="340157"/>
          </a:xfrm>
          <a:prstGeom prst="rect">
            <a:avLst/>
          </a:prstGeom>
        </p:spPr>
        <p:txBody>
          <a:bodyPr vert="horz" lIns="92108" tIns="46054" rIns="92108" bIns="46054" rtlCol="0"/>
          <a:lstStyle>
            <a:lvl1pPr algn="l">
              <a:defRPr sz="1200"/>
            </a:lvl1pPr>
          </a:lstStyle>
          <a:p>
            <a:endParaRPr lang="en-IE"/>
          </a:p>
        </p:txBody>
      </p:sp>
      <p:sp>
        <p:nvSpPr>
          <p:cNvPr id="3" name="Date Placeholder 2"/>
          <p:cNvSpPr>
            <a:spLocks noGrp="1"/>
          </p:cNvSpPr>
          <p:nvPr>
            <p:ph type="dt" sz="quarter" idx="1"/>
          </p:nvPr>
        </p:nvSpPr>
        <p:spPr>
          <a:xfrm>
            <a:off x="5621898" y="2"/>
            <a:ext cx="4302400" cy="340157"/>
          </a:xfrm>
          <a:prstGeom prst="rect">
            <a:avLst/>
          </a:prstGeom>
        </p:spPr>
        <p:txBody>
          <a:bodyPr vert="horz" lIns="92108" tIns="46054" rIns="92108" bIns="46054" rtlCol="0"/>
          <a:lstStyle>
            <a:lvl1pPr algn="r">
              <a:defRPr sz="1200"/>
            </a:lvl1pPr>
          </a:lstStyle>
          <a:p>
            <a:fld id="{8A32807E-EFC6-407C-B623-8B7B5A24EDE7}" type="datetimeFigureOut">
              <a:rPr lang="en-IE" smtClean="0"/>
              <a:t>9/5/17</a:t>
            </a:fld>
            <a:endParaRPr lang="en-IE"/>
          </a:p>
        </p:txBody>
      </p:sp>
      <p:sp>
        <p:nvSpPr>
          <p:cNvPr id="4" name="Footer Placeholder 3"/>
          <p:cNvSpPr>
            <a:spLocks noGrp="1"/>
          </p:cNvSpPr>
          <p:nvPr>
            <p:ph type="ftr" sz="quarter" idx="2"/>
          </p:nvPr>
        </p:nvSpPr>
        <p:spPr>
          <a:xfrm>
            <a:off x="2" y="6456424"/>
            <a:ext cx="4302401" cy="340157"/>
          </a:xfrm>
          <a:prstGeom prst="rect">
            <a:avLst/>
          </a:prstGeom>
        </p:spPr>
        <p:txBody>
          <a:bodyPr vert="horz" lIns="92108" tIns="46054" rIns="92108" bIns="46054" rtlCol="0" anchor="b"/>
          <a:lstStyle>
            <a:lvl1pPr algn="l">
              <a:defRPr sz="1200"/>
            </a:lvl1pPr>
          </a:lstStyle>
          <a:p>
            <a:endParaRPr lang="en-IE"/>
          </a:p>
        </p:txBody>
      </p:sp>
      <p:sp>
        <p:nvSpPr>
          <p:cNvPr id="5" name="Slide Number Placeholder 4"/>
          <p:cNvSpPr>
            <a:spLocks noGrp="1"/>
          </p:cNvSpPr>
          <p:nvPr>
            <p:ph type="sldNum" sz="quarter" idx="3"/>
          </p:nvPr>
        </p:nvSpPr>
        <p:spPr>
          <a:xfrm>
            <a:off x="5621898" y="6456424"/>
            <a:ext cx="4302400" cy="340157"/>
          </a:xfrm>
          <a:prstGeom prst="rect">
            <a:avLst/>
          </a:prstGeom>
        </p:spPr>
        <p:txBody>
          <a:bodyPr vert="horz" lIns="92108" tIns="46054" rIns="92108" bIns="46054" rtlCol="0" anchor="b"/>
          <a:lstStyle>
            <a:lvl1pPr algn="r">
              <a:defRPr sz="1200"/>
            </a:lvl1pPr>
          </a:lstStyle>
          <a:p>
            <a:fld id="{D8A7235C-37C3-496F-AB3D-0F5EFAB9D2C2}" type="slidenum">
              <a:rPr lang="en-IE" smtClean="0"/>
              <a:t>‹#›</a:t>
            </a:fld>
            <a:endParaRPr lang="en-IE"/>
          </a:p>
        </p:txBody>
      </p:sp>
    </p:spTree>
    <p:extLst>
      <p:ext uri="{BB962C8B-B14F-4D97-AF65-F5344CB8AC3E}">
        <p14:creationId xmlns:p14="http://schemas.microsoft.com/office/powerpoint/2010/main" val="68916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4302401" cy="340157"/>
          </a:xfrm>
          <a:prstGeom prst="rect">
            <a:avLst/>
          </a:prstGeom>
        </p:spPr>
        <p:txBody>
          <a:bodyPr vert="horz" lIns="92108" tIns="46054" rIns="92108" bIns="46054" rtlCol="0"/>
          <a:lstStyle>
            <a:lvl1pPr algn="l" fontAlgn="auto">
              <a:spcBef>
                <a:spcPts val="0"/>
              </a:spcBef>
              <a:spcAft>
                <a:spcPts val="0"/>
              </a:spcAft>
              <a:defRPr sz="1200">
                <a:latin typeface="+mn-lt"/>
                <a:cs typeface="+mn-cs"/>
              </a:defRPr>
            </a:lvl1pPr>
          </a:lstStyle>
          <a:p>
            <a:pPr>
              <a:defRPr/>
            </a:pPr>
            <a:endParaRPr lang="en-IE"/>
          </a:p>
        </p:txBody>
      </p:sp>
      <p:sp>
        <p:nvSpPr>
          <p:cNvPr id="3" name="Date Placeholder 2"/>
          <p:cNvSpPr>
            <a:spLocks noGrp="1"/>
          </p:cNvSpPr>
          <p:nvPr>
            <p:ph type="dt" idx="1"/>
          </p:nvPr>
        </p:nvSpPr>
        <p:spPr>
          <a:xfrm>
            <a:off x="5621898" y="2"/>
            <a:ext cx="4302400" cy="340157"/>
          </a:xfrm>
          <a:prstGeom prst="rect">
            <a:avLst/>
          </a:prstGeom>
        </p:spPr>
        <p:txBody>
          <a:bodyPr vert="horz" lIns="92108" tIns="46054" rIns="92108" bIns="46054" rtlCol="0"/>
          <a:lstStyle>
            <a:lvl1pPr algn="r" fontAlgn="auto">
              <a:spcBef>
                <a:spcPts val="0"/>
              </a:spcBef>
              <a:spcAft>
                <a:spcPts val="0"/>
              </a:spcAft>
              <a:defRPr sz="1200">
                <a:latin typeface="+mn-lt"/>
                <a:cs typeface="+mn-cs"/>
              </a:defRPr>
            </a:lvl1pPr>
          </a:lstStyle>
          <a:p>
            <a:pPr>
              <a:defRPr/>
            </a:pPr>
            <a:fld id="{43AC0EBD-E72E-45B9-80D0-01A956085149}" type="datetimeFigureOut">
              <a:rPr lang="en-IE"/>
              <a:pPr>
                <a:defRPr/>
              </a:pPr>
              <a:t>9/5/17</a:t>
            </a:fld>
            <a:endParaRPr lang="en-IE"/>
          </a:p>
        </p:txBody>
      </p:sp>
      <p:sp>
        <p:nvSpPr>
          <p:cNvPr id="4" name="Slide Image Placeholder 3"/>
          <p:cNvSpPr>
            <a:spLocks noGrp="1" noRot="1" noChangeAspect="1"/>
          </p:cNvSpPr>
          <p:nvPr>
            <p:ph type="sldImg" idx="2"/>
          </p:nvPr>
        </p:nvSpPr>
        <p:spPr>
          <a:xfrm>
            <a:off x="3263900" y="509588"/>
            <a:ext cx="3398838" cy="2551112"/>
          </a:xfrm>
          <a:prstGeom prst="rect">
            <a:avLst/>
          </a:prstGeom>
          <a:noFill/>
          <a:ln w="12700">
            <a:solidFill>
              <a:prstClr val="black"/>
            </a:solidFill>
          </a:ln>
        </p:spPr>
        <p:txBody>
          <a:bodyPr vert="horz" lIns="92108" tIns="46054" rIns="92108" bIns="46054" rtlCol="0" anchor="ctr"/>
          <a:lstStyle/>
          <a:p>
            <a:pPr lvl="0"/>
            <a:endParaRPr lang="en-IE" noProof="0"/>
          </a:p>
        </p:txBody>
      </p:sp>
      <p:sp>
        <p:nvSpPr>
          <p:cNvPr id="5" name="Notes Placeholder 4"/>
          <p:cNvSpPr>
            <a:spLocks noGrp="1"/>
          </p:cNvSpPr>
          <p:nvPr>
            <p:ph type="body" sz="quarter" idx="3"/>
          </p:nvPr>
        </p:nvSpPr>
        <p:spPr>
          <a:xfrm>
            <a:off x="991962" y="3228759"/>
            <a:ext cx="7942715" cy="3059227"/>
          </a:xfrm>
          <a:prstGeom prst="rect">
            <a:avLst/>
          </a:prstGeom>
        </p:spPr>
        <p:txBody>
          <a:bodyPr vert="horz" lIns="92108" tIns="46054" rIns="92108" bIns="46054"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E" noProof="0"/>
          </a:p>
        </p:txBody>
      </p:sp>
      <p:sp>
        <p:nvSpPr>
          <p:cNvPr id="6" name="Footer Placeholder 5"/>
          <p:cNvSpPr>
            <a:spLocks noGrp="1"/>
          </p:cNvSpPr>
          <p:nvPr>
            <p:ph type="ftr" sz="quarter" idx="4"/>
          </p:nvPr>
        </p:nvSpPr>
        <p:spPr>
          <a:xfrm>
            <a:off x="2" y="6456424"/>
            <a:ext cx="4302401" cy="340157"/>
          </a:xfrm>
          <a:prstGeom prst="rect">
            <a:avLst/>
          </a:prstGeom>
        </p:spPr>
        <p:txBody>
          <a:bodyPr vert="horz" lIns="92108" tIns="46054" rIns="92108" bIns="46054" rtlCol="0" anchor="b"/>
          <a:lstStyle>
            <a:lvl1pPr algn="l" fontAlgn="auto">
              <a:spcBef>
                <a:spcPts val="0"/>
              </a:spcBef>
              <a:spcAft>
                <a:spcPts val="0"/>
              </a:spcAft>
              <a:defRPr sz="1200">
                <a:latin typeface="+mn-lt"/>
                <a:cs typeface="+mn-cs"/>
              </a:defRPr>
            </a:lvl1pPr>
          </a:lstStyle>
          <a:p>
            <a:pPr>
              <a:defRPr/>
            </a:pPr>
            <a:endParaRPr lang="en-IE"/>
          </a:p>
        </p:txBody>
      </p:sp>
      <p:sp>
        <p:nvSpPr>
          <p:cNvPr id="7" name="Slide Number Placeholder 6"/>
          <p:cNvSpPr>
            <a:spLocks noGrp="1"/>
          </p:cNvSpPr>
          <p:nvPr>
            <p:ph type="sldNum" sz="quarter" idx="5"/>
          </p:nvPr>
        </p:nvSpPr>
        <p:spPr>
          <a:xfrm>
            <a:off x="5621898" y="6456424"/>
            <a:ext cx="4302400" cy="340157"/>
          </a:xfrm>
          <a:prstGeom prst="rect">
            <a:avLst/>
          </a:prstGeom>
        </p:spPr>
        <p:txBody>
          <a:bodyPr vert="horz" lIns="92108" tIns="46054" rIns="92108" bIns="46054" rtlCol="0" anchor="b"/>
          <a:lstStyle>
            <a:lvl1pPr algn="r" fontAlgn="auto">
              <a:spcBef>
                <a:spcPts val="0"/>
              </a:spcBef>
              <a:spcAft>
                <a:spcPts val="0"/>
              </a:spcAft>
              <a:defRPr sz="1200">
                <a:latin typeface="+mn-lt"/>
                <a:cs typeface="+mn-cs"/>
              </a:defRPr>
            </a:lvl1pPr>
          </a:lstStyle>
          <a:p>
            <a:pPr>
              <a:defRPr/>
            </a:pPr>
            <a:fld id="{FB32C95F-36D6-4C99-A059-FCA8EEC95E75}" type="slidenum">
              <a:rPr lang="en-IE"/>
              <a:pPr>
                <a:defRPr/>
              </a:pPr>
              <a:t>‹#›</a:t>
            </a:fld>
            <a:endParaRPr lang="en-IE"/>
          </a:p>
        </p:txBody>
      </p:sp>
    </p:spTree>
    <p:extLst>
      <p:ext uri="{BB962C8B-B14F-4D97-AF65-F5344CB8AC3E}">
        <p14:creationId xmlns:p14="http://schemas.microsoft.com/office/powerpoint/2010/main" val="35635120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s://stat.ethz.ch/R-manual/R-devel/library/graphics/html/matplot.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bwMode="auto">
          <a:noFill/>
          <a:ln>
            <a:solidFill>
              <a:srgbClr val="000000"/>
            </a:solidFill>
            <a:miter lim="800000"/>
            <a:headEnd/>
            <a:tailEnd/>
          </a:ln>
        </p:spPr>
      </p:sp>
      <p:sp>
        <p:nvSpPr>
          <p:cNvPr id="10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E" smtClean="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A493846-8BE4-4985-A55B-B5FE50D75D8B}" type="slidenum">
              <a:rPr lang="en-IE">
                <a:cs typeface="Arial" charset="0"/>
              </a:rPr>
              <a:pPr fontAlgn="base">
                <a:spcBef>
                  <a:spcPct val="0"/>
                </a:spcBef>
                <a:spcAft>
                  <a:spcPct val="0"/>
                </a:spcAft>
                <a:defRPr/>
              </a:pPr>
              <a:t>1</a:t>
            </a:fld>
            <a:endParaRPr lang="en-IE">
              <a:cs typeface="Arial" charset="0"/>
            </a:endParaRPr>
          </a:p>
        </p:txBody>
      </p:sp>
    </p:spTree>
    <p:extLst>
      <p:ext uri="{BB962C8B-B14F-4D97-AF65-F5344CB8AC3E}">
        <p14:creationId xmlns:p14="http://schemas.microsoft.com/office/powerpoint/2010/main" val="930143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Rot="1" noChangeAspect="1" noTextEdit="1"/>
          </p:cNvSpPr>
          <p:nvPr>
            <p:ph type="sldImg"/>
          </p:nvPr>
        </p:nvSpPr>
        <p:spPr bwMode="auto">
          <a:xfrm>
            <a:off x="3263900" y="509588"/>
            <a:ext cx="3400425" cy="2551112"/>
          </a:xfrm>
          <a:noFill/>
          <a:ln>
            <a:solidFill>
              <a:srgbClr val="000000"/>
            </a:solidFill>
            <a:miter lim="800000"/>
            <a:headEnd/>
            <a:tailEnd/>
          </a:ln>
        </p:spPr>
      </p:sp>
      <p:sp>
        <p:nvSpPr>
          <p:cNvPr id="182274" name="Rectangle 3"/>
          <p:cNvSpPr>
            <a:spLocks noGrp="1"/>
          </p:cNvSpPr>
          <p:nvPr>
            <p:ph type="body" idx="1"/>
          </p:nvPr>
        </p:nvSpPr>
        <p:spPr bwMode="auto">
          <a:noFill/>
        </p:spPr>
        <p:txBody>
          <a:bodyPr wrap="square" numCol="1" anchor="t" anchorCtr="0" compatLnSpc="1">
            <a:prstTxWarp prst="textNoShape">
              <a:avLst/>
            </a:prstTxWarp>
          </a:bodyPr>
          <a:lstStyle/>
          <a:p>
            <a:r>
              <a:rPr lang="en-US" dirty="0" smtClean="0"/>
              <a:t>See:</a:t>
            </a:r>
            <a:r>
              <a:rPr lang="en-US" baseline="0" dirty="0" smtClean="0"/>
              <a:t> </a:t>
            </a:r>
            <a:r>
              <a:rPr lang="en-US" dirty="0" smtClean="0"/>
              <a:t>http://www2.warwick.ac.uk/fac/sci/moac/people/students/peter_cock/r/iris_plots/</a:t>
            </a:r>
          </a:p>
        </p:txBody>
      </p:sp>
    </p:spTree>
    <p:extLst>
      <p:ext uri="{BB962C8B-B14F-4D97-AF65-F5344CB8AC3E}">
        <p14:creationId xmlns:p14="http://schemas.microsoft.com/office/powerpoint/2010/main" val="218662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Rot="1" noChangeAspect="1" noTextEdit="1"/>
          </p:cNvSpPr>
          <p:nvPr>
            <p:ph type="sldImg"/>
          </p:nvPr>
        </p:nvSpPr>
        <p:spPr bwMode="auto">
          <a:xfrm>
            <a:off x="3263900" y="509588"/>
            <a:ext cx="3400425" cy="2551112"/>
          </a:xfrm>
          <a:noFill/>
          <a:ln>
            <a:solidFill>
              <a:srgbClr val="000000"/>
            </a:solidFill>
            <a:miter lim="800000"/>
            <a:headEnd/>
            <a:tailEnd/>
          </a:ln>
        </p:spPr>
      </p:sp>
      <p:sp>
        <p:nvSpPr>
          <p:cNvPr id="182274"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Tree>
    <p:extLst>
      <p:ext uri="{BB962C8B-B14F-4D97-AF65-F5344CB8AC3E}">
        <p14:creationId xmlns:p14="http://schemas.microsoft.com/office/powerpoint/2010/main" val="395638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Rot="1" noChangeAspect="1" noTextEdit="1"/>
          </p:cNvSpPr>
          <p:nvPr>
            <p:ph type="sldImg"/>
          </p:nvPr>
        </p:nvSpPr>
        <p:spPr bwMode="auto">
          <a:xfrm>
            <a:off x="3263900" y="509588"/>
            <a:ext cx="3400425" cy="2551112"/>
          </a:xfrm>
          <a:noFill/>
          <a:ln>
            <a:solidFill>
              <a:srgbClr val="000000"/>
            </a:solidFill>
            <a:miter lim="800000"/>
            <a:headEnd/>
            <a:tailEnd/>
          </a:ln>
        </p:spPr>
      </p:sp>
      <p:sp>
        <p:nvSpPr>
          <p:cNvPr id="182274" name="Rectangle 3"/>
          <p:cNvSpPr>
            <a:spLocks noGrp="1"/>
          </p:cNvSpPr>
          <p:nvPr>
            <p:ph type="body" idx="1"/>
          </p:nvPr>
        </p:nvSpPr>
        <p:spPr bwMode="auto">
          <a:noFill/>
        </p:spPr>
        <p:txBody>
          <a:bodyPr wrap="square" numCol="1" anchor="t" anchorCtr="0" compatLnSpc="1">
            <a:prstTxWarp prst="textNoShape">
              <a:avLst/>
            </a:prstTxWarp>
          </a:bodyPr>
          <a:lstStyle/>
          <a:p>
            <a:r>
              <a:rPr lang="en-US" dirty="0" smtClean="0"/>
              <a:t>Code to do these:</a:t>
            </a:r>
          </a:p>
          <a:p>
            <a:endParaRPr lang="en-US" dirty="0" smtClean="0"/>
          </a:p>
          <a:p>
            <a:r>
              <a:rPr lang="en-US" b="1" dirty="0" smtClean="0"/>
              <a:t>Scatter plot (</a:t>
            </a:r>
            <a:r>
              <a:rPr lang="en-US" b="1" dirty="0" err="1" smtClean="0"/>
              <a:t>colour</a:t>
            </a:r>
            <a:r>
              <a:rPr lang="en-US" b="1" dirty="0" smtClean="0"/>
              <a:t>)</a:t>
            </a:r>
          </a:p>
          <a:p>
            <a:r>
              <a:rPr lang="en-US" dirty="0" smtClean="0"/>
              <a:t>plot(</a:t>
            </a:r>
            <a:r>
              <a:rPr lang="en-US" dirty="0" err="1" smtClean="0"/>
              <a:t>iris$Petal.Length</a:t>
            </a:r>
            <a:r>
              <a:rPr lang="en-US" dirty="0" smtClean="0"/>
              <a:t>, </a:t>
            </a:r>
            <a:r>
              <a:rPr lang="en-US" dirty="0" err="1" smtClean="0"/>
              <a:t>iris$Petal.Width</a:t>
            </a:r>
            <a:r>
              <a:rPr lang="en-US" dirty="0" smtClean="0"/>
              <a:t>, </a:t>
            </a:r>
            <a:r>
              <a:rPr lang="en-US" dirty="0" err="1" smtClean="0"/>
              <a:t>pch</a:t>
            </a:r>
            <a:r>
              <a:rPr lang="en-US" dirty="0" smtClean="0"/>
              <a:t>=21, </a:t>
            </a:r>
            <a:r>
              <a:rPr lang="en-US" dirty="0" err="1" smtClean="0"/>
              <a:t>bg</a:t>
            </a:r>
            <a:r>
              <a:rPr lang="en-US" dirty="0" smtClean="0"/>
              <a:t>=c("red","green3","blue")[</a:t>
            </a:r>
            <a:r>
              <a:rPr lang="en-US" dirty="0" err="1" smtClean="0"/>
              <a:t>unclass</a:t>
            </a:r>
            <a:r>
              <a:rPr lang="en-US" dirty="0" smtClean="0"/>
              <a:t>(</a:t>
            </a:r>
            <a:r>
              <a:rPr lang="en-US" dirty="0" err="1" smtClean="0"/>
              <a:t>iris$Species</a:t>
            </a:r>
            <a:r>
              <a:rPr lang="en-US" dirty="0" smtClean="0"/>
              <a:t>)], main="Edgar Anderson's Iris Data")</a:t>
            </a:r>
          </a:p>
          <a:p>
            <a:endParaRPr lang="en-US" dirty="0" smtClean="0"/>
          </a:p>
          <a:p>
            <a:r>
              <a:rPr lang="en-US" b="1" dirty="0" smtClean="0"/>
              <a:t>Pairs Scatter Plot</a:t>
            </a:r>
          </a:p>
          <a:p>
            <a:r>
              <a:rPr lang="en-US" dirty="0" smtClean="0"/>
              <a:t>pairs(iris[1:4], main = "Edgar Anderson's Iris Data", </a:t>
            </a:r>
            <a:r>
              <a:rPr lang="en-US" dirty="0" err="1" smtClean="0"/>
              <a:t>pch</a:t>
            </a:r>
            <a:r>
              <a:rPr lang="en-US" dirty="0" smtClean="0"/>
              <a:t> = 21, </a:t>
            </a:r>
            <a:r>
              <a:rPr lang="en-US" dirty="0" err="1" smtClean="0"/>
              <a:t>bg</a:t>
            </a:r>
            <a:r>
              <a:rPr lang="en-US" dirty="0" smtClean="0"/>
              <a:t> = c("red", "green3", "blue")[</a:t>
            </a:r>
            <a:r>
              <a:rPr lang="en-US" dirty="0" err="1" smtClean="0"/>
              <a:t>unclass</a:t>
            </a:r>
            <a:r>
              <a:rPr lang="en-US" dirty="0" smtClean="0"/>
              <a:t>(</a:t>
            </a:r>
            <a:r>
              <a:rPr lang="en-US" dirty="0" err="1" smtClean="0"/>
              <a:t>iris$Species</a:t>
            </a:r>
            <a:r>
              <a:rPr lang="en-US" dirty="0" smtClean="0"/>
              <a:t>)])</a:t>
            </a:r>
          </a:p>
        </p:txBody>
      </p:sp>
    </p:spTree>
    <p:extLst>
      <p:ext uri="{BB962C8B-B14F-4D97-AF65-F5344CB8AC3E}">
        <p14:creationId xmlns:p14="http://schemas.microsoft.com/office/powerpoint/2010/main" val="3647991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Rot="1" noChangeAspect="1" noTextEdit="1"/>
          </p:cNvSpPr>
          <p:nvPr>
            <p:ph type="sldImg"/>
          </p:nvPr>
        </p:nvSpPr>
        <p:spPr bwMode="auto">
          <a:xfrm>
            <a:off x="3263900" y="509588"/>
            <a:ext cx="3400425" cy="2551112"/>
          </a:xfrm>
          <a:noFill/>
          <a:ln>
            <a:solidFill>
              <a:srgbClr val="000000"/>
            </a:solidFill>
            <a:miter lim="800000"/>
            <a:headEnd/>
            <a:tailEnd/>
          </a:ln>
        </p:spPr>
      </p:sp>
      <p:sp>
        <p:nvSpPr>
          <p:cNvPr id="182274" name="Rectangle 3"/>
          <p:cNvSpPr>
            <a:spLocks noGrp="1"/>
          </p:cNvSpPr>
          <p:nvPr>
            <p:ph type="body" idx="1"/>
          </p:nvPr>
        </p:nvSpPr>
        <p:spPr bwMode="auto">
          <a:noFill/>
        </p:spPr>
        <p:txBody>
          <a:bodyPr wrap="square" numCol="1" anchor="t" anchorCtr="0" compatLnSpc="1">
            <a:prstTxWarp prst="textNoShape">
              <a:avLst/>
            </a:prstTxWarp>
          </a:bodyPr>
          <a:lstStyle/>
          <a:p>
            <a:r>
              <a:rPr lang="en-US" dirty="0" smtClean="0"/>
              <a:t>Store as script – also provide file in Moodle.</a:t>
            </a:r>
          </a:p>
        </p:txBody>
      </p:sp>
    </p:spTree>
    <p:extLst>
      <p:ext uri="{BB962C8B-B14F-4D97-AF65-F5344CB8AC3E}">
        <p14:creationId xmlns:p14="http://schemas.microsoft.com/office/powerpoint/2010/main" val="2452166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Rot="1" noChangeAspect="1" noTextEdit="1"/>
          </p:cNvSpPr>
          <p:nvPr>
            <p:ph type="sldImg"/>
          </p:nvPr>
        </p:nvSpPr>
        <p:spPr bwMode="auto">
          <a:xfrm>
            <a:off x="3263900" y="509588"/>
            <a:ext cx="3400425" cy="2551112"/>
          </a:xfrm>
          <a:noFill/>
          <a:ln>
            <a:solidFill>
              <a:srgbClr val="000000"/>
            </a:solidFill>
            <a:miter lim="800000"/>
            <a:headEnd/>
            <a:tailEnd/>
          </a:ln>
        </p:spPr>
      </p:sp>
      <p:sp>
        <p:nvSpPr>
          <p:cNvPr id="182274" name="Rectangle 3"/>
          <p:cNvSpPr>
            <a:spLocks noGrp="1"/>
          </p:cNvSpPr>
          <p:nvPr>
            <p:ph type="body" idx="1"/>
          </p:nvPr>
        </p:nvSpPr>
        <p:spPr bwMode="auto">
          <a:noFill/>
        </p:spPr>
        <p:txBody>
          <a:bodyPr wrap="square" numCol="1" anchor="t" anchorCtr="0" compatLnSpc="1">
            <a:prstTxWarp prst="textNoShape">
              <a:avLst/>
            </a:prstTxWarp>
          </a:bodyPr>
          <a:lstStyle/>
          <a:p>
            <a:r>
              <a:rPr lang="en-IE" dirty="0" smtClean="0">
                <a:latin typeface="Courier New" panose="02070309020205020404" pitchFamily="49" charset="0"/>
                <a:cs typeface="Courier New" panose="02070309020205020404" pitchFamily="49" charset="0"/>
              </a:rPr>
              <a:t>If want to use Iris data:</a:t>
            </a:r>
          </a:p>
          <a:p>
            <a:endParaRPr lang="en-IE" dirty="0" smtClean="0">
              <a:latin typeface="Courier New" panose="02070309020205020404" pitchFamily="49" charset="0"/>
              <a:cs typeface="Courier New" panose="02070309020205020404" pitchFamily="49" charset="0"/>
            </a:endParaRPr>
          </a:p>
          <a:p>
            <a:r>
              <a:rPr lang="en-IE" dirty="0" smtClean="0">
                <a:latin typeface="Courier New" panose="02070309020205020404" pitchFamily="49" charset="0"/>
                <a:cs typeface="Courier New" panose="02070309020205020404" pitchFamily="49" charset="0"/>
              </a:rPr>
              <a:t>&gt; </a:t>
            </a:r>
            <a:r>
              <a:rPr lang="en-IE" dirty="0" err="1" smtClean="0">
                <a:latin typeface="Courier New" panose="02070309020205020404" pitchFamily="49" charset="0"/>
                <a:cs typeface="Courier New" panose="02070309020205020404" pitchFamily="49" charset="0"/>
              </a:rPr>
              <a:t>t.test</a:t>
            </a:r>
            <a:r>
              <a:rPr lang="en-IE" dirty="0" smtClean="0">
                <a:latin typeface="Courier New" panose="02070309020205020404" pitchFamily="49" charset="0"/>
                <a:cs typeface="Courier New" panose="02070309020205020404" pitchFamily="49" charset="0"/>
              </a:rPr>
              <a:t>(</a:t>
            </a:r>
            <a:r>
              <a:rPr lang="en-IE" dirty="0" err="1" smtClean="0">
                <a:latin typeface="Courier New" panose="02070309020205020404" pitchFamily="49" charset="0"/>
                <a:cs typeface="Courier New" panose="02070309020205020404" pitchFamily="49" charset="0"/>
              </a:rPr>
              <a:t>iris$Sepal.Length</a:t>
            </a:r>
            <a:r>
              <a:rPr lang="en-IE" dirty="0" smtClean="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iris$Petal.Length</a:t>
            </a:r>
            <a:r>
              <a:rPr lang="en-IE" dirty="0" smtClean="0">
                <a:latin typeface="Courier New" panose="02070309020205020404" pitchFamily="49" charset="0"/>
                <a:cs typeface="Courier New" panose="02070309020205020404" pitchFamily="49" charset="0"/>
              </a:rPr>
              <a:t>, alternative = "less")</a:t>
            </a:r>
            <a:endParaRPr lang="en-US" dirty="0" smtClean="0"/>
          </a:p>
        </p:txBody>
      </p:sp>
    </p:spTree>
    <p:extLst>
      <p:ext uri="{BB962C8B-B14F-4D97-AF65-F5344CB8AC3E}">
        <p14:creationId xmlns:p14="http://schemas.microsoft.com/office/powerpoint/2010/main" val="202007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Rot="1" noChangeAspect="1" noTextEdit="1"/>
          </p:cNvSpPr>
          <p:nvPr>
            <p:ph type="sldImg"/>
          </p:nvPr>
        </p:nvSpPr>
        <p:spPr bwMode="auto">
          <a:xfrm>
            <a:off x="3263900" y="509588"/>
            <a:ext cx="3400425" cy="2551112"/>
          </a:xfrm>
          <a:noFill/>
          <a:ln>
            <a:solidFill>
              <a:srgbClr val="000000"/>
            </a:solidFill>
            <a:miter lim="800000"/>
            <a:headEnd/>
            <a:tailEnd/>
          </a:ln>
        </p:spPr>
      </p:sp>
      <p:sp>
        <p:nvSpPr>
          <p:cNvPr id="182274" name="Rectangle 3"/>
          <p:cNvSpPr>
            <a:spLocks noGrp="1"/>
          </p:cNvSpPr>
          <p:nvPr>
            <p:ph type="body" idx="1"/>
          </p:nvPr>
        </p:nvSpPr>
        <p:spPr bwMode="auto">
          <a:noFill/>
        </p:spPr>
        <p:txBody>
          <a:bodyPr wrap="square" numCol="1" anchor="t" anchorCtr="0" compatLnSpc="1">
            <a:prstTxWarp prst="textNoShape">
              <a:avLst/>
            </a:prstTxWarp>
          </a:bodyPr>
          <a:lstStyle/>
          <a:p>
            <a:r>
              <a:rPr lang="en-IE" dirty="0" smtClean="0">
                <a:latin typeface="Courier New" panose="02070309020205020404" pitchFamily="49" charset="0"/>
                <a:cs typeface="Courier New" panose="02070309020205020404" pitchFamily="49" charset="0"/>
              </a:rPr>
              <a:t>If want to use Iris data:</a:t>
            </a:r>
          </a:p>
          <a:p>
            <a:endParaRPr lang="en-IE" dirty="0" smtClean="0">
              <a:latin typeface="Courier New" panose="02070309020205020404" pitchFamily="49" charset="0"/>
              <a:cs typeface="Courier New" panose="02070309020205020404" pitchFamily="49" charset="0"/>
            </a:endParaRPr>
          </a:p>
          <a:p>
            <a:r>
              <a:rPr lang="en-IE" dirty="0" smtClean="0">
                <a:latin typeface="Courier New" panose="02070309020205020404" pitchFamily="49" charset="0"/>
                <a:cs typeface="Courier New" panose="02070309020205020404" pitchFamily="49" charset="0"/>
              </a:rPr>
              <a:t>&gt; </a:t>
            </a:r>
            <a:r>
              <a:rPr lang="en-IE" dirty="0" err="1" smtClean="0">
                <a:latin typeface="Courier New" panose="02070309020205020404" pitchFamily="49" charset="0"/>
                <a:cs typeface="Courier New" panose="02070309020205020404" pitchFamily="49" charset="0"/>
              </a:rPr>
              <a:t>t.test</a:t>
            </a:r>
            <a:r>
              <a:rPr lang="en-IE" dirty="0" smtClean="0">
                <a:latin typeface="Courier New" panose="02070309020205020404" pitchFamily="49" charset="0"/>
                <a:cs typeface="Courier New" panose="02070309020205020404" pitchFamily="49" charset="0"/>
              </a:rPr>
              <a:t>(</a:t>
            </a:r>
            <a:r>
              <a:rPr lang="en-IE" dirty="0" err="1" smtClean="0">
                <a:latin typeface="Courier New" panose="02070309020205020404" pitchFamily="49" charset="0"/>
                <a:cs typeface="Courier New" panose="02070309020205020404" pitchFamily="49" charset="0"/>
              </a:rPr>
              <a:t>iris$Sepal.Length</a:t>
            </a:r>
            <a:r>
              <a:rPr lang="en-IE" dirty="0" smtClean="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iris$Petal.Length</a:t>
            </a:r>
            <a:r>
              <a:rPr lang="en-IE" dirty="0" smtClean="0">
                <a:latin typeface="Courier New" panose="02070309020205020404" pitchFamily="49" charset="0"/>
                <a:cs typeface="Courier New" panose="02070309020205020404" pitchFamily="49" charset="0"/>
              </a:rPr>
              <a:t>, alternative = "less")</a:t>
            </a:r>
            <a:endParaRPr lang="en-US" dirty="0" smtClean="0"/>
          </a:p>
        </p:txBody>
      </p:sp>
    </p:spTree>
    <p:extLst>
      <p:ext uri="{BB962C8B-B14F-4D97-AF65-F5344CB8AC3E}">
        <p14:creationId xmlns:p14="http://schemas.microsoft.com/office/powerpoint/2010/main" val="1920640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Rot="1" noChangeAspect="1" noTextEdit="1"/>
          </p:cNvSpPr>
          <p:nvPr>
            <p:ph type="sldImg"/>
          </p:nvPr>
        </p:nvSpPr>
        <p:spPr bwMode="auto">
          <a:xfrm>
            <a:off x="3263900" y="509588"/>
            <a:ext cx="3400425" cy="2551112"/>
          </a:xfrm>
          <a:noFill/>
          <a:ln>
            <a:solidFill>
              <a:srgbClr val="000000"/>
            </a:solidFill>
            <a:miter lim="800000"/>
            <a:headEnd/>
            <a:tailEnd/>
          </a:ln>
        </p:spPr>
      </p:sp>
      <p:sp>
        <p:nvSpPr>
          <p:cNvPr id="182274"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Tree>
    <p:extLst>
      <p:ext uri="{BB962C8B-B14F-4D97-AF65-F5344CB8AC3E}">
        <p14:creationId xmlns:p14="http://schemas.microsoft.com/office/powerpoint/2010/main" val="1505716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Rot="1" noChangeAspect="1" noTextEdit="1"/>
          </p:cNvSpPr>
          <p:nvPr>
            <p:ph type="sldImg"/>
          </p:nvPr>
        </p:nvSpPr>
        <p:spPr bwMode="auto">
          <a:xfrm>
            <a:off x="3263900" y="509588"/>
            <a:ext cx="3400425" cy="2551112"/>
          </a:xfrm>
          <a:noFill/>
          <a:ln>
            <a:solidFill>
              <a:srgbClr val="000000"/>
            </a:solidFill>
            <a:miter lim="800000"/>
            <a:headEnd/>
            <a:tailEnd/>
          </a:ln>
        </p:spPr>
      </p:sp>
      <p:sp>
        <p:nvSpPr>
          <p:cNvPr id="182274" name="Rectangle 3"/>
          <p:cNvSpPr>
            <a:spLocks noGrp="1"/>
          </p:cNvSpPr>
          <p:nvPr>
            <p:ph type="body" idx="1"/>
          </p:nvPr>
        </p:nvSpPr>
        <p:spPr bwMode="auto">
          <a:noFill/>
        </p:spPr>
        <p:txBody>
          <a:bodyPr wrap="square" numCol="1" anchor="t" anchorCtr="0" compatLnSpc="1">
            <a:prstTxWarp prst="textNoShape">
              <a:avLst/>
            </a:prstTxWarp>
          </a:bodyPr>
          <a:lstStyle/>
          <a:p>
            <a:r>
              <a:rPr lang="en-US" sz="1000" dirty="0">
                <a:latin typeface="Arial Narrow" panose="020B0606020202030204" pitchFamily="34" charset="0"/>
                <a:cs typeface="Courier New" panose="02070309020205020404" pitchFamily="49" charset="0"/>
              </a:rPr>
              <a:t>#</a:t>
            </a:r>
          </a:p>
          <a:p>
            <a:r>
              <a:rPr lang="en-US" sz="1000" dirty="0">
                <a:latin typeface="Arial Narrow" panose="020B0606020202030204" pitchFamily="34" charset="0"/>
                <a:cs typeface="Courier New" panose="02070309020205020404" pitchFamily="49" charset="0"/>
              </a:rPr>
              <a:t># Do same test reading data from a file - "ANOVA-Drugs-Test2.csv"</a:t>
            </a:r>
          </a:p>
          <a:p>
            <a:r>
              <a:rPr lang="en-US" sz="1000" dirty="0">
                <a:latin typeface="Arial Narrow" panose="020B0606020202030204" pitchFamily="34" charset="0"/>
                <a:cs typeface="Courier New" panose="02070309020205020404" pitchFamily="49" charset="0"/>
              </a:rPr>
              <a:t>#</a:t>
            </a:r>
          </a:p>
          <a:p>
            <a:r>
              <a:rPr lang="en-US" sz="1000" dirty="0" err="1">
                <a:latin typeface="Arial Narrow" panose="020B0606020202030204" pitchFamily="34" charset="0"/>
                <a:cs typeface="Courier New" panose="02070309020205020404" pitchFamily="49" charset="0"/>
              </a:rPr>
              <a:t>data_drugs</a:t>
            </a:r>
            <a:r>
              <a:rPr lang="en-US" sz="1000" dirty="0">
                <a:latin typeface="Arial Narrow" panose="020B0606020202030204" pitchFamily="34" charset="0"/>
                <a:cs typeface="Courier New" panose="02070309020205020404" pitchFamily="49" charset="0"/>
              </a:rPr>
              <a:t> &lt;- read.csv(file="ANOVA-Drugs-Test-2.csv",head=</a:t>
            </a:r>
            <a:r>
              <a:rPr lang="en-US" sz="1000" dirty="0" err="1">
                <a:latin typeface="Arial Narrow" panose="020B0606020202030204" pitchFamily="34" charset="0"/>
                <a:cs typeface="Courier New" panose="02070309020205020404" pitchFamily="49" charset="0"/>
              </a:rPr>
              <a:t>TRUE,sep</a:t>
            </a:r>
            <a:r>
              <a:rPr lang="en-US" sz="1000" dirty="0">
                <a:latin typeface="Arial Narrow" panose="020B0606020202030204" pitchFamily="34" charset="0"/>
                <a:cs typeface="Courier New" panose="02070309020205020404" pitchFamily="49" charset="0"/>
              </a:rPr>
              <a:t>=",")</a:t>
            </a:r>
          </a:p>
          <a:p>
            <a:r>
              <a:rPr lang="en-US" sz="1000" dirty="0">
                <a:latin typeface="Arial Narrow" panose="020B0606020202030204" pitchFamily="34" charset="0"/>
                <a:cs typeface="Courier New" panose="02070309020205020404" pitchFamily="49" charset="0"/>
              </a:rPr>
              <a:t>#</a:t>
            </a:r>
          </a:p>
          <a:p>
            <a:r>
              <a:rPr lang="en-US" sz="1000" dirty="0" err="1">
                <a:latin typeface="Arial Narrow" panose="020B0606020202030204" pitchFamily="34" charset="0"/>
                <a:cs typeface="Courier New" panose="02070309020205020404" pitchFamily="49" charset="0"/>
              </a:rPr>
              <a:t>data_drugs</a:t>
            </a:r>
            <a:r>
              <a:rPr lang="en-US" sz="1000" dirty="0">
                <a:latin typeface="Arial Narrow" panose="020B0606020202030204" pitchFamily="34" charset="0"/>
                <a:cs typeface="Courier New" panose="02070309020205020404" pitchFamily="49" charset="0"/>
              </a:rPr>
              <a:t>          # display data</a:t>
            </a:r>
          </a:p>
          <a:p>
            <a:r>
              <a:rPr lang="en-US" sz="1000" dirty="0">
                <a:latin typeface="Arial Narrow" panose="020B0606020202030204" pitchFamily="34" charset="0"/>
                <a:cs typeface="Courier New" panose="02070309020205020404" pitchFamily="49" charset="0"/>
              </a:rPr>
              <a:t>#</a:t>
            </a:r>
          </a:p>
          <a:p>
            <a:r>
              <a:rPr lang="en-US" sz="1000" dirty="0">
                <a:latin typeface="Arial Narrow" panose="020B0606020202030204" pitchFamily="34" charset="0"/>
                <a:cs typeface="Courier New" panose="02070309020205020404" pitchFamily="49" charset="0"/>
              </a:rPr>
              <a:t># Use </a:t>
            </a:r>
            <a:r>
              <a:rPr lang="en-US" sz="1000" dirty="0" err="1">
                <a:latin typeface="Arial Narrow" panose="020B0606020202030204" pitchFamily="34" charset="0"/>
                <a:cs typeface="Courier New" panose="02070309020205020404" pitchFamily="49" charset="0"/>
              </a:rPr>
              <a:t>anova</a:t>
            </a:r>
            <a:r>
              <a:rPr lang="en-US" sz="1000" dirty="0">
                <a:latin typeface="Arial Narrow" panose="020B0606020202030204" pitchFamily="34" charset="0"/>
                <a:cs typeface="Courier New" panose="02070309020205020404" pitchFamily="49" charset="0"/>
              </a:rPr>
              <a:t> function</a:t>
            </a:r>
          </a:p>
          <a:p>
            <a:r>
              <a:rPr lang="en-US" sz="1000" dirty="0">
                <a:latin typeface="Arial Narrow" panose="020B0606020202030204" pitchFamily="34" charset="0"/>
                <a:cs typeface="Courier New" panose="02070309020205020404" pitchFamily="49" charset="0"/>
              </a:rPr>
              <a:t>#</a:t>
            </a:r>
          </a:p>
          <a:p>
            <a:r>
              <a:rPr lang="en-US" sz="1000" dirty="0" err="1">
                <a:latin typeface="Arial Narrow" panose="020B0606020202030204" pitchFamily="34" charset="0"/>
                <a:cs typeface="Courier New" panose="02070309020205020404" pitchFamily="49" charset="0"/>
              </a:rPr>
              <a:t>anova</a:t>
            </a:r>
            <a:r>
              <a:rPr lang="en-US" sz="1000" dirty="0">
                <a:latin typeface="Arial Narrow" panose="020B0606020202030204" pitchFamily="34" charset="0"/>
                <a:cs typeface="Courier New" panose="02070309020205020404" pitchFamily="49" charset="0"/>
              </a:rPr>
              <a:t>(lm(Values ~ Group, </a:t>
            </a:r>
            <a:r>
              <a:rPr lang="en-US" sz="1000" dirty="0" err="1">
                <a:latin typeface="Arial Narrow" panose="020B0606020202030204" pitchFamily="34" charset="0"/>
                <a:cs typeface="Courier New" panose="02070309020205020404" pitchFamily="49" charset="0"/>
              </a:rPr>
              <a:t>data_drugs</a:t>
            </a:r>
            <a:r>
              <a:rPr lang="en-US" sz="1000" dirty="0">
                <a:latin typeface="Arial Narrow" panose="020B0606020202030204" pitchFamily="34" charset="0"/>
                <a:cs typeface="Courier New" panose="02070309020205020404" pitchFamily="49" charset="0"/>
              </a:rPr>
              <a:t>)) # Run the test should give result F = 11.906</a:t>
            </a:r>
          </a:p>
          <a:p>
            <a:r>
              <a:rPr lang="en-US" sz="1000" dirty="0">
                <a:latin typeface="Arial Narrow" panose="020B0606020202030204" pitchFamily="34" charset="0"/>
                <a:cs typeface="Courier New" panose="02070309020205020404" pitchFamily="49" charset="0"/>
              </a:rPr>
              <a:t>#</a:t>
            </a:r>
          </a:p>
          <a:p>
            <a:r>
              <a:rPr lang="en-US" sz="1000" dirty="0">
                <a:latin typeface="Arial Narrow" panose="020B0606020202030204" pitchFamily="34" charset="0"/>
                <a:cs typeface="Courier New" panose="02070309020205020404" pitchFamily="49" charset="0"/>
              </a:rPr>
              <a:t># Use </a:t>
            </a:r>
            <a:r>
              <a:rPr lang="en-US" sz="1000" dirty="0" err="1">
                <a:latin typeface="Arial Narrow" panose="020B0606020202030204" pitchFamily="34" charset="0"/>
                <a:cs typeface="Courier New" panose="02070309020205020404" pitchFamily="49" charset="0"/>
              </a:rPr>
              <a:t>aov</a:t>
            </a:r>
            <a:r>
              <a:rPr lang="en-US" sz="1000" dirty="0">
                <a:latin typeface="Arial Narrow" panose="020B0606020202030204" pitchFamily="34" charset="0"/>
                <a:cs typeface="Courier New" panose="02070309020205020404" pitchFamily="49" charset="0"/>
              </a:rPr>
              <a:t> function</a:t>
            </a:r>
          </a:p>
          <a:p>
            <a:r>
              <a:rPr lang="en-US" sz="1000" dirty="0">
                <a:latin typeface="Arial Narrow" panose="020B0606020202030204" pitchFamily="34" charset="0"/>
                <a:cs typeface="Courier New" panose="02070309020205020404" pitchFamily="49" charset="0"/>
              </a:rPr>
              <a:t>#</a:t>
            </a:r>
          </a:p>
          <a:p>
            <a:r>
              <a:rPr lang="en-US" sz="1000" dirty="0">
                <a:latin typeface="Arial Narrow" panose="020B0606020202030204" pitchFamily="34" charset="0"/>
                <a:cs typeface="Courier New" panose="02070309020205020404" pitchFamily="49" charset="0"/>
              </a:rPr>
              <a:t>results2 = </a:t>
            </a:r>
            <a:r>
              <a:rPr lang="en-US" sz="1000" dirty="0" err="1">
                <a:latin typeface="Arial Narrow" panose="020B0606020202030204" pitchFamily="34" charset="0"/>
                <a:cs typeface="Courier New" panose="02070309020205020404" pitchFamily="49" charset="0"/>
              </a:rPr>
              <a:t>aov</a:t>
            </a:r>
            <a:r>
              <a:rPr lang="en-US" sz="1000" dirty="0">
                <a:latin typeface="Arial Narrow" panose="020B0606020202030204" pitchFamily="34" charset="0"/>
                <a:cs typeface="Courier New" panose="02070309020205020404" pitchFamily="49" charset="0"/>
              </a:rPr>
              <a:t>(Values ~ Group, data=</a:t>
            </a:r>
            <a:r>
              <a:rPr lang="en-US" sz="1000" dirty="0" err="1">
                <a:latin typeface="Arial Narrow" panose="020B0606020202030204" pitchFamily="34" charset="0"/>
                <a:cs typeface="Courier New" panose="02070309020205020404" pitchFamily="49" charset="0"/>
              </a:rPr>
              <a:t>data_drugs</a:t>
            </a:r>
            <a:r>
              <a:rPr lang="en-US" sz="1000" dirty="0">
                <a:latin typeface="Arial Narrow" panose="020B0606020202030204" pitchFamily="34" charset="0"/>
                <a:cs typeface="Courier New" panose="02070309020205020404" pitchFamily="49" charset="0"/>
              </a:rPr>
              <a:t>) # run test - should get same result</a:t>
            </a:r>
          </a:p>
          <a:p>
            <a:r>
              <a:rPr lang="en-US" sz="1000" dirty="0">
                <a:latin typeface="Arial Narrow" panose="020B0606020202030204" pitchFamily="34" charset="0"/>
                <a:cs typeface="Courier New" panose="02070309020205020404" pitchFamily="49" charset="0"/>
              </a:rPr>
              <a:t>summary(results2) # display ANOVA table</a:t>
            </a:r>
          </a:p>
          <a:p>
            <a:r>
              <a:rPr lang="en-US" sz="1000" dirty="0">
                <a:latin typeface="Arial Narrow" panose="020B0606020202030204" pitchFamily="34" charset="0"/>
                <a:cs typeface="Courier New" panose="02070309020205020404" pitchFamily="49" charset="0"/>
              </a:rPr>
              <a:t>#</a:t>
            </a:r>
          </a:p>
        </p:txBody>
      </p:sp>
    </p:spTree>
    <p:extLst>
      <p:ext uri="{BB962C8B-B14F-4D97-AF65-F5344CB8AC3E}">
        <p14:creationId xmlns:p14="http://schemas.microsoft.com/office/powerpoint/2010/main" val="2897210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Rot="1" noChangeAspect="1" noTextEdit="1"/>
          </p:cNvSpPr>
          <p:nvPr>
            <p:ph type="sldImg"/>
          </p:nvPr>
        </p:nvSpPr>
        <p:spPr bwMode="auto">
          <a:xfrm>
            <a:off x="3263900" y="509588"/>
            <a:ext cx="3400425" cy="2551112"/>
          </a:xfrm>
          <a:noFill/>
          <a:ln>
            <a:solidFill>
              <a:srgbClr val="000000"/>
            </a:solidFill>
            <a:miter lim="800000"/>
            <a:headEnd/>
            <a:tailEnd/>
          </a:ln>
        </p:spPr>
      </p:sp>
      <p:sp>
        <p:nvSpPr>
          <p:cNvPr id="182274"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Tree>
    <p:extLst>
      <p:ext uri="{BB962C8B-B14F-4D97-AF65-F5344CB8AC3E}">
        <p14:creationId xmlns:p14="http://schemas.microsoft.com/office/powerpoint/2010/main" val="2347018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Rot="1" noChangeAspect="1" noTextEdit="1"/>
          </p:cNvSpPr>
          <p:nvPr>
            <p:ph type="sldImg"/>
          </p:nvPr>
        </p:nvSpPr>
        <p:spPr bwMode="auto">
          <a:xfrm>
            <a:off x="3263900" y="509588"/>
            <a:ext cx="3400425" cy="2551112"/>
          </a:xfrm>
          <a:noFill/>
          <a:ln>
            <a:solidFill>
              <a:srgbClr val="000000"/>
            </a:solidFill>
            <a:miter lim="800000"/>
            <a:headEnd/>
            <a:tailEnd/>
          </a:ln>
        </p:spPr>
      </p:sp>
      <p:sp>
        <p:nvSpPr>
          <p:cNvPr id="182274" name="Rectangle 3"/>
          <p:cNvSpPr>
            <a:spLocks noGrp="1"/>
          </p:cNvSpPr>
          <p:nvPr>
            <p:ph type="body" idx="1"/>
          </p:nvPr>
        </p:nvSpPr>
        <p:spPr bwMode="auto">
          <a:noFill/>
        </p:spPr>
        <p:txBody>
          <a:bodyPr wrap="square" numCol="1" anchor="t" anchorCtr="0" compatLnSpc="1">
            <a:prstTxWarp prst="textNoShape">
              <a:avLst/>
            </a:prstTxWarp>
          </a:bodyPr>
          <a:lstStyle/>
          <a:p>
            <a:r>
              <a:rPr lang="en-IE" dirty="0" smtClean="0"/>
              <a:t>This to end taken from </a:t>
            </a:r>
            <a:r>
              <a:rPr lang="en-IE" smtClean="0"/>
              <a:t>Jer Hayes notes.</a:t>
            </a:r>
            <a:endParaRPr lang="en-US" dirty="0" smtClean="0"/>
          </a:p>
        </p:txBody>
      </p:sp>
    </p:spTree>
    <p:extLst>
      <p:ext uri="{BB962C8B-B14F-4D97-AF65-F5344CB8AC3E}">
        <p14:creationId xmlns:p14="http://schemas.microsoft.com/office/powerpoint/2010/main" val="190736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IE" dirty="0">
                <a:latin typeface="Gill Sans MT"/>
              </a:rPr>
              <a:t>If you can work with R you will pick up transferable skills and other stats packages won’t be a problem.</a:t>
            </a:r>
          </a:p>
          <a:p>
            <a:pPr>
              <a:lnSpc>
                <a:spcPct val="80000"/>
              </a:lnSpc>
            </a:pPr>
            <a:endParaRPr lang="en-IE" dirty="0">
              <a:latin typeface="Gill Sans MT"/>
            </a:endParaRPr>
          </a:p>
          <a:p>
            <a:pPr>
              <a:lnSpc>
                <a:spcPct val="80000"/>
              </a:lnSpc>
            </a:pPr>
            <a:r>
              <a:rPr lang="en-IE" dirty="0">
                <a:latin typeface="Gill Sans MT"/>
              </a:rPr>
              <a:t>It is good thing to have on your CV!</a:t>
            </a:r>
            <a:endParaRPr lang="en-IE" dirty="0"/>
          </a:p>
        </p:txBody>
      </p:sp>
      <p:sp>
        <p:nvSpPr>
          <p:cNvPr id="4" name="Slide Number Placeholder 3"/>
          <p:cNvSpPr>
            <a:spLocks noGrp="1"/>
          </p:cNvSpPr>
          <p:nvPr>
            <p:ph type="sldNum" sz="quarter" idx="10"/>
          </p:nvPr>
        </p:nvSpPr>
        <p:spPr/>
        <p:txBody>
          <a:bodyPr/>
          <a:lstStyle/>
          <a:p>
            <a:pPr>
              <a:defRPr/>
            </a:pPr>
            <a:fld id="{FB32C95F-36D6-4C99-A059-FCA8EEC95E75}" type="slidenum">
              <a:rPr lang="en-IE" smtClean="0"/>
              <a:pPr>
                <a:defRPr/>
              </a:pPr>
              <a:t>2</a:t>
            </a:fld>
            <a:endParaRPr lang="en-IE"/>
          </a:p>
        </p:txBody>
      </p:sp>
    </p:spTree>
    <p:extLst>
      <p:ext uri="{BB962C8B-B14F-4D97-AF65-F5344CB8AC3E}">
        <p14:creationId xmlns:p14="http://schemas.microsoft.com/office/powerpoint/2010/main" val="3243104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2"/>
          <p:cNvSpPr>
            <a:spLocks noGrp="1" noRot="1" noChangeAspect="1" noTextEdit="1"/>
          </p:cNvSpPr>
          <p:nvPr>
            <p:ph type="sldImg"/>
          </p:nvPr>
        </p:nvSpPr>
        <p:spPr bwMode="auto">
          <a:xfrm>
            <a:off x="3263900" y="509588"/>
            <a:ext cx="3400425" cy="2551112"/>
          </a:xfrm>
          <a:noFill/>
          <a:ln>
            <a:solidFill>
              <a:srgbClr val="000000"/>
            </a:solidFill>
            <a:miter lim="800000"/>
            <a:headEnd/>
            <a:tailEnd/>
          </a:ln>
        </p:spPr>
      </p:sp>
      <p:sp>
        <p:nvSpPr>
          <p:cNvPr id="188418"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60658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2"/>
          <p:cNvSpPr>
            <a:spLocks noGrp="1" noRot="1" noChangeAspect="1" noTextEdit="1"/>
          </p:cNvSpPr>
          <p:nvPr>
            <p:ph type="sldImg"/>
          </p:nvPr>
        </p:nvSpPr>
        <p:spPr bwMode="auto">
          <a:xfrm>
            <a:off x="3263900" y="509588"/>
            <a:ext cx="3400425" cy="2551112"/>
          </a:xfrm>
          <a:noFill/>
          <a:ln>
            <a:solidFill>
              <a:srgbClr val="000000"/>
            </a:solidFill>
            <a:miter lim="800000"/>
            <a:headEnd/>
            <a:tailEnd/>
          </a:ln>
        </p:spPr>
      </p:sp>
      <p:sp>
        <p:nvSpPr>
          <p:cNvPr id="190466"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8248396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p:cNvSpPr>
            <a:spLocks noGrp="1" noRot="1" noChangeAspect="1" noTextEdit="1"/>
          </p:cNvSpPr>
          <p:nvPr>
            <p:ph type="sldImg"/>
          </p:nvPr>
        </p:nvSpPr>
        <p:spPr bwMode="auto">
          <a:xfrm>
            <a:off x="3263900" y="509588"/>
            <a:ext cx="3400425" cy="2551112"/>
          </a:xfrm>
          <a:noFill/>
          <a:ln>
            <a:solidFill>
              <a:srgbClr val="000000"/>
            </a:solidFill>
            <a:miter lim="800000"/>
            <a:headEnd/>
            <a:tailEnd/>
          </a:ln>
        </p:spPr>
      </p:sp>
      <p:sp>
        <p:nvSpPr>
          <p:cNvPr id="192514"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311895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2"/>
          <p:cNvSpPr>
            <a:spLocks noGrp="1" noRot="1" noChangeAspect="1" noTextEdit="1"/>
          </p:cNvSpPr>
          <p:nvPr>
            <p:ph type="sldImg"/>
          </p:nvPr>
        </p:nvSpPr>
        <p:spPr bwMode="auto">
          <a:xfrm>
            <a:off x="3263900" y="509588"/>
            <a:ext cx="3400425" cy="2551112"/>
          </a:xfrm>
          <a:noFill/>
          <a:ln>
            <a:solidFill>
              <a:srgbClr val="000000"/>
            </a:solidFill>
            <a:miter lim="800000"/>
            <a:headEnd/>
            <a:tailEnd/>
          </a:ln>
        </p:spPr>
      </p:sp>
      <p:sp>
        <p:nvSpPr>
          <p:cNvPr id="194562"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161130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Rectangle 2"/>
          <p:cNvSpPr>
            <a:spLocks noGrp="1" noRot="1" noChangeAspect="1" noTextEdit="1"/>
          </p:cNvSpPr>
          <p:nvPr>
            <p:ph type="sldImg"/>
          </p:nvPr>
        </p:nvSpPr>
        <p:spPr bwMode="auto">
          <a:xfrm>
            <a:off x="3263900" y="509588"/>
            <a:ext cx="3400425" cy="2551112"/>
          </a:xfrm>
          <a:noFill/>
          <a:ln>
            <a:solidFill>
              <a:srgbClr val="000000"/>
            </a:solidFill>
            <a:miter lim="800000"/>
            <a:headEnd/>
            <a:tailEnd/>
          </a:ln>
        </p:spPr>
      </p:sp>
      <p:sp>
        <p:nvSpPr>
          <p:cNvPr id="221186"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828570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Rectangle 2"/>
          <p:cNvSpPr>
            <a:spLocks noGrp="1" noRot="1" noChangeAspect="1" noTextEdit="1"/>
          </p:cNvSpPr>
          <p:nvPr>
            <p:ph type="sldImg"/>
          </p:nvPr>
        </p:nvSpPr>
        <p:spPr bwMode="auto">
          <a:xfrm>
            <a:off x="3263900" y="509588"/>
            <a:ext cx="3400425" cy="2551112"/>
          </a:xfrm>
          <a:noFill/>
          <a:ln>
            <a:solidFill>
              <a:srgbClr val="000000"/>
            </a:solidFill>
            <a:miter lim="800000"/>
            <a:headEnd/>
            <a:tailEnd/>
          </a:ln>
        </p:spPr>
      </p:sp>
      <p:sp>
        <p:nvSpPr>
          <p:cNvPr id="223234"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5309954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Rectangle 2"/>
          <p:cNvSpPr>
            <a:spLocks noGrp="1" noRot="1" noChangeAspect="1" noTextEdit="1"/>
          </p:cNvSpPr>
          <p:nvPr>
            <p:ph type="sldImg"/>
          </p:nvPr>
        </p:nvSpPr>
        <p:spPr bwMode="auto">
          <a:xfrm>
            <a:off x="3263900" y="509588"/>
            <a:ext cx="3400425" cy="2551112"/>
          </a:xfrm>
          <a:noFill/>
          <a:ln>
            <a:solidFill>
              <a:srgbClr val="000000"/>
            </a:solidFill>
            <a:miter lim="800000"/>
            <a:headEnd/>
            <a:tailEnd/>
          </a:ln>
        </p:spPr>
      </p:sp>
      <p:sp>
        <p:nvSpPr>
          <p:cNvPr id="225282"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7787772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Rectangle 2"/>
          <p:cNvSpPr>
            <a:spLocks noGrp="1" noRot="1" noChangeAspect="1" noTextEdit="1"/>
          </p:cNvSpPr>
          <p:nvPr>
            <p:ph type="sldImg"/>
          </p:nvPr>
        </p:nvSpPr>
        <p:spPr bwMode="auto">
          <a:xfrm>
            <a:off x="3263900" y="509588"/>
            <a:ext cx="3400425" cy="2551112"/>
          </a:xfrm>
          <a:noFill/>
          <a:ln>
            <a:solidFill>
              <a:srgbClr val="000000"/>
            </a:solidFill>
            <a:miter lim="800000"/>
            <a:headEnd/>
            <a:tailEnd/>
          </a:ln>
        </p:spPr>
      </p:sp>
      <p:sp>
        <p:nvSpPr>
          <p:cNvPr id="245762"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4831580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Rectangle 2"/>
          <p:cNvSpPr>
            <a:spLocks noGrp="1" noRot="1" noChangeAspect="1" noTextEdit="1"/>
          </p:cNvSpPr>
          <p:nvPr>
            <p:ph type="sldImg"/>
          </p:nvPr>
        </p:nvSpPr>
        <p:spPr bwMode="auto">
          <a:xfrm>
            <a:off x="3263900" y="509588"/>
            <a:ext cx="3400425" cy="2551112"/>
          </a:xfrm>
          <a:noFill/>
          <a:ln>
            <a:solidFill>
              <a:srgbClr val="000000"/>
            </a:solidFill>
            <a:miter lim="800000"/>
            <a:headEnd/>
            <a:tailEnd/>
          </a:ln>
        </p:spPr>
      </p:sp>
      <p:sp>
        <p:nvSpPr>
          <p:cNvPr id="247810"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0692169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pPr>
              <a:defRPr/>
            </a:pPr>
            <a:fld id="{FB32C95F-36D6-4C99-A059-FCA8EEC95E75}" type="slidenum">
              <a:rPr lang="en-IE" smtClean="0"/>
              <a:pPr>
                <a:defRPr/>
              </a:pPr>
              <a:t>29</a:t>
            </a:fld>
            <a:endParaRPr lang="en-IE"/>
          </a:p>
        </p:txBody>
      </p:sp>
    </p:spTree>
    <p:extLst>
      <p:ext uri="{BB962C8B-B14F-4D97-AF65-F5344CB8AC3E}">
        <p14:creationId xmlns:p14="http://schemas.microsoft.com/office/powerpoint/2010/main" val="3721662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FB32C95F-36D6-4C99-A059-FCA8EEC95E75}" type="slidenum">
              <a:rPr lang="en-IE" smtClean="0"/>
              <a:pPr>
                <a:defRPr/>
              </a:pPr>
              <a:t>3</a:t>
            </a:fld>
            <a:endParaRPr lang="en-IE"/>
          </a:p>
        </p:txBody>
      </p:sp>
    </p:spTree>
    <p:extLst>
      <p:ext uri="{BB962C8B-B14F-4D97-AF65-F5344CB8AC3E}">
        <p14:creationId xmlns:p14="http://schemas.microsoft.com/office/powerpoint/2010/main" val="4045766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pPr>
              <a:defRPr/>
            </a:pPr>
            <a:fld id="{FB32C95F-36D6-4C99-A059-FCA8EEC95E75}" type="slidenum">
              <a:rPr lang="en-IE" smtClean="0"/>
              <a:pPr>
                <a:defRPr/>
              </a:pPr>
              <a:t>30</a:t>
            </a:fld>
            <a:endParaRPr lang="en-IE"/>
          </a:p>
        </p:txBody>
      </p:sp>
    </p:spTree>
    <p:extLst>
      <p:ext uri="{BB962C8B-B14F-4D97-AF65-F5344CB8AC3E}">
        <p14:creationId xmlns:p14="http://schemas.microsoft.com/office/powerpoint/2010/main" val="12284971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pPr>
              <a:defRPr/>
            </a:pPr>
            <a:fld id="{FB32C95F-36D6-4C99-A059-FCA8EEC95E75}" type="slidenum">
              <a:rPr lang="en-IE" smtClean="0"/>
              <a:pPr>
                <a:defRPr/>
              </a:pPr>
              <a:t>31</a:t>
            </a:fld>
            <a:endParaRPr lang="en-IE"/>
          </a:p>
        </p:txBody>
      </p:sp>
    </p:spTree>
    <p:extLst>
      <p:ext uri="{BB962C8B-B14F-4D97-AF65-F5344CB8AC3E}">
        <p14:creationId xmlns:p14="http://schemas.microsoft.com/office/powerpoint/2010/main" val="3978043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R is an open source language commonly used for statistical computing. There are an estimated 1 million R users worldwide, and that number is rapidly growing.</a:t>
            </a:r>
          </a:p>
          <a:p>
            <a:endParaRPr lang="en-IE" dirty="0"/>
          </a:p>
          <a:p>
            <a:r>
              <a:rPr lang="en-IE" dirty="0"/>
              <a:t>The Dublin R Users Group is dedicated to promoting R in Ireland, and the bringing together R practitioners to exchange tips, ideas and knowledge.</a:t>
            </a:r>
          </a:p>
          <a:p>
            <a:endParaRPr lang="en-IE" dirty="0"/>
          </a:p>
          <a:p>
            <a:r>
              <a:rPr lang="en-IE" dirty="0"/>
              <a:t>Dublin R also looks at emergent programming languages related to technical computing and data analytics, such as Julia ( with a view to providing a foundation for a Julia specific user group)</a:t>
            </a:r>
          </a:p>
        </p:txBody>
      </p:sp>
      <p:sp>
        <p:nvSpPr>
          <p:cNvPr id="4" name="Slide Number Placeholder 3"/>
          <p:cNvSpPr>
            <a:spLocks noGrp="1"/>
          </p:cNvSpPr>
          <p:nvPr>
            <p:ph type="sldNum" sz="quarter" idx="10"/>
          </p:nvPr>
        </p:nvSpPr>
        <p:spPr/>
        <p:txBody>
          <a:bodyPr/>
          <a:lstStyle/>
          <a:p>
            <a:pPr>
              <a:defRPr/>
            </a:pPr>
            <a:fld id="{FB32C95F-36D6-4C99-A059-FCA8EEC95E75}" type="slidenum">
              <a:rPr lang="en-IE" smtClean="0"/>
              <a:pPr>
                <a:defRPr/>
              </a:pPr>
              <a:t>4</a:t>
            </a:fld>
            <a:endParaRPr lang="en-IE"/>
          </a:p>
        </p:txBody>
      </p:sp>
    </p:spTree>
    <p:extLst>
      <p:ext uri="{BB962C8B-B14F-4D97-AF65-F5344CB8AC3E}">
        <p14:creationId xmlns:p14="http://schemas.microsoft.com/office/powerpoint/2010/main" val="2283514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Rot="1" noChangeAspect="1" noTextEdit="1"/>
          </p:cNvSpPr>
          <p:nvPr>
            <p:ph type="sldImg"/>
          </p:nvPr>
        </p:nvSpPr>
        <p:spPr bwMode="auto">
          <a:xfrm>
            <a:off x="3263900" y="509588"/>
            <a:ext cx="3400425" cy="2551112"/>
          </a:xfrm>
          <a:noFill/>
          <a:ln>
            <a:solidFill>
              <a:srgbClr val="000000"/>
            </a:solidFill>
            <a:miter lim="800000"/>
            <a:headEnd/>
            <a:tailEnd/>
          </a:ln>
        </p:spPr>
      </p:sp>
      <p:sp>
        <p:nvSpPr>
          <p:cNvPr id="182274" name="Rectangle 3"/>
          <p:cNvSpPr>
            <a:spLocks noGrp="1"/>
          </p:cNvSpPr>
          <p:nvPr>
            <p:ph type="body" idx="1"/>
          </p:nvPr>
        </p:nvSpPr>
        <p:spPr bwMode="auto">
          <a:noFill/>
        </p:spPr>
        <p:txBody>
          <a:bodyPr wrap="square" numCol="1" anchor="t" anchorCtr="0" compatLnSpc="1">
            <a:prstTxWarp prst="textNoShape">
              <a:avLst/>
            </a:prstTxWarp>
          </a:bodyPr>
          <a:lstStyle/>
          <a:p>
            <a:r>
              <a:rPr lang="en-IE" dirty="0" smtClean="0"/>
              <a:t>Source (this and following slides): Programming for Big</a:t>
            </a:r>
            <a:r>
              <a:rPr lang="en-IE" baseline="0" dirty="0" smtClean="0"/>
              <a:t> Data module</a:t>
            </a:r>
            <a:endParaRPr lang="en-US" dirty="0" smtClean="0"/>
          </a:p>
        </p:txBody>
      </p:sp>
    </p:spTree>
    <p:extLst>
      <p:ext uri="{BB962C8B-B14F-4D97-AF65-F5344CB8AC3E}">
        <p14:creationId xmlns:p14="http://schemas.microsoft.com/office/powerpoint/2010/main" val="3612353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Rot="1" noChangeAspect="1" noTextEdit="1"/>
          </p:cNvSpPr>
          <p:nvPr>
            <p:ph type="sldImg"/>
          </p:nvPr>
        </p:nvSpPr>
        <p:spPr bwMode="auto">
          <a:xfrm>
            <a:off x="3263900" y="509588"/>
            <a:ext cx="3400425" cy="2551112"/>
          </a:xfrm>
          <a:noFill/>
          <a:ln>
            <a:solidFill>
              <a:srgbClr val="000000"/>
            </a:solidFill>
            <a:miter lim="800000"/>
            <a:headEnd/>
            <a:tailEnd/>
          </a:ln>
        </p:spPr>
      </p:sp>
      <p:sp>
        <p:nvSpPr>
          <p:cNvPr id="182274" name="Rectangle 3"/>
          <p:cNvSpPr>
            <a:spLocks noGrp="1"/>
          </p:cNvSpPr>
          <p:nvPr>
            <p:ph type="body" idx="1"/>
          </p:nvPr>
        </p:nvSpPr>
        <p:spPr bwMode="auto">
          <a:noFill/>
        </p:spPr>
        <p:txBody>
          <a:bodyPr wrap="square" numCol="1" anchor="t" anchorCtr="0" compatLnSpc="1">
            <a:prstTxWarp prst="textNoShape">
              <a:avLst/>
            </a:prstTxWarp>
          </a:bodyPr>
          <a:lstStyle/>
          <a:p>
            <a:r>
              <a:rPr lang="en-IE" dirty="0" smtClean="0"/>
              <a:t>Source (this and following slides): Programming for Big</a:t>
            </a:r>
            <a:r>
              <a:rPr lang="en-IE" baseline="0" dirty="0" smtClean="0"/>
              <a:t> </a:t>
            </a:r>
            <a:r>
              <a:rPr lang="en-IE" baseline="0" smtClean="0"/>
              <a:t>Data module</a:t>
            </a:r>
            <a:endParaRPr lang="en-US" dirty="0" smtClean="0"/>
          </a:p>
        </p:txBody>
      </p:sp>
    </p:spTree>
    <p:extLst>
      <p:ext uri="{BB962C8B-B14F-4D97-AF65-F5344CB8AC3E}">
        <p14:creationId xmlns:p14="http://schemas.microsoft.com/office/powerpoint/2010/main" val="3741668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Rot="1" noChangeAspect="1" noTextEdit="1"/>
          </p:cNvSpPr>
          <p:nvPr>
            <p:ph type="sldImg"/>
          </p:nvPr>
        </p:nvSpPr>
        <p:spPr bwMode="auto">
          <a:xfrm>
            <a:off x="3263900" y="509588"/>
            <a:ext cx="3400425" cy="2551112"/>
          </a:xfrm>
          <a:noFill/>
          <a:ln>
            <a:solidFill>
              <a:srgbClr val="000000"/>
            </a:solidFill>
            <a:miter lim="800000"/>
            <a:headEnd/>
            <a:tailEnd/>
          </a:ln>
        </p:spPr>
      </p:sp>
      <p:sp>
        <p:nvSpPr>
          <p:cNvPr id="182274" name="Rectangle 3"/>
          <p:cNvSpPr>
            <a:spLocks noGrp="1"/>
          </p:cNvSpPr>
          <p:nvPr>
            <p:ph type="body" idx="1"/>
          </p:nvPr>
        </p:nvSpPr>
        <p:spPr bwMode="auto">
          <a:noFill/>
        </p:spPr>
        <p:txBody>
          <a:bodyPr wrap="square" numCol="1" anchor="t" anchorCtr="0" compatLnSpc="1">
            <a:prstTxWarp prst="textNoShape">
              <a:avLst/>
            </a:prstTxWarp>
          </a:bodyPr>
          <a:lstStyle/>
          <a:p>
            <a:r>
              <a:rPr lang="en-IE" dirty="0" smtClean="0"/>
              <a:t>Sample code from Programming for Big</a:t>
            </a:r>
            <a:r>
              <a:rPr lang="en-IE" baseline="0" dirty="0" smtClean="0"/>
              <a:t> Data module notes</a:t>
            </a:r>
            <a:endParaRPr lang="en-US" dirty="0" smtClean="0"/>
          </a:p>
        </p:txBody>
      </p:sp>
    </p:spTree>
    <p:extLst>
      <p:ext uri="{BB962C8B-B14F-4D97-AF65-F5344CB8AC3E}">
        <p14:creationId xmlns:p14="http://schemas.microsoft.com/office/powerpoint/2010/main" val="166942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Rot="1" noChangeAspect="1" noTextEdit="1"/>
          </p:cNvSpPr>
          <p:nvPr>
            <p:ph type="sldImg"/>
          </p:nvPr>
        </p:nvSpPr>
        <p:spPr bwMode="auto">
          <a:xfrm>
            <a:off x="3263900" y="509588"/>
            <a:ext cx="3400425" cy="2551112"/>
          </a:xfrm>
          <a:noFill/>
          <a:ln>
            <a:solidFill>
              <a:srgbClr val="000000"/>
            </a:solidFill>
            <a:miter lim="800000"/>
            <a:headEnd/>
            <a:tailEnd/>
          </a:ln>
        </p:spPr>
      </p:sp>
      <p:sp>
        <p:nvSpPr>
          <p:cNvPr id="182274" name="Rectangle 3"/>
          <p:cNvSpPr>
            <a:spLocks noGrp="1"/>
          </p:cNvSpPr>
          <p:nvPr>
            <p:ph type="body" idx="1"/>
          </p:nvPr>
        </p:nvSpPr>
        <p:spPr bwMode="auto">
          <a:noFill/>
        </p:spPr>
        <p:txBody>
          <a:bodyPr wrap="square" numCol="1" anchor="t" anchorCtr="0" compatLnSpc="1">
            <a:prstTxWarp prst="textNoShape">
              <a:avLst/>
            </a:prstTxWarp>
          </a:bodyPr>
          <a:lstStyle/>
          <a:p>
            <a:pPr marL="0" lvl="1" defTabSz="921075">
              <a:defRPr/>
            </a:pPr>
            <a:r>
              <a:rPr lang="en-IE" dirty="0"/>
              <a:t>Source: http://web.stanford.edu/group/ssds/cgi-bin/drupal/files/Guides/Guide%20to%20R%20Packages_0.pdf</a:t>
            </a:r>
          </a:p>
          <a:p>
            <a:pPr marL="0" lvl="1" defTabSz="921075">
              <a:defRPr/>
            </a:pPr>
            <a:endParaRPr lang="en-IE" dirty="0"/>
          </a:p>
          <a:p>
            <a:pPr marL="0" lvl="1" defTabSz="921075">
              <a:defRPr/>
            </a:pPr>
            <a:r>
              <a:rPr lang="en-IE" dirty="0"/>
              <a:t>Once a package has been installed, you do not need to reinstall it. However, you will need to load it into a library in each session when you wish to use it. </a:t>
            </a:r>
          </a:p>
          <a:p>
            <a:r>
              <a:rPr lang="en-IE" dirty="0"/>
              <a:t>Note: whereas </a:t>
            </a:r>
            <a:r>
              <a:rPr lang="en-IE" dirty="0" err="1"/>
              <a:t>install.packages</a:t>
            </a:r>
            <a:r>
              <a:rPr lang="en-IE" dirty="0"/>
              <a:t>() requires quotation marks around the package name, library() takes no quotation marks. </a:t>
            </a:r>
          </a:p>
          <a:p>
            <a:endParaRPr lang="en-IE" dirty="0"/>
          </a:p>
          <a:p>
            <a:r>
              <a:rPr lang="en-IE" b="1" dirty="0"/>
              <a:t>Design</a:t>
            </a:r>
            <a:r>
              <a:rPr lang="en-IE" dirty="0"/>
              <a:t>: Regression </a:t>
            </a:r>
            <a:r>
              <a:rPr lang="en-IE" dirty="0" err="1"/>
              <a:t>modeling</a:t>
            </a:r>
            <a:r>
              <a:rPr lang="en-IE" dirty="0"/>
              <a:t>, testing, estimation, validation, graphics, prediction, and typesetting by storing enhanced model design attributes in the fit. Design is a collection of about 180 functions that assist and streamline </a:t>
            </a:r>
            <a:r>
              <a:rPr lang="en-IE" dirty="0" err="1"/>
              <a:t>modeling</a:t>
            </a:r>
            <a:r>
              <a:rPr lang="en-IE" dirty="0"/>
              <a:t>, especially for </a:t>
            </a:r>
            <a:r>
              <a:rPr lang="en-IE" dirty="0" err="1"/>
              <a:t>biostatistical</a:t>
            </a:r>
            <a:r>
              <a:rPr lang="en-IE" dirty="0"/>
              <a:t> and epidemiologic applications. It also contains new functions for binary and ordinal logistic regression models and the Buckley-James multiple regression model for right-censored responses, and implements penalized maximum likelihood estimation for logistic and ordinary linear models. Design works with almost any regression model, but it was especially written to work with logistic regression, Cox regression, accelerated failure time models, ordinary linear models, the Buckley-James model, and generalized least squares for serially or spatially correlated observations. </a:t>
            </a:r>
          </a:p>
          <a:p>
            <a:endParaRPr lang="en-IE" dirty="0"/>
          </a:p>
          <a:p>
            <a:r>
              <a:rPr lang="en-IE" b="1" dirty="0"/>
              <a:t>moments</a:t>
            </a:r>
            <a:r>
              <a:rPr lang="en-IE" dirty="0"/>
              <a:t>: Functions to calculate: moments, Pearson's kurtosis, Geary's kurtosis and skewness; tests related to them. </a:t>
            </a:r>
            <a:endParaRPr lang="en-US" dirty="0" smtClean="0"/>
          </a:p>
        </p:txBody>
      </p:sp>
    </p:spTree>
    <p:extLst>
      <p:ext uri="{BB962C8B-B14F-4D97-AF65-F5344CB8AC3E}">
        <p14:creationId xmlns:p14="http://schemas.microsoft.com/office/powerpoint/2010/main" val="912003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Rot="1" noChangeAspect="1" noTextEdit="1"/>
          </p:cNvSpPr>
          <p:nvPr>
            <p:ph type="sldImg"/>
          </p:nvPr>
        </p:nvSpPr>
        <p:spPr bwMode="auto">
          <a:xfrm>
            <a:off x="3263900" y="509588"/>
            <a:ext cx="3400425" cy="2551112"/>
          </a:xfrm>
          <a:noFill/>
          <a:ln>
            <a:solidFill>
              <a:srgbClr val="000000"/>
            </a:solidFill>
            <a:miter lim="800000"/>
            <a:headEnd/>
            <a:tailEnd/>
          </a:ln>
        </p:spPr>
      </p:sp>
      <p:sp>
        <p:nvSpPr>
          <p:cNvPr id="182274" name="Rectangle 3"/>
          <p:cNvSpPr>
            <a:spLocks noGrp="1"/>
          </p:cNvSpPr>
          <p:nvPr>
            <p:ph type="body" idx="1"/>
          </p:nvPr>
        </p:nvSpPr>
        <p:spPr bwMode="auto">
          <a:noFill/>
        </p:spPr>
        <p:txBody>
          <a:bodyPr wrap="square" numCol="1" anchor="t" anchorCtr="0" compatLnSpc="1">
            <a:prstTxWarp prst="textNoShape">
              <a:avLst/>
            </a:prstTxWarp>
          </a:bodyPr>
          <a:lstStyle/>
          <a:p>
            <a:r>
              <a:rPr lang="en-IE" dirty="0" smtClean="0"/>
              <a:t>From:</a:t>
            </a:r>
            <a:r>
              <a:rPr lang="en-IE" baseline="0" dirty="0" smtClean="0"/>
              <a:t> https://stat.ethz.ch/R-manual/R-devel/library/datasets/html/iris.html</a:t>
            </a:r>
            <a:endParaRPr lang="en-IE" dirty="0" smtClean="0"/>
          </a:p>
          <a:p>
            <a:endParaRPr lang="en-IE" dirty="0" smtClean="0"/>
          </a:p>
          <a:p>
            <a:r>
              <a:rPr lang="en-IE" b="1" dirty="0"/>
              <a:t>Anderson's Iris Data</a:t>
            </a:r>
          </a:p>
          <a:p>
            <a:endParaRPr lang="en-IE" b="1" dirty="0"/>
          </a:p>
          <a:p>
            <a:r>
              <a:rPr lang="en-IE" b="1" dirty="0"/>
              <a:t>Description</a:t>
            </a:r>
          </a:p>
          <a:p>
            <a:r>
              <a:rPr lang="en-IE" dirty="0"/>
              <a:t>This famous (Fisher's or Anderson's) iris data set gives the measurements in </a:t>
            </a:r>
            <a:r>
              <a:rPr lang="en-IE" dirty="0" err="1"/>
              <a:t>centimeters</a:t>
            </a:r>
            <a:r>
              <a:rPr lang="en-IE" dirty="0"/>
              <a:t> of the variables sepal length and width and petal length and width, respectively, for 50 flowers from each of 3 species of iris. The species are </a:t>
            </a:r>
            <a:r>
              <a:rPr lang="en-IE" i="1" dirty="0"/>
              <a:t>Iris </a:t>
            </a:r>
            <a:r>
              <a:rPr lang="en-IE" i="1" dirty="0" err="1"/>
              <a:t>setosa</a:t>
            </a:r>
            <a:r>
              <a:rPr lang="en-IE" dirty="0"/>
              <a:t>, </a:t>
            </a:r>
            <a:r>
              <a:rPr lang="en-IE" i="1" dirty="0"/>
              <a:t>versicolor</a:t>
            </a:r>
            <a:r>
              <a:rPr lang="en-IE" dirty="0"/>
              <a:t>, and </a:t>
            </a:r>
            <a:r>
              <a:rPr lang="en-IE" i="1" dirty="0" err="1"/>
              <a:t>virginica</a:t>
            </a:r>
            <a:r>
              <a:rPr lang="en-IE" dirty="0"/>
              <a:t>.</a:t>
            </a:r>
          </a:p>
          <a:p>
            <a:endParaRPr lang="en-IE" b="1" dirty="0"/>
          </a:p>
          <a:p>
            <a:r>
              <a:rPr lang="en-IE" b="1" dirty="0"/>
              <a:t>Usage</a:t>
            </a:r>
          </a:p>
          <a:p>
            <a:r>
              <a:rPr lang="en-IE" dirty="0" smtClean="0"/>
              <a:t>iris </a:t>
            </a:r>
          </a:p>
          <a:p>
            <a:r>
              <a:rPr lang="en-IE" dirty="0" smtClean="0"/>
              <a:t>iris3 </a:t>
            </a:r>
          </a:p>
          <a:p>
            <a:endParaRPr lang="en-IE" b="1" dirty="0"/>
          </a:p>
          <a:p>
            <a:r>
              <a:rPr lang="en-IE" b="1" dirty="0"/>
              <a:t>Format</a:t>
            </a:r>
          </a:p>
          <a:p>
            <a:r>
              <a:rPr lang="en-IE" dirty="0"/>
              <a:t>iris is a data frame with 150 cases (rows) and 5 variables (columns) named </a:t>
            </a:r>
            <a:r>
              <a:rPr lang="en-IE" dirty="0" err="1"/>
              <a:t>Sepal.Length</a:t>
            </a:r>
            <a:r>
              <a:rPr lang="en-IE" dirty="0"/>
              <a:t>, </a:t>
            </a:r>
            <a:r>
              <a:rPr lang="en-IE" dirty="0" err="1"/>
              <a:t>Sepal.Width</a:t>
            </a:r>
            <a:r>
              <a:rPr lang="en-IE" dirty="0"/>
              <a:t>, </a:t>
            </a:r>
            <a:r>
              <a:rPr lang="en-IE" dirty="0" err="1"/>
              <a:t>Petal.Length</a:t>
            </a:r>
            <a:r>
              <a:rPr lang="en-IE" dirty="0"/>
              <a:t>, </a:t>
            </a:r>
            <a:r>
              <a:rPr lang="en-IE" dirty="0" err="1"/>
              <a:t>Petal.Width</a:t>
            </a:r>
            <a:r>
              <a:rPr lang="en-IE" dirty="0"/>
              <a:t>, and Species.</a:t>
            </a:r>
          </a:p>
          <a:p>
            <a:endParaRPr lang="en-IE" dirty="0"/>
          </a:p>
          <a:p>
            <a:r>
              <a:rPr lang="en-IE" dirty="0"/>
              <a:t>iris3 gives the same data arranged as a 3-dimensional array of size 50 by 4 by 3, as represented by S-PLUS. The first dimension gives the case number within the species subsample, the second the measurements with names Sepal L., Sepal W., Petal L., and Petal W., and the third the species.</a:t>
            </a:r>
          </a:p>
          <a:p>
            <a:endParaRPr lang="en-IE" b="1" dirty="0"/>
          </a:p>
          <a:p>
            <a:r>
              <a:rPr lang="en-IE" b="1" dirty="0"/>
              <a:t>Source</a:t>
            </a:r>
          </a:p>
          <a:p>
            <a:r>
              <a:rPr lang="en-IE" dirty="0"/>
              <a:t>Fisher, R. A. (1936) The use of multiple measurements in taxonomic problems. </a:t>
            </a:r>
            <a:r>
              <a:rPr lang="en-IE" i="1" dirty="0"/>
              <a:t>Annals of Eugenics</a:t>
            </a:r>
            <a:r>
              <a:rPr lang="en-IE" dirty="0"/>
              <a:t>, </a:t>
            </a:r>
            <a:r>
              <a:rPr lang="en-IE" b="1" dirty="0"/>
              <a:t>7</a:t>
            </a:r>
            <a:r>
              <a:rPr lang="en-IE" dirty="0"/>
              <a:t>, Part II, 179–188.</a:t>
            </a:r>
          </a:p>
          <a:p>
            <a:endParaRPr lang="en-IE" dirty="0"/>
          </a:p>
          <a:p>
            <a:r>
              <a:rPr lang="en-IE" dirty="0"/>
              <a:t>The data were collected by Anderson, Edgar (1935). The irises of the Gaspe Peninsula, </a:t>
            </a:r>
            <a:r>
              <a:rPr lang="en-IE" i="1" dirty="0"/>
              <a:t>Bulletin of the American Iris Society</a:t>
            </a:r>
            <a:r>
              <a:rPr lang="en-IE" dirty="0"/>
              <a:t>, </a:t>
            </a:r>
            <a:r>
              <a:rPr lang="en-IE" b="1" dirty="0"/>
              <a:t>59</a:t>
            </a:r>
            <a:r>
              <a:rPr lang="en-IE" dirty="0"/>
              <a:t>, 2–5.</a:t>
            </a:r>
          </a:p>
          <a:p>
            <a:endParaRPr lang="en-IE" b="1" dirty="0"/>
          </a:p>
          <a:p>
            <a:r>
              <a:rPr lang="en-IE" b="1" dirty="0"/>
              <a:t>References</a:t>
            </a:r>
          </a:p>
          <a:p>
            <a:r>
              <a:rPr lang="en-IE" dirty="0"/>
              <a:t>Becker, R. A., Chambers, J. M. and Wilks, A. R. (1988) </a:t>
            </a:r>
            <a:r>
              <a:rPr lang="en-IE" i="1" dirty="0"/>
              <a:t>The New S Language</a:t>
            </a:r>
            <a:r>
              <a:rPr lang="en-IE" dirty="0"/>
              <a:t>. Wadsworth &amp; Brooks/Cole. (has iris3 as iris.)</a:t>
            </a:r>
          </a:p>
          <a:p>
            <a:endParaRPr lang="en-IE" b="1" dirty="0"/>
          </a:p>
          <a:p>
            <a:r>
              <a:rPr lang="en-IE" b="1" dirty="0"/>
              <a:t>See Also</a:t>
            </a:r>
          </a:p>
          <a:p>
            <a:r>
              <a:rPr lang="en-IE" dirty="0" err="1">
                <a:hlinkClick r:id="rId3"/>
              </a:rPr>
              <a:t>matplot</a:t>
            </a:r>
            <a:r>
              <a:rPr lang="en-IE" dirty="0"/>
              <a:t> some examples of which use iris.</a:t>
            </a:r>
          </a:p>
          <a:p>
            <a:endParaRPr lang="en-IE" b="1" dirty="0"/>
          </a:p>
          <a:p>
            <a:r>
              <a:rPr lang="en-IE" b="1" dirty="0"/>
              <a:t>Examples</a:t>
            </a:r>
          </a:p>
          <a:p>
            <a:r>
              <a:rPr lang="en-IE" dirty="0" smtClean="0"/>
              <a:t>dni3 &lt;- </a:t>
            </a:r>
            <a:r>
              <a:rPr lang="en-IE" dirty="0" err="1" smtClean="0"/>
              <a:t>dimnames</a:t>
            </a:r>
            <a:r>
              <a:rPr lang="en-IE" dirty="0" smtClean="0"/>
              <a:t>(iris3) ii &lt;- </a:t>
            </a:r>
            <a:r>
              <a:rPr lang="en-IE" dirty="0" err="1" smtClean="0"/>
              <a:t>data.frame</a:t>
            </a:r>
            <a:r>
              <a:rPr lang="en-IE" dirty="0" smtClean="0"/>
              <a:t>(matrix(</a:t>
            </a:r>
            <a:r>
              <a:rPr lang="en-IE" dirty="0" err="1" smtClean="0"/>
              <a:t>aperm</a:t>
            </a:r>
            <a:r>
              <a:rPr lang="en-IE" dirty="0" smtClean="0"/>
              <a:t>(iris3, c(1,3,2)), </a:t>
            </a:r>
            <a:r>
              <a:rPr lang="en-IE" dirty="0" err="1" smtClean="0"/>
              <a:t>ncol</a:t>
            </a:r>
            <a:r>
              <a:rPr lang="en-IE" dirty="0" smtClean="0"/>
              <a:t> = 4, </a:t>
            </a:r>
            <a:r>
              <a:rPr lang="en-IE" dirty="0" err="1" smtClean="0"/>
              <a:t>dimnames</a:t>
            </a:r>
            <a:r>
              <a:rPr lang="en-IE" dirty="0" smtClean="0"/>
              <a:t> = list(NULL, sub(" </a:t>
            </a:r>
            <a:r>
              <a:rPr lang="en-IE" dirty="0" err="1" smtClean="0"/>
              <a:t>L.",".Length</a:t>
            </a:r>
            <a:r>
              <a:rPr lang="en-IE" dirty="0" smtClean="0"/>
              <a:t>", sub(" </a:t>
            </a:r>
            <a:r>
              <a:rPr lang="en-IE" dirty="0" err="1" smtClean="0"/>
              <a:t>W.",".Width</a:t>
            </a:r>
            <a:r>
              <a:rPr lang="en-IE" dirty="0" smtClean="0"/>
              <a:t>", dni3[[2]])))), Species = </a:t>
            </a:r>
            <a:r>
              <a:rPr lang="en-IE" dirty="0" err="1" smtClean="0"/>
              <a:t>gl</a:t>
            </a:r>
            <a:r>
              <a:rPr lang="en-IE" dirty="0" smtClean="0"/>
              <a:t>(3, 50, labels = sub("S", "s", sub("V", "v", dni3[[3]])))) </a:t>
            </a:r>
            <a:r>
              <a:rPr lang="en-IE" dirty="0" err="1" smtClean="0"/>
              <a:t>all.equal</a:t>
            </a:r>
            <a:r>
              <a:rPr lang="en-IE" dirty="0" smtClean="0"/>
              <a:t>(ii, iris) # TRUE</a:t>
            </a:r>
            <a:endParaRPr lang="en-US" dirty="0" smtClean="0"/>
          </a:p>
        </p:txBody>
      </p:sp>
    </p:spTree>
    <p:extLst>
      <p:ext uri="{BB962C8B-B14F-4D97-AF65-F5344CB8AC3E}">
        <p14:creationId xmlns:p14="http://schemas.microsoft.com/office/powerpoint/2010/main" val="1198544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61950" y="304800"/>
            <a:ext cx="832485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65125" y="1671638"/>
            <a:ext cx="8001000" cy="2971800"/>
          </a:xfrm>
        </p:spPr>
        <p:txBody>
          <a:bodyPr/>
          <a:lstStyle/>
          <a:p>
            <a:pPr lvl="0"/>
            <a:r>
              <a:rPr lang="en-US" noProof="0" smtClean="0"/>
              <a:t>Click icon to add table</a:t>
            </a:r>
          </a:p>
        </p:txBody>
      </p:sp>
      <p:pic>
        <p:nvPicPr>
          <p:cNvPr id="7170" name="Picture 2" descr="C:\Users\Shamooney\Desktop\DBS 40th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9132" y="0"/>
            <a:ext cx="1674868" cy="14105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61950" y="304800"/>
            <a:ext cx="8324850" cy="6858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65125" y="1671638"/>
            <a:ext cx="3924300" cy="1409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65125" y="3233738"/>
            <a:ext cx="3924300" cy="1409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441825" y="1671638"/>
            <a:ext cx="39243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pic>
        <p:nvPicPr>
          <p:cNvPr id="2050" name="Picture 2" descr="C:\Users\Shamooney\Desktop\DBS 40th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73190" y="32347"/>
            <a:ext cx="1870810" cy="15755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3074" name="Picture 2" descr="C:\Users\Shamooney\Desktop\DBS 40th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36721" y="0"/>
            <a:ext cx="1707279" cy="14378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4098" name="Picture 2" descr="C:\Users\Shamooney\Desktop\DBS 40th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91554" y="-5011"/>
            <a:ext cx="1652446" cy="13916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5" name="Picture 2"/>
          <p:cNvPicPr>
            <a:picLocks noChangeAspect="1" noChangeArrowheads="1"/>
          </p:cNvPicPr>
          <p:nvPr/>
        </p:nvPicPr>
        <p:blipFill>
          <a:blip r:embed="rId2" cstate="print"/>
          <a:srcRect/>
          <a:stretch>
            <a:fillRect/>
          </a:stretch>
        </p:blipFill>
        <p:spPr bwMode="auto">
          <a:xfrm>
            <a:off x="7385558" y="265650"/>
            <a:ext cx="1586465" cy="787177"/>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5122" name="Picture 2" descr="C:\Users\Shamooney\Desktop\DBS 40th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0611" y="-28713"/>
            <a:ext cx="1693389" cy="14261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5588" y="304800"/>
            <a:ext cx="2081212" cy="4338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1950" y="304800"/>
            <a:ext cx="6091238" cy="4338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1950" y="304800"/>
            <a:ext cx="832485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65125" y="1671638"/>
            <a:ext cx="39243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41825" y="1671638"/>
            <a:ext cx="39243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146" name="Picture 2" descr="C:\Users\Shamooney\Desktop\DBS 40th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2497" y="0"/>
            <a:ext cx="1611503" cy="13571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361950" y="304800"/>
            <a:ext cx="832485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365125" y="1671638"/>
            <a:ext cx="8001000" cy="2971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Rectangle 8"/>
          <p:cNvSpPr>
            <a:spLocks noChangeArrowheads="1"/>
          </p:cNvSpPr>
          <p:nvPr/>
        </p:nvSpPr>
        <p:spPr bwMode="auto">
          <a:xfrm>
            <a:off x="361950" y="304800"/>
            <a:ext cx="8248650" cy="1524000"/>
          </a:xfrm>
          <a:prstGeom prst="rect">
            <a:avLst/>
          </a:prstGeom>
          <a:noFill/>
          <a:ln w="9525">
            <a:noFill/>
            <a:miter lim="800000"/>
            <a:headEnd/>
            <a:tailEnd/>
          </a:ln>
          <a:effectLst/>
        </p:spPr>
        <p:txBody>
          <a:bodyPr/>
          <a:lstStyle/>
          <a:p>
            <a:pPr>
              <a:defRPr/>
            </a:pPr>
            <a:endParaRPr lang="en-US" sz="3400" b="1">
              <a:solidFill>
                <a:srgbClr val="1E2172"/>
              </a:solidFill>
              <a:latin typeface="Arial" charset="0"/>
              <a:ea typeface="ヒラギノ角ゴ Pro W3" pitchFamily="-106" charset="-128"/>
              <a:cs typeface="+mn-cs"/>
            </a:endParaRPr>
          </a:p>
        </p:txBody>
      </p:sp>
      <p:pic>
        <p:nvPicPr>
          <p:cNvPr id="5" name="Picture 2"/>
          <p:cNvPicPr>
            <a:picLocks noChangeAspect="1" noChangeArrowheads="1"/>
          </p:cNvPicPr>
          <p:nvPr/>
        </p:nvPicPr>
        <p:blipFill>
          <a:blip r:embed="rId14" cstate="print"/>
          <a:srcRect/>
          <a:stretch>
            <a:fillRect/>
          </a:stretch>
        </p:blipFill>
        <p:spPr bwMode="auto">
          <a:xfrm>
            <a:off x="7385558" y="265650"/>
            <a:ext cx="1586465" cy="78717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rtl="0" eaLnBrk="1" fontAlgn="base" hangingPunct="1">
        <a:spcBef>
          <a:spcPct val="0"/>
        </a:spcBef>
        <a:spcAft>
          <a:spcPct val="0"/>
        </a:spcAft>
        <a:defRPr sz="3400" b="1">
          <a:solidFill>
            <a:srgbClr val="1E2172"/>
          </a:solidFill>
          <a:latin typeface="+mj-lt"/>
          <a:ea typeface="ヒラギノ角ゴ Pro W3" pitchFamily="-106" charset="-128"/>
          <a:cs typeface="ヒラギノ角ゴ Pro W3" pitchFamily="-106" charset="-128"/>
        </a:defRPr>
      </a:lvl1pPr>
      <a:lvl2pPr algn="l" rtl="0" eaLnBrk="1" fontAlgn="base" hangingPunct="1">
        <a:spcBef>
          <a:spcPct val="0"/>
        </a:spcBef>
        <a:spcAft>
          <a:spcPct val="0"/>
        </a:spcAft>
        <a:defRPr sz="3400" b="1">
          <a:solidFill>
            <a:srgbClr val="1E2172"/>
          </a:solidFill>
          <a:latin typeface="Arial" pitchFamily="34" charset="0"/>
          <a:ea typeface="ヒラギノ角ゴ Pro W3" pitchFamily="-106" charset="-128"/>
          <a:cs typeface="ヒラギノ角ゴ Pro W3" pitchFamily="-106" charset="-128"/>
        </a:defRPr>
      </a:lvl2pPr>
      <a:lvl3pPr algn="l" rtl="0" eaLnBrk="1" fontAlgn="base" hangingPunct="1">
        <a:spcBef>
          <a:spcPct val="0"/>
        </a:spcBef>
        <a:spcAft>
          <a:spcPct val="0"/>
        </a:spcAft>
        <a:defRPr sz="3400" b="1">
          <a:solidFill>
            <a:srgbClr val="1E2172"/>
          </a:solidFill>
          <a:latin typeface="Arial" pitchFamily="34" charset="0"/>
          <a:ea typeface="ヒラギノ角ゴ Pro W3" pitchFamily="-106" charset="-128"/>
          <a:cs typeface="ヒラギノ角ゴ Pro W3" pitchFamily="-106" charset="-128"/>
        </a:defRPr>
      </a:lvl3pPr>
      <a:lvl4pPr algn="l" rtl="0" eaLnBrk="1" fontAlgn="base" hangingPunct="1">
        <a:spcBef>
          <a:spcPct val="0"/>
        </a:spcBef>
        <a:spcAft>
          <a:spcPct val="0"/>
        </a:spcAft>
        <a:defRPr sz="3400" b="1">
          <a:solidFill>
            <a:srgbClr val="1E2172"/>
          </a:solidFill>
          <a:latin typeface="Arial" pitchFamily="34" charset="0"/>
          <a:ea typeface="ヒラギノ角ゴ Pro W3" pitchFamily="-106" charset="-128"/>
          <a:cs typeface="ヒラギノ角ゴ Pro W3" pitchFamily="-106" charset="-128"/>
        </a:defRPr>
      </a:lvl4pPr>
      <a:lvl5pPr algn="l" rtl="0" eaLnBrk="1" fontAlgn="base" hangingPunct="1">
        <a:spcBef>
          <a:spcPct val="0"/>
        </a:spcBef>
        <a:spcAft>
          <a:spcPct val="0"/>
        </a:spcAft>
        <a:defRPr sz="3400" b="1">
          <a:solidFill>
            <a:srgbClr val="1E2172"/>
          </a:solidFill>
          <a:latin typeface="Arial" pitchFamily="34" charset="0"/>
          <a:ea typeface="ヒラギノ角ゴ Pro W3" pitchFamily="-106" charset="-128"/>
          <a:cs typeface="ヒラギノ角ゴ Pro W3" pitchFamily="-106" charset="-128"/>
        </a:defRPr>
      </a:lvl5pPr>
      <a:lvl6pPr marL="457200" algn="l" rtl="0" eaLnBrk="1" fontAlgn="base" hangingPunct="1">
        <a:spcBef>
          <a:spcPct val="0"/>
        </a:spcBef>
        <a:spcAft>
          <a:spcPct val="0"/>
        </a:spcAft>
        <a:defRPr sz="3400" b="1">
          <a:solidFill>
            <a:srgbClr val="1E2172"/>
          </a:solidFill>
          <a:latin typeface="Arial" pitchFamily="34" charset="0"/>
        </a:defRPr>
      </a:lvl6pPr>
      <a:lvl7pPr marL="914400" algn="l" rtl="0" eaLnBrk="1" fontAlgn="base" hangingPunct="1">
        <a:spcBef>
          <a:spcPct val="0"/>
        </a:spcBef>
        <a:spcAft>
          <a:spcPct val="0"/>
        </a:spcAft>
        <a:defRPr sz="3400" b="1">
          <a:solidFill>
            <a:srgbClr val="1E2172"/>
          </a:solidFill>
          <a:latin typeface="Arial" pitchFamily="34" charset="0"/>
        </a:defRPr>
      </a:lvl7pPr>
      <a:lvl8pPr marL="1371600" algn="l" rtl="0" eaLnBrk="1" fontAlgn="base" hangingPunct="1">
        <a:spcBef>
          <a:spcPct val="0"/>
        </a:spcBef>
        <a:spcAft>
          <a:spcPct val="0"/>
        </a:spcAft>
        <a:defRPr sz="3400" b="1">
          <a:solidFill>
            <a:srgbClr val="1E2172"/>
          </a:solidFill>
          <a:latin typeface="Arial" pitchFamily="34" charset="0"/>
        </a:defRPr>
      </a:lvl8pPr>
      <a:lvl9pPr marL="1828800" algn="l" rtl="0" eaLnBrk="1" fontAlgn="base" hangingPunct="1">
        <a:spcBef>
          <a:spcPct val="0"/>
        </a:spcBef>
        <a:spcAft>
          <a:spcPct val="0"/>
        </a:spcAft>
        <a:defRPr sz="3400" b="1">
          <a:solidFill>
            <a:srgbClr val="1E2172"/>
          </a:solidFill>
          <a:latin typeface="Arial" pitchFamily="34" charset="0"/>
        </a:defRPr>
      </a:lvl9pPr>
    </p:titleStyle>
    <p:bodyStyle>
      <a:lvl1pPr marL="225425" indent="-225425" algn="l" rtl="0" eaLnBrk="1" fontAlgn="base" hangingPunct="1">
        <a:spcBef>
          <a:spcPct val="20000"/>
        </a:spcBef>
        <a:spcAft>
          <a:spcPct val="0"/>
        </a:spcAft>
        <a:buChar char="•"/>
        <a:defRPr sz="2400">
          <a:solidFill>
            <a:srgbClr val="1E2172"/>
          </a:solidFill>
          <a:latin typeface="+mn-lt"/>
          <a:ea typeface="ヒラギノ角ゴ Pro W3" pitchFamily="-106" charset="-128"/>
          <a:cs typeface="ヒラギノ角ゴ Pro W3" pitchFamily="-106" charset="-128"/>
        </a:defRPr>
      </a:lvl1pPr>
      <a:lvl2pPr marL="576263" indent="-109538" algn="l" rtl="0" eaLnBrk="1" fontAlgn="base" hangingPunct="1">
        <a:spcBef>
          <a:spcPct val="20000"/>
        </a:spcBef>
        <a:spcAft>
          <a:spcPct val="0"/>
        </a:spcAft>
        <a:buFont typeface="Arial" pitchFamily="34" charset="0"/>
        <a:buChar char="-"/>
        <a:defRPr sz="2800">
          <a:solidFill>
            <a:srgbClr val="1E2172"/>
          </a:solidFill>
          <a:latin typeface="+mn-lt"/>
          <a:ea typeface="ヒラギノ角ゴ Pro W3" pitchFamily="-106" charset="-128"/>
          <a:cs typeface="ヒラギノ角ゴ Pro W3"/>
        </a:defRPr>
      </a:lvl2pPr>
      <a:lvl3pPr marL="1027113" indent="-104775" algn="l" rtl="0" eaLnBrk="1" fontAlgn="base" hangingPunct="1">
        <a:spcBef>
          <a:spcPct val="20000"/>
        </a:spcBef>
        <a:spcAft>
          <a:spcPct val="0"/>
        </a:spcAft>
        <a:buFont typeface="Arial" pitchFamily="34" charset="0"/>
        <a:buChar char="-"/>
        <a:defRPr sz="2400">
          <a:solidFill>
            <a:srgbClr val="1E2172"/>
          </a:solidFill>
          <a:latin typeface="+mn-lt"/>
          <a:ea typeface="ヒラギノ角ゴ Pro W3" pitchFamily="-106" charset="-128"/>
          <a:cs typeface="ヒラギノ角ゴ Pro W3"/>
        </a:defRPr>
      </a:lvl3pPr>
      <a:lvl4pPr marL="1490663" indent="-119063" algn="l" rtl="0" eaLnBrk="1" fontAlgn="base" hangingPunct="1">
        <a:spcBef>
          <a:spcPct val="20000"/>
        </a:spcBef>
        <a:spcAft>
          <a:spcPct val="0"/>
        </a:spcAft>
        <a:buFont typeface="Arial" pitchFamily="34" charset="0"/>
        <a:buChar char="-"/>
        <a:defRPr sz="2000">
          <a:solidFill>
            <a:srgbClr val="1E2172"/>
          </a:solidFill>
          <a:latin typeface="+mn-lt"/>
          <a:ea typeface="ヒラギノ角ゴ Pro W3" pitchFamily="-106" charset="-128"/>
          <a:cs typeface="ヒラギノ角ゴ Pro W3"/>
        </a:defRPr>
      </a:lvl4pPr>
      <a:lvl5pPr marL="1941513" indent="-112713" algn="l" rtl="0" eaLnBrk="1" fontAlgn="base" hangingPunct="1">
        <a:spcBef>
          <a:spcPct val="20000"/>
        </a:spcBef>
        <a:spcAft>
          <a:spcPct val="0"/>
        </a:spcAft>
        <a:buFont typeface="Arial" pitchFamily="34" charset="0"/>
        <a:buChar char="-"/>
        <a:defRPr sz="2000">
          <a:solidFill>
            <a:srgbClr val="1E2172"/>
          </a:solidFill>
          <a:latin typeface="+mn-lt"/>
          <a:ea typeface="ヒラギノ角ゴ Pro W3" pitchFamily="-106" charset="-128"/>
          <a:cs typeface="ヒラギノ角ゴ Pro W3"/>
        </a:defRPr>
      </a:lvl5pPr>
      <a:lvl6pPr marL="2398713" indent="-112713" algn="l" rtl="0" eaLnBrk="1" fontAlgn="base" hangingPunct="1">
        <a:spcBef>
          <a:spcPct val="20000"/>
        </a:spcBef>
        <a:spcAft>
          <a:spcPct val="0"/>
        </a:spcAft>
        <a:buFont typeface="Arial" pitchFamily="34" charset="0"/>
        <a:buChar char="-"/>
        <a:defRPr>
          <a:solidFill>
            <a:srgbClr val="1E2172"/>
          </a:solidFill>
          <a:latin typeface="+mn-lt"/>
        </a:defRPr>
      </a:lvl6pPr>
      <a:lvl7pPr marL="2855913" indent="-112713" algn="l" rtl="0" eaLnBrk="1" fontAlgn="base" hangingPunct="1">
        <a:spcBef>
          <a:spcPct val="20000"/>
        </a:spcBef>
        <a:spcAft>
          <a:spcPct val="0"/>
        </a:spcAft>
        <a:buFont typeface="Arial" pitchFamily="34" charset="0"/>
        <a:buChar char="-"/>
        <a:defRPr>
          <a:solidFill>
            <a:srgbClr val="1E2172"/>
          </a:solidFill>
          <a:latin typeface="+mn-lt"/>
        </a:defRPr>
      </a:lvl7pPr>
      <a:lvl8pPr marL="3313113" indent="-112713" algn="l" rtl="0" eaLnBrk="1" fontAlgn="base" hangingPunct="1">
        <a:spcBef>
          <a:spcPct val="20000"/>
        </a:spcBef>
        <a:spcAft>
          <a:spcPct val="0"/>
        </a:spcAft>
        <a:buFont typeface="Arial" pitchFamily="34" charset="0"/>
        <a:buChar char="-"/>
        <a:defRPr>
          <a:solidFill>
            <a:srgbClr val="1E2172"/>
          </a:solidFill>
          <a:latin typeface="+mn-lt"/>
        </a:defRPr>
      </a:lvl8pPr>
      <a:lvl9pPr marL="3770313" indent="-112713" algn="l" rtl="0" eaLnBrk="1" fontAlgn="base" hangingPunct="1">
        <a:spcBef>
          <a:spcPct val="20000"/>
        </a:spcBef>
        <a:spcAft>
          <a:spcPct val="0"/>
        </a:spcAft>
        <a:buFont typeface="Arial" pitchFamily="34" charset="0"/>
        <a:buChar char="-"/>
        <a:defRPr>
          <a:solidFill>
            <a:srgbClr val="1E217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http://www.statmethods.net/interface/package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hyperlink" Target="http://www.meetup.com/DublinR" TargetMode="External"/><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web.stanford.edu/group/ssds/cgi-bin/drupal/files/Guides/Guide%20to%20R%20Packages_0.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6175"/>
            <a:ext cx="7772400" cy="2994275"/>
          </a:xfrm>
        </p:spPr>
        <p:txBody>
          <a:bodyPr vert="horz" wrap="square" lIns="91440" tIns="45720" rIns="91440" bIns="45720" numCol="1" anchorCtr="0" compatLnSpc="1">
            <a:prstTxWarp prst="textNoShape">
              <a:avLst/>
            </a:prstTxWarp>
          </a:bodyPr>
          <a:lstStyle/>
          <a:p>
            <a:pPr eaLnBrk="1" hangingPunct="1">
              <a:defRPr/>
            </a:pPr>
            <a:r>
              <a:rPr lang="en-IE" dirty="0" smtClean="0">
                <a:effectLst>
                  <a:outerShdw blurRad="38100" dist="38100" dir="2700000" algn="tl">
                    <a:srgbClr val="C0C0C0"/>
                  </a:outerShdw>
                </a:effectLst>
                <a:latin typeface="+mj-lt"/>
              </a:rPr>
              <a:t>Advanced Business </a:t>
            </a:r>
            <a:r>
              <a:rPr lang="en-IE" dirty="0" err="1" smtClean="0">
                <a:effectLst>
                  <a:outerShdw blurRad="38100" dist="38100" dir="2700000" algn="tl">
                    <a:srgbClr val="C0C0C0"/>
                  </a:outerShdw>
                </a:effectLst>
                <a:latin typeface="+mj-lt"/>
              </a:rPr>
              <a:t>Datat</a:t>
            </a:r>
            <a:r>
              <a:rPr lang="en-IE" dirty="0" smtClean="0">
                <a:effectLst>
                  <a:outerShdw blurRad="38100" dist="38100" dir="2700000" algn="tl">
                    <a:srgbClr val="C0C0C0"/>
                  </a:outerShdw>
                </a:effectLst>
                <a:latin typeface="+mj-lt"/>
              </a:rPr>
              <a:t> Analysis</a:t>
            </a:r>
          </a:p>
        </p:txBody>
      </p:sp>
      <p:sp>
        <p:nvSpPr>
          <p:cNvPr id="9218" name="Subtitle 2"/>
          <p:cNvSpPr>
            <a:spLocks noGrp="1"/>
          </p:cNvSpPr>
          <p:nvPr>
            <p:ph type="subTitle" idx="1"/>
          </p:nvPr>
        </p:nvSpPr>
        <p:spPr>
          <a:xfrm>
            <a:off x="1431925" y="1541124"/>
            <a:ext cx="7407275" cy="2484975"/>
          </a:xfrm>
        </p:spPr>
        <p:txBody>
          <a:bodyPr/>
          <a:lstStyle/>
          <a:p>
            <a:pPr marL="26988" eaLnBrk="1" hangingPunct="1"/>
            <a:r>
              <a:rPr lang="ga-IE" dirty="0" smtClean="0">
                <a:solidFill>
                  <a:srgbClr val="320E04"/>
                </a:solidFill>
                <a:latin typeface="Gill Sans MT"/>
              </a:rPr>
              <a:t>Lecture</a:t>
            </a:r>
            <a:r>
              <a:rPr lang="en-IE" dirty="0" smtClean="0">
                <a:solidFill>
                  <a:srgbClr val="320E04"/>
                </a:solidFill>
                <a:latin typeface="Gill Sans MT"/>
              </a:rPr>
              <a:t> Basic Statistics using R</a:t>
            </a:r>
          </a:p>
        </p:txBody>
      </p:sp>
      <p:sp>
        <p:nvSpPr>
          <p:cNvPr id="9219" name="TextBox 3"/>
          <p:cNvSpPr txBox="1">
            <a:spLocks noChangeArrowheads="1"/>
          </p:cNvSpPr>
          <p:nvPr/>
        </p:nvSpPr>
        <p:spPr bwMode="auto">
          <a:xfrm>
            <a:off x="4582952" y="4797568"/>
            <a:ext cx="4245136" cy="1077218"/>
          </a:xfrm>
          <a:prstGeom prst="rect">
            <a:avLst/>
          </a:prstGeom>
          <a:noFill/>
          <a:ln w="9525">
            <a:noFill/>
            <a:miter lim="800000"/>
            <a:headEnd/>
            <a:tailEnd/>
          </a:ln>
        </p:spPr>
        <p:txBody>
          <a:bodyPr wrap="none">
            <a:spAutoFit/>
          </a:bodyPr>
          <a:lstStyle/>
          <a:p>
            <a:pPr algn="r"/>
            <a:endParaRPr lang="ga-IE" sz="3200" dirty="0">
              <a:latin typeface="Gill Sans MT"/>
            </a:endParaRPr>
          </a:p>
          <a:p>
            <a:pPr algn="r"/>
            <a:r>
              <a:rPr lang="ga-IE" sz="3200" dirty="0">
                <a:latin typeface="Gill Sans MT"/>
              </a:rPr>
              <a:t>Semester </a:t>
            </a:r>
            <a:r>
              <a:rPr lang="en-IE" sz="3200" dirty="0" smtClean="0">
                <a:latin typeface="Gill Sans MT"/>
              </a:rPr>
              <a:t>II – 2015/2016</a:t>
            </a:r>
            <a:endParaRPr lang="en-IE" sz="3200" dirty="0">
              <a:latin typeface="Gill Sans MT"/>
            </a:endParaRPr>
          </a:p>
        </p:txBody>
      </p:sp>
      <p:pic>
        <p:nvPicPr>
          <p:cNvPr id="3" name="Picture 2"/>
          <p:cNvPicPr>
            <a:picLocks noChangeAspect="1"/>
          </p:cNvPicPr>
          <p:nvPr/>
        </p:nvPicPr>
        <p:blipFill>
          <a:blip r:embed="rId3"/>
          <a:stretch>
            <a:fillRect/>
          </a:stretch>
        </p:blipFill>
        <p:spPr>
          <a:xfrm>
            <a:off x="4368987" y="2342390"/>
            <a:ext cx="3943604" cy="299378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p:cNvSpPr>
          <p:nvPr>
            <p:ph type="ctrTitle"/>
          </p:nvPr>
        </p:nvSpPr>
        <p:spPr bwMode="auto">
          <a:xfrm>
            <a:off x="382181" y="116691"/>
            <a:ext cx="7772400" cy="1218950"/>
          </a:xfrm>
          <a:noFill/>
        </p:spPr>
        <p:txBody>
          <a:bodyPr vert="horz" wrap="square" lIns="91440" tIns="45720" rIns="91440" bIns="45720" numCol="1" anchorCtr="0" compatLnSpc="1">
            <a:prstTxWarp prst="textNoShape">
              <a:avLst/>
            </a:prstTxWarp>
            <a:normAutofit/>
          </a:bodyPr>
          <a:lstStyle/>
          <a:p>
            <a:r>
              <a:rPr lang="en-US" sz="4000" dirty="0" smtClean="0">
                <a:effectLst/>
                <a:latin typeface="Gill Sans MT"/>
              </a:rPr>
              <a:t>R – </a:t>
            </a:r>
            <a:r>
              <a:rPr lang="en-IE" sz="4000" dirty="0">
                <a:effectLst/>
              </a:rPr>
              <a:t>Edgar Anderson's Iris </a:t>
            </a:r>
            <a:r>
              <a:rPr lang="en-IE" sz="4000" dirty="0" smtClean="0">
                <a:effectLst/>
              </a:rPr>
              <a:t>Data</a:t>
            </a:r>
            <a:endParaRPr lang="en-IE" sz="4000" dirty="0">
              <a:effectLst/>
            </a:endParaRPr>
          </a:p>
        </p:txBody>
      </p:sp>
      <p:sp>
        <p:nvSpPr>
          <p:cNvPr id="181251" name="Rectangle 3"/>
          <p:cNvSpPr>
            <a:spLocks noGrp="1"/>
          </p:cNvSpPr>
          <p:nvPr>
            <p:ph type="subTitle" idx="1"/>
          </p:nvPr>
        </p:nvSpPr>
        <p:spPr>
          <a:xfrm>
            <a:off x="1435100" y="1503363"/>
            <a:ext cx="6746875" cy="4800600"/>
          </a:xfrm>
        </p:spPr>
        <p:txBody>
          <a:bodyPr/>
          <a:lstStyle/>
          <a:p>
            <a:pPr marL="381000" indent="-381000">
              <a:lnSpc>
                <a:spcPct val="80000"/>
              </a:lnSpc>
            </a:pPr>
            <a:endParaRPr lang="en-US" sz="2400" dirty="0" smtClean="0">
              <a:latin typeface="Gill Sans MT"/>
            </a:endParaRPr>
          </a:p>
          <a:p>
            <a:pPr marL="381000" indent="-381000">
              <a:lnSpc>
                <a:spcPct val="80000"/>
              </a:lnSpc>
            </a:pPr>
            <a:endParaRPr lang="en-US" sz="2400" dirty="0" smtClean="0">
              <a:latin typeface="Gill Sans MT"/>
            </a:endParaRPr>
          </a:p>
        </p:txBody>
      </p:sp>
      <p:sp>
        <p:nvSpPr>
          <p:cNvPr id="6" name="Slide Number Placeholder 9"/>
          <p:cNvSpPr>
            <a:spLocks noGrp="1"/>
          </p:cNvSpPr>
          <p:nvPr>
            <p:ph type="sldNum" sz="quarter" idx="4294967295"/>
          </p:nvPr>
        </p:nvSpPr>
        <p:spPr>
          <a:xfrm>
            <a:off x="8686800" y="6305550"/>
            <a:ext cx="457200" cy="476250"/>
          </a:xfrm>
          <a:prstGeom prst="rect">
            <a:avLst/>
          </a:prstGeom>
        </p:spPr>
        <p:txBody>
          <a:bodyPr/>
          <a:lstStyle/>
          <a:p>
            <a:pPr>
              <a:defRPr/>
            </a:pPr>
            <a:fld id="{3DB68ACE-7A32-4DF1-83AB-DF3E0CF0C0C2}" type="slidenum">
              <a:rPr lang="en-IE"/>
              <a:pPr>
                <a:defRPr/>
              </a:pPr>
              <a:t>10</a:t>
            </a:fld>
            <a:endParaRPr lang="en-IE"/>
          </a:p>
        </p:txBody>
      </p:sp>
      <p:sp>
        <p:nvSpPr>
          <p:cNvPr id="9" name="Rectangle 3"/>
          <p:cNvSpPr txBox="1">
            <a:spLocks/>
          </p:cNvSpPr>
          <p:nvPr/>
        </p:nvSpPr>
        <p:spPr bwMode="auto">
          <a:xfrm>
            <a:off x="868239" y="1037494"/>
            <a:ext cx="6746875"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Arial" charset="0"/>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Arial" charset="0"/>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Arial" charset="0"/>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Arial" charset="0"/>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Arial"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550" indent="0">
              <a:buNone/>
            </a:pPr>
            <a:r>
              <a:rPr lang="en-IE" sz="2400" dirty="0" smtClean="0"/>
              <a:t>Display Iris data</a:t>
            </a:r>
          </a:p>
          <a:p>
            <a:pPr lvl="1"/>
            <a:r>
              <a:rPr lang="en-IE" sz="2000" dirty="0" err="1" smtClean="0"/>
              <a:t>iris$Sepal.Length</a:t>
            </a:r>
            <a:endParaRPr lang="en-IE" sz="2000" dirty="0" smtClean="0"/>
          </a:p>
          <a:p>
            <a:pPr lvl="1"/>
            <a:r>
              <a:rPr lang="en-IE" sz="2000" dirty="0" err="1" smtClean="0"/>
              <a:t>iris$Sepal.Width</a:t>
            </a:r>
            <a:endParaRPr lang="en-IE" sz="2000" dirty="0" smtClean="0"/>
          </a:p>
          <a:p>
            <a:pPr lvl="1"/>
            <a:r>
              <a:rPr lang="en-IE" sz="2000" dirty="0" err="1" smtClean="0"/>
              <a:t>iris$Petal.Length</a:t>
            </a:r>
            <a:endParaRPr lang="en-IE" sz="2000" dirty="0"/>
          </a:p>
          <a:p>
            <a:pPr lvl="1"/>
            <a:r>
              <a:rPr lang="en-IE" sz="2000" dirty="0" err="1" smtClean="0"/>
              <a:t>iris$Petal.Width</a:t>
            </a:r>
            <a:endParaRPr lang="en-IE" sz="2000" dirty="0"/>
          </a:p>
          <a:p>
            <a:pPr lvl="1"/>
            <a:endParaRPr lang="en-IE" sz="2000" dirty="0"/>
          </a:p>
        </p:txBody>
      </p:sp>
      <p:pic>
        <p:nvPicPr>
          <p:cNvPr id="176130" name="Picture 2" descr="http://www.badbear.com/signa/photos/Iris-setosa-2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8315" y="1417638"/>
            <a:ext cx="2435433" cy="17289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44950" y="3259608"/>
            <a:ext cx="7544009" cy="2462213"/>
          </a:xfrm>
          <a:prstGeom prst="rect">
            <a:avLst/>
          </a:prstGeom>
        </p:spPr>
        <p:txBody>
          <a:bodyPr wrap="square">
            <a:spAutoFit/>
          </a:bodyPr>
          <a:lstStyle/>
          <a:p>
            <a:pPr algn="just"/>
            <a:r>
              <a:rPr lang="en-GB" sz="1400" dirty="0" smtClean="0">
                <a:latin typeface="Courier New" panose="02070309020205020404" pitchFamily="49" charset="0"/>
                <a:cs typeface="Courier New" panose="02070309020205020404" pitchFamily="49" charset="0"/>
              </a:rPr>
              <a:t>&gt; library(datasets)</a:t>
            </a:r>
          </a:p>
          <a:p>
            <a:pPr algn="just"/>
            <a:r>
              <a:rPr lang="en-GB" sz="1400" dirty="0" smtClean="0">
                <a:latin typeface="Courier New" panose="02070309020205020404" pitchFamily="49" charset="0"/>
                <a:cs typeface="Courier New" panose="02070309020205020404" pitchFamily="49" charset="0"/>
              </a:rPr>
              <a:t>&gt; Data(iris)</a:t>
            </a:r>
          </a:p>
          <a:p>
            <a:pPr algn="just"/>
            <a:r>
              <a:rPr lang="en-GB" sz="1400" dirty="0" smtClean="0">
                <a:latin typeface="Courier New" panose="02070309020205020404" pitchFamily="49" charset="0"/>
                <a:cs typeface="Courier New" panose="02070309020205020404" pitchFamily="49" charset="0"/>
              </a:rPr>
              <a:t>&gt; iris</a:t>
            </a:r>
            <a:endParaRPr lang="en-GB" sz="1400" dirty="0">
              <a:latin typeface="Courier New" panose="02070309020205020404" pitchFamily="49" charset="0"/>
              <a:cs typeface="Courier New" panose="02070309020205020404" pitchFamily="49" charset="0"/>
            </a:endParaRPr>
          </a:p>
          <a:p>
            <a:pPr algn="just"/>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Sepal.Length</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Sepal.Width</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Petal.Length</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Petal.Width</a:t>
            </a:r>
            <a:r>
              <a:rPr lang="en-GB" sz="1400" dirty="0">
                <a:latin typeface="Courier New" panose="02070309020205020404" pitchFamily="49" charset="0"/>
                <a:cs typeface="Courier New" panose="02070309020205020404" pitchFamily="49" charset="0"/>
              </a:rPr>
              <a:t> Species</a:t>
            </a:r>
          </a:p>
          <a:p>
            <a:pPr algn="just"/>
            <a:r>
              <a:rPr lang="pt-BR" sz="1400" dirty="0">
                <a:latin typeface="Courier New" panose="02070309020205020404" pitchFamily="49" charset="0"/>
                <a:cs typeface="Courier New" panose="02070309020205020404" pitchFamily="49" charset="0"/>
              </a:rPr>
              <a:t>1           5.1         3.5          1.4         0.2  setosa</a:t>
            </a:r>
          </a:p>
          <a:p>
            <a:pPr algn="just"/>
            <a:r>
              <a:rPr lang="pt-BR" sz="1400" dirty="0">
                <a:latin typeface="Courier New" panose="02070309020205020404" pitchFamily="49" charset="0"/>
                <a:cs typeface="Courier New" panose="02070309020205020404" pitchFamily="49" charset="0"/>
              </a:rPr>
              <a:t>2           4.9         3.0          1.4         0.2  setosa</a:t>
            </a:r>
          </a:p>
          <a:p>
            <a:pPr algn="just"/>
            <a:r>
              <a:rPr lang="pt-BR" sz="1400" dirty="0">
                <a:latin typeface="Courier New" panose="02070309020205020404" pitchFamily="49" charset="0"/>
                <a:cs typeface="Courier New" panose="02070309020205020404" pitchFamily="49" charset="0"/>
              </a:rPr>
              <a:t>3           4.7         3.2          1.3         0.2  setosa</a:t>
            </a:r>
          </a:p>
          <a:p>
            <a:pPr algn="just"/>
            <a:r>
              <a:rPr lang="pt-BR" sz="1400" dirty="0">
                <a:latin typeface="Courier New" panose="02070309020205020404" pitchFamily="49" charset="0"/>
                <a:cs typeface="Courier New" panose="02070309020205020404" pitchFamily="49" charset="0"/>
              </a:rPr>
              <a:t>4           4.6         3.1          1.5         0.2  setosa</a:t>
            </a:r>
          </a:p>
          <a:p>
            <a:pPr algn="just"/>
            <a:r>
              <a:rPr lang="en-GB" sz="1400" dirty="0">
                <a:latin typeface="Courier New" panose="02070309020205020404" pitchFamily="49" charset="0"/>
                <a:cs typeface="Courier New" panose="02070309020205020404" pitchFamily="49" charset="0"/>
              </a:rPr>
              <a:t>...</a:t>
            </a:r>
          </a:p>
          <a:p>
            <a:pPr algn="just"/>
            <a:r>
              <a:rPr lang="en-GB" sz="1400" dirty="0">
                <a:latin typeface="Courier New" panose="02070309020205020404" pitchFamily="49" charset="0"/>
                <a:cs typeface="Courier New" panose="02070309020205020404" pitchFamily="49" charset="0"/>
              </a:rPr>
              <a:t>149          6.2         3.4          5.4         2.3 </a:t>
            </a:r>
            <a:r>
              <a:rPr lang="en-GB" sz="1400" dirty="0" err="1">
                <a:latin typeface="Courier New" panose="02070309020205020404" pitchFamily="49" charset="0"/>
                <a:cs typeface="Courier New" panose="02070309020205020404" pitchFamily="49" charset="0"/>
              </a:rPr>
              <a:t>virginica</a:t>
            </a:r>
            <a:endParaRPr lang="en-GB" sz="1400" dirty="0">
              <a:latin typeface="Courier New" panose="02070309020205020404" pitchFamily="49" charset="0"/>
              <a:cs typeface="Courier New" panose="02070309020205020404" pitchFamily="49" charset="0"/>
            </a:endParaRPr>
          </a:p>
          <a:p>
            <a:pPr algn="just"/>
            <a:r>
              <a:rPr lang="en-GB" sz="1400" dirty="0">
                <a:latin typeface="Courier New" panose="02070309020205020404" pitchFamily="49" charset="0"/>
                <a:cs typeface="Courier New" panose="02070309020205020404" pitchFamily="49" charset="0"/>
              </a:rPr>
              <a:t>150          5.9         3.0          5.1         1.8 </a:t>
            </a:r>
            <a:r>
              <a:rPr lang="en-GB" sz="1400" dirty="0" err="1">
                <a:latin typeface="Courier New" panose="02070309020205020404" pitchFamily="49" charset="0"/>
                <a:cs typeface="Courier New" panose="02070309020205020404" pitchFamily="49" charset="0"/>
              </a:rPr>
              <a:t>virginica</a:t>
            </a:r>
            <a:endParaRPr lang="en-IE"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50280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p:cNvSpPr>
          <p:nvPr>
            <p:ph type="ctrTitle"/>
          </p:nvPr>
        </p:nvSpPr>
        <p:spPr bwMode="auto">
          <a:xfrm>
            <a:off x="387245" y="75593"/>
            <a:ext cx="7772400" cy="1208677"/>
          </a:xfrm>
          <a:noFill/>
        </p:spPr>
        <p:txBody>
          <a:bodyPr vert="horz" wrap="square" lIns="91440" tIns="45720" rIns="91440" bIns="45720" numCol="1" anchorCtr="0" compatLnSpc="1">
            <a:prstTxWarp prst="textNoShape">
              <a:avLst/>
            </a:prstTxWarp>
            <a:normAutofit/>
          </a:bodyPr>
          <a:lstStyle/>
          <a:p>
            <a:r>
              <a:rPr lang="en-US" sz="4000" dirty="0" smtClean="0">
                <a:effectLst/>
                <a:latin typeface="Gill Sans MT"/>
              </a:rPr>
              <a:t>R – </a:t>
            </a:r>
            <a:r>
              <a:rPr lang="en-IE" sz="4000" dirty="0">
                <a:effectLst/>
              </a:rPr>
              <a:t>Edgar Anderson's Iris </a:t>
            </a:r>
            <a:r>
              <a:rPr lang="en-IE" sz="4000" dirty="0" smtClean="0">
                <a:effectLst/>
              </a:rPr>
              <a:t>Data</a:t>
            </a:r>
            <a:endParaRPr lang="en-IE" sz="4000" dirty="0">
              <a:effectLst/>
            </a:endParaRPr>
          </a:p>
        </p:txBody>
      </p:sp>
      <p:sp>
        <p:nvSpPr>
          <p:cNvPr id="181251" name="Rectangle 3"/>
          <p:cNvSpPr>
            <a:spLocks noGrp="1"/>
          </p:cNvSpPr>
          <p:nvPr>
            <p:ph type="subTitle" idx="1"/>
          </p:nvPr>
        </p:nvSpPr>
        <p:spPr>
          <a:xfrm>
            <a:off x="1435100" y="1503363"/>
            <a:ext cx="6746875" cy="4800600"/>
          </a:xfrm>
        </p:spPr>
        <p:txBody>
          <a:bodyPr/>
          <a:lstStyle/>
          <a:p>
            <a:pPr marL="381000" indent="-381000">
              <a:lnSpc>
                <a:spcPct val="80000"/>
              </a:lnSpc>
            </a:pPr>
            <a:endParaRPr lang="en-US" sz="2400" dirty="0" smtClean="0">
              <a:latin typeface="Gill Sans MT"/>
            </a:endParaRPr>
          </a:p>
          <a:p>
            <a:pPr marL="381000" indent="-381000">
              <a:lnSpc>
                <a:spcPct val="80000"/>
              </a:lnSpc>
            </a:pPr>
            <a:endParaRPr lang="en-US" sz="2400" dirty="0" smtClean="0">
              <a:latin typeface="Gill Sans MT"/>
            </a:endParaRPr>
          </a:p>
        </p:txBody>
      </p:sp>
      <p:sp>
        <p:nvSpPr>
          <p:cNvPr id="6" name="Slide Number Placeholder 9"/>
          <p:cNvSpPr>
            <a:spLocks noGrp="1"/>
          </p:cNvSpPr>
          <p:nvPr>
            <p:ph type="sldNum" sz="quarter" idx="4294967295"/>
          </p:nvPr>
        </p:nvSpPr>
        <p:spPr>
          <a:xfrm>
            <a:off x="8686800" y="6305550"/>
            <a:ext cx="457200" cy="476250"/>
          </a:xfrm>
          <a:prstGeom prst="rect">
            <a:avLst/>
          </a:prstGeom>
        </p:spPr>
        <p:txBody>
          <a:bodyPr/>
          <a:lstStyle/>
          <a:p>
            <a:pPr>
              <a:defRPr/>
            </a:pPr>
            <a:fld id="{3DB68ACE-7A32-4DF1-83AB-DF3E0CF0C0C2}" type="slidenum">
              <a:rPr lang="en-IE"/>
              <a:pPr>
                <a:defRPr/>
              </a:pPr>
              <a:t>11</a:t>
            </a:fld>
            <a:endParaRPr lang="en-IE"/>
          </a:p>
        </p:txBody>
      </p:sp>
      <p:sp>
        <p:nvSpPr>
          <p:cNvPr id="9" name="Rectangle 3"/>
          <p:cNvSpPr txBox="1">
            <a:spLocks/>
          </p:cNvSpPr>
          <p:nvPr/>
        </p:nvSpPr>
        <p:spPr bwMode="auto">
          <a:xfrm>
            <a:off x="1014202" y="914204"/>
            <a:ext cx="6746875"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Arial" charset="0"/>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Arial" charset="0"/>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Arial" charset="0"/>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Arial" charset="0"/>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Arial"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IE" sz="2400" dirty="0" smtClean="0"/>
              <a:t>Display Iris variables:</a:t>
            </a:r>
          </a:p>
          <a:p>
            <a:pPr lvl="1"/>
            <a:r>
              <a:rPr lang="en-GB" sz="1600" dirty="0" smtClean="0">
                <a:latin typeface="Courier New" panose="02070309020205020404" pitchFamily="49" charset="0"/>
                <a:cs typeface="Courier New" panose="02070309020205020404" pitchFamily="49" charset="0"/>
              </a:rPr>
              <a:t>iris$Sepal.Length</a:t>
            </a:r>
          </a:p>
          <a:p>
            <a:pPr lvl="1"/>
            <a:r>
              <a:rPr lang="en-GB" sz="1600" dirty="0" smtClean="0">
                <a:latin typeface="Courier New" panose="02070309020205020404" pitchFamily="49" charset="0"/>
                <a:cs typeface="Courier New" panose="02070309020205020404" pitchFamily="49" charset="0"/>
              </a:rPr>
              <a:t>iris$Sepal.Width</a:t>
            </a:r>
          </a:p>
          <a:p>
            <a:pPr lvl="1"/>
            <a:r>
              <a:rPr lang="en-GB" sz="1600" dirty="0" smtClean="0">
                <a:latin typeface="Courier New" panose="02070309020205020404" pitchFamily="49" charset="0"/>
                <a:cs typeface="Courier New" panose="02070309020205020404" pitchFamily="49" charset="0"/>
              </a:rPr>
              <a:t>iris$Petal.Length</a:t>
            </a:r>
          </a:p>
          <a:p>
            <a:pPr lvl="1"/>
            <a:r>
              <a:rPr lang="en-GB" sz="1600" dirty="0" err="1" smtClean="0">
                <a:latin typeface="Courier New" panose="02070309020205020404" pitchFamily="49" charset="0"/>
                <a:cs typeface="Courier New" panose="02070309020205020404" pitchFamily="49" charset="0"/>
              </a:rPr>
              <a:t>iris$Petal.Width</a:t>
            </a:r>
            <a:endParaRPr lang="en-IE" sz="1600" dirty="0"/>
          </a:p>
          <a:p>
            <a:pPr lvl="1"/>
            <a:endParaRPr lang="en-IE" sz="2000" dirty="0"/>
          </a:p>
        </p:txBody>
      </p:sp>
      <p:pic>
        <p:nvPicPr>
          <p:cNvPr id="176130" name="Picture 2" descr="http://www.badbear.com/signa/photos/Iris-setosa-2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3393" y="1201880"/>
            <a:ext cx="2435433" cy="17289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14201" y="2964193"/>
            <a:ext cx="7544009" cy="2893100"/>
          </a:xfrm>
          <a:prstGeom prst="rect">
            <a:avLst/>
          </a:prstGeom>
        </p:spPr>
        <p:txBody>
          <a:bodyPr wrap="square">
            <a:spAutoFit/>
          </a:bodyPr>
          <a:lstStyle/>
          <a:p>
            <a:r>
              <a:rPr lang="en-GB" sz="1400" dirty="0" smtClean="0">
                <a:latin typeface="Courier New" panose="02070309020205020404" pitchFamily="49" charset="0"/>
                <a:cs typeface="Courier New" panose="02070309020205020404" pitchFamily="49" charset="0"/>
              </a:rPr>
              <a:t>&gt; iris$Sepal.Length</a:t>
            </a:r>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[1] 5.1 4.9 4.7 4.6 5.0 5.4 4.6 5.0 4.4 4.9 5.4 4.8 4.8 4.3</a:t>
            </a:r>
          </a:p>
          <a:p>
            <a:r>
              <a:rPr lang="en-GB" sz="1400" dirty="0">
                <a:latin typeface="Courier New" panose="02070309020205020404" pitchFamily="49" charset="0"/>
                <a:cs typeface="Courier New" panose="02070309020205020404" pitchFamily="49" charset="0"/>
              </a:rPr>
              <a:t> [15] 5.8 5.7 5.4 5.1 5.7 5.1 5.4 5.1 4.6 5.1 4.8 5.0 5.0 5.2</a:t>
            </a:r>
          </a:p>
          <a:p>
            <a:r>
              <a:rPr lang="en-GB" sz="1400" dirty="0">
                <a:latin typeface="Courier New" panose="02070309020205020404" pitchFamily="49" charset="0"/>
                <a:cs typeface="Courier New" panose="02070309020205020404" pitchFamily="49" charset="0"/>
              </a:rPr>
              <a:t> [29] 5.2 4.7 4.8 5.4 5.2 5.5 4.9 5.0 5.5 4.9 4.4 5.1 5.0 4.5</a:t>
            </a:r>
          </a:p>
          <a:p>
            <a:r>
              <a:rPr lang="en-GB" sz="1400" dirty="0">
                <a:latin typeface="Courier New" panose="02070309020205020404" pitchFamily="49" charset="0"/>
                <a:cs typeface="Courier New" panose="02070309020205020404" pitchFamily="49" charset="0"/>
              </a:rPr>
              <a:t> [43] 4.4 5.0 5.1 4.8 5.1 4.6 5.3 5.0 7.0 6.4 6.9 5.5 6.5 5.7</a:t>
            </a:r>
          </a:p>
          <a:p>
            <a:r>
              <a:rPr lang="en-GB" sz="1400" dirty="0">
                <a:latin typeface="Courier New" panose="02070309020205020404" pitchFamily="49" charset="0"/>
                <a:cs typeface="Courier New" panose="02070309020205020404" pitchFamily="49" charset="0"/>
              </a:rPr>
              <a:t> [57] 6.3 4.9 6.6 5.2 5.0 5.9 6.0 6.1 5.6 6.7 5.6 5.8 6.2 5.6</a:t>
            </a:r>
          </a:p>
          <a:p>
            <a:r>
              <a:rPr lang="en-GB" sz="1400" dirty="0">
                <a:latin typeface="Courier New" panose="02070309020205020404" pitchFamily="49" charset="0"/>
                <a:cs typeface="Courier New" panose="02070309020205020404" pitchFamily="49" charset="0"/>
              </a:rPr>
              <a:t> [71] 5.9 6.1 6.3 6.1 6.4 6.6 6.8 6.7 6.0 5.7 5.5 5.5 5.8 6.0</a:t>
            </a:r>
          </a:p>
          <a:p>
            <a:r>
              <a:rPr lang="en-GB" sz="1400" dirty="0">
                <a:latin typeface="Courier New" panose="02070309020205020404" pitchFamily="49" charset="0"/>
                <a:cs typeface="Courier New" panose="02070309020205020404" pitchFamily="49" charset="0"/>
              </a:rPr>
              <a:t> [85] 5.4 6.0 6.7 6.3 5.6 5.5 5.5 6.1 5.8 5.0 5.6 5.7 5.7 6.2</a:t>
            </a:r>
          </a:p>
          <a:p>
            <a:r>
              <a:rPr lang="en-GB" sz="1400" dirty="0">
                <a:latin typeface="Courier New" panose="02070309020205020404" pitchFamily="49" charset="0"/>
                <a:cs typeface="Courier New" panose="02070309020205020404" pitchFamily="49" charset="0"/>
              </a:rPr>
              <a:t> [99] 5.1 5.7 6.3 5.8 7.1 6.3 6.5 7.6 4.9 7.3 6.7 7.2 6.5 6.4</a:t>
            </a:r>
          </a:p>
          <a:p>
            <a:r>
              <a:rPr lang="en-GB" sz="1400" dirty="0">
                <a:latin typeface="Courier New" panose="02070309020205020404" pitchFamily="49" charset="0"/>
                <a:cs typeface="Courier New" panose="02070309020205020404" pitchFamily="49" charset="0"/>
              </a:rPr>
              <a:t>[113] 6.8 5.7 5.8 6.4 6.5 7.7 7.7 6.0 6.9 5.6 7.7 6.3 6.7 7.2</a:t>
            </a:r>
          </a:p>
          <a:p>
            <a:r>
              <a:rPr lang="en-GB" sz="1400" dirty="0">
                <a:latin typeface="Courier New" panose="02070309020205020404" pitchFamily="49" charset="0"/>
                <a:cs typeface="Courier New" panose="02070309020205020404" pitchFamily="49" charset="0"/>
              </a:rPr>
              <a:t>[127] 6.2 6.1 6.4 7.2 7.4 7.9 6.4 6.3 6.1 7.7 6.3 6.4 6.0 6.9</a:t>
            </a:r>
          </a:p>
          <a:p>
            <a:r>
              <a:rPr lang="en-GB" sz="1400" dirty="0">
                <a:latin typeface="Courier New" panose="02070309020205020404" pitchFamily="49" charset="0"/>
                <a:cs typeface="Courier New" panose="02070309020205020404" pitchFamily="49" charset="0"/>
              </a:rPr>
              <a:t>[141] 6.7 6.9 5.8 6.8 6.7 6.7 6.3 6.5 6.2 5.9</a:t>
            </a:r>
          </a:p>
          <a:p>
            <a:r>
              <a:rPr lang="en" sz="1400" dirty="0" smtClean="0">
                <a:latin typeface="Courier New" panose="02070309020205020404" pitchFamily="49" charset="0"/>
                <a:cs typeface="Courier New" panose="02070309020205020404" pitchFamily="49" charset="0"/>
              </a:rPr>
              <a:t>&gt;</a:t>
            </a:r>
            <a:endParaRPr lang="en"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80261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p:cNvSpPr>
          <p:nvPr>
            <p:ph type="ctrTitle"/>
          </p:nvPr>
        </p:nvSpPr>
        <p:spPr bwMode="auto">
          <a:xfrm>
            <a:off x="402730" y="198885"/>
            <a:ext cx="7772400" cy="1016582"/>
          </a:xfrm>
          <a:noFill/>
        </p:spPr>
        <p:txBody>
          <a:bodyPr vert="horz" wrap="square" lIns="91440" tIns="45720" rIns="91440" bIns="45720" numCol="1" anchorCtr="0" compatLnSpc="1">
            <a:prstTxWarp prst="textNoShape">
              <a:avLst/>
            </a:prstTxWarp>
            <a:normAutofit/>
          </a:bodyPr>
          <a:lstStyle/>
          <a:p>
            <a:r>
              <a:rPr lang="en-US" sz="4000" dirty="0" smtClean="0">
                <a:effectLst/>
                <a:latin typeface="Gill Sans MT"/>
              </a:rPr>
              <a:t>R – </a:t>
            </a:r>
            <a:r>
              <a:rPr lang="en-IE" sz="4000" dirty="0">
                <a:effectLst/>
              </a:rPr>
              <a:t>Edgar Anderson's Iris </a:t>
            </a:r>
            <a:r>
              <a:rPr lang="en-IE" sz="4000" dirty="0" smtClean="0">
                <a:effectLst/>
              </a:rPr>
              <a:t>Data</a:t>
            </a:r>
            <a:endParaRPr lang="en-IE" sz="4000" dirty="0">
              <a:effectLst/>
            </a:endParaRPr>
          </a:p>
        </p:txBody>
      </p:sp>
      <p:sp>
        <p:nvSpPr>
          <p:cNvPr id="181251" name="Rectangle 3"/>
          <p:cNvSpPr>
            <a:spLocks noGrp="1"/>
          </p:cNvSpPr>
          <p:nvPr>
            <p:ph type="subTitle" idx="1"/>
          </p:nvPr>
        </p:nvSpPr>
        <p:spPr>
          <a:xfrm>
            <a:off x="1435100" y="1503363"/>
            <a:ext cx="6746875" cy="4800600"/>
          </a:xfrm>
        </p:spPr>
        <p:txBody>
          <a:bodyPr/>
          <a:lstStyle/>
          <a:p>
            <a:pPr marL="381000" indent="-381000">
              <a:lnSpc>
                <a:spcPct val="80000"/>
              </a:lnSpc>
            </a:pPr>
            <a:endParaRPr lang="en-US" sz="2400" dirty="0" smtClean="0">
              <a:latin typeface="Gill Sans MT"/>
            </a:endParaRPr>
          </a:p>
          <a:p>
            <a:pPr marL="381000" indent="-381000">
              <a:lnSpc>
                <a:spcPct val="80000"/>
              </a:lnSpc>
            </a:pPr>
            <a:endParaRPr lang="en-US" sz="2400" dirty="0" smtClean="0">
              <a:latin typeface="Gill Sans MT"/>
            </a:endParaRPr>
          </a:p>
        </p:txBody>
      </p:sp>
      <p:sp>
        <p:nvSpPr>
          <p:cNvPr id="6" name="Slide Number Placeholder 9"/>
          <p:cNvSpPr>
            <a:spLocks noGrp="1"/>
          </p:cNvSpPr>
          <p:nvPr>
            <p:ph type="sldNum" sz="quarter" idx="4294967295"/>
          </p:nvPr>
        </p:nvSpPr>
        <p:spPr>
          <a:xfrm>
            <a:off x="8686800" y="6305550"/>
            <a:ext cx="457200" cy="476250"/>
          </a:xfrm>
          <a:prstGeom prst="rect">
            <a:avLst/>
          </a:prstGeom>
        </p:spPr>
        <p:txBody>
          <a:bodyPr/>
          <a:lstStyle/>
          <a:p>
            <a:pPr>
              <a:defRPr/>
            </a:pPr>
            <a:fld id="{3DB68ACE-7A32-4DF1-83AB-DF3E0CF0C0C2}" type="slidenum">
              <a:rPr lang="en-IE"/>
              <a:pPr>
                <a:defRPr/>
              </a:pPr>
              <a:t>12</a:t>
            </a:fld>
            <a:endParaRPr lang="en-IE"/>
          </a:p>
        </p:txBody>
      </p:sp>
      <p:sp>
        <p:nvSpPr>
          <p:cNvPr id="9" name="Rectangle 3"/>
          <p:cNvSpPr txBox="1">
            <a:spLocks/>
          </p:cNvSpPr>
          <p:nvPr/>
        </p:nvSpPr>
        <p:spPr bwMode="auto">
          <a:xfrm>
            <a:off x="380144" y="832207"/>
            <a:ext cx="8404260" cy="49247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Arial" charset="0"/>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Arial" charset="0"/>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Arial" charset="0"/>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Arial" charset="0"/>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Arial"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03225" lvl="1" indent="0">
              <a:buNone/>
            </a:pPr>
            <a:r>
              <a:rPr lang="en-IE" sz="2000" dirty="0" smtClean="0"/>
              <a:t>Some plots:</a:t>
            </a:r>
            <a:endParaRPr lang="en-IE" sz="2000" dirty="0"/>
          </a:p>
        </p:txBody>
      </p:sp>
      <p:pic>
        <p:nvPicPr>
          <p:cNvPr id="2" name="Picture 1"/>
          <p:cNvPicPr>
            <a:picLocks noChangeAspect="1"/>
          </p:cNvPicPr>
          <p:nvPr/>
        </p:nvPicPr>
        <p:blipFill>
          <a:blip r:embed="rId3"/>
          <a:stretch>
            <a:fillRect/>
          </a:stretch>
        </p:blipFill>
        <p:spPr>
          <a:xfrm>
            <a:off x="4800639" y="1134775"/>
            <a:ext cx="3901569" cy="3370790"/>
          </a:xfrm>
          <a:prstGeom prst="rect">
            <a:avLst/>
          </a:prstGeom>
        </p:spPr>
      </p:pic>
      <p:pic>
        <p:nvPicPr>
          <p:cNvPr id="3" name="Picture 2"/>
          <p:cNvPicPr>
            <a:picLocks noChangeAspect="1"/>
          </p:cNvPicPr>
          <p:nvPr/>
        </p:nvPicPr>
        <p:blipFill>
          <a:blip r:embed="rId4"/>
          <a:stretch>
            <a:fillRect/>
          </a:stretch>
        </p:blipFill>
        <p:spPr>
          <a:xfrm>
            <a:off x="303160" y="1134775"/>
            <a:ext cx="3970550" cy="3519191"/>
          </a:xfrm>
          <a:prstGeom prst="rect">
            <a:avLst/>
          </a:prstGeom>
        </p:spPr>
      </p:pic>
      <p:sp>
        <p:nvSpPr>
          <p:cNvPr id="5" name="Rectangle 4"/>
          <p:cNvSpPr/>
          <p:nvPr/>
        </p:nvSpPr>
        <p:spPr>
          <a:xfrm>
            <a:off x="512441" y="4653966"/>
            <a:ext cx="9500486" cy="1200329"/>
          </a:xfrm>
          <a:prstGeom prst="rect">
            <a:avLst/>
          </a:prstGeom>
        </p:spPr>
        <p:txBody>
          <a:bodyPr wrap="square">
            <a:spAutoFit/>
          </a:bodyPr>
          <a:lstStyle/>
          <a:p>
            <a:r>
              <a:rPr lang="en-US" sz="1200" dirty="0" smtClean="0">
                <a:latin typeface="Courier New" panose="02070309020205020404" pitchFamily="49" charset="0"/>
                <a:cs typeface="Courier New" panose="02070309020205020404" pitchFamily="49" charset="0"/>
              </a:rPr>
              <a:t>&gt; #Scatter </a:t>
            </a:r>
            <a:r>
              <a:rPr lang="en-US" sz="1200" dirty="0">
                <a:latin typeface="Courier New" panose="02070309020205020404" pitchFamily="49" charset="0"/>
                <a:cs typeface="Courier New" panose="02070309020205020404" pitchFamily="49" charset="0"/>
              </a:rPr>
              <a:t>plot (</a:t>
            </a:r>
            <a:r>
              <a:rPr lang="en-US" sz="1200" dirty="0" err="1">
                <a:latin typeface="Courier New" panose="02070309020205020404" pitchFamily="49" charset="0"/>
                <a:cs typeface="Courier New" panose="02070309020205020404" pitchFamily="49" charset="0"/>
              </a:rPr>
              <a:t>colour</a:t>
            </a:r>
            <a:r>
              <a:rPr lang="en-US" sz="1200" dirty="0">
                <a:latin typeface="Courier New" panose="02070309020205020404" pitchFamily="49" charset="0"/>
                <a:cs typeface="Courier New" panose="02070309020205020404" pitchFamily="49" charset="0"/>
              </a:rPr>
              <a:t>)</a:t>
            </a:r>
          </a:p>
          <a:p>
            <a:r>
              <a:rPr lang="en-US" sz="1200" dirty="0" smtClean="0">
                <a:latin typeface="Courier New" panose="02070309020205020404" pitchFamily="49" charset="0"/>
                <a:cs typeface="Courier New" panose="02070309020205020404" pitchFamily="49" charset="0"/>
              </a:rPr>
              <a:t>&gt; plot(</a:t>
            </a:r>
            <a:r>
              <a:rPr lang="en-US" sz="1200" dirty="0" err="1" smtClean="0">
                <a:latin typeface="Courier New" panose="02070309020205020404" pitchFamily="49" charset="0"/>
                <a:cs typeface="Courier New" panose="02070309020205020404" pitchFamily="49" charset="0"/>
              </a:rPr>
              <a:t>iris$Petal.Length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iris$Petal.Width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pch</a:t>
            </a:r>
            <a:r>
              <a:rPr lang="en-US" sz="1200" dirty="0">
                <a:latin typeface="Courier New" panose="02070309020205020404" pitchFamily="49" charset="0"/>
                <a:cs typeface="Courier New" panose="02070309020205020404" pitchFamily="49" charset="0"/>
              </a:rPr>
              <a:t>=21, </a:t>
            </a:r>
            <a:r>
              <a:rPr lang="en-US" sz="1200" dirty="0" err="1">
                <a:latin typeface="Courier New" panose="02070309020205020404" pitchFamily="49" charset="0"/>
                <a:cs typeface="Courier New" panose="02070309020205020404" pitchFamily="49" charset="0"/>
              </a:rPr>
              <a:t>bg</a:t>
            </a:r>
            <a:r>
              <a:rPr lang="en-US" sz="1200" dirty="0">
                <a:latin typeface="Courier New" panose="02070309020205020404" pitchFamily="49" charset="0"/>
                <a:cs typeface="Courier New" panose="02070309020205020404" pitchFamily="49" charset="0"/>
              </a:rPr>
              <a:t>=c("red","green3","blue</a:t>
            </a:r>
            <a:r>
              <a:rPr lang="en-US" sz="1200" dirty="0" smtClean="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unclass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iris$Species</a:t>
            </a:r>
            <a:r>
              <a:rPr lang="en-US" sz="1200" dirty="0">
                <a:latin typeface="Courier New" panose="02070309020205020404" pitchFamily="49" charset="0"/>
                <a:cs typeface="Courier New" panose="02070309020205020404" pitchFamily="49" charset="0"/>
              </a:rPr>
              <a:t>)], main="Edgar Anderson's Iris Data")</a:t>
            </a:r>
          </a:p>
          <a:p>
            <a:r>
              <a:rPr lang="en-US" sz="1200" dirty="0" smtClean="0">
                <a:latin typeface="Courier New" panose="02070309020205020404" pitchFamily="49" charset="0"/>
                <a:cs typeface="Courier New" panose="02070309020205020404" pitchFamily="49" charset="0"/>
              </a:rPr>
              <a:t>&gt; # Pairs </a:t>
            </a:r>
            <a:r>
              <a:rPr lang="en-US" sz="1200" dirty="0">
                <a:latin typeface="Courier New" panose="02070309020205020404" pitchFamily="49" charset="0"/>
                <a:cs typeface="Courier New" panose="02070309020205020404" pitchFamily="49" charset="0"/>
              </a:rPr>
              <a:t>Scatter Plot</a:t>
            </a:r>
          </a:p>
          <a:p>
            <a:r>
              <a:rPr lang="en-US" sz="1200" dirty="0" smtClean="0">
                <a:latin typeface="Courier New" panose="02070309020205020404" pitchFamily="49" charset="0"/>
                <a:cs typeface="Courier New" panose="02070309020205020404" pitchFamily="49" charset="0"/>
              </a:rPr>
              <a:t>&gt; pairs(iris[1:4</a:t>
            </a:r>
            <a:r>
              <a:rPr lang="en-US" sz="1200" dirty="0">
                <a:latin typeface="Courier New" panose="02070309020205020404" pitchFamily="49" charset="0"/>
                <a:cs typeface="Courier New" panose="02070309020205020404" pitchFamily="49" charset="0"/>
              </a:rPr>
              <a:t>], main = "Edgar Anderson's Iris Data", </a:t>
            </a:r>
            <a:r>
              <a:rPr lang="en-US" sz="1200" dirty="0" err="1">
                <a:latin typeface="Courier New" panose="02070309020205020404" pitchFamily="49" charset="0"/>
                <a:cs typeface="Courier New" panose="02070309020205020404" pitchFamily="49" charset="0"/>
              </a:rPr>
              <a:t>pch</a:t>
            </a:r>
            <a:r>
              <a:rPr lang="en-US" sz="1200" dirty="0">
                <a:latin typeface="Courier New" panose="02070309020205020404" pitchFamily="49" charset="0"/>
                <a:cs typeface="Courier New" panose="02070309020205020404" pitchFamily="49" charset="0"/>
              </a:rPr>
              <a:t> = 21, </a:t>
            </a:r>
            <a:r>
              <a:rPr lang="en-US" sz="1200" dirty="0" smtClean="0">
                <a:latin typeface="Courier New" panose="02070309020205020404" pitchFamily="49" charset="0"/>
                <a:cs typeface="Courier New" panose="02070309020205020404" pitchFamily="49" charset="0"/>
              </a:rPr>
              <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bg</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c("red", "green3", "blue")[</a:t>
            </a:r>
            <a:r>
              <a:rPr lang="en-US" sz="1200" dirty="0" err="1">
                <a:latin typeface="Courier New" panose="02070309020205020404" pitchFamily="49" charset="0"/>
                <a:cs typeface="Courier New" panose="02070309020205020404" pitchFamily="49" charset="0"/>
              </a:rPr>
              <a:t>unclass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iris$Species</a:t>
            </a:r>
            <a:r>
              <a:rPr lang="en-US" sz="1200" dirty="0">
                <a:latin typeface="Courier New" panose="02070309020205020404" pitchFamily="49" charset="0"/>
                <a:cs typeface="Courier New" panose="02070309020205020404" pitchFamily="49" charset="0"/>
              </a:rPr>
              <a:t>)])</a:t>
            </a:r>
          </a:p>
        </p:txBody>
      </p:sp>
      <p:sp>
        <p:nvSpPr>
          <p:cNvPr id="7" name="Rectangle 6"/>
          <p:cNvSpPr/>
          <p:nvPr/>
        </p:nvSpPr>
        <p:spPr>
          <a:xfrm>
            <a:off x="6906409" y="5531797"/>
            <a:ext cx="1065007" cy="2251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4998530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p:cNvSpPr>
          <p:nvPr>
            <p:ph type="ctrTitle"/>
          </p:nvPr>
        </p:nvSpPr>
        <p:spPr bwMode="auto">
          <a:xfrm>
            <a:off x="79625" y="116691"/>
            <a:ext cx="7772400" cy="1300948"/>
          </a:xfrm>
          <a:noFill/>
        </p:spPr>
        <p:txBody>
          <a:bodyPr vert="horz" wrap="square" lIns="91440" tIns="45720" rIns="91440" bIns="45720" numCol="1" anchorCtr="0" compatLnSpc="1">
            <a:prstTxWarp prst="textNoShape">
              <a:avLst/>
            </a:prstTxWarp>
            <a:normAutofit/>
          </a:bodyPr>
          <a:lstStyle/>
          <a:p>
            <a:r>
              <a:rPr lang="en-US" sz="4000" dirty="0" smtClean="0">
                <a:effectLst/>
                <a:latin typeface="Gill Sans MT"/>
              </a:rPr>
              <a:t>R – </a:t>
            </a:r>
            <a:r>
              <a:rPr lang="en-IE" sz="4000" dirty="0" smtClean="0">
                <a:effectLst/>
              </a:rPr>
              <a:t>Lab 1</a:t>
            </a:r>
            <a:endParaRPr lang="en-IE" sz="4000" dirty="0">
              <a:effectLst/>
            </a:endParaRPr>
          </a:p>
        </p:txBody>
      </p:sp>
      <p:sp>
        <p:nvSpPr>
          <p:cNvPr id="181251" name="Rectangle 3"/>
          <p:cNvSpPr>
            <a:spLocks noGrp="1"/>
          </p:cNvSpPr>
          <p:nvPr>
            <p:ph type="subTitle" idx="1"/>
          </p:nvPr>
        </p:nvSpPr>
        <p:spPr>
          <a:xfrm>
            <a:off x="1435100" y="1503363"/>
            <a:ext cx="6746875" cy="4800600"/>
          </a:xfrm>
        </p:spPr>
        <p:txBody>
          <a:bodyPr/>
          <a:lstStyle/>
          <a:p>
            <a:pPr marL="381000" indent="-381000">
              <a:lnSpc>
                <a:spcPct val="80000"/>
              </a:lnSpc>
            </a:pPr>
            <a:endParaRPr lang="en-US" sz="2400" dirty="0" smtClean="0">
              <a:latin typeface="Gill Sans MT"/>
            </a:endParaRPr>
          </a:p>
          <a:p>
            <a:pPr marL="381000" indent="-381000">
              <a:lnSpc>
                <a:spcPct val="80000"/>
              </a:lnSpc>
            </a:pPr>
            <a:endParaRPr lang="en-US" sz="2400" dirty="0" smtClean="0">
              <a:latin typeface="Gill Sans MT"/>
            </a:endParaRPr>
          </a:p>
        </p:txBody>
      </p:sp>
      <p:sp>
        <p:nvSpPr>
          <p:cNvPr id="6" name="Slide Number Placeholder 9"/>
          <p:cNvSpPr>
            <a:spLocks noGrp="1"/>
          </p:cNvSpPr>
          <p:nvPr>
            <p:ph type="sldNum" sz="quarter" idx="4294967295"/>
          </p:nvPr>
        </p:nvSpPr>
        <p:spPr>
          <a:xfrm>
            <a:off x="8686800" y="6305550"/>
            <a:ext cx="457200" cy="476250"/>
          </a:xfrm>
          <a:prstGeom prst="rect">
            <a:avLst/>
          </a:prstGeom>
        </p:spPr>
        <p:txBody>
          <a:bodyPr/>
          <a:lstStyle/>
          <a:p>
            <a:pPr>
              <a:defRPr/>
            </a:pPr>
            <a:fld id="{3DB68ACE-7A32-4DF1-83AB-DF3E0CF0C0C2}" type="slidenum">
              <a:rPr lang="en-IE"/>
              <a:pPr>
                <a:defRPr/>
              </a:pPr>
              <a:t>13</a:t>
            </a:fld>
            <a:endParaRPr lang="en-IE"/>
          </a:p>
        </p:txBody>
      </p:sp>
      <p:sp>
        <p:nvSpPr>
          <p:cNvPr id="9" name="Rectangle 3"/>
          <p:cNvSpPr txBox="1">
            <a:spLocks/>
          </p:cNvSpPr>
          <p:nvPr/>
        </p:nvSpPr>
        <p:spPr bwMode="auto">
          <a:xfrm>
            <a:off x="107952" y="862834"/>
            <a:ext cx="6746875" cy="8522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Arial" charset="0"/>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Arial" charset="0"/>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Arial" charset="0"/>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Arial" charset="0"/>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Arial"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IE" sz="2400" dirty="0"/>
              <a:t>Descriptives for Sepal </a:t>
            </a:r>
            <a:r>
              <a:rPr lang="en-IE" sz="2400" dirty="0" smtClean="0"/>
              <a:t/>
            </a:r>
            <a:br>
              <a:rPr lang="en-IE" sz="2400" dirty="0" smtClean="0"/>
            </a:br>
            <a:r>
              <a:rPr lang="en-IE" sz="2400" dirty="0" smtClean="0"/>
              <a:t>Length </a:t>
            </a:r>
            <a:r>
              <a:rPr lang="en-IE" sz="2400" dirty="0"/>
              <a:t>variable</a:t>
            </a:r>
          </a:p>
        </p:txBody>
      </p:sp>
      <p:sp>
        <p:nvSpPr>
          <p:cNvPr id="4" name="Rectangle 3"/>
          <p:cNvSpPr/>
          <p:nvPr/>
        </p:nvSpPr>
        <p:spPr>
          <a:xfrm>
            <a:off x="107952" y="2390774"/>
            <a:ext cx="8969481" cy="3539430"/>
          </a:xfrm>
          <a:prstGeom prst="rect">
            <a:avLst/>
          </a:prstGeom>
        </p:spPr>
        <p:txBody>
          <a:bodyPr wrap="square">
            <a:spAutoFit/>
          </a:bodyPr>
          <a:lstStyle/>
          <a:p>
            <a:r>
              <a:rPr lang="en-IE" sz="1600" dirty="0" smtClean="0">
                <a:latin typeface="Courier New" panose="02070309020205020404" pitchFamily="49" charset="0"/>
                <a:cs typeface="Courier New" panose="02070309020205020404" pitchFamily="49" charset="0"/>
              </a:rPr>
              <a:t>&gt; mean(</a:t>
            </a:r>
            <a:r>
              <a:rPr lang="en-IE" sz="1600" dirty="0" err="1" smtClean="0">
                <a:latin typeface="Courier New" panose="02070309020205020404" pitchFamily="49" charset="0"/>
                <a:cs typeface="Courier New" panose="02070309020205020404" pitchFamily="49" charset="0"/>
              </a:rPr>
              <a:t>iris$Sepal.Length</a:t>
            </a:r>
            <a:r>
              <a:rPr lang="en-IE" sz="1600" dirty="0">
                <a:latin typeface="Courier New" panose="02070309020205020404" pitchFamily="49" charset="0"/>
                <a:cs typeface="Courier New" panose="02070309020205020404" pitchFamily="49" charset="0"/>
              </a:rPr>
              <a:t>)</a:t>
            </a:r>
          </a:p>
          <a:p>
            <a:r>
              <a:rPr lang="en-IE" sz="1600" dirty="0" smtClean="0">
                <a:latin typeface="Courier New" panose="02070309020205020404" pitchFamily="49" charset="0"/>
                <a:cs typeface="Courier New" panose="02070309020205020404" pitchFamily="49" charset="0"/>
              </a:rPr>
              <a:t>&gt; median(</a:t>
            </a:r>
            <a:r>
              <a:rPr lang="en-IE" sz="1600" dirty="0" err="1" smtClean="0">
                <a:latin typeface="Courier New" panose="02070309020205020404" pitchFamily="49" charset="0"/>
                <a:cs typeface="Courier New" panose="02070309020205020404" pitchFamily="49" charset="0"/>
              </a:rPr>
              <a:t>iris$Sepal.Length</a:t>
            </a:r>
            <a:r>
              <a:rPr lang="en-IE" sz="1600" dirty="0">
                <a:latin typeface="Courier New" panose="02070309020205020404" pitchFamily="49" charset="0"/>
                <a:cs typeface="Courier New" panose="02070309020205020404" pitchFamily="49" charset="0"/>
              </a:rPr>
              <a:t>)</a:t>
            </a:r>
          </a:p>
          <a:p>
            <a:r>
              <a:rPr lang="en-IE" sz="1600" dirty="0" smtClean="0">
                <a:latin typeface="Courier New" panose="02070309020205020404" pitchFamily="49" charset="0"/>
                <a:cs typeface="Courier New" panose="02070309020205020404" pitchFamily="49" charset="0"/>
              </a:rPr>
              <a:t>&gt; max(</a:t>
            </a:r>
            <a:r>
              <a:rPr lang="en-IE" sz="1600" dirty="0" err="1" smtClean="0">
                <a:latin typeface="Courier New" panose="02070309020205020404" pitchFamily="49" charset="0"/>
                <a:cs typeface="Courier New" panose="02070309020205020404" pitchFamily="49" charset="0"/>
              </a:rPr>
              <a:t>iris$Sepal.Length</a:t>
            </a:r>
            <a:r>
              <a:rPr lang="en-IE" sz="1600" dirty="0">
                <a:latin typeface="Courier New" panose="02070309020205020404" pitchFamily="49" charset="0"/>
                <a:cs typeface="Courier New" panose="02070309020205020404" pitchFamily="49" charset="0"/>
              </a:rPr>
              <a:t>)</a:t>
            </a:r>
          </a:p>
          <a:p>
            <a:r>
              <a:rPr lang="en-IE" sz="1600" dirty="0" smtClean="0">
                <a:latin typeface="Courier New" panose="02070309020205020404" pitchFamily="49" charset="0"/>
                <a:cs typeface="Courier New" panose="02070309020205020404" pitchFamily="49" charset="0"/>
              </a:rPr>
              <a:t>&gt; min(</a:t>
            </a:r>
            <a:r>
              <a:rPr lang="en-IE" sz="1600" dirty="0" err="1" smtClean="0">
                <a:latin typeface="Courier New" panose="02070309020205020404" pitchFamily="49" charset="0"/>
                <a:cs typeface="Courier New" panose="02070309020205020404" pitchFamily="49" charset="0"/>
              </a:rPr>
              <a:t>iris$Sepal.Length</a:t>
            </a:r>
            <a:r>
              <a:rPr lang="en-IE" sz="1600" dirty="0">
                <a:latin typeface="Courier New" panose="02070309020205020404" pitchFamily="49" charset="0"/>
                <a:cs typeface="Courier New" panose="02070309020205020404" pitchFamily="49" charset="0"/>
              </a:rPr>
              <a:t>)</a:t>
            </a:r>
          </a:p>
          <a:p>
            <a:r>
              <a:rPr lang="en-IE" sz="1600" dirty="0" smtClean="0">
                <a:latin typeface="Courier New" panose="02070309020205020404" pitchFamily="49" charset="0"/>
                <a:cs typeface="Courier New" panose="02070309020205020404" pitchFamily="49" charset="0"/>
              </a:rPr>
              <a:t>&gt; range(</a:t>
            </a:r>
            <a:r>
              <a:rPr lang="en-IE" sz="1600" dirty="0" err="1" smtClean="0">
                <a:latin typeface="Courier New" panose="02070309020205020404" pitchFamily="49" charset="0"/>
                <a:cs typeface="Courier New" panose="02070309020205020404" pitchFamily="49" charset="0"/>
              </a:rPr>
              <a:t>iris$Sepal.Length</a:t>
            </a:r>
            <a:r>
              <a:rPr lang="en-IE" sz="1600" dirty="0">
                <a:latin typeface="Courier New" panose="02070309020205020404" pitchFamily="49" charset="0"/>
                <a:cs typeface="Courier New" panose="02070309020205020404" pitchFamily="49" charset="0"/>
              </a:rPr>
              <a:t>)</a:t>
            </a:r>
          </a:p>
          <a:p>
            <a:r>
              <a:rPr lang="en-IE" sz="1600" dirty="0" smtClean="0">
                <a:latin typeface="Courier New" panose="02070309020205020404" pitchFamily="49" charset="0"/>
                <a:cs typeface="Courier New" panose="02070309020205020404" pitchFamily="49" charset="0"/>
              </a:rPr>
              <a:t>&gt; diff(range(</a:t>
            </a:r>
            <a:r>
              <a:rPr lang="en-IE" sz="1600" dirty="0" err="1" smtClean="0">
                <a:latin typeface="Courier New" panose="02070309020205020404" pitchFamily="49" charset="0"/>
                <a:cs typeface="Courier New" panose="02070309020205020404" pitchFamily="49" charset="0"/>
              </a:rPr>
              <a:t>iris$Sepal.Length</a:t>
            </a:r>
            <a:r>
              <a:rPr lang="en-IE" sz="1600" dirty="0">
                <a:latin typeface="Courier New" panose="02070309020205020404" pitchFamily="49" charset="0"/>
                <a:cs typeface="Courier New" panose="02070309020205020404" pitchFamily="49" charset="0"/>
              </a:rPr>
              <a:t>)</a:t>
            </a:r>
            <a:br>
              <a:rPr lang="en-IE" sz="1600" dirty="0">
                <a:latin typeface="Courier New" panose="02070309020205020404" pitchFamily="49" charset="0"/>
                <a:cs typeface="Courier New" panose="02070309020205020404" pitchFamily="49" charset="0"/>
              </a:rPr>
            </a:br>
            <a:r>
              <a:rPr lang="en-IE" sz="1600" dirty="0" smtClean="0">
                <a:latin typeface="Courier New" panose="02070309020205020404" pitchFamily="49" charset="0"/>
                <a:cs typeface="Courier New" panose="02070309020205020404" pitchFamily="49" charset="0"/>
              </a:rPr>
              <a:t>&gt; </a:t>
            </a:r>
            <a:r>
              <a:rPr lang="en-IE" sz="1600" dirty="0" err="1" smtClean="0">
                <a:latin typeface="Courier New" panose="02070309020205020404" pitchFamily="49" charset="0"/>
                <a:cs typeface="Courier New" panose="02070309020205020404" pitchFamily="49" charset="0"/>
              </a:rPr>
              <a:t>var</a:t>
            </a:r>
            <a:r>
              <a:rPr lang="en-IE" sz="1600" dirty="0" smtClean="0">
                <a:latin typeface="Courier New" panose="02070309020205020404" pitchFamily="49" charset="0"/>
                <a:cs typeface="Courier New" panose="02070309020205020404" pitchFamily="49" charset="0"/>
              </a:rPr>
              <a:t>(</a:t>
            </a:r>
            <a:r>
              <a:rPr lang="en-IE" sz="1600" dirty="0" err="1" smtClean="0">
                <a:latin typeface="Courier New" panose="02070309020205020404" pitchFamily="49" charset="0"/>
                <a:cs typeface="Courier New" panose="02070309020205020404" pitchFamily="49" charset="0"/>
              </a:rPr>
              <a:t>iris$Sepal.Length</a:t>
            </a:r>
            <a:r>
              <a:rPr lang="en-IE" sz="1600" dirty="0" smtClean="0">
                <a:latin typeface="Courier New" panose="02070309020205020404" pitchFamily="49" charset="0"/>
                <a:cs typeface="Courier New" panose="02070309020205020404" pitchFamily="49" charset="0"/>
              </a:rPr>
              <a:t>)</a:t>
            </a:r>
            <a:endParaRPr lang="en-IE" sz="1600" dirty="0">
              <a:latin typeface="Courier New" panose="02070309020205020404" pitchFamily="49" charset="0"/>
              <a:cs typeface="Courier New" panose="02070309020205020404" pitchFamily="49" charset="0"/>
            </a:endParaRPr>
          </a:p>
          <a:p>
            <a:r>
              <a:rPr lang="en-IE" sz="1600" dirty="0" smtClean="0">
                <a:latin typeface="Courier New" panose="02070309020205020404" pitchFamily="49" charset="0"/>
                <a:cs typeface="Courier New" panose="02070309020205020404" pitchFamily="49" charset="0"/>
              </a:rPr>
              <a:t>&gt; </a:t>
            </a:r>
            <a:r>
              <a:rPr lang="en-IE" sz="1600" dirty="0" err="1" smtClean="0">
                <a:latin typeface="Courier New" panose="02070309020205020404" pitchFamily="49" charset="0"/>
                <a:cs typeface="Courier New" panose="02070309020205020404" pitchFamily="49" charset="0"/>
              </a:rPr>
              <a:t>sd</a:t>
            </a:r>
            <a:r>
              <a:rPr lang="en-IE" sz="1600" dirty="0" smtClean="0">
                <a:latin typeface="Courier New" panose="02070309020205020404" pitchFamily="49" charset="0"/>
                <a:cs typeface="Courier New" panose="02070309020205020404" pitchFamily="49" charset="0"/>
              </a:rPr>
              <a:t>(</a:t>
            </a:r>
            <a:r>
              <a:rPr lang="en-IE" sz="1600" dirty="0" err="1" smtClean="0">
                <a:latin typeface="Courier New" panose="02070309020205020404" pitchFamily="49" charset="0"/>
                <a:cs typeface="Courier New" panose="02070309020205020404" pitchFamily="49" charset="0"/>
              </a:rPr>
              <a:t>iris$Sepal.Length</a:t>
            </a:r>
            <a:r>
              <a:rPr lang="en-IE" sz="1600" dirty="0">
                <a:latin typeface="Courier New" panose="02070309020205020404" pitchFamily="49" charset="0"/>
                <a:cs typeface="Courier New" panose="02070309020205020404" pitchFamily="49" charset="0"/>
              </a:rPr>
              <a:t>))</a:t>
            </a:r>
          </a:p>
          <a:p>
            <a:r>
              <a:rPr lang="en-IE" sz="1600" dirty="0" smtClean="0">
                <a:latin typeface="Courier New" panose="02070309020205020404" pitchFamily="49" charset="0"/>
                <a:cs typeface="Courier New" panose="02070309020205020404" pitchFamily="49" charset="0"/>
              </a:rPr>
              <a:t>&gt; kurtosis(</a:t>
            </a:r>
            <a:r>
              <a:rPr lang="en-IE" sz="1600" dirty="0" err="1" smtClean="0">
                <a:latin typeface="Courier New" panose="02070309020205020404" pitchFamily="49" charset="0"/>
                <a:cs typeface="Courier New" panose="02070309020205020404" pitchFamily="49" charset="0"/>
              </a:rPr>
              <a:t>iris$Sepal.Length</a:t>
            </a:r>
            <a:r>
              <a:rPr lang="en-IE" sz="1600" dirty="0">
                <a:latin typeface="Courier New" panose="02070309020205020404" pitchFamily="49" charset="0"/>
                <a:cs typeface="Courier New" panose="02070309020205020404" pitchFamily="49" charset="0"/>
              </a:rPr>
              <a:t>)</a:t>
            </a:r>
          </a:p>
          <a:p>
            <a:r>
              <a:rPr lang="en-IE" sz="1600" dirty="0" smtClean="0">
                <a:latin typeface="Courier New" panose="02070309020205020404" pitchFamily="49" charset="0"/>
                <a:cs typeface="Courier New" panose="02070309020205020404" pitchFamily="49" charset="0"/>
              </a:rPr>
              <a:t>&gt; skewness(</a:t>
            </a:r>
            <a:r>
              <a:rPr lang="en-IE" sz="1600" dirty="0" err="1" smtClean="0">
                <a:latin typeface="Courier New" panose="02070309020205020404" pitchFamily="49" charset="0"/>
                <a:cs typeface="Courier New" panose="02070309020205020404" pitchFamily="49" charset="0"/>
              </a:rPr>
              <a:t>iris$Sepal.Length</a:t>
            </a:r>
            <a:r>
              <a:rPr lang="en-IE" sz="1600" dirty="0">
                <a:latin typeface="Courier New" panose="02070309020205020404" pitchFamily="49" charset="0"/>
                <a:cs typeface="Courier New" panose="02070309020205020404" pitchFamily="49" charset="0"/>
              </a:rPr>
              <a:t>)</a:t>
            </a:r>
          </a:p>
          <a:p>
            <a:r>
              <a:rPr lang="en-IE" sz="1600" dirty="0" smtClean="0">
                <a:latin typeface="Courier New" panose="02070309020205020404" pitchFamily="49" charset="0"/>
                <a:cs typeface="Courier New" panose="02070309020205020404" pitchFamily="49" charset="0"/>
              </a:rPr>
              <a:t>&gt; summary(</a:t>
            </a:r>
            <a:r>
              <a:rPr lang="en-IE" sz="1600" dirty="0" err="1" smtClean="0">
                <a:latin typeface="Courier New" panose="02070309020205020404" pitchFamily="49" charset="0"/>
                <a:cs typeface="Courier New" panose="02070309020205020404" pitchFamily="49" charset="0"/>
              </a:rPr>
              <a:t>iris$Sepal.Length</a:t>
            </a:r>
            <a:r>
              <a:rPr lang="en-IE" sz="1600" dirty="0">
                <a:latin typeface="Courier New" panose="02070309020205020404" pitchFamily="49" charset="0"/>
                <a:cs typeface="Courier New" panose="02070309020205020404" pitchFamily="49" charset="0"/>
              </a:rPr>
              <a:t>) </a:t>
            </a:r>
            <a:r>
              <a:rPr lang="en-IE" sz="1600" dirty="0" smtClean="0">
                <a:latin typeface="Courier New" panose="02070309020205020404" pitchFamily="49" charset="0"/>
                <a:cs typeface="Courier New" panose="02070309020205020404" pitchFamily="49" charset="0"/>
              </a:rPr>
              <a:t/>
            </a:r>
            <a:br>
              <a:rPr lang="en-IE" sz="1600" dirty="0" smtClean="0">
                <a:latin typeface="Courier New" panose="02070309020205020404" pitchFamily="49" charset="0"/>
                <a:cs typeface="Courier New" panose="02070309020205020404" pitchFamily="49" charset="0"/>
              </a:rPr>
            </a:br>
            <a:r>
              <a:rPr lang="en-IE" sz="1600" dirty="0" smtClean="0">
                <a:latin typeface="Courier New" panose="02070309020205020404" pitchFamily="49" charset="0"/>
                <a:cs typeface="Courier New" panose="02070309020205020404" pitchFamily="49" charset="0"/>
              </a:rPr>
              <a:t>&gt; </a:t>
            </a:r>
            <a:r>
              <a:rPr lang="en-IE" sz="1600" dirty="0">
                <a:latin typeface="Courier New" panose="02070309020205020404" pitchFamily="49" charset="0"/>
                <a:cs typeface="Courier New" panose="02070309020205020404" pitchFamily="49" charset="0"/>
              </a:rPr>
              <a:t>summary(iris)</a:t>
            </a:r>
            <a:br>
              <a:rPr lang="en-IE" sz="1600" dirty="0">
                <a:latin typeface="Courier New" panose="02070309020205020404" pitchFamily="49" charset="0"/>
                <a:cs typeface="Courier New" panose="02070309020205020404" pitchFamily="49" charset="0"/>
              </a:rPr>
            </a:br>
            <a:r>
              <a:rPr lang="en-IE" sz="1600" dirty="0" smtClean="0">
                <a:latin typeface="Courier New" panose="02070309020205020404" pitchFamily="49" charset="0"/>
                <a:cs typeface="Courier New" panose="02070309020205020404" pitchFamily="49" charset="0"/>
              </a:rPr>
              <a:t>&gt; </a:t>
            </a:r>
            <a:r>
              <a:rPr lang="en-IE" sz="1600" dirty="0" err="1" smtClean="0">
                <a:latin typeface="Courier New" panose="02070309020205020404" pitchFamily="49" charset="0"/>
                <a:cs typeface="Courier New" panose="02070309020205020404" pitchFamily="49" charset="0"/>
              </a:rPr>
              <a:t>hist</a:t>
            </a:r>
            <a:r>
              <a:rPr lang="en-IE" sz="1600" dirty="0" smtClean="0">
                <a:latin typeface="Courier New" panose="02070309020205020404" pitchFamily="49" charset="0"/>
                <a:cs typeface="Courier New" panose="02070309020205020404" pitchFamily="49" charset="0"/>
              </a:rPr>
              <a:t>(</a:t>
            </a:r>
            <a:r>
              <a:rPr lang="en-IE" sz="1600" dirty="0" err="1" smtClean="0">
                <a:latin typeface="Courier New" panose="02070309020205020404" pitchFamily="49" charset="0"/>
                <a:cs typeface="Courier New" panose="02070309020205020404" pitchFamily="49" charset="0"/>
              </a:rPr>
              <a:t>iris$Sepal.Length</a:t>
            </a:r>
            <a:r>
              <a:rPr lang="en-IE" sz="1600" dirty="0">
                <a:latin typeface="Courier New" panose="02070309020205020404" pitchFamily="49" charset="0"/>
                <a:cs typeface="Courier New" panose="02070309020205020404" pitchFamily="49" charset="0"/>
              </a:rPr>
              <a:t>, main</a:t>
            </a:r>
            <a:r>
              <a:rPr lang="en-IE" sz="1600" dirty="0" smtClean="0">
                <a:latin typeface="Courier New" panose="02070309020205020404" pitchFamily="49" charset="0"/>
                <a:cs typeface="Courier New" panose="02070309020205020404" pitchFamily="49" charset="0"/>
              </a:rPr>
              <a:t>=“Sepal Histogram", </a:t>
            </a:r>
            <a:br>
              <a:rPr lang="en-IE" sz="1600" dirty="0" smtClean="0">
                <a:latin typeface="Courier New" panose="02070309020205020404" pitchFamily="49" charset="0"/>
                <a:cs typeface="Courier New" panose="02070309020205020404" pitchFamily="49" charset="0"/>
              </a:rPr>
            </a:br>
            <a:r>
              <a:rPr lang="en-IE" sz="1600" dirty="0" smtClean="0">
                <a:latin typeface="Courier New" panose="02070309020205020404" pitchFamily="49" charset="0"/>
                <a:cs typeface="Courier New" panose="02070309020205020404" pitchFamily="49" charset="0"/>
              </a:rPr>
              <a:t>	</a:t>
            </a:r>
            <a:r>
              <a:rPr lang="en-IE" sz="1600" dirty="0" err="1" smtClean="0">
                <a:latin typeface="Courier New" panose="02070309020205020404" pitchFamily="49" charset="0"/>
                <a:cs typeface="Courier New" panose="02070309020205020404" pitchFamily="49" charset="0"/>
              </a:rPr>
              <a:t>xlab</a:t>
            </a:r>
            <a:r>
              <a:rPr lang="en-IE" sz="1600" dirty="0">
                <a:latin typeface="Courier New" panose="02070309020205020404" pitchFamily="49" charset="0"/>
                <a:cs typeface="Courier New" panose="02070309020205020404" pitchFamily="49" charset="0"/>
              </a:rPr>
              <a:t>="Sepal length")</a:t>
            </a:r>
          </a:p>
        </p:txBody>
      </p:sp>
      <p:pic>
        <p:nvPicPr>
          <p:cNvPr id="10" name="Picture 2" descr="http://www.badbear.com/signa/photos/Iris-setosa-2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0974" y="277965"/>
            <a:ext cx="2435433" cy="17289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5583218" y="2008310"/>
            <a:ext cx="3336321" cy="3751439"/>
          </a:xfrm>
          <a:prstGeom prst="rect">
            <a:avLst/>
          </a:prstGeom>
        </p:spPr>
      </p:pic>
    </p:spTree>
    <p:extLst>
      <p:ext uri="{BB962C8B-B14F-4D97-AF65-F5344CB8AC3E}">
        <p14:creationId xmlns:p14="http://schemas.microsoft.com/office/powerpoint/2010/main" val="322860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p:cNvSpPr>
          <p:nvPr>
            <p:ph type="ctrTitle"/>
          </p:nvPr>
        </p:nvSpPr>
        <p:spPr bwMode="auto">
          <a:xfrm>
            <a:off x="511140" y="182729"/>
            <a:ext cx="7772400" cy="1470025"/>
          </a:xfrm>
          <a:noFill/>
        </p:spPr>
        <p:txBody>
          <a:bodyPr vert="horz" wrap="square" lIns="91440" tIns="45720" rIns="91440" bIns="45720" numCol="1" anchorCtr="0" compatLnSpc="1">
            <a:prstTxWarp prst="textNoShape">
              <a:avLst/>
            </a:prstTxWarp>
            <a:normAutofit/>
          </a:bodyPr>
          <a:lstStyle/>
          <a:p>
            <a:r>
              <a:rPr lang="en-US" sz="4000" dirty="0" smtClean="0">
                <a:effectLst/>
                <a:latin typeface="Gill Sans MT"/>
              </a:rPr>
              <a:t>R – </a:t>
            </a:r>
            <a:r>
              <a:rPr lang="en-IE" sz="4000" dirty="0" smtClean="0">
                <a:effectLst/>
              </a:rPr>
              <a:t>Lab 1</a:t>
            </a:r>
            <a:endParaRPr lang="en-IE" sz="4000" dirty="0">
              <a:effectLst/>
            </a:endParaRPr>
          </a:p>
        </p:txBody>
      </p:sp>
      <p:sp>
        <p:nvSpPr>
          <p:cNvPr id="6" name="Slide Number Placeholder 9"/>
          <p:cNvSpPr>
            <a:spLocks noGrp="1"/>
          </p:cNvSpPr>
          <p:nvPr>
            <p:ph type="sldNum" sz="quarter" idx="4294967295"/>
          </p:nvPr>
        </p:nvSpPr>
        <p:spPr>
          <a:xfrm>
            <a:off x="8686800" y="6305550"/>
            <a:ext cx="457200" cy="476250"/>
          </a:xfrm>
          <a:prstGeom prst="rect">
            <a:avLst/>
          </a:prstGeom>
        </p:spPr>
        <p:txBody>
          <a:bodyPr/>
          <a:lstStyle/>
          <a:p>
            <a:pPr>
              <a:defRPr/>
            </a:pPr>
            <a:fld id="{3DB68ACE-7A32-4DF1-83AB-DF3E0CF0C0C2}" type="slidenum">
              <a:rPr lang="en-IE"/>
              <a:pPr>
                <a:defRPr/>
              </a:pPr>
              <a:t>14</a:t>
            </a:fld>
            <a:endParaRPr lang="en-IE"/>
          </a:p>
        </p:txBody>
      </p:sp>
      <p:sp>
        <p:nvSpPr>
          <p:cNvPr id="9" name="Rectangle 3"/>
          <p:cNvSpPr txBox="1">
            <a:spLocks/>
          </p:cNvSpPr>
          <p:nvPr/>
        </p:nvSpPr>
        <p:spPr bwMode="auto">
          <a:xfrm>
            <a:off x="1435100" y="1652754"/>
            <a:ext cx="6746875" cy="8522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Arial" charset="0"/>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Arial" charset="0"/>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Arial" charset="0"/>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Arial" charset="0"/>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Arial"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IE" sz="2400" dirty="0" smtClean="0"/>
              <a:t>Inferential statistics using BDA data</a:t>
            </a:r>
          </a:p>
          <a:p>
            <a:r>
              <a:rPr lang="en-IE" sz="2400" dirty="0" smtClean="0"/>
              <a:t>Input and read data from a file</a:t>
            </a:r>
          </a:p>
          <a:p>
            <a:r>
              <a:rPr lang="en-IE" sz="2400" dirty="0" smtClean="0"/>
              <a:t>Set working directory (folder)</a:t>
            </a:r>
            <a:endParaRPr lang="en-IE" sz="2400" dirty="0"/>
          </a:p>
        </p:txBody>
      </p:sp>
      <p:sp>
        <p:nvSpPr>
          <p:cNvPr id="4" name="Rectangle 3"/>
          <p:cNvSpPr/>
          <p:nvPr/>
        </p:nvSpPr>
        <p:spPr>
          <a:xfrm>
            <a:off x="1088919" y="2740096"/>
            <a:ext cx="8969481" cy="1200329"/>
          </a:xfrm>
          <a:prstGeom prst="rect">
            <a:avLst/>
          </a:prstGeom>
        </p:spPr>
        <p:txBody>
          <a:bodyPr wrap="square">
            <a:spAutoFit/>
          </a:bodyPr>
          <a:lstStyle/>
          <a:p>
            <a:r>
              <a:rPr lang="en-IE" dirty="0" smtClean="0">
                <a:latin typeface="Courier New" panose="02070309020205020404" pitchFamily="49" charset="0"/>
                <a:cs typeface="Courier New" panose="02070309020205020404" pitchFamily="49" charset="0"/>
              </a:rPr>
              <a:t/>
            </a:r>
            <a:br>
              <a:rPr lang="en-IE" dirty="0" smtClean="0">
                <a:latin typeface="Courier New" panose="02070309020205020404" pitchFamily="49" charset="0"/>
                <a:cs typeface="Courier New" panose="02070309020205020404" pitchFamily="49" charset="0"/>
              </a:rPr>
            </a:br>
            <a:r>
              <a:rPr lang="en-IE" dirty="0" smtClean="0">
                <a:latin typeface="Courier New" panose="02070309020205020404" pitchFamily="49" charset="0"/>
                <a:cs typeface="Courier New" panose="02070309020205020404" pitchFamily="49" charset="0"/>
              </a:rPr>
              <a:t/>
            </a:r>
            <a:br>
              <a:rPr lang="en-IE" dirty="0" smtClean="0">
                <a:latin typeface="Courier New" panose="02070309020205020404" pitchFamily="49" charset="0"/>
                <a:cs typeface="Courier New" panose="02070309020205020404" pitchFamily="49" charset="0"/>
              </a:rPr>
            </a:br>
            <a:endParaRPr lang="en-IE" dirty="0" smtClean="0">
              <a:latin typeface="Courier New" panose="02070309020205020404" pitchFamily="49" charset="0"/>
              <a:cs typeface="Courier New" panose="02070309020205020404" pitchFamily="49" charset="0"/>
            </a:endParaRPr>
          </a:p>
          <a:p>
            <a:endParaRPr lang="en-IE" dirty="0">
              <a:latin typeface="Courier New" panose="02070309020205020404" pitchFamily="49" charset="0"/>
              <a:cs typeface="Courier New" panose="02070309020205020404" pitchFamily="49" charset="0"/>
            </a:endParaRPr>
          </a:p>
        </p:txBody>
      </p:sp>
      <p:sp>
        <p:nvSpPr>
          <p:cNvPr id="2" name="Rectangle 1"/>
          <p:cNvSpPr/>
          <p:nvPr/>
        </p:nvSpPr>
        <p:spPr>
          <a:xfrm>
            <a:off x="284394" y="3667544"/>
            <a:ext cx="8481834" cy="1292662"/>
          </a:xfrm>
          <a:prstGeom prst="rect">
            <a:avLst/>
          </a:prstGeom>
        </p:spPr>
        <p:txBody>
          <a:bodyPr wrap="square">
            <a:spAutoFit/>
          </a:bodyPr>
          <a:lstStyle/>
          <a:p>
            <a:r>
              <a:rPr lang="en-IE" sz="1200" dirty="0" smtClean="0">
                <a:latin typeface="Courier New" panose="02070309020205020404" pitchFamily="49" charset="0"/>
                <a:cs typeface="Courier New" panose="02070309020205020404" pitchFamily="49" charset="0"/>
              </a:rPr>
              <a:t>&gt; # </a:t>
            </a:r>
            <a:r>
              <a:rPr lang="en-IE" sz="1200" dirty="0">
                <a:latin typeface="Courier New" panose="02070309020205020404" pitchFamily="49" charset="0"/>
                <a:cs typeface="Courier New" panose="02070309020205020404" pitchFamily="49" charset="0"/>
              </a:rPr>
              <a:t>Set working </a:t>
            </a:r>
            <a:r>
              <a:rPr lang="en-IE" sz="1200" dirty="0" smtClean="0">
                <a:latin typeface="Courier New" panose="02070309020205020404" pitchFamily="49" charset="0"/>
                <a:cs typeface="Courier New" panose="02070309020205020404" pitchFamily="49" charset="0"/>
              </a:rPr>
              <a:t>Directory </a:t>
            </a:r>
            <a:r>
              <a:rPr lang="en-IE" b="1" dirty="0" smtClean="0">
                <a:solidFill>
                  <a:srgbClr val="FF0000"/>
                </a:solidFill>
                <a:latin typeface="Courier New" panose="02070309020205020404" pitchFamily="49" charset="0"/>
                <a:cs typeface="Courier New" panose="02070309020205020404" pitchFamily="49" charset="0"/>
              </a:rPr>
              <a:t>DIFFERENT FOR STUDENTS!</a:t>
            </a:r>
            <a:br>
              <a:rPr lang="en-IE" b="1" dirty="0" smtClean="0">
                <a:solidFill>
                  <a:srgbClr val="FF0000"/>
                </a:solidFill>
                <a:latin typeface="Courier New" panose="02070309020205020404" pitchFamily="49" charset="0"/>
                <a:cs typeface="Courier New" panose="02070309020205020404" pitchFamily="49" charset="0"/>
              </a:rPr>
            </a:br>
            <a:r>
              <a:rPr lang="en-IE" sz="1200" dirty="0" smtClean="0">
                <a:latin typeface="Courier New" panose="02070309020205020404" pitchFamily="49" charset="0"/>
                <a:cs typeface="Courier New" panose="02070309020205020404" pitchFamily="49" charset="0"/>
              </a:rPr>
              <a:t>&gt; #</a:t>
            </a:r>
            <a:r>
              <a:rPr lang="en-IE" sz="1200" b="1" dirty="0" smtClean="0">
                <a:solidFill>
                  <a:srgbClr val="FF0000"/>
                </a:solidFill>
                <a:latin typeface="Courier New" panose="02070309020205020404" pitchFamily="49" charset="0"/>
                <a:cs typeface="Courier New" panose="02070309020205020404" pitchFamily="49" charset="0"/>
              </a:rPr>
              <a:t/>
            </a:r>
            <a:br>
              <a:rPr lang="en-IE" sz="1200" b="1" dirty="0" smtClean="0">
                <a:solidFill>
                  <a:srgbClr val="FF0000"/>
                </a:solidFill>
                <a:latin typeface="Courier New" panose="02070309020205020404" pitchFamily="49" charset="0"/>
                <a:cs typeface="Courier New" panose="02070309020205020404" pitchFamily="49" charset="0"/>
              </a:rPr>
            </a:br>
            <a:r>
              <a:rPr lang="en-IE" sz="1200" dirty="0" smtClean="0">
                <a:latin typeface="Courier New" panose="02070309020205020404" pitchFamily="49" charset="0"/>
                <a:cs typeface="Courier New" panose="02070309020205020404" pitchFamily="49" charset="0"/>
              </a:rPr>
              <a:t>&gt; # </a:t>
            </a:r>
            <a:r>
              <a:rPr lang="en-IE" sz="1200" dirty="0">
                <a:latin typeface="Courier New" panose="02070309020205020404" pitchFamily="49" charset="0"/>
                <a:cs typeface="Courier New" panose="02070309020205020404" pitchFamily="49" charset="0"/>
              </a:rPr>
              <a:t>T</a:t>
            </a:r>
            <a:r>
              <a:rPr lang="en-IE" sz="1200" dirty="0" smtClean="0">
                <a:latin typeface="Courier New" panose="02070309020205020404" pitchFamily="49" charset="0"/>
                <a:cs typeface="Courier New" panose="02070309020205020404" pitchFamily="49" charset="0"/>
              </a:rPr>
              <a:t>om’s path: </a:t>
            </a:r>
            <a:r>
              <a:rPr lang="en-IE" sz="1200" dirty="0">
                <a:latin typeface="Courier New" panose="02070309020205020404" pitchFamily="49" charset="0"/>
                <a:cs typeface="Courier New" panose="02070309020205020404" pitchFamily="49" charset="0"/>
              </a:rPr>
              <a:t>C</a:t>
            </a:r>
            <a:r>
              <a:rPr lang="en-IE" sz="1200" dirty="0" smtClean="0">
                <a:latin typeface="Courier New" panose="02070309020205020404" pitchFamily="49" charset="0"/>
                <a:cs typeface="Courier New" panose="02070309020205020404" pitchFamily="49" charset="0"/>
              </a:rPr>
              <a:t>:\Users\Tom\Google Drive\Documents\R</a:t>
            </a:r>
            <a:br>
              <a:rPr lang="en-IE" sz="1200" dirty="0" smtClean="0">
                <a:latin typeface="Courier New" panose="02070309020205020404" pitchFamily="49" charset="0"/>
                <a:cs typeface="Courier New" panose="02070309020205020404" pitchFamily="49" charset="0"/>
              </a:rPr>
            </a:br>
            <a:r>
              <a:rPr lang="en-IE" sz="1200" dirty="0" smtClean="0">
                <a:latin typeface="Courier New" panose="02070309020205020404" pitchFamily="49" charset="0"/>
                <a:cs typeface="Courier New" panose="02070309020205020404" pitchFamily="49" charset="0"/>
              </a:rPr>
              <a:t>&gt; #</a:t>
            </a:r>
          </a:p>
          <a:p>
            <a:r>
              <a:rPr lang="en-IE" sz="1200" dirty="0" smtClean="0">
                <a:latin typeface="Courier New" panose="02070309020205020404" pitchFamily="49" charset="0"/>
                <a:cs typeface="Courier New" panose="02070309020205020404" pitchFamily="49" charset="0"/>
              </a:rPr>
              <a:t>&gt; </a:t>
            </a:r>
            <a:r>
              <a:rPr lang="en-IE" sz="1200" dirty="0" err="1" smtClean="0">
                <a:latin typeface="Courier New" panose="02070309020205020404" pitchFamily="49" charset="0"/>
                <a:cs typeface="Courier New" panose="02070309020205020404" pitchFamily="49" charset="0"/>
              </a:rPr>
              <a:t>setwd</a:t>
            </a:r>
            <a:r>
              <a:rPr lang="en-IE" sz="1200" dirty="0" smtClean="0">
                <a:latin typeface="Courier New" panose="02070309020205020404" pitchFamily="49" charset="0"/>
                <a:cs typeface="Courier New" panose="02070309020205020404" pitchFamily="49" charset="0"/>
              </a:rPr>
              <a:t>(</a:t>
            </a:r>
            <a:r>
              <a:rPr lang="en-IE" sz="1200" dirty="0" err="1" smtClean="0">
                <a:latin typeface="Courier New" panose="02070309020205020404" pitchFamily="49" charset="0"/>
                <a:cs typeface="Courier New" panose="02070309020205020404" pitchFamily="49" charset="0"/>
              </a:rPr>
              <a:t>file.path</a:t>
            </a:r>
            <a:r>
              <a:rPr lang="en-IE" sz="1200" dirty="0">
                <a:latin typeface="Courier New" panose="02070309020205020404" pitchFamily="49" charset="0"/>
                <a:cs typeface="Courier New" panose="02070309020205020404" pitchFamily="49" charset="0"/>
              </a:rPr>
              <a:t>("C:", "Users", </a:t>
            </a:r>
            <a:r>
              <a:rPr lang="en-IE" sz="1200" dirty="0" smtClean="0">
                <a:latin typeface="Courier New" panose="02070309020205020404" pitchFamily="49" charset="0"/>
                <a:cs typeface="Courier New" panose="02070309020205020404" pitchFamily="49" charset="0"/>
              </a:rPr>
              <a:t>“Tom", </a:t>
            </a:r>
            <a:r>
              <a:rPr lang="en-IE" sz="1200" dirty="0">
                <a:latin typeface="Courier New" panose="02070309020205020404" pitchFamily="49" charset="0"/>
                <a:cs typeface="Courier New" panose="02070309020205020404" pitchFamily="49" charset="0"/>
              </a:rPr>
              <a:t>"</a:t>
            </a:r>
            <a:r>
              <a:rPr lang="en-IE" sz="1200" dirty="0" smtClean="0">
                <a:latin typeface="Courier New" panose="02070309020205020404" pitchFamily="49" charset="0"/>
                <a:cs typeface="Courier New" panose="02070309020205020404" pitchFamily="49" charset="0"/>
              </a:rPr>
              <a:t>Google Drive</a:t>
            </a:r>
            <a:r>
              <a:rPr lang="en-IE" sz="1200" dirty="0">
                <a:latin typeface="Courier New" panose="02070309020205020404" pitchFamily="49" charset="0"/>
                <a:cs typeface="Courier New" panose="02070309020205020404" pitchFamily="49" charset="0"/>
              </a:rPr>
              <a:t>", "Documents", "R</a:t>
            </a:r>
            <a:r>
              <a:rPr lang="en-IE" sz="1200" dirty="0" smtClean="0">
                <a:latin typeface="Courier New" panose="02070309020205020404" pitchFamily="49" charset="0"/>
                <a:cs typeface="Courier New" panose="02070309020205020404" pitchFamily="49" charset="0"/>
              </a:rPr>
              <a:t>"))</a:t>
            </a:r>
          </a:p>
          <a:p>
            <a:r>
              <a:rPr lang="en-IE" sz="1200" dirty="0" smtClean="0">
                <a:latin typeface="Courier New" panose="02070309020205020404" pitchFamily="49" charset="0"/>
                <a:cs typeface="Courier New" panose="02070309020205020404" pitchFamily="49" charset="0"/>
              </a:rPr>
              <a:t>&gt;</a:t>
            </a:r>
            <a:endParaRPr lang="en-IE"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62616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p:cNvSpPr>
          <p:nvPr>
            <p:ph type="ctrTitle"/>
          </p:nvPr>
        </p:nvSpPr>
        <p:spPr bwMode="auto">
          <a:xfrm>
            <a:off x="666564" y="106416"/>
            <a:ext cx="7772400" cy="1470025"/>
          </a:xfrm>
          <a:noFill/>
        </p:spPr>
        <p:txBody>
          <a:bodyPr vert="horz" wrap="square" lIns="91440" tIns="45720" rIns="91440" bIns="45720" numCol="1" anchorCtr="0" compatLnSpc="1">
            <a:prstTxWarp prst="textNoShape">
              <a:avLst/>
            </a:prstTxWarp>
            <a:normAutofit/>
          </a:bodyPr>
          <a:lstStyle/>
          <a:p>
            <a:r>
              <a:rPr lang="en-US" sz="4000" dirty="0" smtClean="0">
                <a:effectLst/>
                <a:latin typeface="Gill Sans MT"/>
              </a:rPr>
              <a:t>R – </a:t>
            </a:r>
            <a:r>
              <a:rPr lang="en-IE" sz="4000" dirty="0" smtClean="0">
                <a:effectLst/>
              </a:rPr>
              <a:t>Lab 1</a:t>
            </a:r>
            <a:endParaRPr lang="en-IE" sz="4000" dirty="0">
              <a:effectLst/>
            </a:endParaRPr>
          </a:p>
        </p:txBody>
      </p:sp>
      <p:sp>
        <p:nvSpPr>
          <p:cNvPr id="6" name="Slide Number Placeholder 9"/>
          <p:cNvSpPr>
            <a:spLocks noGrp="1"/>
          </p:cNvSpPr>
          <p:nvPr>
            <p:ph type="sldNum" sz="quarter" idx="4294967295"/>
          </p:nvPr>
        </p:nvSpPr>
        <p:spPr>
          <a:xfrm>
            <a:off x="8686800" y="6305550"/>
            <a:ext cx="457200" cy="476250"/>
          </a:xfrm>
          <a:prstGeom prst="rect">
            <a:avLst/>
          </a:prstGeom>
        </p:spPr>
        <p:txBody>
          <a:bodyPr/>
          <a:lstStyle/>
          <a:p>
            <a:pPr>
              <a:defRPr/>
            </a:pPr>
            <a:fld id="{3DB68ACE-7A32-4DF1-83AB-DF3E0CF0C0C2}" type="slidenum">
              <a:rPr lang="en-IE"/>
              <a:pPr>
                <a:defRPr/>
              </a:pPr>
              <a:t>15</a:t>
            </a:fld>
            <a:endParaRPr lang="en-IE"/>
          </a:p>
        </p:txBody>
      </p:sp>
      <p:sp>
        <p:nvSpPr>
          <p:cNvPr id="9" name="Rectangle 3"/>
          <p:cNvSpPr txBox="1">
            <a:spLocks/>
          </p:cNvSpPr>
          <p:nvPr/>
        </p:nvSpPr>
        <p:spPr bwMode="auto">
          <a:xfrm>
            <a:off x="1338281" y="1313677"/>
            <a:ext cx="6746875" cy="8522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Arial" charset="0"/>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Arial" charset="0"/>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Arial" charset="0"/>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Arial" charset="0"/>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Arial"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IE" sz="2400" dirty="0" smtClean="0"/>
              <a:t>Unpaired/Independent t test</a:t>
            </a:r>
            <a:endParaRPr lang="en-IE" sz="2400" dirty="0"/>
          </a:p>
        </p:txBody>
      </p:sp>
      <p:sp>
        <p:nvSpPr>
          <p:cNvPr id="4" name="Rectangle 3"/>
          <p:cNvSpPr/>
          <p:nvPr/>
        </p:nvSpPr>
        <p:spPr>
          <a:xfrm>
            <a:off x="1088919" y="2740096"/>
            <a:ext cx="8969481" cy="1200329"/>
          </a:xfrm>
          <a:prstGeom prst="rect">
            <a:avLst/>
          </a:prstGeom>
        </p:spPr>
        <p:txBody>
          <a:bodyPr wrap="square">
            <a:spAutoFit/>
          </a:bodyPr>
          <a:lstStyle/>
          <a:p>
            <a:r>
              <a:rPr lang="en-IE" dirty="0" smtClean="0">
                <a:latin typeface="Courier New" panose="02070309020205020404" pitchFamily="49" charset="0"/>
                <a:cs typeface="Courier New" panose="02070309020205020404" pitchFamily="49" charset="0"/>
              </a:rPr>
              <a:t/>
            </a:r>
            <a:br>
              <a:rPr lang="en-IE" dirty="0" smtClean="0">
                <a:latin typeface="Courier New" panose="02070309020205020404" pitchFamily="49" charset="0"/>
                <a:cs typeface="Courier New" panose="02070309020205020404" pitchFamily="49" charset="0"/>
              </a:rPr>
            </a:br>
            <a:r>
              <a:rPr lang="en-IE" dirty="0" smtClean="0">
                <a:latin typeface="Courier New" panose="02070309020205020404" pitchFamily="49" charset="0"/>
                <a:cs typeface="Courier New" panose="02070309020205020404" pitchFamily="49" charset="0"/>
              </a:rPr>
              <a:t/>
            </a:r>
            <a:br>
              <a:rPr lang="en-IE" dirty="0" smtClean="0">
                <a:latin typeface="Courier New" panose="02070309020205020404" pitchFamily="49" charset="0"/>
                <a:cs typeface="Courier New" panose="02070309020205020404" pitchFamily="49" charset="0"/>
              </a:rPr>
            </a:br>
            <a:endParaRPr lang="en-IE" dirty="0" smtClean="0">
              <a:latin typeface="Courier New" panose="02070309020205020404" pitchFamily="49" charset="0"/>
              <a:cs typeface="Courier New" panose="02070309020205020404" pitchFamily="49" charset="0"/>
            </a:endParaRPr>
          </a:p>
          <a:p>
            <a:endParaRPr lang="en-IE" dirty="0">
              <a:latin typeface="Courier New" panose="02070309020205020404" pitchFamily="49" charset="0"/>
              <a:cs typeface="Courier New" panose="02070309020205020404" pitchFamily="49" charset="0"/>
            </a:endParaRPr>
          </a:p>
        </p:txBody>
      </p:sp>
      <p:sp>
        <p:nvSpPr>
          <p:cNvPr id="2" name="Rectangle 1"/>
          <p:cNvSpPr/>
          <p:nvPr/>
        </p:nvSpPr>
        <p:spPr>
          <a:xfrm>
            <a:off x="1201808" y="2105844"/>
            <a:ext cx="8481834" cy="1754326"/>
          </a:xfrm>
          <a:prstGeom prst="rect">
            <a:avLst/>
          </a:prstGeom>
        </p:spPr>
        <p:txBody>
          <a:bodyPr wrap="square">
            <a:spAutoFit/>
          </a:bodyPr>
          <a:lstStyle/>
          <a:p>
            <a:r>
              <a:rPr lang="en-IE" sz="1200" dirty="0" smtClean="0">
                <a:latin typeface="Courier New" panose="02070309020205020404" pitchFamily="49" charset="0"/>
                <a:cs typeface="Courier New" panose="02070309020205020404" pitchFamily="49" charset="0"/>
              </a:rPr>
              <a:t># </a:t>
            </a:r>
            <a:r>
              <a:rPr lang="en-IE" sz="1200" dirty="0">
                <a:latin typeface="Courier New" panose="02070309020205020404" pitchFamily="49" charset="0"/>
                <a:cs typeface="Courier New" panose="02070309020205020404" pitchFamily="49" charset="0"/>
              </a:rPr>
              <a:t>Read in data file (from Salkind, p203</a:t>
            </a:r>
            <a:r>
              <a:rPr lang="en-IE" sz="1200" dirty="0" smtClean="0">
                <a:latin typeface="Courier New" panose="02070309020205020404" pitchFamily="49" charset="0"/>
                <a:cs typeface="Courier New" panose="02070309020205020404" pitchFamily="49" charset="0"/>
              </a:rPr>
              <a:t>)</a:t>
            </a:r>
            <a:endParaRPr lang="en-IE" sz="1200" dirty="0">
              <a:latin typeface="Courier New" panose="02070309020205020404" pitchFamily="49" charset="0"/>
              <a:cs typeface="Courier New" panose="02070309020205020404" pitchFamily="49" charset="0"/>
            </a:endParaRPr>
          </a:p>
          <a:p>
            <a:r>
              <a:rPr lang="en-IE" sz="1200" dirty="0" smtClean="0">
                <a:latin typeface="Courier New" panose="02070309020205020404" pitchFamily="49" charset="0"/>
                <a:cs typeface="Courier New" panose="02070309020205020404" pitchFamily="49" charset="0"/>
              </a:rPr>
              <a:t>data1 </a:t>
            </a:r>
            <a:r>
              <a:rPr lang="en-IE" sz="1200" dirty="0">
                <a:latin typeface="Courier New" panose="02070309020205020404" pitchFamily="49" charset="0"/>
                <a:cs typeface="Courier New" panose="02070309020205020404" pitchFamily="49" charset="0"/>
              </a:rPr>
              <a:t>&lt;- read.csv(file="Salkind-t-Test-p203.csv",head=</a:t>
            </a:r>
            <a:r>
              <a:rPr lang="en-IE" sz="1200" dirty="0" err="1">
                <a:latin typeface="Courier New" panose="02070309020205020404" pitchFamily="49" charset="0"/>
                <a:cs typeface="Courier New" panose="02070309020205020404" pitchFamily="49" charset="0"/>
              </a:rPr>
              <a:t>TRUE,sep</a:t>
            </a:r>
            <a:r>
              <a:rPr lang="en-IE" sz="1200" dirty="0">
                <a:latin typeface="Courier New" panose="02070309020205020404" pitchFamily="49" charset="0"/>
                <a:cs typeface="Courier New" panose="02070309020205020404" pitchFamily="49" charset="0"/>
              </a:rPr>
              <a:t>=",")</a:t>
            </a:r>
          </a:p>
          <a:p>
            <a:r>
              <a:rPr lang="en-IE" sz="1200" dirty="0" smtClean="0">
                <a:latin typeface="Courier New" panose="02070309020205020404" pitchFamily="49" charset="0"/>
                <a:cs typeface="Courier New" panose="02070309020205020404" pitchFamily="49" charset="0"/>
              </a:rPr>
              <a:t>#</a:t>
            </a:r>
            <a:endParaRPr lang="en-IE" sz="1200" dirty="0">
              <a:latin typeface="Courier New" panose="02070309020205020404" pitchFamily="49" charset="0"/>
              <a:cs typeface="Courier New" panose="02070309020205020404" pitchFamily="49" charset="0"/>
            </a:endParaRPr>
          </a:p>
          <a:p>
            <a:r>
              <a:rPr lang="en-IE" sz="1200" dirty="0" smtClean="0">
                <a:latin typeface="Courier New" panose="02070309020205020404" pitchFamily="49" charset="0"/>
                <a:cs typeface="Courier New" panose="02070309020205020404" pitchFamily="49" charset="0"/>
              </a:rPr>
              <a:t>data1 </a:t>
            </a:r>
            <a:r>
              <a:rPr lang="en-IE" sz="1200" dirty="0">
                <a:latin typeface="Courier New" panose="02070309020205020404" pitchFamily="49" charset="0"/>
                <a:cs typeface="Courier New" panose="02070309020205020404" pitchFamily="49" charset="0"/>
              </a:rPr>
              <a:t># display </a:t>
            </a:r>
            <a:r>
              <a:rPr lang="en-IE" sz="1200" dirty="0" smtClean="0">
                <a:latin typeface="Courier New" panose="02070309020205020404" pitchFamily="49" charset="0"/>
                <a:cs typeface="Courier New" panose="02070309020205020404" pitchFamily="49" charset="0"/>
              </a:rPr>
              <a:t>the data file</a:t>
            </a:r>
            <a:endParaRPr lang="en-IE" sz="1200" dirty="0">
              <a:latin typeface="Courier New" panose="02070309020205020404" pitchFamily="49" charset="0"/>
              <a:cs typeface="Courier New" panose="02070309020205020404" pitchFamily="49" charset="0"/>
            </a:endParaRPr>
          </a:p>
          <a:p>
            <a:r>
              <a:rPr lang="en-IE" sz="1200" dirty="0" smtClean="0">
                <a:latin typeface="Courier New" panose="02070309020205020404" pitchFamily="49" charset="0"/>
                <a:cs typeface="Courier New" panose="02070309020205020404" pitchFamily="49" charset="0"/>
              </a:rPr>
              <a:t>#</a:t>
            </a:r>
            <a:endParaRPr lang="en-IE" sz="1200" dirty="0">
              <a:latin typeface="Courier New" panose="02070309020205020404" pitchFamily="49" charset="0"/>
              <a:cs typeface="Courier New" panose="02070309020205020404" pitchFamily="49" charset="0"/>
            </a:endParaRPr>
          </a:p>
          <a:p>
            <a:r>
              <a:rPr lang="en-IE" sz="1200" dirty="0" smtClean="0">
                <a:latin typeface="Courier New" panose="02070309020205020404" pitchFamily="49" charset="0"/>
                <a:cs typeface="Courier New" panose="02070309020205020404" pitchFamily="49" charset="0"/>
              </a:rPr>
              <a:t># </a:t>
            </a:r>
            <a:r>
              <a:rPr lang="en-IE" sz="1200" dirty="0">
                <a:latin typeface="Courier New" panose="02070309020205020404" pitchFamily="49" charset="0"/>
                <a:cs typeface="Courier New" panose="02070309020205020404" pitchFamily="49" charset="0"/>
              </a:rPr>
              <a:t>t Test - Independent/Unpaired</a:t>
            </a:r>
          </a:p>
          <a:p>
            <a:r>
              <a:rPr lang="en-IE" sz="1200" dirty="0" err="1" smtClean="0">
                <a:latin typeface="Courier New" panose="02070309020205020404" pitchFamily="49" charset="0"/>
                <a:cs typeface="Courier New" panose="02070309020205020404" pitchFamily="49" charset="0"/>
              </a:rPr>
              <a:t>t.test</a:t>
            </a:r>
            <a:r>
              <a:rPr lang="en-IE" sz="1200" dirty="0" smtClean="0">
                <a:latin typeface="Courier New" panose="02070309020205020404" pitchFamily="49" charset="0"/>
                <a:cs typeface="Courier New" panose="02070309020205020404" pitchFamily="49" charset="0"/>
              </a:rPr>
              <a:t>(data1$Group.1</a:t>
            </a:r>
            <a:r>
              <a:rPr lang="en-IE" sz="1200" dirty="0">
                <a:latin typeface="Courier New" panose="02070309020205020404" pitchFamily="49" charset="0"/>
                <a:cs typeface="Courier New" panose="02070309020205020404" pitchFamily="49" charset="0"/>
              </a:rPr>
              <a:t>, </a:t>
            </a:r>
            <a:r>
              <a:rPr lang="en-IE" sz="1200" dirty="0" smtClean="0">
                <a:latin typeface="Courier New" panose="02070309020205020404" pitchFamily="49" charset="0"/>
                <a:cs typeface="Courier New" panose="02070309020205020404" pitchFamily="49" charset="0"/>
              </a:rPr>
              <a:t>data1$Group.2</a:t>
            </a:r>
            <a:r>
              <a:rPr lang="en-IE" sz="1200" dirty="0">
                <a:latin typeface="Courier New" panose="02070309020205020404" pitchFamily="49" charset="0"/>
                <a:cs typeface="Courier New" panose="02070309020205020404" pitchFamily="49" charset="0"/>
              </a:rPr>
              <a:t>, alternative = "</a:t>
            </a:r>
            <a:r>
              <a:rPr lang="en-IE" sz="1200" dirty="0" err="1">
                <a:latin typeface="Courier New" panose="02070309020205020404" pitchFamily="49" charset="0"/>
                <a:cs typeface="Courier New" panose="02070309020205020404" pitchFamily="49" charset="0"/>
              </a:rPr>
              <a:t>two.sided</a:t>
            </a:r>
            <a:r>
              <a:rPr lang="en-IE" sz="1200" dirty="0">
                <a:latin typeface="Courier New" panose="02070309020205020404" pitchFamily="49" charset="0"/>
                <a:cs typeface="Courier New" panose="02070309020205020404" pitchFamily="49" charset="0"/>
              </a:rPr>
              <a:t>", paired = FALSE</a:t>
            </a:r>
            <a:r>
              <a:rPr lang="en-IE" sz="1200" dirty="0" smtClean="0">
                <a:latin typeface="Courier New" panose="02070309020205020404" pitchFamily="49" charset="0"/>
                <a:cs typeface="Courier New" panose="02070309020205020404" pitchFamily="49" charset="0"/>
              </a:rPr>
              <a:t>)</a:t>
            </a:r>
          </a:p>
          <a:p>
            <a:r>
              <a:rPr lang="en-IE" sz="1200" dirty="0" smtClean="0">
                <a:latin typeface="Courier New" panose="02070309020205020404" pitchFamily="49" charset="0"/>
                <a:cs typeface="Courier New" panose="02070309020205020404" pitchFamily="49" charset="0"/>
              </a:rPr>
              <a:t>#</a:t>
            </a:r>
          </a:p>
          <a:p>
            <a:endParaRPr lang="en-IE" sz="1200" dirty="0">
              <a:latin typeface="Courier New" panose="02070309020205020404" pitchFamily="49" charset="0"/>
              <a:cs typeface="Courier New" panose="02070309020205020404" pitchFamily="49" charset="0"/>
            </a:endParaRPr>
          </a:p>
        </p:txBody>
      </p:sp>
      <p:sp>
        <p:nvSpPr>
          <p:cNvPr id="5" name="Rectangle 4"/>
          <p:cNvSpPr/>
          <p:nvPr/>
        </p:nvSpPr>
        <p:spPr>
          <a:xfrm>
            <a:off x="3784770" y="3561277"/>
            <a:ext cx="4572000" cy="2123658"/>
          </a:xfrm>
          <a:prstGeom prst="rect">
            <a:avLst/>
          </a:prstGeom>
          <a:solidFill>
            <a:schemeClr val="accent2">
              <a:lumMod val="20000"/>
              <a:lumOff val="80000"/>
            </a:schemeClr>
          </a:solidFill>
          <a:ln>
            <a:solidFill>
              <a:schemeClr val="tx1"/>
            </a:solidFill>
          </a:ln>
        </p:spPr>
        <p:txBody>
          <a:bodyPr>
            <a:spAutoFit/>
          </a:bodyPr>
          <a:lstStyle/>
          <a:p>
            <a:r>
              <a:rPr lang="en-IE" sz="1200" dirty="0">
                <a:latin typeface="Courier New" panose="02070309020205020404" pitchFamily="49" charset="0"/>
                <a:cs typeface="Courier New" panose="02070309020205020404" pitchFamily="49" charset="0"/>
              </a:rPr>
              <a:t>	Welch Two Sample t-test</a:t>
            </a:r>
          </a:p>
          <a:p>
            <a:endParaRPr lang="en-IE" sz="1200" dirty="0">
              <a:latin typeface="Courier New" panose="02070309020205020404" pitchFamily="49" charset="0"/>
              <a:cs typeface="Courier New" panose="02070309020205020404" pitchFamily="49" charset="0"/>
            </a:endParaRPr>
          </a:p>
          <a:p>
            <a:r>
              <a:rPr lang="en-IE" sz="1200" dirty="0">
                <a:latin typeface="Courier New" panose="02070309020205020404" pitchFamily="49" charset="0"/>
                <a:cs typeface="Courier New" panose="02070309020205020404" pitchFamily="49" charset="0"/>
              </a:rPr>
              <a:t>data:  data_p203$Group.1 and data_p203$Group.2</a:t>
            </a:r>
          </a:p>
          <a:p>
            <a:r>
              <a:rPr lang="en-IE" sz="1200" dirty="0">
                <a:latin typeface="Courier New" panose="02070309020205020404" pitchFamily="49" charset="0"/>
                <a:cs typeface="Courier New" panose="02070309020205020404" pitchFamily="49" charset="0"/>
              </a:rPr>
              <a:t>t = -0.1371, </a:t>
            </a:r>
            <a:r>
              <a:rPr lang="en-IE" sz="1200" dirty="0" err="1">
                <a:latin typeface="Courier New" panose="02070309020205020404" pitchFamily="49" charset="0"/>
                <a:cs typeface="Courier New" panose="02070309020205020404" pitchFamily="49" charset="0"/>
              </a:rPr>
              <a:t>df</a:t>
            </a:r>
            <a:r>
              <a:rPr lang="en-IE" sz="1200" dirty="0">
                <a:latin typeface="Courier New" panose="02070309020205020404" pitchFamily="49" charset="0"/>
                <a:cs typeface="Courier New" panose="02070309020205020404" pitchFamily="49" charset="0"/>
              </a:rPr>
              <a:t> = 47.635, p-value = 0.8915</a:t>
            </a:r>
          </a:p>
          <a:p>
            <a:r>
              <a:rPr lang="en-IE" sz="1200" dirty="0">
                <a:latin typeface="Courier New" panose="02070309020205020404" pitchFamily="49" charset="0"/>
                <a:cs typeface="Courier New" panose="02070309020205020404" pitchFamily="49" charset="0"/>
              </a:rPr>
              <a:t>alternative hypothesis: true difference in means is not equal to 0</a:t>
            </a:r>
          </a:p>
          <a:p>
            <a:r>
              <a:rPr lang="en-IE" sz="1200" dirty="0">
                <a:latin typeface="Courier New" panose="02070309020205020404" pitchFamily="49" charset="0"/>
                <a:cs typeface="Courier New" panose="02070309020205020404" pitchFamily="49" charset="0"/>
              </a:rPr>
              <a:t>95 percent confidence interval:</a:t>
            </a:r>
          </a:p>
          <a:p>
            <a:r>
              <a:rPr lang="en-IE" sz="1200" dirty="0">
                <a:latin typeface="Courier New" panose="02070309020205020404" pitchFamily="49" charset="0"/>
                <a:cs typeface="Courier New" panose="02070309020205020404" pitchFamily="49" charset="0"/>
              </a:rPr>
              <a:t> -1.566803  1.366803</a:t>
            </a:r>
          </a:p>
          <a:p>
            <a:r>
              <a:rPr lang="en-IE" sz="1200" dirty="0">
                <a:latin typeface="Courier New" panose="02070309020205020404" pitchFamily="49" charset="0"/>
                <a:cs typeface="Courier New" panose="02070309020205020404" pitchFamily="49" charset="0"/>
              </a:rPr>
              <a:t>sample estimates:</a:t>
            </a:r>
          </a:p>
          <a:p>
            <a:r>
              <a:rPr lang="en-IE" sz="1200" dirty="0">
                <a:latin typeface="Courier New" panose="02070309020205020404" pitchFamily="49" charset="0"/>
                <a:cs typeface="Courier New" panose="02070309020205020404" pitchFamily="49" charset="0"/>
              </a:rPr>
              <a:t>mean of x mean of y </a:t>
            </a:r>
          </a:p>
          <a:p>
            <a:r>
              <a:rPr lang="en-IE" sz="1200" dirty="0">
                <a:latin typeface="Courier New" panose="02070309020205020404" pitchFamily="49" charset="0"/>
                <a:cs typeface="Courier New" panose="02070309020205020404" pitchFamily="49" charset="0"/>
              </a:rPr>
              <a:t> 5.433333  5.533333 </a:t>
            </a:r>
          </a:p>
        </p:txBody>
      </p:sp>
      <p:sp>
        <p:nvSpPr>
          <p:cNvPr id="7" name="TextBox 6"/>
          <p:cNvSpPr txBox="1"/>
          <p:nvPr/>
        </p:nvSpPr>
        <p:spPr>
          <a:xfrm>
            <a:off x="1088918" y="3943965"/>
            <a:ext cx="1652345" cy="584775"/>
          </a:xfrm>
          <a:prstGeom prst="rect">
            <a:avLst/>
          </a:prstGeom>
          <a:noFill/>
        </p:spPr>
        <p:txBody>
          <a:bodyPr wrap="square" rtlCol="0">
            <a:spAutoFit/>
          </a:bodyPr>
          <a:lstStyle/>
          <a:p>
            <a:r>
              <a:rPr lang="en-IE" sz="3200" dirty="0" smtClean="0"/>
              <a:t>Output</a:t>
            </a:r>
            <a:endParaRPr lang="en-IE" sz="3200" dirty="0"/>
          </a:p>
        </p:txBody>
      </p:sp>
      <p:sp>
        <p:nvSpPr>
          <p:cNvPr id="8" name="Right Arrow 7"/>
          <p:cNvSpPr/>
          <p:nvPr/>
        </p:nvSpPr>
        <p:spPr>
          <a:xfrm>
            <a:off x="2694174" y="3981496"/>
            <a:ext cx="841377" cy="5097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4217309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p:cNvSpPr>
          <p:nvPr>
            <p:ph type="ctrTitle"/>
          </p:nvPr>
        </p:nvSpPr>
        <p:spPr bwMode="auto">
          <a:xfrm>
            <a:off x="593333" y="116690"/>
            <a:ext cx="7772400" cy="1470025"/>
          </a:xfrm>
          <a:noFill/>
        </p:spPr>
        <p:txBody>
          <a:bodyPr vert="horz" wrap="square" lIns="91440" tIns="45720" rIns="91440" bIns="45720" numCol="1" anchorCtr="0" compatLnSpc="1">
            <a:prstTxWarp prst="textNoShape">
              <a:avLst/>
            </a:prstTxWarp>
            <a:normAutofit/>
          </a:bodyPr>
          <a:lstStyle/>
          <a:p>
            <a:r>
              <a:rPr lang="en-US" sz="4000" dirty="0" smtClean="0">
                <a:effectLst/>
                <a:latin typeface="Gill Sans MT"/>
              </a:rPr>
              <a:t>R – </a:t>
            </a:r>
            <a:r>
              <a:rPr lang="en-IE" sz="4000" dirty="0" smtClean="0">
                <a:effectLst/>
              </a:rPr>
              <a:t>Lab 1</a:t>
            </a:r>
            <a:endParaRPr lang="en-IE" sz="4000" dirty="0">
              <a:effectLst/>
            </a:endParaRPr>
          </a:p>
        </p:txBody>
      </p:sp>
      <p:sp>
        <p:nvSpPr>
          <p:cNvPr id="6" name="Slide Number Placeholder 9"/>
          <p:cNvSpPr>
            <a:spLocks noGrp="1"/>
          </p:cNvSpPr>
          <p:nvPr>
            <p:ph type="sldNum" sz="quarter" idx="4294967295"/>
          </p:nvPr>
        </p:nvSpPr>
        <p:spPr>
          <a:xfrm>
            <a:off x="8686800" y="5313363"/>
            <a:ext cx="457200" cy="476250"/>
          </a:xfrm>
          <a:prstGeom prst="rect">
            <a:avLst/>
          </a:prstGeom>
        </p:spPr>
        <p:txBody>
          <a:bodyPr/>
          <a:lstStyle/>
          <a:p>
            <a:pPr>
              <a:defRPr/>
            </a:pPr>
            <a:fld id="{3DB68ACE-7A32-4DF1-83AB-DF3E0CF0C0C2}" type="slidenum">
              <a:rPr lang="en-IE"/>
              <a:pPr>
                <a:defRPr/>
              </a:pPr>
              <a:t>16</a:t>
            </a:fld>
            <a:endParaRPr lang="en-IE"/>
          </a:p>
        </p:txBody>
      </p:sp>
      <p:sp>
        <p:nvSpPr>
          <p:cNvPr id="9" name="Rectangle 3"/>
          <p:cNvSpPr txBox="1">
            <a:spLocks/>
          </p:cNvSpPr>
          <p:nvPr/>
        </p:nvSpPr>
        <p:spPr bwMode="auto">
          <a:xfrm>
            <a:off x="1338281" y="1313677"/>
            <a:ext cx="6746875" cy="8522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Arial" charset="0"/>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Arial" charset="0"/>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Arial" charset="0"/>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Arial" charset="0"/>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Arial"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IE" sz="2400" dirty="0" smtClean="0"/>
              <a:t>Paired/Dependent t test</a:t>
            </a:r>
            <a:endParaRPr lang="en-IE" sz="2400" dirty="0"/>
          </a:p>
        </p:txBody>
      </p:sp>
      <p:sp>
        <p:nvSpPr>
          <p:cNvPr id="4" name="Rectangle 3"/>
          <p:cNvSpPr/>
          <p:nvPr/>
        </p:nvSpPr>
        <p:spPr>
          <a:xfrm>
            <a:off x="1088919" y="2740096"/>
            <a:ext cx="8969481" cy="1200329"/>
          </a:xfrm>
          <a:prstGeom prst="rect">
            <a:avLst/>
          </a:prstGeom>
        </p:spPr>
        <p:txBody>
          <a:bodyPr wrap="square">
            <a:spAutoFit/>
          </a:bodyPr>
          <a:lstStyle/>
          <a:p>
            <a:r>
              <a:rPr lang="en-IE" dirty="0" smtClean="0">
                <a:latin typeface="Courier New" panose="02070309020205020404" pitchFamily="49" charset="0"/>
                <a:cs typeface="Courier New" panose="02070309020205020404" pitchFamily="49" charset="0"/>
              </a:rPr>
              <a:t/>
            </a:r>
            <a:br>
              <a:rPr lang="en-IE" dirty="0" smtClean="0">
                <a:latin typeface="Courier New" panose="02070309020205020404" pitchFamily="49" charset="0"/>
                <a:cs typeface="Courier New" panose="02070309020205020404" pitchFamily="49" charset="0"/>
              </a:rPr>
            </a:br>
            <a:r>
              <a:rPr lang="en-IE" dirty="0" smtClean="0">
                <a:latin typeface="Courier New" panose="02070309020205020404" pitchFamily="49" charset="0"/>
                <a:cs typeface="Courier New" panose="02070309020205020404" pitchFamily="49" charset="0"/>
              </a:rPr>
              <a:t/>
            </a:r>
            <a:br>
              <a:rPr lang="en-IE" dirty="0" smtClean="0">
                <a:latin typeface="Courier New" panose="02070309020205020404" pitchFamily="49" charset="0"/>
                <a:cs typeface="Courier New" panose="02070309020205020404" pitchFamily="49" charset="0"/>
              </a:rPr>
            </a:br>
            <a:endParaRPr lang="en-IE" dirty="0" smtClean="0">
              <a:latin typeface="Courier New" panose="02070309020205020404" pitchFamily="49" charset="0"/>
              <a:cs typeface="Courier New" panose="02070309020205020404" pitchFamily="49" charset="0"/>
            </a:endParaRPr>
          </a:p>
          <a:p>
            <a:endParaRPr lang="en-IE" dirty="0">
              <a:latin typeface="Courier New" panose="02070309020205020404" pitchFamily="49" charset="0"/>
              <a:cs typeface="Courier New" panose="02070309020205020404" pitchFamily="49" charset="0"/>
            </a:endParaRPr>
          </a:p>
        </p:txBody>
      </p:sp>
      <p:sp>
        <p:nvSpPr>
          <p:cNvPr id="2" name="Rectangle 1"/>
          <p:cNvSpPr/>
          <p:nvPr/>
        </p:nvSpPr>
        <p:spPr>
          <a:xfrm>
            <a:off x="1161944" y="2139931"/>
            <a:ext cx="8481834" cy="1200329"/>
          </a:xfrm>
          <a:prstGeom prst="rect">
            <a:avLst/>
          </a:prstGeom>
        </p:spPr>
        <p:txBody>
          <a:bodyPr wrap="square">
            <a:spAutoFit/>
          </a:bodyPr>
          <a:lstStyle/>
          <a:p>
            <a:r>
              <a:rPr lang="en-IE" sz="1200" dirty="0" smtClean="0">
                <a:latin typeface="Courier New" panose="02070309020205020404" pitchFamily="49" charset="0"/>
                <a:cs typeface="Courier New" panose="02070309020205020404" pitchFamily="49" charset="0"/>
              </a:rPr>
              <a:t>&gt; </a:t>
            </a:r>
            <a:r>
              <a:rPr lang="en-IE" sz="1200" dirty="0">
                <a:latin typeface="Courier New" panose="02070309020205020404" pitchFamily="49" charset="0"/>
                <a:cs typeface="Courier New" panose="02070309020205020404" pitchFamily="49" charset="0"/>
              </a:rPr>
              <a:t># Read in data </a:t>
            </a:r>
            <a:r>
              <a:rPr lang="en-IE" sz="1200" dirty="0" smtClean="0">
                <a:latin typeface="Courier New" panose="02070309020205020404" pitchFamily="49" charset="0"/>
                <a:cs typeface="Courier New" panose="02070309020205020404" pitchFamily="49" charset="0"/>
              </a:rPr>
              <a:t>file</a:t>
            </a:r>
            <a:endParaRPr lang="en-IE" sz="1200" dirty="0">
              <a:latin typeface="Courier New" panose="02070309020205020404" pitchFamily="49" charset="0"/>
              <a:cs typeface="Courier New" panose="02070309020205020404" pitchFamily="49" charset="0"/>
            </a:endParaRPr>
          </a:p>
          <a:p>
            <a:r>
              <a:rPr lang="en-IE" sz="1200" dirty="0" smtClean="0">
                <a:latin typeface="Courier New" panose="02070309020205020404" pitchFamily="49" charset="0"/>
                <a:cs typeface="Courier New" panose="02070309020205020404" pitchFamily="49" charset="0"/>
              </a:rPr>
              <a:t>&gt; data2 </a:t>
            </a:r>
            <a:r>
              <a:rPr lang="en-IE" sz="1200" dirty="0">
                <a:latin typeface="Courier New" panose="02070309020205020404" pitchFamily="49" charset="0"/>
                <a:cs typeface="Courier New" panose="02070309020205020404" pitchFamily="49" charset="0"/>
              </a:rPr>
              <a:t>&lt;- read.csv(file="t-Test-Paired-</a:t>
            </a:r>
            <a:r>
              <a:rPr lang="en-IE" sz="1200" dirty="0" err="1">
                <a:latin typeface="Courier New" panose="02070309020205020404" pitchFamily="49" charset="0"/>
                <a:cs typeface="Courier New" panose="02070309020205020404" pitchFamily="49" charset="0"/>
              </a:rPr>
              <a:t>Example.csv",head</a:t>
            </a:r>
            <a:r>
              <a:rPr lang="en-IE" sz="1200" dirty="0">
                <a:latin typeface="Courier New" panose="02070309020205020404" pitchFamily="49" charset="0"/>
                <a:cs typeface="Courier New" panose="02070309020205020404" pitchFamily="49" charset="0"/>
              </a:rPr>
              <a:t>=</a:t>
            </a:r>
            <a:r>
              <a:rPr lang="en-IE" sz="1200" dirty="0" err="1">
                <a:latin typeface="Courier New" panose="02070309020205020404" pitchFamily="49" charset="0"/>
                <a:cs typeface="Courier New" panose="02070309020205020404" pitchFamily="49" charset="0"/>
              </a:rPr>
              <a:t>TRUE,sep</a:t>
            </a:r>
            <a:r>
              <a:rPr lang="en-IE" sz="1200" dirty="0">
                <a:latin typeface="Courier New" panose="02070309020205020404" pitchFamily="49" charset="0"/>
                <a:cs typeface="Courier New" panose="02070309020205020404" pitchFamily="49" charset="0"/>
              </a:rPr>
              <a:t>=",")</a:t>
            </a:r>
          </a:p>
          <a:p>
            <a:r>
              <a:rPr lang="en-IE" sz="1200" dirty="0" smtClean="0">
                <a:latin typeface="Courier New" panose="02070309020205020404" pitchFamily="49" charset="0"/>
                <a:cs typeface="Courier New" panose="02070309020205020404" pitchFamily="49" charset="0"/>
              </a:rPr>
              <a:t>&gt; #</a:t>
            </a:r>
            <a:endParaRPr lang="en-IE" sz="1200" dirty="0">
              <a:latin typeface="Courier New" panose="02070309020205020404" pitchFamily="49" charset="0"/>
              <a:cs typeface="Courier New" panose="02070309020205020404" pitchFamily="49" charset="0"/>
            </a:endParaRPr>
          </a:p>
          <a:p>
            <a:r>
              <a:rPr lang="en-IE" sz="1200" dirty="0" smtClean="0">
                <a:latin typeface="Courier New" panose="02070309020205020404" pitchFamily="49" charset="0"/>
                <a:cs typeface="Courier New" panose="02070309020205020404" pitchFamily="49" charset="0"/>
              </a:rPr>
              <a:t>&gt; data2 </a:t>
            </a:r>
            <a:r>
              <a:rPr lang="en-IE" sz="1200" dirty="0">
                <a:latin typeface="Courier New" panose="02070309020205020404" pitchFamily="49" charset="0"/>
                <a:cs typeface="Courier New" panose="02070309020205020404" pitchFamily="49" charset="0"/>
              </a:rPr>
              <a:t># display </a:t>
            </a:r>
            <a:r>
              <a:rPr lang="en-IE" sz="1200" dirty="0" smtClean="0">
                <a:latin typeface="Courier New" panose="02070309020205020404" pitchFamily="49" charset="0"/>
                <a:cs typeface="Courier New" panose="02070309020205020404" pitchFamily="49" charset="0"/>
              </a:rPr>
              <a:t>data</a:t>
            </a:r>
            <a:endParaRPr lang="en-IE" sz="1200" dirty="0">
              <a:latin typeface="Courier New" panose="02070309020205020404" pitchFamily="49" charset="0"/>
              <a:cs typeface="Courier New" panose="02070309020205020404" pitchFamily="49" charset="0"/>
            </a:endParaRPr>
          </a:p>
          <a:p>
            <a:r>
              <a:rPr lang="en-IE" sz="1200" dirty="0" smtClean="0">
                <a:latin typeface="Courier New" panose="02070309020205020404" pitchFamily="49" charset="0"/>
                <a:cs typeface="Courier New" panose="02070309020205020404" pitchFamily="49" charset="0"/>
              </a:rPr>
              <a:t>&gt; </a:t>
            </a:r>
            <a:r>
              <a:rPr lang="en-IE" sz="1200" dirty="0" err="1" smtClean="0">
                <a:latin typeface="Courier New" panose="02070309020205020404" pitchFamily="49" charset="0"/>
                <a:cs typeface="Courier New" panose="02070309020205020404" pitchFamily="49" charset="0"/>
              </a:rPr>
              <a:t>t.test</a:t>
            </a:r>
            <a:r>
              <a:rPr lang="en-IE" sz="1200" dirty="0" smtClean="0">
                <a:latin typeface="Courier New" panose="02070309020205020404" pitchFamily="49" charset="0"/>
                <a:cs typeface="Courier New" panose="02070309020205020404" pitchFamily="49" charset="0"/>
              </a:rPr>
              <a:t>(data2$Sample.A</a:t>
            </a:r>
            <a:r>
              <a:rPr lang="en-IE" sz="1200" dirty="0">
                <a:latin typeface="Courier New" panose="02070309020205020404" pitchFamily="49" charset="0"/>
                <a:cs typeface="Courier New" panose="02070309020205020404" pitchFamily="49" charset="0"/>
              </a:rPr>
              <a:t>, </a:t>
            </a:r>
            <a:r>
              <a:rPr lang="en-IE" sz="1200" dirty="0" smtClean="0">
                <a:latin typeface="Courier New" panose="02070309020205020404" pitchFamily="49" charset="0"/>
                <a:cs typeface="Courier New" panose="02070309020205020404" pitchFamily="49" charset="0"/>
              </a:rPr>
              <a:t>data2$Sample.B</a:t>
            </a:r>
            <a:r>
              <a:rPr lang="en-IE" sz="1200" dirty="0">
                <a:latin typeface="Courier New" panose="02070309020205020404" pitchFamily="49" charset="0"/>
                <a:cs typeface="Courier New" panose="02070309020205020404" pitchFamily="49" charset="0"/>
              </a:rPr>
              <a:t>, alternative = "</a:t>
            </a:r>
            <a:r>
              <a:rPr lang="en-IE" sz="1200" dirty="0" err="1">
                <a:latin typeface="Courier New" panose="02070309020205020404" pitchFamily="49" charset="0"/>
                <a:cs typeface="Courier New" panose="02070309020205020404" pitchFamily="49" charset="0"/>
              </a:rPr>
              <a:t>two.sided</a:t>
            </a:r>
            <a:r>
              <a:rPr lang="en-IE" sz="1200" dirty="0">
                <a:latin typeface="Courier New" panose="02070309020205020404" pitchFamily="49" charset="0"/>
                <a:cs typeface="Courier New" panose="02070309020205020404" pitchFamily="49" charset="0"/>
              </a:rPr>
              <a:t>", </a:t>
            </a:r>
            <a:r>
              <a:rPr lang="en-IE" sz="1200" dirty="0" smtClean="0">
                <a:latin typeface="Courier New" panose="02070309020205020404" pitchFamily="49" charset="0"/>
                <a:cs typeface="Courier New" panose="02070309020205020404" pitchFamily="49" charset="0"/>
              </a:rPr>
              <a:t>paired </a:t>
            </a:r>
            <a:r>
              <a:rPr lang="en-IE" sz="1200" dirty="0">
                <a:latin typeface="Courier New" panose="02070309020205020404" pitchFamily="49" charset="0"/>
                <a:cs typeface="Courier New" panose="02070309020205020404" pitchFamily="49" charset="0"/>
              </a:rPr>
              <a:t>= TRUE)</a:t>
            </a:r>
            <a:br>
              <a:rPr lang="en-IE" sz="1200" dirty="0">
                <a:latin typeface="Courier New" panose="02070309020205020404" pitchFamily="49" charset="0"/>
                <a:cs typeface="Courier New" panose="02070309020205020404" pitchFamily="49" charset="0"/>
              </a:rPr>
            </a:br>
            <a:endParaRPr lang="en-IE" sz="1200" dirty="0">
              <a:latin typeface="Courier New" panose="02070309020205020404" pitchFamily="49" charset="0"/>
              <a:cs typeface="Courier New" panose="02070309020205020404" pitchFamily="49" charset="0"/>
            </a:endParaRPr>
          </a:p>
        </p:txBody>
      </p:sp>
      <p:sp>
        <p:nvSpPr>
          <p:cNvPr id="5" name="Rectangle 4"/>
          <p:cNvSpPr/>
          <p:nvPr/>
        </p:nvSpPr>
        <p:spPr>
          <a:xfrm>
            <a:off x="3939989" y="3340260"/>
            <a:ext cx="4572000" cy="2308324"/>
          </a:xfrm>
          <a:prstGeom prst="rect">
            <a:avLst/>
          </a:prstGeom>
          <a:solidFill>
            <a:schemeClr val="accent2">
              <a:lumMod val="20000"/>
              <a:lumOff val="80000"/>
            </a:schemeClr>
          </a:solidFill>
          <a:ln>
            <a:solidFill>
              <a:schemeClr val="tx1"/>
            </a:solidFill>
          </a:ln>
        </p:spPr>
        <p:txBody>
          <a:bodyPr>
            <a:spAutoFit/>
          </a:bodyPr>
          <a:lstStyle/>
          <a:p>
            <a:r>
              <a:rPr lang="en-IE" sz="1200" dirty="0">
                <a:latin typeface="Courier New" panose="02070309020205020404" pitchFamily="49" charset="0"/>
                <a:cs typeface="Courier New" panose="02070309020205020404" pitchFamily="49" charset="0"/>
              </a:rPr>
              <a:t>		Paired t-test</a:t>
            </a:r>
          </a:p>
          <a:p>
            <a:endParaRPr lang="en-IE" sz="1200" dirty="0">
              <a:latin typeface="Courier New" panose="02070309020205020404" pitchFamily="49" charset="0"/>
              <a:cs typeface="Courier New" panose="02070309020205020404" pitchFamily="49" charset="0"/>
            </a:endParaRPr>
          </a:p>
          <a:p>
            <a:r>
              <a:rPr lang="en-IE" sz="1200" dirty="0">
                <a:latin typeface="Courier New" panose="02070309020205020404" pitchFamily="49" charset="0"/>
                <a:cs typeface="Courier New" panose="02070309020205020404" pitchFamily="49" charset="0"/>
              </a:rPr>
              <a:t>data:  </a:t>
            </a:r>
            <a:r>
              <a:rPr lang="en-IE" sz="1200" dirty="0" err="1">
                <a:latin typeface="Courier New" panose="02070309020205020404" pitchFamily="49" charset="0"/>
                <a:cs typeface="Courier New" panose="02070309020205020404" pitchFamily="49" charset="0"/>
              </a:rPr>
              <a:t>data_paired$Sample.A</a:t>
            </a:r>
            <a:r>
              <a:rPr lang="en-IE" sz="1200" dirty="0">
                <a:latin typeface="Courier New" panose="02070309020205020404" pitchFamily="49" charset="0"/>
                <a:cs typeface="Courier New" panose="02070309020205020404" pitchFamily="49" charset="0"/>
              </a:rPr>
              <a:t> and </a:t>
            </a:r>
            <a:r>
              <a:rPr lang="en-IE" sz="1200" dirty="0" err="1">
                <a:latin typeface="Courier New" panose="02070309020205020404" pitchFamily="49" charset="0"/>
                <a:cs typeface="Courier New" panose="02070309020205020404" pitchFamily="49" charset="0"/>
              </a:rPr>
              <a:t>data_paired$Sample.B</a:t>
            </a:r>
            <a:endParaRPr lang="en-IE" sz="1200" dirty="0">
              <a:latin typeface="Courier New" panose="02070309020205020404" pitchFamily="49" charset="0"/>
              <a:cs typeface="Courier New" panose="02070309020205020404" pitchFamily="49" charset="0"/>
            </a:endParaRPr>
          </a:p>
          <a:p>
            <a:r>
              <a:rPr lang="en-IE" sz="1200" dirty="0">
                <a:latin typeface="Courier New" panose="02070309020205020404" pitchFamily="49" charset="0"/>
                <a:cs typeface="Courier New" panose="02070309020205020404" pitchFamily="49" charset="0"/>
              </a:rPr>
              <a:t>t = -2.3781, </a:t>
            </a:r>
            <a:r>
              <a:rPr lang="en-IE" sz="1200" dirty="0" err="1">
                <a:latin typeface="Courier New" panose="02070309020205020404" pitchFamily="49" charset="0"/>
                <a:cs typeface="Courier New" panose="02070309020205020404" pitchFamily="49" charset="0"/>
              </a:rPr>
              <a:t>df</a:t>
            </a:r>
            <a:r>
              <a:rPr lang="en-IE" sz="1200" dirty="0">
                <a:latin typeface="Courier New" panose="02070309020205020404" pitchFamily="49" charset="0"/>
                <a:cs typeface="Courier New" panose="02070309020205020404" pitchFamily="49" charset="0"/>
              </a:rPr>
              <a:t> = 14, p-value = 0.03219</a:t>
            </a:r>
          </a:p>
          <a:p>
            <a:r>
              <a:rPr lang="en-IE" sz="1200" dirty="0">
                <a:latin typeface="Courier New" panose="02070309020205020404" pitchFamily="49" charset="0"/>
                <a:cs typeface="Courier New" panose="02070309020205020404" pitchFamily="49" charset="0"/>
              </a:rPr>
              <a:t>alternative hypothesis: true difference in means is not equal to 0</a:t>
            </a:r>
          </a:p>
          <a:p>
            <a:r>
              <a:rPr lang="en-IE" sz="1200" dirty="0">
                <a:latin typeface="Courier New" panose="02070309020205020404" pitchFamily="49" charset="0"/>
                <a:cs typeface="Courier New" panose="02070309020205020404" pitchFamily="49" charset="0"/>
              </a:rPr>
              <a:t>95 percent confidence interval:</a:t>
            </a:r>
          </a:p>
          <a:p>
            <a:r>
              <a:rPr lang="en-IE" sz="1200" dirty="0">
                <a:latin typeface="Courier New" panose="02070309020205020404" pitchFamily="49" charset="0"/>
                <a:cs typeface="Courier New" panose="02070309020205020404" pitchFamily="49" charset="0"/>
              </a:rPr>
              <a:t> -10.3970850  -0.5362483</a:t>
            </a:r>
          </a:p>
          <a:p>
            <a:r>
              <a:rPr lang="en-IE" sz="1200" dirty="0">
                <a:latin typeface="Courier New" panose="02070309020205020404" pitchFamily="49" charset="0"/>
                <a:cs typeface="Courier New" panose="02070309020205020404" pitchFamily="49" charset="0"/>
              </a:rPr>
              <a:t>sample estimates:</a:t>
            </a:r>
          </a:p>
          <a:p>
            <a:r>
              <a:rPr lang="en-IE" sz="1200" dirty="0">
                <a:latin typeface="Courier New" panose="02070309020205020404" pitchFamily="49" charset="0"/>
                <a:cs typeface="Courier New" panose="02070309020205020404" pitchFamily="49" charset="0"/>
              </a:rPr>
              <a:t>mean of the differences </a:t>
            </a:r>
          </a:p>
          <a:p>
            <a:r>
              <a:rPr lang="en-IE" sz="1200" dirty="0">
                <a:latin typeface="Courier New" panose="02070309020205020404" pitchFamily="49" charset="0"/>
                <a:cs typeface="Courier New" panose="02070309020205020404" pitchFamily="49" charset="0"/>
              </a:rPr>
              <a:t>              -5.466667 </a:t>
            </a:r>
          </a:p>
        </p:txBody>
      </p:sp>
      <p:sp>
        <p:nvSpPr>
          <p:cNvPr id="7" name="TextBox 6"/>
          <p:cNvSpPr txBox="1"/>
          <p:nvPr/>
        </p:nvSpPr>
        <p:spPr>
          <a:xfrm>
            <a:off x="1161944" y="4240898"/>
            <a:ext cx="1652345" cy="584775"/>
          </a:xfrm>
          <a:prstGeom prst="rect">
            <a:avLst/>
          </a:prstGeom>
          <a:noFill/>
        </p:spPr>
        <p:txBody>
          <a:bodyPr wrap="square" rtlCol="0">
            <a:spAutoFit/>
          </a:bodyPr>
          <a:lstStyle/>
          <a:p>
            <a:r>
              <a:rPr lang="en-IE" sz="3200" dirty="0" smtClean="0"/>
              <a:t>Output</a:t>
            </a:r>
            <a:endParaRPr lang="en-IE" sz="3200" dirty="0"/>
          </a:p>
        </p:txBody>
      </p:sp>
      <p:sp>
        <p:nvSpPr>
          <p:cNvPr id="8" name="Right Arrow 7"/>
          <p:cNvSpPr/>
          <p:nvPr/>
        </p:nvSpPr>
        <p:spPr>
          <a:xfrm>
            <a:off x="2923801" y="4278429"/>
            <a:ext cx="841377" cy="5097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576730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p:cNvSpPr>
          <p:nvPr>
            <p:ph type="ctrTitle"/>
          </p:nvPr>
        </p:nvSpPr>
        <p:spPr bwMode="auto">
          <a:xfrm>
            <a:off x="572784" y="59701"/>
            <a:ext cx="7772400" cy="1470025"/>
          </a:xfrm>
          <a:noFill/>
        </p:spPr>
        <p:txBody>
          <a:bodyPr vert="horz" wrap="square" lIns="91440" tIns="45720" rIns="91440" bIns="45720" numCol="1" anchorCtr="0" compatLnSpc="1">
            <a:prstTxWarp prst="textNoShape">
              <a:avLst/>
            </a:prstTxWarp>
            <a:normAutofit/>
          </a:bodyPr>
          <a:lstStyle/>
          <a:p>
            <a:r>
              <a:rPr lang="en-US" sz="4000" dirty="0" smtClean="0">
                <a:effectLst/>
                <a:latin typeface="Gill Sans MT"/>
              </a:rPr>
              <a:t>R – </a:t>
            </a:r>
            <a:r>
              <a:rPr lang="en-IE" sz="4000" dirty="0" smtClean="0">
                <a:effectLst/>
              </a:rPr>
              <a:t>Lab 1</a:t>
            </a:r>
            <a:endParaRPr lang="en-IE" sz="4000" dirty="0">
              <a:effectLst/>
            </a:endParaRPr>
          </a:p>
        </p:txBody>
      </p:sp>
      <p:sp>
        <p:nvSpPr>
          <p:cNvPr id="13" name="Slide Number Placeholder 9"/>
          <p:cNvSpPr>
            <a:spLocks noGrp="1"/>
          </p:cNvSpPr>
          <p:nvPr>
            <p:ph type="sldNum" sz="quarter" idx="4294967295"/>
          </p:nvPr>
        </p:nvSpPr>
        <p:spPr>
          <a:xfrm>
            <a:off x="8686800" y="6180138"/>
            <a:ext cx="457200" cy="476250"/>
          </a:xfrm>
          <a:prstGeom prst="rect">
            <a:avLst/>
          </a:prstGeom>
        </p:spPr>
        <p:txBody>
          <a:bodyPr/>
          <a:lstStyle/>
          <a:p>
            <a:pPr>
              <a:defRPr/>
            </a:pPr>
            <a:fld id="{3DB68ACE-7A32-4DF1-83AB-DF3E0CF0C0C2}" type="slidenum">
              <a:rPr lang="en-IE"/>
              <a:pPr>
                <a:defRPr/>
              </a:pPr>
              <a:t>17</a:t>
            </a:fld>
            <a:endParaRPr lang="en-IE"/>
          </a:p>
        </p:txBody>
      </p:sp>
      <p:sp>
        <p:nvSpPr>
          <p:cNvPr id="9" name="Rectangle 3"/>
          <p:cNvSpPr txBox="1">
            <a:spLocks/>
          </p:cNvSpPr>
          <p:nvPr/>
        </p:nvSpPr>
        <p:spPr bwMode="auto">
          <a:xfrm>
            <a:off x="1338281" y="1529434"/>
            <a:ext cx="6746875" cy="8522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Arial" charset="0"/>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Arial" charset="0"/>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Arial" charset="0"/>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Arial" charset="0"/>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Arial"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IE" sz="2400" dirty="0" smtClean="0"/>
              <a:t>One-Way ANOVA</a:t>
            </a:r>
            <a:endParaRPr lang="en-IE" sz="2400" dirty="0"/>
          </a:p>
        </p:txBody>
      </p:sp>
      <p:sp>
        <p:nvSpPr>
          <p:cNvPr id="2" name="Rectangle 1"/>
          <p:cNvSpPr/>
          <p:nvPr/>
        </p:nvSpPr>
        <p:spPr>
          <a:xfrm>
            <a:off x="331083" y="2381660"/>
            <a:ext cx="8481834" cy="1754326"/>
          </a:xfrm>
          <a:prstGeom prst="rect">
            <a:avLst/>
          </a:prstGeom>
        </p:spPr>
        <p:txBody>
          <a:bodyPr wrap="square">
            <a:spAutoFit/>
          </a:bodyPr>
          <a:lstStyle/>
          <a:p>
            <a:r>
              <a:rPr lang="en-IE" sz="1200" dirty="0" smtClean="0">
                <a:latin typeface="Courier New" panose="02070309020205020404" pitchFamily="49" charset="0"/>
                <a:cs typeface="Courier New" panose="02070309020205020404" pitchFamily="49" charset="0"/>
              </a:rPr>
              <a:t>&gt; </a:t>
            </a:r>
            <a:r>
              <a:rPr lang="en-IE" sz="1200" dirty="0">
                <a:latin typeface="Courier New" panose="02070309020205020404" pitchFamily="49" charset="0"/>
                <a:cs typeface="Courier New" panose="02070309020205020404" pitchFamily="49" charset="0"/>
              </a:rPr>
              <a:t># Read in </a:t>
            </a:r>
            <a:r>
              <a:rPr lang="en-IE" sz="1200" dirty="0" smtClean="0">
                <a:latin typeface="Courier New" panose="02070309020205020404" pitchFamily="49" charset="0"/>
                <a:cs typeface="Courier New" panose="02070309020205020404" pitchFamily="49" charset="0"/>
              </a:rPr>
              <a:t>data</a:t>
            </a:r>
            <a:br>
              <a:rPr lang="en-IE" sz="1200" dirty="0" smtClean="0">
                <a:latin typeface="Courier New" panose="02070309020205020404" pitchFamily="49" charset="0"/>
                <a:cs typeface="Courier New" panose="02070309020205020404" pitchFamily="49" charset="0"/>
              </a:rPr>
            </a:br>
            <a:r>
              <a:rPr lang="en-IE" sz="1200" dirty="0">
                <a:latin typeface="Courier New" panose="02070309020205020404" pitchFamily="49" charset="0"/>
                <a:cs typeface="Courier New" panose="02070309020205020404" pitchFamily="49" charset="0"/>
              </a:rPr>
              <a:t>&gt; pain = c(4, 5, 4, 3, 2, 4, 3, 4, 4, 6, 8, 4, 5, 4, 6, 5, </a:t>
            </a:r>
            <a:r>
              <a:rPr lang="en-IE" sz="1200" dirty="0" smtClean="0">
                <a:latin typeface="Courier New" panose="02070309020205020404" pitchFamily="49" charset="0"/>
                <a:cs typeface="Courier New" panose="02070309020205020404" pitchFamily="49" charset="0"/>
              </a:rPr>
              <a:t/>
            </a:r>
            <a:br>
              <a:rPr lang="en-IE" sz="1200" dirty="0" smtClean="0">
                <a:latin typeface="Courier New" panose="02070309020205020404" pitchFamily="49" charset="0"/>
                <a:cs typeface="Courier New" panose="02070309020205020404" pitchFamily="49" charset="0"/>
              </a:rPr>
            </a:br>
            <a:r>
              <a:rPr lang="en-IE" sz="1200" dirty="0" smtClean="0">
                <a:latin typeface="Courier New" panose="02070309020205020404" pitchFamily="49" charset="0"/>
                <a:cs typeface="Courier New" panose="02070309020205020404" pitchFamily="49" charset="0"/>
              </a:rPr>
              <a:t>	8</a:t>
            </a:r>
            <a:r>
              <a:rPr lang="en-IE" sz="1200" dirty="0">
                <a:latin typeface="Courier New" panose="02070309020205020404" pitchFamily="49" charset="0"/>
                <a:cs typeface="Courier New" panose="02070309020205020404" pitchFamily="49" charset="0"/>
              </a:rPr>
              <a:t>, 6, 6, 7, 6, 6, 7, 5, 6, 5, 5) # </a:t>
            </a:r>
          </a:p>
          <a:p>
            <a:r>
              <a:rPr lang="en-IE" sz="1200" dirty="0" smtClean="0">
                <a:latin typeface="Courier New" panose="02070309020205020404" pitchFamily="49" charset="0"/>
                <a:cs typeface="Courier New" panose="02070309020205020404" pitchFamily="49" charset="0"/>
              </a:rPr>
              <a:t>&gt; drug </a:t>
            </a:r>
            <a:r>
              <a:rPr lang="en-IE" sz="1200" dirty="0">
                <a:latin typeface="Courier New" panose="02070309020205020404" pitchFamily="49" charset="0"/>
                <a:cs typeface="Courier New" panose="02070309020205020404" pitchFamily="49" charset="0"/>
              </a:rPr>
              <a:t>= c(rep("A",9), rep("B",9), rep("C",9)) </a:t>
            </a:r>
            <a:r>
              <a:rPr lang="en-IE" sz="1200" dirty="0" smtClean="0">
                <a:latin typeface="Courier New" panose="02070309020205020404" pitchFamily="49" charset="0"/>
                <a:cs typeface="Courier New" panose="02070309020205020404" pitchFamily="49" charset="0"/>
              </a:rPr>
              <a:t>migraine </a:t>
            </a:r>
            <a:r>
              <a:rPr lang="en-IE" sz="1200" dirty="0">
                <a:latin typeface="Courier New" panose="02070309020205020404" pitchFamily="49" charset="0"/>
                <a:cs typeface="Courier New" panose="02070309020205020404" pitchFamily="49" charset="0"/>
              </a:rPr>
              <a:t>= </a:t>
            </a:r>
            <a:r>
              <a:rPr lang="en-IE" sz="1200" dirty="0" err="1">
                <a:latin typeface="Courier New" panose="02070309020205020404" pitchFamily="49" charset="0"/>
                <a:cs typeface="Courier New" panose="02070309020205020404" pitchFamily="49" charset="0"/>
              </a:rPr>
              <a:t>data.frame</a:t>
            </a:r>
            <a:r>
              <a:rPr lang="en-IE" sz="1200" dirty="0">
                <a:latin typeface="Courier New" panose="02070309020205020404" pitchFamily="49" charset="0"/>
                <a:cs typeface="Courier New" panose="02070309020205020404" pitchFamily="49" charset="0"/>
              </a:rPr>
              <a:t>(</a:t>
            </a:r>
            <a:r>
              <a:rPr lang="en-IE" sz="1200" dirty="0" err="1">
                <a:latin typeface="Courier New" panose="02070309020205020404" pitchFamily="49" charset="0"/>
                <a:cs typeface="Courier New" panose="02070309020205020404" pitchFamily="49" charset="0"/>
              </a:rPr>
              <a:t>pain,drug</a:t>
            </a:r>
            <a:r>
              <a:rPr lang="en-IE" sz="1200" dirty="0" smtClean="0">
                <a:latin typeface="Courier New" panose="02070309020205020404" pitchFamily="49" charset="0"/>
                <a:cs typeface="Courier New" panose="02070309020205020404" pitchFamily="49" charset="0"/>
              </a:rPr>
              <a:t>)</a:t>
            </a:r>
          </a:p>
          <a:p>
            <a:r>
              <a:rPr lang="en-IE" sz="1200" dirty="0" smtClean="0">
                <a:latin typeface="Courier New" panose="02070309020205020404" pitchFamily="49" charset="0"/>
                <a:cs typeface="Courier New" panose="02070309020205020404" pitchFamily="49" charset="0"/>
              </a:rPr>
              <a:t>&gt; # </a:t>
            </a:r>
            <a:r>
              <a:rPr lang="en-IE" sz="1200" dirty="0">
                <a:latin typeface="Courier New" panose="02070309020205020404" pitchFamily="49" charset="0"/>
                <a:cs typeface="Courier New" panose="02070309020205020404" pitchFamily="49" charset="0"/>
              </a:rPr>
              <a:t>run ANOVA test </a:t>
            </a:r>
            <a:endParaRPr lang="en-IE" sz="1200" dirty="0" smtClean="0">
              <a:latin typeface="Courier New" panose="02070309020205020404" pitchFamily="49" charset="0"/>
              <a:cs typeface="Courier New" panose="02070309020205020404" pitchFamily="49" charset="0"/>
            </a:endParaRPr>
          </a:p>
          <a:p>
            <a:r>
              <a:rPr lang="en-IE" sz="1200" dirty="0" smtClean="0">
                <a:latin typeface="Courier New" panose="02070309020205020404" pitchFamily="49" charset="0"/>
                <a:cs typeface="Courier New" panose="02070309020205020404" pitchFamily="49" charset="0"/>
              </a:rPr>
              <a:t>&gt; </a:t>
            </a:r>
            <a:r>
              <a:rPr lang="en-IE" sz="1200" dirty="0">
                <a:latin typeface="Courier New" panose="02070309020205020404" pitchFamily="49" charset="0"/>
                <a:cs typeface="Courier New" panose="02070309020205020404" pitchFamily="49" charset="0"/>
              </a:rPr>
              <a:t>results = </a:t>
            </a:r>
            <a:r>
              <a:rPr lang="en-IE" sz="1200" dirty="0" err="1">
                <a:latin typeface="Courier New" panose="02070309020205020404" pitchFamily="49" charset="0"/>
                <a:cs typeface="Courier New" panose="02070309020205020404" pitchFamily="49" charset="0"/>
              </a:rPr>
              <a:t>aov</a:t>
            </a:r>
            <a:r>
              <a:rPr lang="en-IE" sz="1200" dirty="0">
                <a:latin typeface="Courier New" panose="02070309020205020404" pitchFamily="49" charset="0"/>
                <a:cs typeface="Courier New" panose="02070309020205020404" pitchFamily="49" charset="0"/>
              </a:rPr>
              <a:t>(pain ~ drug, data=migraine</a:t>
            </a:r>
            <a:r>
              <a:rPr lang="en-IE" sz="1200" dirty="0" smtClean="0">
                <a:latin typeface="Courier New" panose="02070309020205020404" pitchFamily="49" charset="0"/>
                <a:cs typeface="Courier New" panose="02070309020205020404" pitchFamily="49" charset="0"/>
              </a:rPr>
              <a:t>)</a:t>
            </a:r>
            <a:endParaRPr lang="en-IE" sz="1200" dirty="0">
              <a:latin typeface="Courier New" panose="02070309020205020404" pitchFamily="49" charset="0"/>
              <a:cs typeface="Courier New" panose="02070309020205020404" pitchFamily="49" charset="0"/>
            </a:endParaRPr>
          </a:p>
          <a:p>
            <a:r>
              <a:rPr lang="en-IE" sz="1200" dirty="0" smtClean="0">
                <a:latin typeface="Courier New" panose="02070309020205020404" pitchFamily="49" charset="0"/>
                <a:cs typeface="Courier New" panose="02070309020205020404" pitchFamily="49" charset="0"/>
              </a:rPr>
              <a:t>&gt; #</a:t>
            </a:r>
            <a:endParaRPr lang="en-IE" sz="1200" dirty="0">
              <a:latin typeface="Courier New" panose="02070309020205020404" pitchFamily="49" charset="0"/>
              <a:cs typeface="Courier New" panose="02070309020205020404" pitchFamily="49" charset="0"/>
            </a:endParaRPr>
          </a:p>
          <a:p>
            <a:r>
              <a:rPr lang="en-IE" sz="1200" dirty="0" smtClean="0">
                <a:latin typeface="Courier New" panose="02070309020205020404" pitchFamily="49" charset="0"/>
                <a:cs typeface="Courier New" panose="02070309020205020404" pitchFamily="49" charset="0"/>
              </a:rPr>
              <a:t>&gt; summary(results</a:t>
            </a:r>
            <a:r>
              <a:rPr lang="en-IE" sz="1200" dirty="0">
                <a:latin typeface="Courier New" panose="02070309020205020404" pitchFamily="49" charset="0"/>
                <a:cs typeface="Courier New" panose="02070309020205020404" pitchFamily="49" charset="0"/>
              </a:rPr>
              <a:t>) # display ANOVA table</a:t>
            </a:r>
            <a:br>
              <a:rPr lang="en-IE" sz="1200" dirty="0">
                <a:latin typeface="Courier New" panose="02070309020205020404" pitchFamily="49" charset="0"/>
                <a:cs typeface="Courier New" panose="02070309020205020404" pitchFamily="49" charset="0"/>
              </a:rPr>
            </a:br>
            <a:endParaRPr lang="en-IE" sz="1200" dirty="0">
              <a:latin typeface="Courier New" panose="02070309020205020404" pitchFamily="49" charset="0"/>
              <a:cs typeface="Courier New" panose="02070309020205020404" pitchFamily="49" charset="0"/>
            </a:endParaRPr>
          </a:p>
        </p:txBody>
      </p:sp>
      <p:sp>
        <p:nvSpPr>
          <p:cNvPr id="3" name="Rectangle 2"/>
          <p:cNvSpPr/>
          <p:nvPr/>
        </p:nvSpPr>
        <p:spPr>
          <a:xfrm>
            <a:off x="4572000" y="1242573"/>
            <a:ext cx="4572000" cy="923330"/>
          </a:xfrm>
          <a:prstGeom prst="rect">
            <a:avLst/>
          </a:prstGeom>
        </p:spPr>
        <p:txBody>
          <a:bodyPr>
            <a:spAutoFit/>
          </a:bodyPr>
          <a:lstStyle/>
          <a:p>
            <a:r>
              <a:rPr lang="en-IE" dirty="0">
                <a:latin typeface="Courier New" panose="02070309020205020404" pitchFamily="49" charset="0"/>
                <a:cs typeface="Courier New" panose="02070309020205020404" pitchFamily="49" charset="0"/>
              </a:rPr>
              <a:t>Drug A 4 5 4 3 2 4 3 4 4</a:t>
            </a:r>
          </a:p>
          <a:p>
            <a:r>
              <a:rPr lang="en-IE" dirty="0">
                <a:latin typeface="Courier New" panose="02070309020205020404" pitchFamily="49" charset="0"/>
                <a:cs typeface="Courier New" panose="02070309020205020404" pitchFamily="49" charset="0"/>
              </a:rPr>
              <a:t>Drug B 6 8 4 5 4 6 5 8 6</a:t>
            </a:r>
          </a:p>
          <a:p>
            <a:r>
              <a:rPr lang="en-IE" dirty="0">
                <a:latin typeface="Courier New" panose="02070309020205020404" pitchFamily="49" charset="0"/>
                <a:cs typeface="Courier New" panose="02070309020205020404" pitchFamily="49" charset="0"/>
              </a:rPr>
              <a:t>Drug C 6 7 6 6 7 5 6 5 5</a:t>
            </a:r>
            <a:endParaRPr lang="en-US" dirty="0"/>
          </a:p>
        </p:txBody>
      </p:sp>
      <p:sp>
        <p:nvSpPr>
          <p:cNvPr id="15" name="Rectangle 14"/>
          <p:cNvSpPr/>
          <p:nvPr/>
        </p:nvSpPr>
        <p:spPr>
          <a:xfrm>
            <a:off x="3748338" y="4420241"/>
            <a:ext cx="5064579" cy="830997"/>
          </a:xfrm>
          <a:prstGeom prst="rect">
            <a:avLst/>
          </a:prstGeom>
          <a:solidFill>
            <a:schemeClr val="accent2">
              <a:lumMod val="20000"/>
              <a:lumOff val="80000"/>
            </a:schemeClr>
          </a:solidFill>
          <a:ln>
            <a:solidFill>
              <a:schemeClr val="tx1"/>
            </a:solidFill>
          </a:ln>
        </p:spPr>
        <p:txBody>
          <a:bodyPr wrap="square">
            <a:spAutoFit/>
          </a:bodyPr>
          <a:lstStyle/>
          <a:p>
            <a:r>
              <a:rPr lang="en-IE" sz="1200" dirty="0">
                <a:latin typeface="Courier New" panose="02070309020205020404" pitchFamily="49" charset="0"/>
                <a:cs typeface="Courier New" panose="02070309020205020404" pitchFamily="49" charset="0"/>
              </a:rPr>
              <a:t>	</a:t>
            </a:r>
            <a:r>
              <a:rPr lang="en-IE" sz="1200" dirty="0" smtClean="0">
                <a:latin typeface="Courier New" panose="02070309020205020404" pitchFamily="49" charset="0"/>
                <a:cs typeface="Courier New" panose="02070309020205020404" pitchFamily="49" charset="0"/>
              </a:rPr>
              <a:t>  </a:t>
            </a:r>
            <a:r>
              <a:rPr lang="en-IE" sz="1200" dirty="0" err="1" smtClean="0">
                <a:latin typeface="Courier New" panose="02070309020205020404" pitchFamily="49" charset="0"/>
                <a:cs typeface="Courier New" panose="02070309020205020404" pitchFamily="49" charset="0"/>
              </a:rPr>
              <a:t>Df</a:t>
            </a:r>
            <a:r>
              <a:rPr lang="en-IE" sz="1200" dirty="0" smtClean="0">
                <a:latin typeface="Courier New" panose="02070309020205020404" pitchFamily="49" charset="0"/>
                <a:cs typeface="Courier New" panose="02070309020205020404" pitchFamily="49" charset="0"/>
              </a:rPr>
              <a:t> </a:t>
            </a:r>
            <a:r>
              <a:rPr lang="en-IE" sz="1200" dirty="0">
                <a:latin typeface="Courier New" panose="02070309020205020404" pitchFamily="49" charset="0"/>
                <a:cs typeface="Courier New" panose="02070309020205020404" pitchFamily="49" charset="0"/>
              </a:rPr>
              <a:t>Sum </a:t>
            </a:r>
            <a:r>
              <a:rPr lang="en-IE" sz="1200" dirty="0" err="1">
                <a:latin typeface="Courier New" panose="02070309020205020404" pitchFamily="49" charset="0"/>
                <a:cs typeface="Courier New" panose="02070309020205020404" pitchFamily="49" charset="0"/>
              </a:rPr>
              <a:t>Sq</a:t>
            </a:r>
            <a:r>
              <a:rPr lang="en-IE" sz="1200" dirty="0">
                <a:latin typeface="Courier New" panose="02070309020205020404" pitchFamily="49" charset="0"/>
                <a:cs typeface="Courier New" panose="02070309020205020404" pitchFamily="49" charset="0"/>
              </a:rPr>
              <a:t> Mean </a:t>
            </a:r>
            <a:r>
              <a:rPr lang="en-IE" sz="1200" dirty="0" err="1">
                <a:latin typeface="Courier New" panose="02070309020205020404" pitchFamily="49" charset="0"/>
                <a:cs typeface="Courier New" panose="02070309020205020404" pitchFamily="49" charset="0"/>
              </a:rPr>
              <a:t>Sq</a:t>
            </a:r>
            <a:r>
              <a:rPr lang="en-IE" sz="1200" dirty="0">
                <a:latin typeface="Courier New" panose="02070309020205020404" pitchFamily="49" charset="0"/>
                <a:cs typeface="Courier New" panose="02070309020205020404" pitchFamily="49" charset="0"/>
              </a:rPr>
              <a:t> F value   </a:t>
            </a:r>
            <a:r>
              <a:rPr lang="en-IE" sz="1200" dirty="0" err="1">
                <a:latin typeface="Courier New" panose="02070309020205020404" pitchFamily="49" charset="0"/>
                <a:cs typeface="Courier New" panose="02070309020205020404" pitchFamily="49" charset="0"/>
              </a:rPr>
              <a:t>Pr</a:t>
            </a:r>
            <a:r>
              <a:rPr lang="en-IE" sz="1200" dirty="0">
                <a:latin typeface="Courier New" panose="02070309020205020404" pitchFamily="49" charset="0"/>
                <a:cs typeface="Courier New" panose="02070309020205020404" pitchFamily="49" charset="0"/>
              </a:rPr>
              <a:t>(&gt;F)    </a:t>
            </a:r>
          </a:p>
          <a:p>
            <a:r>
              <a:rPr lang="pl-PL" sz="1200" dirty="0">
                <a:latin typeface="Courier New" panose="02070309020205020404" pitchFamily="49" charset="0"/>
                <a:cs typeface="Courier New" panose="02070309020205020404" pitchFamily="49" charset="0"/>
              </a:rPr>
              <a:t>drug         2  28.22  14.111   11.91 0.000256 ***</a:t>
            </a:r>
          </a:p>
          <a:p>
            <a:r>
              <a:rPr lang="en-IE" sz="1200" dirty="0">
                <a:latin typeface="Courier New" panose="02070309020205020404" pitchFamily="49" charset="0"/>
                <a:cs typeface="Courier New" panose="02070309020205020404" pitchFamily="49" charset="0"/>
              </a:rPr>
              <a:t>Residuals   24  28.44   1.185                     </a:t>
            </a:r>
          </a:p>
          <a:p>
            <a:r>
              <a:rPr lang="en" sz="1200" dirty="0" smtClean="0">
                <a:latin typeface="Courier New" panose="02070309020205020404" pitchFamily="49" charset="0"/>
                <a:cs typeface="Courier New" panose="02070309020205020404" pitchFamily="49" charset="0"/>
              </a:rPr>
              <a:t>---</a:t>
            </a:r>
            <a:r>
              <a:rPr lang="en-IE" sz="1200" dirty="0">
                <a:latin typeface="Courier New" panose="02070309020205020404" pitchFamily="49" charset="0"/>
                <a:cs typeface="Courier New" panose="02070309020205020404" pitchFamily="49" charset="0"/>
              </a:rPr>
              <a:t>	</a:t>
            </a:r>
          </a:p>
        </p:txBody>
      </p:sp>
      <p:sp>
        <p:nvSpPr>
          <p:cNvPr id="16" name="TextBox 15"/>
          <p:cNvSpPr txBox="1"/>
          <p:nvPr/>
        </p:nvSpPr>
        <p:spPr>
          <a:xfrm>
            <a:off x="644852" y="4420241"/>
            <a:ext cx="1652345" cy="584775"/>
          </a:xfrm>
          <a:prstGeom prst="rect">
            <a:avLst/>
          </a:prstGeom>
          <a:noFill/>
        </p:spPr>
        <p:txBody>
          <a:bodyPr wrap="square" rtlCol="0">
            <a:spAutoFit/>
          </a:bodyPr>
          <a:lstStyle/>
          <a:p>
            <a:r>
              <a:rPr lang="en-IE" sz="3200" dirty="0" smtClean="0"/>
              <a:t>Output</a:t>
            </a:r>
            <a:endParaRPr lang="en-IE" sz="3200" dirty="0"/>
          </a:p>
        </p:txBody>
      </p:sp>
      <p:sp>
        <p:nvSpPr>
          <p:cNvPr id="17" name="Right Arrow 16"/>
          <p:cNvSpPr/>
          <p:nvPr/>
        </p:nvSpPr>
        <p:spPr>
          <a:xfrm>
            <a:off x="2591644" y="4474094"/>
            <a:ext cx="841377" cy="5097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4069891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5839726" y="2420113"/>
            <a:ext cx="3191257" cy="3323141"/>
          </a:xfrm>
          <a:prstGeom prst="rect">
            <a:avLst/>
          </a:prstGeom>
        </p:spPr>
      </p:pic>
      <p:sp>
        <p:nvSpPr>
          <p:cNvPr id="181250" name="Rectangle 2"/>
          <p:cNvSpPr>
            <a:spLocks noGrp="1"/>
          </p:cNvSpPr>
          <p:nvPr>
            <p:ph type="ctrTitle"/>
          </p:nvPr>
        </p:nvSpPr>
        <p:spPr bwMode="auto">
          <a:xfrm>
            <a:off x="408398" y="39152"/>
            <a:ext cx="7772400" cy="1039635"/>
          </a:xfrm>
          <a:noFill/>
        </p:spPr>
        <p:txBody>
          <a:bodyPr vert="horz" wrap="square" lIns="91440" tIns="45720" rIns="91440" bIns="45720" numCol="1" anchorCtr="0" compatLnSpc="1">
            <a:prstTxWarp prst="textNoShape">
              <a:avLst/>
            </a:prstTxWarp>
            <a:normAutofit/>
          </a:bodyPr>
          <a:lstStyle/>
          <a:p>
            <a:r>
              <a:rPr lang="en-US" sz="4000" dirty="0" smtClean="0">
                <a:effectLst/>
                <a:latin typeface="Gill Sans MT"/>
              </a:rPr>
              <a:t>R – </a:t>
            </a:r>
            <a:r>
              <a:rPr lang="en-IE" sz="4000" dirty="0" smtClean="0">
                <a:effectLst/>
              </a:rPr>
              <a:t>Lab 1</a:t>
            </a:r>
            <a:endParaRPr lang="en-IE" sz="4000" dirty="0">
              <a:effectLst/>
            </a:endParaRPr>
          </a:p>
        </p:txBody>
      </p:sp>
      <p:sp>
        <p:nvSpPr>
          <p:cNvPr id="9" name="Rectangle 3"/>
          <p:cNvSpPr txBox="1">
            <a:spLocks/>
          </p:cNvSpPr>
          <p:nvPr/>
        </p:nvSpPr>
        <p:spPr bwMode="auto">
          <a:xfrm>
            <a:off x="978686" y="810243"/>
            <a:ext cx="6746875" cy="8522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Arial" charset="0"/>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Arial" charset="0"/>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Arial" charset="0"/>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Arial" charset="0"/>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Arial"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IE" sz="2400" dirty="0" smtClean="0"/>
              <a:t>Correlation</a:t>
            </a:r>
            <a:endParaRPr lang="en-IE" sz="2400" dirty="0"/>
          </a:p>
        </p:txBody>
      </p:sp>
      <p:sp>
        <p:nvSpPr>
          <p:cNvPr id="4" name="Rectangle 3"/>
          <p:cNvSpPr/>
          <p:nvPr/>
        </p:nvSpPr>
        <p:spPr>
          <a:xfrm>
            <a:off x="1088919" y="2740096"/>
            <a:ext cx="8969481" cy="1200329"/>
          </a:xfrm>
          <a:prstGeom prst="rect">
            <a:avLst/>
          </a:prstGeom>
        </p:spPr>
        <p:txBody>
          <a:bodyPr wrap="square">
            <a:spAutoFit/>
          </a:bodyPr>
          <a:lstStyle/>
          <a:p>
            <a:r>
              <a:rPr lang="en-IE" dirty="0" smtClean="0">
                <a:latin typeface="Courier New" panose="02070309020205020404" pitchFamily="49" charset="0"/>
                <a:cs typeface="Courier New" panose="02070309020205020404" pitchFamily="49" charset="0"/>
              </a:rPr>
              <a:t/>
            </a:r>
            <a:br>
              <a:rPr lang="en-IE" dirty="0" smtClean="0">
                <a:latin typeface="Courier New" panose="02070309020205020404" pitchFamily="49" charset="0"/>
                <a:cs typeface="Courier New" panose="02070309020205020404" pitchFamily="49" charset="0"/>
              </a:rPr>
            </a:br>
            <a:r>
              <a:rPr lang="en-IE" dirty="0" smtClean="0">
                <a:latin typeface="Courier New" panose="02070309020205020404" pitchFamily="49" charset="0"/>
                <a:cs typeface="Courier New" panose="02070309020205020404" pitchFamily="49" charset="0"/>
              </a:rPr>
              <a:t/>
            </a:r>
            <a:br>
              <a:rPr lang="en-IE" dirty="0" smtClean="0">
                <a:latin typeface="Courier New" panose="02070309020205020404" pitchFamily="49" charset="0"/>
                <a:cs typeface="Courier New" panose="02070309020205020404" pitchFamily="49" charset="0"/>
              </a:rPr>
            </a:br>
            <a:endParaRPr lang="en-IE" dirty="0" smtClean="0">
              <a:latin typeface="Courier New" panose="02070309020205020404" pitchFamily="49" charset="0"/>
              <a:cs typeface="Courier New" panose="02070309020205020404" pitchFamily="49" charset="0"/>
            </a:endParaRPr>
          </a:p>
          <a:p>
            <a:endParaRPr lang="en-IE" dirty="0">
              <a:latin typeface="Courier New" panose="02070309020205020404" pitchFamily="49" charset="0"/>
              <a:cs typeface="Courier New" panose="02070309020205020404" pitchFamily="49" charset="0"/>
            </a:endParaRPr>
          </a:p>
        </p:txBody>
      </p:sp>
      <p:sp>
        <p:nvSpPr>
          <p:cNvPr id="2" name="Rectangle 1"/>
          <p:cNvSpPr/>
          <p:nvPr/>
        </p:nvSpPr>
        <p:spPr>
          <a:xfrm>
            <a:off x="288641" y="1635283"/>
            <a:ext cx="8481834" cy="1569660"/>
          </a:xfrm>
          <a:prstGeom prst="rect">
            <a:avLst/>
          </a:prstGeom>
        </p:spPr>
        <p:txBody>
          <a:bodyPr wrap="square">
            <a:spAutoFit/>
          </a:bodyPr>
          <a:lstStyle/>
          <a:p>
            <a:r>
              <a:rPr lang="en-IE" sz="1200" dirty="0" smtClean="0">
                <a:latin typeface="Courier New" panose="02070309020205020404" pitchFamily="49" charset="0"/>
                <a:cs typeface="Courier New" panose="02070309020205020404" pitchFamily="49" charset="0"/>
              </a:rPr>
              <a:t>&gt; </a:t>
            </a:r>
            <a:r>
              <a:rPr lang="en-IE" sz="1200" dirty="0">
                <a:latin typeface="Courier New" panose="02070309020205020404" pitchFamily="49" charset="0"/>
                <a:cs typeface="Courier New" panose="02070309020205020404" pitchFamily="49" charset="0"/>
              </a:rPr>
              <a:t># Read in </a:t>
            </a:r>
            <a:r>
              <a:rPr lang="en-IE" sz="1200" dirty="0" smtClean="0">
                <a:latin typeface="Courier New" panose="02070309020205020404" pitchFamily="49" charset="0"/>
                <a:cs typeface="Courier New" panose="02070309020205020404" pitchFamily="49" charset="0"/>
              </a:rPr>
              <a:t>data</a:t>
            </a:r>
            <a:br>
              <a:rPr lang="en-IE" sz="1200" dirty="0" smtClean="0">
                <a:latin typeface="Courier New" panose="02070309020205020404" pitchFamily="49" charset="0"/>
                <a:cs typeface="Courier New" panose="02070309020205020404" pitchFamily="49" charset="0"/>
              </a:rPr>
            </a:br>
            <a:r>
              <a:rPr lang="en-IE" sz="1200" dirty="0">
                <a:latin typeface="Courier New" panose="02070309020205020404" pitchFamily="49" charset="0"/>
                <a:cs typeface="Courier New" panose="02070309020205020404" pitchFamily="49" charset="0"/>
              </a:rPr>
              <a:t>&gt; </a:t>
            </a:r>
            <a:r>
              <a:rPr lang="en-IE" sz="1200" dirty="0" err="1">
                <a:latin typeface="Courier New" panose="02070309020205020404" pitchFamily="49" charset="0"/>
                <a:cs typeface="Courier New" panose="02070309020205020404" pitchFamily="49" charset="0"/>
              </a:rPr>
              <a:t>correl_data</a:t>
            </a:r>
            <a:r>
              <a:rPr lang="en-IE" sz="1200" dirty="0">
                <a:latin typeface="Courier New" panose="02070309020205020404" pitchFamily="49" charset="0"/>
                <a:cs typeface="Courier New" panose="02070309020205020404" pitchFamily="49" charset="0"/>
              </a:rPr>
              <a:t> &lt;- read.csv(file="</a:t>
            </a:r>
            <a:r>
              <a:rPr lang="en-IE" sz="1200" dirty="0" err="1">
                <a:latin typeface="Courier New" panose="02070309020205020404" pitchFamily="49" charset="0"/>
                <a:cs typeface="Courier New" panose="02070309020205020404" pitchFamily="49" charset="0"/>
              </a:rPr>
              <a:t>CorrelationData.csv",head</a:t>
            </a:r>
            <a:r>
              <a:rPr lang="en-IE" sz="1200" dirty="0">
                <a:latin typeface="Courier New" panose="02070309020205020404" pitchFamily="49" charset="0"/>
                <a:cs typeface="Courier New" panose="02070309020205020404" pitchFamily="49" charset="0"/>
              </a:rPr>
              <a:t>=</a:t>
            </a:r>
            <a:r>
              <a:rPr lang="en-IE" sz="1200" dirty="0" err="1">
                <a:latin typeface="Courier New" panose="02070309020205020404" pitchFamily="49" charset="0"/>
                <a:cs typeface="Courier New" panose="02070309020205020404" pitchFamily="49" charset="0"/>
              </a:rPr>
              <a:t>TRUE,sep</a:t>
            </a:r>
            <a:r>
              <a:rPr lang="en-IE" sz="1200" dirty="0" smtClean="0">
                <a:latin typeface="Courier New" panose="02070309020205020404" pitchFamily="49" charset="0"/>
                <a:cs typeface="Courier New" panose="02070309020205020404" pitchFamily="49" charset="0"/>
              </a:rPr>
              <a:t>=",")</a:t>
            </a:r>
            <a:endParaRPr lang="en-IE" sz="1200" dirty="0">
              <a:latin typeface="Courier New" panose="02070309020205020404" pitchFamily="49" charset="0"/>
              <a:cs typeface="Courier New" panose="02070309020205020404" pitchFamily="49" charset="0"/>
            </a:endParaRPr>
          </a:p>
          <a:p>
            <a:r>
              <a:rPr lang="en-IE" sz="1200" dirty="0" smtClean="0">
                <a:latin typeface="Courier New" panose="02070309020205020404" pitchFamily="49" charset="0"/>
                <a:cs typeface="Courier New" panose="02070309020205020404" pitchFamily="49" charset="0"/>
              </a:rPr>
              <a:t>&gt; </a:t>
            </a:r>
            <a:r>
              <a:rPr lang="en-IE" sz="1200" dirty="0" err="1" smtClean="0">
                <a:latin typeface="Courier New" panose="02070309020205020404" pitchFamily="49" charset="0"/>
                <a:cs typeface="Courier New" panose="02070309020205020404" pitchFamily="49" charset="0"/>
              </a:rPr>
              <a:t>correl_data</a:t>
            </a:r>
            <a:r>
              <a:rPr lang="en-IE" sz="1200" dirty="0" smtClean="0">
                <a:latin typeface="Courier New" panose="02070309020205020404" pitchFamily="49" charset="0"/>
                <a:cs typeface="Courier New" panose="02070309020205020404" pitchFamily="49" charset="0"/>
              </a:rPr>
              <a:t>   </a:t>
            </a:r>
            <a:r>
              <a:rPr lang="en-IE" sz="1200" dirty="0">
                <a:latin typeface="Courier New" panose="02070309020205020404" pitchFamily="49" charset="0"/>
                <a:cs typeface="Courier New" panose="02070309020205020404" pitchFamily="49" charset="0"/>
              </a:rPr>
              <a:t># Display </a:t>
            </a:r>
            <a:r>
              <a:rPr lang="en-IE" sz="1200" dirty="0" smtClean="0">
                <a:latin typeface="Courier New" panose="02070309020205020404" pitchFamily="49" charset="0"/>
                <a:cs typeface="Courier New" panose="02070309020205020404" pitchFamily="49" charset="0"/>
              </a:rPr>
              <a:t>data</a:t>
            </a:r>
            <a:endParaRPr lang="en-IE" sz="1200" dirty="0">
              <a:latin typeface="Courier New" panose="02070309020205020404" pitchFamily="49" charset="0"/>
              <a:cs typeface="Courier New" panose="02070309020205020404" pitchFamily="49" charset="0"/>
            </a:endParaRPr>
          </a:p>
          <a:p>
            <a:r>
              <a:rPr lang="en-IE" sz="1200" dirty="0" smtClean="0">
                <a:latin typeface="Courier New" panose="02070309020205020404" pitchFamily="49" charset="0"/>
                <a:cs typeface="Courier New" panose="02070309020205020404" pitchFamily="49" charset="0"/>
              </a:rPr>
              <a:t>&gt; </a:t>
            </a:r>
            <a:r>
              <a:rPr lang="en-IE" sz="1200" dirty="0" err="1" smtClean="0">
                <a:latin typeface="Courier New" panose="02070309020205020404" pitchFamily="49" charset="0"/>
                <a:cs typeface="Courier New" panose="02070309020205020404" pitchFamily="49" charset="0"/>
              </a:rPr>
              <a:t>cor</a:t>
            </a:r>
            <a:r>
              <a:rPr lang="en-IE" sz="1200" dirty="0" smtClean="0">
                <a:latin typeface="Courier New" panose="02070309020205020404" pitchFamily="49" charset="0"/>
                <a:cs typeface="Courier New" panose="02070309020205020404" pitchFamily="49" charset="0"/>
              </a:rPr>
              <a:t>(</a:t>
            </a:r>
            <a:r>
              <a:rPr lang="en-IE" sz="1200" dirty="0" err="1" smtClean="0">
                <a:latin typeface="Courier New" panose="02070309020205020404" pitchFamily="49" charset="0"/>
                <a:cs typeface="Courier New" panose="02070309020205020404" pitchFamily="49" charset="0"/>
              </a:rPr>
              <a:t>correl_data$Test_Score</a:t>
            </a:r>
            <a:r>
              <a:rPr lang="en-IE" sz="1200" dirty="0">
                <a:latin typeface="Courier New" panose="02070309020205020404" pitchFamily="49" charset="0"/>
                <a:cs typeface="Courier New" panose="02070309020205020404" pitchFamily="49" charset="0"/>
              </a:rPr>
              <a:t>, </a:t>
            </a:r>
            <a:r>
              <a:rPr lang="en-IE" sz="1200" dirty="0" err="1">
                <a:latin typeface="Courier New" panose="02070309020205020404" pitchFamily="49" charset="0"/>
                <a:cs typeface="Courier New" panose="02070309020205020404" pitchFamily="49" charset="0"/>
              </a:rPr>
              <a:t>correl_data$Attitude</a:t>
            </a:r>
            <a:r>
              <a:rPr lang="en-IE" sz="1200" dirty="0">
                <a:latin typeface="Courier New" panose="02070309020205020404" pitchFamily="49" charset="0"/>
                <a:cs typeface="Courier New" panose="02070309020205020404" pitchFamily="49" charset="0"/>
              </a:rPr>
              <a:t>) # Calculate r</a:t>
            </a:r>
          </a:p>
          <a:p>
            <a:r>
              <a:rPr lang="en-IE" sz="1200" dirty="0">
                <a:latin typeface="Courier New" panose="02070309020205020404" pitchFamily="49" charset="0"/>
                <a:cs typeface="Courier New" panose="02070309020205020404" pitchFamily="49" charset="0"/>
              </a:rPr>
              <a:t>#</a:t>
            </a:r>
          </a:p>
          <a:p>
            <a:r>
              <a:rPr lang="en-IE" sz="1200" dirty="0" smtClean="0">
                <a:latin typeface="Courier New" panose="02070309020205020404" pitchFamily="49" charset="0"/>
                <a:cs typeface="Courier New" panose="02070309020205020404" pitchFamily="49" charset="0"/>
              </a:rPr>
              <a:t>&gt; plot(</a:t>
            </a:r>
            <a:r>
              <a:rPr lang="en-IE" sz="1200" dirty="0" err="1" smtClean="0">
                <a:latin typeface="Courier New" panose="02070309020205020404" pitchFamily="49" charset="0"/>
                <a:cs typeface="Courier New" panose="02070309020205020404" pitchFamily="49" charset="0"/>
              </a:rPr>
              <a:t>correl_data$Test_Score</a:t>
            </a:r>
            <a:r>
              <a:rPr lang="en-IE" sz="1200" dirty="0">
                <a:latin typeface="Courier New" panose="02070309020205020404" pitchFamily="49" charset="0"/>
                <a:cs typeface="Courier New" panose="02070309020205020404" pitchFamily="49" charset="0"/>
              </a:rPr>
              <a:t>, </a:t>
            </a:r>
            <a:r>
              <a:rPr lang="en-IE" sz="1200" dirty="0" err="1">
                <a:latin typeface="Courier New" panose="02070309020205020404" pitchFamily="49" charset="0"/>
                <a:cs typeface="Courier New" panose="02070309020205020404" pitchFamily="49" charset="0"/>
              </a:rPr>
              <a:t>correl_data$Attitude</a:t>
            </a:r>
            <a:r>
              <a:rPr lang="en-IE" sz="1200" dirty="0">
                <a:latin typeface="Courier New" panose="02070309020205020404" pitchFamily="49" charset="0"/>
                <a:cs typeface="Courier New" panose="02070309020205020404" pitchFamily="49" charset="0"/>
              </a:rPr>
              <a:t>, main="Correlation ", </a:t>
            </a:r>
            <a:r>
              <a:rPr lang="en-IE" sz="1200" dirty="0" smtClean="0">
                <a:latin typeface="Courier New" panose="02070309020205020404" pitchFamily="49" charset="0"/>
                <a:cs typeface="Courier New" panose="02070309020205020404" pitchFamily="49" charset="0"/>
              </a:rPr>
              <a:t/>
            </a:r>
            <a:br>
              <a:rPr lang="en-IE" sz="1200" dirty="0" smtClean="0">
                <a:latin typeface="Courier New" panose="02070309020205020404" pitchFamily="49" charset="0"/>
                <a:cs typeface="Courier New" panose="02070309020205020404" pitchFamily="49" charset="0"/>
              </a:rPr>
            </a:br>
            <a:r>
              <a:rPr lang="en-IE" sz="1200" dirty="0" smtClean="0">
                <a:latin typeface="Courier New" panose="02070309020205020404" pitchFamily="49" charset="0"/>
                <a:cs typeface="Courier New" panose="02070309020205020404" pitchFamily="49" charset="0"/>
              </a:rPr>
              <a:t>	</a:t>
            </a:r>
            <a:r>
              <a:rPr lang="en-IE" sz="1200" dirty="0" err="1" smtClean="0">
                <a:latin typeface="Courier New" panose="02070309020205020404" pitchFamily="49" charset="0"/>
                <a:cs typeface="Courier New" panose="02070309020205020404" pitchFamily="49" charset="0"/>
              </a:rPr>
              <a:t>xlab</a:t>
            </a:r>
            <a:r>
              <a:rPr lang="en-IE" sz="1200" dirty="0">
                <a:latin typeface="Courier New" panose="02070309020205020404" pitchFamily="49" charset="0"/>
                <a:cs typeface="Courier New" panose="02070309020205020404" pitchFamily="49" charset="0"/>
              </a:rPr>
              <a:t>="Attitude ", </a:t>
            </a:r>
            <a:r>
              <a:rPr lang="en-IE" sz="1200" dirty="0" err="1">
                <a:latin typeface="Courier New" panose="02070309020205020404" pitchFamily="49" charset="0"/>
                <a:cs typeface="Courier New" panose="02070309020205020404" pitchFamily="49" charset="0"/>
              </a:rPr>
              <a:t>ylab</a:t>
            </a:r>
            <a:r>
              <a:rPr lang="en-IE" sz="1200" dirty="0">
                <a:latin typeface="Courier New" panose="02070309020205020404" pitchFamily="49" charset="0"/>
                <a:cs typeface="Courier New" panose="02070309020205020404" pitchFamily="49" charset="0"/>
              </a:rPr>
              <a:t>="Test Score ", </a:t>
            </a:r>
            <a:r>
              <a:rPr lang="en-IE" sz="1200" dirty="0" err="1">
                <a:latin typeface="Courier New" panose="02070309020205020404" pitchFamily="49" charset="0"/>
                <a:cs typeface="Courier New" panose="02070309020205020404" pitchFamily="49" charset="0"/>
              </a:rPr>
              <a:t>pch</a:t>
            </a:r>
            <a:r>
              <a:rPr lang="en-IE" sz="1200" dirty="0">
                <a:latin typeface="Courier New" panose="02070309020205020404" pitchFamily="49" charset="0"/>
                <a:cs typeface="Courier New" panose="02070309020205020404" pitchFamily="49" charset="0"/>
              </a:rPr>
              <a:t>=19)</a:t>
            </a:r>
            <a:br>
              <a:rPr lang="en-IE" sz="1200" dirty="0">
                <a:latin typeface="Courier New" panose="02070309020205020404" pitchFamily="49" charset="0"/>
                <a:cs typeface="Courier New" panose="02070309020205020404" pitchFamily="49" charset="0"/>
              </a:rPr>
            </a:br>
            <a:r>
              <a:rPr lang="en-IE" sz="1200" dirty="0" smtClean="0">
                <a:latin typeface="Courier New" panose="02070309020205020404" pitchFamily="49" charset="0"/>
                <a:cs typeface="Courier New" panose="02070309020205020404" pitchFamily="49" charset="0"/>
              </a:rPr>
              <a:t>&gt;</a:t>
            </a:r>
            <a:endParaRPr lang="en-IE" sz="1200" dirty="0">
              <a:latin typeface="Courier New" panose="02070309020205020404" pitchFamily="49" charset="0"/>
              <a:cs typeface="Courier New" panose="02070309020205020404" pitchFamily="49" charset="0"/>
            </a:endParaRPr>
          </a:p>
        </p:txBody>
      </p:sp>
      <p:sp>
        <p:nvSpPr>
          <p:cNvPr id="7" name="TextBox 6"/>
          <p:cNvSpPr txBox="1"/>
          <p:nvPr/>
        </p:nvSpPr>
        <p:spPr>
          <a:xfrm>
            <a:off x="288641" y="3509103"/>
            <a:ext cx="1652345" cy="584775"/>
          </a:xfrm>
          <a:prstGeom prst="rect">
            <a:avLst/>
          </a:prstGeom>
          <a:noFill/>
        </p:spPr>
        <p:txBody>
          <a:bodyPr wrap="square" rtlCol="0">
            <a:spAutoFit/>
          </a:bodyPr>
          <a:lstStyle/>
          <a:p>
            <a:r>
              <a:rPr lang="en-IE" sz="3200" dirty="0" smtClean="0"/>
              <a:t>Output</a:t>
            </a:r>
            <a:endParaRPr lang="en-IE" sz="3200" dirty="0"/>
          </a:p>
        </p:txBody>
      </p:sp>
      <p:sp>
        <p:nvSpPr>
          <p:cNvPr id="8" name="Right Arrow 7"/>
          <p:cNvSpPr/>
          <p:nvPr/>
        </p:nvSpPr>
        <p:spPr>
          <a:xfrm>
            <a:off x="2270472" y="3584166"/>
            <a:ext cx="841377" cy="5097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Rectangle 10"/>
          <p:cNvSpPr/>
          <p:nvPr/>
        </p:nvSpPr>
        <p:spPr>
          <a:xfrm>
            <a:off x="3534318" y="3654356"/>
            <a:ext cx="2039341" cy="369332"/>
          </a:xfrm>
          <a:prstGeom prst="rect">
            <a:avLst/>
          </a:prstGeom>
        </p:spPr>
        <p:txBody>
          <a:bodyPr wrap="none">
            <a:spAutoFit/>
          </a:bodyPr>
          <a:lstStyle/>
          <a:p>
            <a:r>
              <a:rPr lang="en" dirty="0">
                <a:latin typeface="Courier New" panose="02070309020205020404" pitchFamily="49" charset="0"/>
                <a:cs typeface="Courier New" panose="02070309020205020404" pitchFamily="49" charset="0"/>
              </a:rPr>
              <a:t>[1] 0.5960948</a:t>
            </a:r>
            <a:endParaRPr lang="en-IE"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29536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p:cNvSpPr>
          <p:nvPr>
            <p:ph type="ctrTitle"/>
          </p:nvPr>
        </p:nvSpPr>
        <p:spPr bwMode="auto">
          <a:xfrm>
            <a:off x="593333" y="96142"/>
            <a:ext cx="7772400" cy="1470025"/>
          </a:xfrm>
          <a:noFill/>
        </p:spPr>
        <p:txBody>
          <a:bodyPr vert="horz" wrap="square" lIns="91440" tIns="45720" rIns="91440" bIns="45720" numCol="1" anchorCtr="0" compatLnSpc="1">
            <a:prstTxWarp prst="textNoShape">
              <a:avLst/>
            </a:prstTxWarp>
          </a:bodyPr>
          <a:lstStyle/>
          <a:p>
            <a:r>
              <a:rPr lang="en-US" sz="5200" b="1" dirty="0" smtClean="0">
                <a:effectLst/>
                <a:latin typeface="Gill Sans MT"/>
              </a:rPr>
              <a:t>R Overview</a:t>
            </a:r>
          </a:p>
        </p:txBody>
      </p:sp>
      <p:sp>
        <p:nvSpPr>
          <p:cNvPr id="181251" name="Rectangle 3"/>
          <p:cNvSpPr>
            <a:spLocks noGrp="1"/>
          </p:cNvSpPr>
          <p:nvPr>
            <p:ph type="subTitle" idx="1"/>
          </p:nvPr>
        </p:nvSpPr>
        <p:spPr>
          <a:xfrm>
            <a:off x="719192" y="1222625"/>
            <a:ext cx="7462784" cy="5081338"/>
          </a:xfrm>
        </p:spPr>
        <p:txBody>
          <a:bodyPr/>
          <a:lstStyle/>
          <a:p>
            <a:pPr marL="381000" indent="-381000" algn="l">
              <a:lnSpc>
                <a:spcPct val="80000"/>
              </a:lnSpc>
            </a:pPr>
            <a:r>
              <a:rPr lang="en-US" sz="2400" dirty="0" smtClean="0">
                <a:latin typeface="Gill Sans MT"/>
              </a:rPr>
              <a:t>R is a comprehensive statistical and graphical programming language and is a dialect of the S language:</a:t>
            </a:r>
          </a:p>
          <a:p>
            <a:pPr marL="1638300" lvl="3" indent="-266700" algn="l">
              <a:lnSpc>
                <a:spcPct val="80000"/>
              </a:lnSpc>
            </a:pPr>
            <a:r>
              <a:rPr lang="en-US" sz="1600" dirty="0" smtClean="0">
                <a:latin typeface="Gill Sans MT"/>
              </a:rPr>
              <a:t>1988 - S2: </a:t>
            </a:r>
            <a:r>
              <a:rPr lang="de-DE" altLang="zh-TW" sz="1600" dirty="0" smtClean="0">
                <a:latin typeface="Gill Sans MT"/>
                <a:ea typeface="PMingLiU" pitchFamily="18" charset="-120"/>
              </a:rPr>
              <a:t>R</a:t>
            </a:r>
            <a:r>
              <a:rPr lang="en-US" sz="1600" dirty="0" smtClean="0">
                <a:latin typeface="Gill Sans MT"/>
              </a:rPr>
              <a:t>A</a:t>
            </a:r>
            <a:r>
              <a:rPr lang="de-DE" altLang="zh-TW" sz="1600" dirty="0" smtClean="0">
                <a:latin typeface="Gill Sans MT"/>
                <a:ea typeface="PMingLiU" pitchFamily="18" charset="-120"/>
              </a:rPr>
              <a:t> Becker, J</a:t>
            </a:r>
            <a:r>
              <a:rPr lang="en-US" sz="1600" dirty="0" smtClean="0">
                <a:latin typeface="Gill Sans MT"/>
              </a:rPr>
              <a:t>M</a:t>
            </a:r>
            <a:r>
              <a:rPr lang="de-DE" altLang="zh-TW" sz="1600" dirty="0" smtClean="0">
                <a:latin typeface="Gill Sans MT"/>
                <a:ea typeface="PMingLiU" pitchFamily="18" charset="-120"/>
              </a:rPr>
              <a:t> Chambers</a:t>
            </a:r>
            <a:r>
              <a:rPr lang="en-US" sz="1600" dirty="0" smtClean="0">
                <a:latin typeface="Gill Sans MT"/>
              </a:rPr>
              <a:t>,</a:t>
            </a:r>
            <a:r>
              <a:rPr lang="de-DE" altLang="zh-TW" sz="1600" dirty="0" smtClean="0">
                <a:latin typeface="Gill Sans MT"/>
                <a:ea typeface="PMingLiU" pitchFamily="18" charset="-120"/>
              </a:rPr>
              <a:t> A Wilks </a:t>
            </a:r>
          </a:p>
          <a:p>
            <a:pPr marL="1638300" lvl="3" indent="-266700" algn="l">
              <a:lnSpc>
                <a:spcPct val="80000"/>
              </a:lnSpc>
            </a:pPr>
            <a:r>
              <a:rPr lang="en-US" sz="1600" dirty="0" smtClean="0">
                <a:latin typeface="Gill Sans MT"/>
              </a:rPr>
              <a:t>1992 - S3: </a:t>
            </a:r>
            <a:r>
              <a:rPr lang="de-DE" altLang="zh-TW" sz="1600" dirty="0" smtClean="0">
                <a:latin typeface="Gill Sans MT"/>
                <a:ea typeface="PMingLiU" pitchFamily="18" charset="-120"/>
              </a:rPr>
              <a:t>J</a:t>
            </a:r>
            <a:r>
              <a:rPr lang="en-US" sz="1600" dirty="0" smtClean="0">
                <a:latin typeface="Gill Sans MT"/>
              </a:rPr>
              <a:t>M</a:t>
            </a:r>
            <a:r>
              <a:rPr lang="de-DE" altLang="zh-TW" sz="1600" dirty="0" smtClean="0">
                <a:latin typeface="Gill Sans MT"/>
                <a:ea typeface="PMingLiU" pitchFamily="18" charset="-120"/>
              </a:rPr>
              <a:t> Chambers</a:t>
            </a:r>
            <a:r>
              <a:rPr lang="en-US" sz="1600" dirty="0" smtClean="0">
                <a:latin typeface="Gill Sans MT"/>
              </a:rPr>
              <a:t>, TJ Hastie</a:t>
            </a:r>
          </a:p>
          <a:p>
            <a:pPr marL="1638300" lvl="3" indent="-266700" algn="l">
              <a:lnSpc>
                <a:spcPct val="80000"/>
              </a:lnSpc>
            </a:pPr>
            <a:r>
              <a:rPr lang="en-US" sz="1600" dirty="0" smtClean="0">
                <a:latin typeface="Gill Sans MT"/>
              </a:rPr>
              <a:t>1998 - S4: </a:t>
            </a:r>
            <a:r>
              <a:rPr lang="de-DE" altLang="zh-TW" sz="1600" dirty="0" smtClean="0">
                <a:latin typeface="Gill Sans MT"/>
                <a:ea typeface="PMingLiU" pitchFamily="18" charset="-120"/>
              </a:rPr>
              <a:t>J</a:t>
            </a:r>
            <a:r>
              <a:rPr lang="en-US" sz="1600" dirty="0" smtClean="0">
                <a:latin typeface="Gill Sans MT"/>
              </a:rPr>
              <a:t>M</a:t>
            </a:r>
            <a:r>
              <a:rPr lang="de-DE" altLang="zh-TW" sz="1600" dirty="0" smtClean="0">
                <a:latin typeface="Gill Sans MT"/>
                <a:ea typeface="PMingLiU" pitchFamily="18" charset="-120"/>
              </a:rPr>
              <a:t> Chambers</a:t>
            </a:r>
          </a:p>
          <a:p>
            <a:pPr marL="1638300" lvl="3" indent="-266700" algn="l">
              <a:lnSpc>
                <a:spcPct val="80000"/>
              </a:lnSpc>
            </a:pPr>
            <a:endParaRPr lang="de-DE" altLang="zh-TW" sz="1600" dirty="0" smtClean="0">
              <a:latin typeface="Gill Sans MT"/>
              <a:ea typeface="PMingLiU" pitchFamily="18" charset="-120"/>
            </a:endParaRPr>
          </a:p>
          <a:p>
            <a:pPr marL="381000" indent="-381000" algn="l">
              <a:lnSpc>
                <a:spcPct val="80000"/>
              </a:lnSpc>
            </a:pPr>
            <a:r>
              <a:rPr lang="en-US" sz="2400" dirty="0" smtClean="0">
                <a:latin typeface="Gill Sans MT"/>
              </a:rPr>
              <a:t>R: initially written by Ross </a:t>
            </a:r>
            <a:r>
              <a:rPr lang="en-US" sz="2400" dirty="0" err="1" smtClean="0">
                <a:latin typeface="Gill Sans MT"/>
              </a:rPr>
              <a:t>Ihaka</a:t>
            </a:r>
            <a:r>
              <a:rPr lang="en-US" sz="2400" dirty="0" smtClean="0">
                <a:latin typeface="Gill Sans MT"/>
              </a:rPr>
              <a:t> and Robert Gentleman at </a:t>
            </a:r>
            <a:r>
              <a:rPr lang="de-DE" altLang="zh-TW" sz="2400" dirty="0" smtClean="0">
                <a:latin typeface="Gill Sans MT"/>
                <a:ea typeface="PMingLiU" pitchFamily="18" charset="-120"/>
              </a:rPr>
              <a:t>Dep</a:t>
            </a:r>
            <a:r>
              <a:rPr lang="en-US" sz="2400" dirty="0" smtClean="0">
                <a:latin typeface="Gill Sans MT"/>
              </a:rPr>
              <a:t>.</a:t>
            </a:r>
            <a:r>
              <a:rPr lang="de-DE" altLang="zh-TW" sz="2400" dirty="0" smtClean="0">
                <a:latin typeface="Gill Sans MT"/>
                <a:ea typeface="PMingLiU" pitchFamily="18" charset="-120"/>
              </a:rPr>
              <a:t> of Statistics of U of Auckland, New Zealand</a:t>
            </a:r>
            <a:r>
              <a:rPr lang="en-US" sz="2400" dirty="0" smtClean="0">
                <a:latin typeface="Gill Sans MT"/>
              </a:rPr>
              <a:t> during 1990s.</a:t>
            </a:r>
          </a:p>
          <a:p>
            <a:pPr marL="381000" indent="-381000" algn="l">
              <a:lnSpc>
                <a:spcPct val="80000"/>
              </a:lnSpc>
            </a:pPr>
            <a:endParaRPr lang="en-US" sz="2400" dirty="0" smtClean="0">
              <a:latin typeface="Gill Sans MT"/>
            </a:endParaRPr>
          </a:p>
          <a:p>
            <a:pPr marL="381000" indent="-381000" algn="l">
              <a:lnSpc>
                <a:spcPct val="80000"/>
              </a:lnSpc>
            </a:pPr>
            <a:r>
              <a:rPr lang="en-US" sz="2400" dirty="0" smtClean="0">
                <a:latin typeface="Gill Sans MT"/>
              </a:rPr>
              <a:t>Since 1997: international “R-core” team of 15 people with</a:t>
            </a:r>
          </a:p>
          <a:p>
            <a:pPr marL="381000" indent="-381000" algn="l">
              <a:lnSpc>
                <a:spcPct val="80000"/>
              </a:lnSpc>
            </a:pPr>
            <a:r>
              <a:rPr lang="en-US" sz="2400" dirty="0" smtClean="0">
                <a:latin typeface="Gill Sans MT"/>
              </a:rPr>
              <a:t>access to common CVS archive.</a:t>
            </a:r>
          </a:p>
        </p:txBody>
      </p:sp>
      <p:sp>
        <p:nvSpPr>
          <p:cNvPr id="6" name="Slide Number Placeholder 9"/>
          <p:cNvSpPr>
            <a:spLocks noGrp="1"/>
          </p:cNvSpPr>
          <p:nvPr>
            <p:ph type="sldNum" sz="quarter" idx="4294967295"/>
          </p:nvPr>
        </p:nvSpPr>
        <p:spPr>
          <a:xfrm>
            <a:off x="8686800" y="6305550"/>
            <a:ext cx="457200" cy="476250"/>
          </a:xfrm>
          <a:prstGeom prst="rect">
            <a:avLst/>
          </a:prstGeom>
        </p:spPr>
        <p:txBody>
          <a:bodyPr/>
          <a:lstStyle/>
          <a:p>
            <a:pPr>
              <a:defRPr/>
            </a:pPr>
            <a:fld id="{3DB68ACE-7A32-4DF1-83AB-DF3E0CF0C0C2}" type="slidenum">
              <a:rPr lang="en-IE"/>
              <a:pPr>
                <a:defRPr/>
              </a:pPr>
              <a:t>19</a:t>
            </a:fld>
            <a:endParaRPr lang="en-IE"/>
          </a:p>
        </p:txBody>
      </p:sp>
    </p:spTree>
    <p:extLst>
      <p:ext uri="{BB962C8B-B14F-4D97-AF65-F5344CB8AC3E}">
        <p14:creationId xmlns:p14="http://schemas.microsoft.com/office/powerpoint/2010/main" val="31869721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Grp="1"/>
          </p:cNvSpPr>
          <p:nvPr>
            <p:ph type="ctrTitle"/>
          </p:nvPr>
        </p:nvSpPr>
        <p:spPr bwMode="auto">
          <a:noFill/>
        </p:spPr>
        <p:txBody>
          <a:bodyPr vert="horz" wrap="square" lIns="91440" tIns="45720" rIns="91440" bIns="45720" numCol="1" anchorCtr="0" compatLnSpc="1">
            <a:prstTxWarp prst="textNoShape">
              <a:avLst/>
            </a:prstTxWarp>
          </a:bodyPr>
          <a:lstStyle/>
          <a:p>
            <a:r>
              <a:rPr lang="en-IE" smtClean="0">
                <a:effectLst/>
                <a:latin typeface="Gill Sans MT"/>
              </a:rPr>
              <a:t>R – why?</a:t>
            </a:r>
            <a:endParaRPr lang="en-US" smtClean="0">
              <a:effectLst/>
              <a:latin typeface="Gill Sans MT"/>
            </a:endParaRPr>
          </a:p>
        </p:txBody>
      </p:sp>
      <p:sp>
        <p:nvSpPr>
          <p:cNvPr id="179202" name="Rectangle 3"/>
          <p:cNvSpPr>
            <a:spLocks noGrp="1"/>
          </p:cNvSpPr>
          <p:nvPr>
            <p:ph type="subTitle" idx="1"/>
          </p:nvPr>
        </p:nvSpPr>
        <p:spPr>
          <a:xfrm>
            <a:off x="520022" y="800794"/>
            <a:ext cx="7839075" cy="4800600"/>
          </a:xfrm>
        </p:spPr>
        <p:txBody>
          <a:bodyPr/>
          <a:lstStyle/>
          <a:p>
            <a:pPr lvl="1" algn="r">
              <a:lnSpc>
                <a:spcPct val="80000"/>
              </a:lnSpc>
              <a:buFont typeface="Verdana" pitchFamily="34" charset="0"/>
              <a:buNone/>
            </a:pPr>
            <a:endParaRPr lang="en-IE" sz="2400" dirty="0" smtClean="0">
              <a:latin typeface="Gill Sans MT"/>
            </a:endParaRPr>
          </a:p>
          <a:p>
            <a:pPr lvl="1" algn="r">
              <a:lnSpc>
                <a:spcPct val="80000"/>
              </a:lnSpc>
              <a:buFont typeface="Verdana" pitchFamily="34" charset="0"/>
              <a:buNone/>
            </a:pPr>
            <a:endParaRPr lang="en-IE" sz="2400" dirty="0" smtClean="0">
              <a:latin typeface="Gill Sans MT"/>
            </a:endParaRPr>
          </a:p>
          <a:p>
            <a:pPr lvl="1" algn="r">
              <a:lnSpc>
                <a:spcPct val="80000"/>
              </a:lnSpc>
              <a:buFont typeface="Verdana" pitchFamily="34" charset="0"/>
              <a:buNone/>
            </a:pPr>
            <a:endParaRPr lang="en-IE" sz="2400" dirty="0">
              <a:latin typeface="Gill Sans MT"/>
            </a:endParaRPr>
          </a:p>
          <a:p>
            <a:pPr lvl="1" algn="r">
              <a:lnSpc>
                <a:spcPct val="80000"/>
              </a:lnSpc>
              <a:buFont typeface="Verdana" pitchFamily="34" charset="0"/>
              <a:buNone/>
            </a:pPr>
            <a:endParaRPr lang="en-IE" sz="2400" dirty="0" smtClean="0">
              <a:latin typeface="Gill Sans MT"/>
            </a:endParaRPr>
          </a:p>
          <a:p>
            <a:pPr lvl="1" algn="r">
              <a:lnSpc>
                <a:spcPct val="80000"/>
              </a:lnSpc>
              <a:buFont typeface="Verdana" pitchFamily="34" charset="0"/>
              <a:buNone/>
            </a:pPr>
            <a:endParaRPr lang="en-IE" sz="2400" dirty="0">
              <a:latin typeface="Gill Sans MT"/>
            </a:endParaRPr>
          </a:p>
          <a:p>
            <a:pPr>
              <a:lnSpc>
                <a:spcPct val="80000"/>
              </a:lnSpc>
            </a:pPr>
            <a:endParaRPr lang="en-US" i="1" dirty="0" smtClean="0">
              <a:latin typeface="Gill Sans MT"/>
            </a:endParaRPr>
          </a:p>
          <a:p>
            <a:pPr>
              <a:lnSpc>
                <a:spcPct val="80000"/>
              </a:lnSpc>
            </a:pPr>
            <a:r>
              <a:rPr lang="en-US" i="1" dirty="0" smtClean="0">
                <a:latin typeface="Gill Sans MT"/>
              </a:rPr>
              <a:t>Ability </a:t>
            </a:r>
            <a:r>
              <a:rPr lang="en-US" i="1" dirty="0">
                <a:latin typeface="Gill Sans MT"/>
              </a:rPr>
              <a:t>to run regression analyses, experience with R or other Statistical Software a definite plus</a:t>
            </a:r>
            <a:r>
              <a:rPr lang="en-US" dirty="0">
                <a:latin typeface="Gill Sans MT"/>
              </a:rPr>
              <a:t>. (Data Specialist</a:t>
            </a:r>
            <a:r>
              <a:rPr lang="en-US" dirty="0" smtClean="0">
                <a:latin typeface="Gill Sans MT"/>
              </a:rPr>
              <a:t>)</a:t>
            </a:r>
          </a:p>
          <a:p>
            <a:pPr>
              <a:lnSpc>
                <a:spcPct val="80000"/>
              </a:lnSpc>
            </a:pPr>
            <a:endParaRPr lang="en-US" dirty="0" smtClean="0">
              <a:latin typeface="Gill Sans MT"/>
            </a:endParaRPr>
          </a:p>
          <a:p>
            <a:pPr>
              <a:lnSpc>
                <a:spcPct val="80000"/>
              </a:lnSpc>
            </a:pPr>
            <a:r>
              <a:rPr lang="en-US" i="1" dirty="0">
                <a:latin typeface="Gill Sans MT"/>
              </a:rPr>
              <a:t>Experience of big data and related data analytics, with knowledge of R or similar statistics tools</a:t>
            </a:r>
            <a:r>
              <a:rPr lang="en-US" dirty="0">
                <a:latin typeface="Gill Sans MT"/>
              </a:rPr>
              <a:t>. (Business Intelligence Analyst)</a:t>
            </a:r>
          </a:p>
          <a:p>
            <a:pPr>
              <a:lnSpc>
                <a:spcPct val="80000"/>
              </a:lnSpc>
            </a:pPr>
            <a:endParaRPr lang="en-US" b="1" dirty="0">
              <a:latin typeface="Gill Sans MT"/>
            </a:endParaRPr>
          </a:p>
          <a:p>
            <a:pPr lvl="1" algn="r">
              <a:lnSpc>
                <a:spcPct val="80000"/>
              </a:lnSpc>
              <a:buFont typeface="Verdana" pitchFamily="34" charset="0"/>
              <a:buNone/>
            </a:pPr>
            <a:r>
              <a:rPr lang="en-IE" sz="2400" dirty="0" smtClean="0">
                <a:latin typeface="Gill Sans MT"/>
              </a:rPr>
              <a:t>Source: Linkedin Jobs</a:t>
            </a:r>
            <a:endParaRPr lang="en-US" sz="2400" dirty="0" smtClean="0">
              <a:latin typeface="Gill Sans MT"/>
            </a:endParaRPr>
          </a:p>
        </p:txBody>
      </p:sp>
      <p:pic>
        <p:nvPicPr>
          <p:cNvPr id="11" name="Picture 10"/>
          <p:cNvPicPr>
            <a:picLocks noChangeAspect="1"/>
          </p:cNvPicPr>
          <p:nvPr/>
        </p:nvPicPr>
        <p:blipFill>
          <a:blip r:embed="rId3"/>
          <a:stretch>
            <a:fillRect/>
          </a:stretch>
        </p:blipFill>
        <p:spPr>
          <a:xfrm>
            <a:off x="2749418" y="4933615"/>
            <a:ext cx="2265494" cy="171984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p:cNvSpPr>
          <p:nvPr>
            <p:ph type="ctrTitle"/>
          </p:nvPr>
        </p:nvSpPr>
        <p:spPr bwMode="auto">
          <a:xfrm>
            <a:off x="439220" y="332447"/>
            <a:ext cx="7772400" cy="1470025"/>
          </a:xfrm>
          <a:noFill/>
        </p:spPr>
        <p:txBody>
          <a:bodyPr vert="horz" wrap="square" lIns="91440" tIns="45720" rIns="91440" bIns="45720" numCol="1" anchorCtr="0" compatLnSpc="1">
            <a:prstTxWarp prst="textNoShape">
              <a:avLst/>
            </a:prstTxWarp>
          </a:bodyPr>
          <a:lstStyle/>
          <a:p>
            <a:r>
              <a:rPr lang="en-US" sz="5200" b="1" dirty="0" smtClean="0">
                <a:effectLst/>
                <a:latin typeface="Gill Sans MT"/>
              </a:rPr>
              <a:t>R Overview</a:t>
            </a:r>
          </a:p>
        </p:txBody>
      </p:sp>
      <p:sp>
        <p:nvSpPr>
          <p:cNvPr id="187395" name="Rectangle 3"/>
          <p:cNvSpPr>
            <a:spLocks noGrp="1"/>
          </p:cNvSpPr>
          <p:nvPr>
            <p:ph type="subTitle" idx="1"/>
          </p:nvPr>
        </p:nvSpPr>
        <p:spPr>
          <a:xfrm>
            <a:off x="460625" y="1313380"/>
            <a:ext cx="7772400" cy="4114800"/>
          </a:xfrm>
        </p:spPr>
        <p:txBody>
          <a:bodyPr/>
          <a:lstStyle/>
          <a:p>
            <a:pPr marL="973138" lvl="1" indent="-304800" algn="l">
              <a:lnSpc>
                <a:spcPct val="90000"/>
              </a:lnSpc>
            </a:pPr>
            <a:r>
              <a:rPr lang="en-US" dirty="0" smtClean="0">
                <a:latin typeface="Gill Sans MT"/>
              </a:rPr>
              <a:t>   A key skill to using </a:t>
            </a:r>
            <a:r>
              <a:rPr lang="en-US" b="1" dirty="0" smtClean="0">
                <a:latin typeface="Gill Sans MT"/>
              </a:rPr>
              <a:t>R</a:t>
            </a:r>
            <a:r>
              <a:rPr lang="en-US" dirty="0" smtClean="0">
                <a:latin typeface="Gill Sans MT"/>
              </a:rPr>
              <a:t> effectively is learning how to use the built-in help system. Other sections describe the working environment, inputting programs and outputting results, installing new functionality through packages etc. </a:t>
            </a:r>
          </a:p>
          <a:p>
            <a:pPr marL="973138" lvl="1" indent="-304800" algn="l">
              <a:lnSpc>
                <a:spcPct val="90000"/>
              </a:lnSpc>
            </a:pPr>
            <a:endParaRPr lang="en-US" dirty="0" smtClean="0">
              <a:latin typeface="Gill Sans MT"/>
            </a:endParaRPr>
          </a:p>
          <a:p>
            <a:pPr marL="1219200" lvl="2" indent="-304800" algn="l">
              <a:lnSpc>
                <a:spcPct val="90000"/>
              </a:lnSpc>
            </a:pPr>
            <a:r>
              <a:rPr lang="en-US" dirty="0" smtClean="0">
                <a:latin typeface="Gill Sans MT"/>
              </a:rPr>
              <a:t>A fundamental design feature of </a:t>
            </a:r>
            <a:r>
              <a:rPr lang="en-US" b="1" dirty="0" smtClean="0">
                <a:latin typeface="Gill Sans MT"/>
              </a:rPr>
              <a:t>R</a:t>
            </a:r>
            <a:r>
              <a:rPr lang="en-US" dirty="0" smtClean="0">
                <a:latin typeface="Gill Sans MT"/>
              </a:rPr>
              <a:t> is that the output</a:t>
            </a:r>
          </a:p>
          <a:p>
            <a:pPr marL="1219200" lvl="2" indent="-304800" algn="l">
              <a:lnSpc>
                <a:spcPct val="90000"/>
              </a:lnSpc>
            </a:pPr>
            <a:r>
              <a:rPr lang="en-US" dirty="0" smtClean="0">
                <a:latin typeface="Gill Sans MT"/>
              </a:rPr>
              <a:t>from most functions can be used as input to other</a:t>
            </a:r>
          </a:p>
          <a:p>
            <a:pPr marL="1219200" lvl="2" indent="-304800" algn="l">
              <a:lnSpc>
                <a:spcPct val="90000"/>
              </a:lnSpc>
            </a:pPr>
            <a:r>
              <a:rPr lang="en-US" dirty="0" smtClean="0">
                <a:latin typeface="Gill Sans MT"/>
              </a:rPr>
              <a:t>functions. This is described in reusing results. </a:t>
            </a:r>
          </a:p>
        </p:txBody>
      </p:sp>
      <p:sp>
        <p:nvSpPr>
          <p:cNvPr id="6" name="Slide Number Placeholder 9"/>
          <p:cNvSpPr>
            <a:spLocks noGrp="1"/>
          </p:cNvSpPr>
          <p:nvPr>
            <p:ph type="sldNum" sz="quarter" idx="4294967295"/>
          </p:nvPr>
        </p:nvSpPr>
        <p:spPr>
          <a:xfrm>
            <a:off x="8686800" y="6305550"/>
            <a:ext cx="457200" cy="476250"/>
          </a:xfrm>
          <a:prstGeom prst="rect">
            <a:avLst/>
          </a:prstGeom>
        </p:spPr>
        <p:txBody>
          <a:bodyPr/>
          <a:lstStyle/>
          <a:p>
            <a:pPr>
              <a:defRPr/>
            </a:pPr>
            <a:fld id="{94FEF0D3-A4B1-4700-B09D-CA7F03DC155E}" type="slidenum">
              <a:rPr lang="en-IE"/>
              <a:pPr>
                <a:defRPr/>
              </a:pPr>
              <a:t>20</a:t>
            </a:fld>
            <a:endParaRPr lang="en-IE"/>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2"/>
          <p:cNvSpPr>
            <a:spLocks noGrp="1"/>
          </p:cNvSpPr>
          <p:nvPr>
            <p:ph type="ctrTitle"/>
          </p:nvPr>
        </p:nvSpPr>
        <p:spPr bwMode="auto">
          <a:noFill/>
        </p:spPr>
        <p:txBody>
          <a:bodyPr vert="horz" wrap="square" lIns="91440" tIns="45720" rIns="91440" bIns="45720" numCol="1" anchorCtr="0" compatLnSpc="1">
            <a:prstTxWarp prst="textNoShape">
              <a:avLst/>
            </a:prstTxWarp>
          </a:bodyPr>
          <a:lstStyle/>
          <a:p>
            <a:r>
              <a:rPr lang="en-US" sz="5200" b="1" smtClean="0">
                <a:effectLst/>
                <a:latin typeface="Gill Sans MT"/>
              </a:rPr>
              <a:t>R Interface</a:t>
            </a:r>
          </a:p>
        </p:txBody>
      </p:sp>
      <p:sp>
        <p:nvSpPr>
          <p:cNvPr id="189442" name="Rectangle 3"/>
          <p:cNvSpPr>
            <a:spLocks noGrp="1"/>
          </p:cNvSpPr>
          <p:nvPr>
            <p:ph type="subTitle" idx="1"/>
          </p:nvPr>
        </p:nvSpPr>
        <p:spPr>
          <a:xfrm>
            <a:off x="598577" y="1458930"/>
            <a:ext cx="7305675" cy="3886200"/>
          </a:xfrm>
        </p:spPr>
        <p:txBody>
          <a:bodyPr/>
          <a:lstStyle/>
          <a:p>
            <a:pPr marL="381000" indent="-381000"/>
            <a:r>
              <a:rPr lang="en-US" sz="2800" dirty="0" smtClean="0">
                <a:latin typeface="Gill Sans MT"/>
              </a:rPr>
              <a:t>Start the R system, the main window (</a:t>
            </a:r>
            <a:r>
              <a:rPr lang="en-US" sz="2800" dirty="0" err="1" smtClean="0">
                <a:latin typeface="Gill Sans MT"/>
              </a:rPr>
              <a:t>RGui</a:t>
            </a:r>
            <a:r>
              <a:rPr lang="en-US" sz="2800" dirty="0" smtClean="0">
                <a:latin typeface="Gill Sans MT"/>
              </a:rPr>
              <a:t>) with a sub window (R Console) will appear</a:t>
            </a:r>
          </a:p>
          <a:p>
            <a:pPr marL="381000" indent="-381000">
              <a:buFont typeface="Wingdings 2" pitchFamily="18" charset="2"/>
              <a:buNone/>
            </a:pPr>
            <a:endParaRPr lang="en-US" sz="2800" dirty="0" smtClean="0">
              <a:latin typeface="Gill Sans MT"/>
            </a:endParaRPr>
          </a:p>
          <a:p>
            <a:pPr marL="381000" indent="-381000"/>
            <a:r>
              <a:rPr lang="en-US" sz="2800" dirty="0" smtClean="0">
                <a:latin typeface="Gill Sans MT"/>
              </a:rPr>
              <a:t>In the `Console' window the cursor is waiting for you to type in some R commands.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2"/>
          <p:cNvSpPr>
            <a:spLocks noGrp="1"/>
          </p:cNvSpPr>
          <p:nvPr>
            <p:ph type="ctrTitle"/>
          </p:nvPr>
        </p:nvSpPr>
        <p:spPr bwMode="auto">
          <a:xfrm>
            <a:off x="470043" y="229705"/>
            <a:ext cx="7772400" cy="1470025"/>
          </a:xfrm>
          <a:noFill/>
        </p:spPr>
        <p:txBody>
          <a:bodyPr vert="horz" wrap="square" lIns="91440" tIns="45720" rIns="91440" bIns="45720" numCol="1" anchorCtr="0" compatLnSpc="1">
            <a:prstTxWarp prst="textNoShape">
              <a:avLst/>
            </a:prstTxWarp>
          </a:bodyPr>
          <a:lstStyle/>
          <a:p>
            <a:r>
              <a:rPr lang="en-US" sz="5200" b="1" dirty="0" smtClean="0">
                <a:effectLst/>
                <a:latin typeface="Gill Sans MT"/>
              </a:rPr>
              <a:t>Typical R Session</a:t>
            </a:r>
          </a:p>
        </p:txBody>
      </p:sp>
      <p:pic>
        <p:nvPicPr>
          <p:cNvPr id="191490" name="Picture 3"/>
          <p:cNvPicPr>
            <a:picLocks noChangeAspect="1" noChangeArrowheads="1"/>
          </p:cNvPicPr>
          <p:nvPr/>
        </p:nvPicPr>
        <p:blipFill>
          <a:blip r:embed="rId3"/>
          <a:srcRect/>
          <a:stretch>
            <a:fillRect/>
          </a:stretch>
        </p:blipFill>
        <p:spPr bwMode="auto">
          <a:xfrm>
            <a:off x="630434" y="1404063"/>
            <a:ext cx="5457825" cy="44767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p:cNvSpPr>
          <p:nvPr>
            <p:ph type="ctrTitle"/>
          </p:nvPr>
        </p:nvSpPr>
        <p:spPr bwMode="auto">
          <a:xfrm>
            <a:off x="274834" y="188609"/>
            <a:ext cx="7772400" cy="1470025"/>
          </a:xfrm>
          <a:noFill/>
        </p:spPr>
        <p:txBody>
          <a:bodyPr vert="horz" wrap="square" lIns="91440" tIns="45720" rIns="91440" bIns="45720" numCol="1" anchorCtr="0" compatLnSpc="1">
            <a:prstTxWarp prst="textNoShape">
              <a:avLst/>
            </a:prstTxWarp>
          </a:bodyPr>
          <a:lstStyle/>
          <a:p>
            <a:r>
              <a:rPr lang="en-US" sz="5200" b="1" dirty="0" smtClean="0">
                <a:effectLst/>
                <a:latin typeface="Gill Sans MT"/>
              </a:rPr>
              <a:t>R Introduction</a:t>
            </a:r>
          </a:p>
        </p:txBody>
      </p:sp>
      <p:sp>
        <p:nvSpPr>
          <p:cNvPr id="193538" name="Rectangle 3"/>
          <p:cNvSpPr>
            <a:spLocks noGrp="1"/>
          </p:cNvSpPr>
          <p:nvPr>
            <p:ph type="subTitle" idx="1"/>
          </p:nvPr>
        </p:nvSpPr>
        <p:spPr>
          <a:xfrm>
            <a:off x="370155" y="1577939"/>
            <a:ext cx="7289800" cy="2362200"/>
          </a:xfrm>
        </p:spPr>
        <p:txBody>
          <a:bodyPr/>
          <a:lstStyle/>
          <a:p>
            <a:pPr marL="381000" indent="-381000" algn="l">
              <a:lnSpc>
                <a:spcPct val="80000"/>
              </a:lnSpc>
            </a:pPr>
            <a:r>
              <a:rPr lang="en-US" sz="2400" dirty="0" smtClean="0">
                <a:latin typeface="Gill Sans MT"/>
              </a:rPr>
              <a:t>Results of calculations can be stored in objects using the assignment operators:</a:t>
            </a:r>
          </a:p>
          <a:p>
            <a:pPr marL="381000" indent="-381000" algn="l">
              <a:lnSpc>
                <a:spcPct val="80000"/>
              </a:lnSpc>
              <a:buFont typeface="Wingdings 2" pitchFamily="18" charset="2"/>
              <a:buNone/>
            </a:pPr>
            <a:endParaRPr lang="en-US" sz="2400" dirty="0" smtClean="0">
              <a:latin typeface="Gill Sans MT"/>
            </a:endParaRPr>
          </a:p>
          <a:p>
            <a:pPr marL="800100" lvl="1" indent="-342900" algn="l">
              <a:lnSpc>
                <a:spcPct val="80000"/>
              </a:lnSpc>
            </a:pPr>
            <a:r>
              <a:rPr lang="en-US" sz="2000" dirty="0" smtClean="0">
                <a:latin typeface="Gill Sans MT"/>
              </a:rPr>
              <a:t> An arrow (&lt;-) formed by a smaller than character and a hyphen without a space!</a:t>
            </a:r>
          </a:p>
          <a:p>
            <a:pPr marL="800100" lvl="1" indent="-342900" algn="l">
              <a:lnSpc>
                <a:spcPct val="80000"/>
              </a:lnSpc>
              <a:buFont typeface="Verdana" pitchFamily="34" charset="0"/>
              <a:buNone/>
            </a:pPr>
            <a:endParaRPr lang="en-US" sz="2000" dirty="0" smtClean="0">
              <a:latin typeface="Gill Sans MT"/>
            </a:endParaRPr>
          </a:p>
          <a:p>
            <a:pPr marL="800100" lvl="1" indent="-342900" algn="l">
              <a:lnSpc>
                <a:spcPct val="80000"/>
              </a:lnSpc>
            </a:pPr>
            <a:r>
              <a:rPr lang="en-US" sz="2000" dirty="0" smtClean="0">
                <a:latin typeface="Gill Sans MT"/>
              </a:rPr>
              <a:t> The equal character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Rectangle 2"/>
          <p:cNvSpPr>
            <a:spLocks noGrp="1"/>
          </p:cNvSpPr>
          <p:nvPr>
            <p:ph type="ctrTitle"/>
          </p:nvPr>
        </p:nvSpPr>
        <p:spPr bwMode="auto">
          <a:xfrm>
            <a:off x="387850" y="260528"/>
            <a:ext cx="7772400" cy="1470025"/>
          </a:xfrm>
          <a:noFill/>
        </p:spPr>
        <p:txBody>
          <a:bodyPr vert="horz" wrap="square" lIns="91440" tIns="45720" rIns="91440" bIns="45720" numCol="1" anchorCtr="0" compatLnSpc="1">
            <a:prstTxWarp prst="textNoShape">
              <a:avLst/>
            </a:prstTxWarp>
          </a:bodyPr>
          <a:lstStyle/>
          <a:p>
            <a:r>
              <a:rPr lang="en-US" sz="5200" b="1" dirty="0" smtClean="0">
                <a:effectLst/>
                <a:latin typeface="Gill Sans MT"/>
              </a:rPr>
              <a:t>R Help</a:t>
            </a:r>
          </a:p>
        </p:txBody>
      </p:sp>
      <p:sp>
        <p:nvSpPr>
          <p:cNvPr id="220162" name="Rectangle 3"/>
          <p:cNvSpPr>
            <a:spLocks noGrp="1"/>
          </p:cNvSpPr>
          <p:nvPr>
            <p:ph type="subTitle" idx="1"/>
          </p:nvPr>
        </p:nvSpPr>
        <p:spPr>
          <a:xfrm>
            <a:off x="368158" y="1417834"/>
            <a:ext cx="7772400" cy="4171308"/>
          </a:xfrm>
        </p:spPr>
        <p:txBody>
          <a:bodyPr/>
          <a:lstStyle/>
          <a:p>
            <a:pPr marL="800100" lvl="1" indent="-342900" algn="l">
              <a:buFont typeface="Verdana" pitchFamily="34" charset="0"/>
              <a:buNone/>
            </a:pPr>
            <a:r>
              <a:rPr lang="en-US" dirty="0" smtClean="0">
                <a:latin typeface="Gill Sans MT"/>
              </a:rPr>
              <a:t>Once </a:t>
            </a:r>
            <a:r>
              <a:rPr lang="en-US" b="1" dirty="0" smtClean="0">
                <a:latin typeface="Gill Sans MT"/>
              </a:rPr>
              <a:t>R</a:t>
            </a:r>
            <a:r>
              <a:rPr lang="en-US" dirty="0" smtClean="0">
                <a:latin typeface="Gill Sans MT"/>
              </a:rPr>
              <a:t> is installed, there is a comprehensive</a:t>
            </a:r>
          </a:p>
          <a:p>
            <a:pPr marL="800100" lvl="1" indent="-342900" algn="l">
              <a:buFont typeface="Verdana" pitchFamily="34" charset="0"/>
              <a:buNone/>
            </a:pPr>
            <a:r>
              <a:rPr lang="en-US" dirty="0" smtClean="0">
                <a:latin typeface="Gill Sans MT"/>
              </a:rPr>
              <a:t>built-in help system. At the program's command</a:t>
            </a:r>
          </a:p>
          <a:p>
            <a:pPr marL="800100" lvl="1" indent="-342900" algn="l">
              <a:buFont typeface="Verdana" pitchFamily="34" charset="0"/>
              <a:buNone/>
            </a:pPr>
            <a:r>
              <a:rPr lang="en-US" dirty="0" smtClean="0">
                <a:latin typeface="Gill Sans MT"/>
              </a:rPr>
              <a:t>prompt you can use any of the following:</a:t>
            </a:r>
          </a:p>
          <a:p>
            <a:pPr marL="800100" lvl="1" indent="-342900" algn="l">
              <a:buFont typeface="Verdana" pitchFamily="34" charset="0"/>
              <a:buNone/>
            </a:pPr>
            <a:r>
              <a:rPr lang="en-US" dirty="0" err="1" smtClean="0">
                <a:latin typeface="Gill Sans MT"/>
              </a:rPr>
              <a:t>help.start</a:t>
            </a:r>
            <a:r>
              <a:rPr lang="en-US" dirty="0" smtClean="0">
                <a:latin typeface="Gill Sans MT"/>
              </a:rPr>
              <a:t>()   # general help</a:t>
            </a:r>
          </a:p>
          <a:p>
            <a:pPr marL="800100" lvl="1" indent="-342900" algn="l">
              <a:buFont typeface="Verdana" pitchFamily="34" charset="0"/>
              <a:buNone/>
            </a:pPr>
            <a:r>
              <a:rPr lang="en-US" dirty="0" smtClean="0">
                <a:latin typeface="Gill Sans MT"/>
              </a:rPr>
              <a:t>help(</a:t>
            </a:r>
            <a:r>
              <a:rPr lang="en-US" i="1" dirty="0" smtClean="0">
                <a:latin typeface="Gill Sans MT"/>
              </a:rPr>
              <a:t>foo</a:t>
            </a:r>
            <a:r>
              <a:rPr lang="en-US" dirty="0" smtClean="0">
                <a:latin typeface="Gill Sans MT"/>
              </a:rPr>
              <a:t>)      # help about function </a:t>
            </a:r>
            <a:r>
              <a:rPr lang="en-US" i="1" dirty="0" smtClean="0">
                <a:latin typeface="Gill Sans MT"/>
              </a:rPr>
              <a:t>foo</a:t>
            </a:r>
            <a:endParaRPr lang="en-US" dirty="0">
              <a:latin typeface="Gill Sans MT"/>
            </a:endParaRPr>
          </a:p>
          <a:p>
            <a:pPr marL="800100" lvl="1" indent="-342900" algn="l">
              <a:buFont typeface="Verdana" pitchFamily="34" charset="0"/>
              <a:buNone/>
            </a:pPr>
            <a:r>
              <a:rPr lang="en-US" dirty="0" smtClean="0">
                <a:latin typeface="Gill Sans MT"/>
              </a:rPr>
              <a:t>?</a:t>
            </a:r>
            <a:r>
              <a:rPr lang="en-US" i="1" dirty="0" smtClean="0">
                <a:latin typeface="Gill Sans MT"/>
              </a:rPr>
              <a:t>foo</a:t>
            </a:r>
            <a:r>
              <a:rPr lang="en-US" dirty="0" smtClean="0">
                <a:latin typeface="Gill Sans MT"/>
              </a:rPr>
              <a:t>           # same thing </a:t>
            </a:r>
          </a:p>
          <a:p>
            <a:pPr marL="800100" lvl="1" indent="-342900" algn="l">
              <a:buFont typeface="Verdana" pitchFamily="34" charset="0"/>
              <a:buNone/>
            </a:pPr>
            <a:r>
              <a:rPr lang="en-US" dirty="0" smtClean="0">
                <a:latin typeface="Gill Sans MT"/>
              </a:rPr>
              <a:t>apropos("</a:t>
            </a:r>
            <a:r>
              <a:rPr lang="en-US" i="1" dirty="0" smtClean="0">
                <a:latin typeface="Gill Sans MT"/>
              </a:rPr>
              <a:t>foo</a:t>
            </a:r>
            <a:r>
              <a:rPr lang="en-US" dirty="0" smtClean="0">
                <a:latin typeface="Gill Sans MT"/>
              </a:rPr>
              <a:t>") </a:t>
            </a:r>
            <a:r>
              <a:rPr lang="en-US" sz="2000" dirty="0" smtClean="0">
                <a:latin typeface="Gill Sans MT"/>
              </a:rPr>
              <a:t># list all function containing string foo</a:t>
            </a:r>
            <a:endParaRPr lang="en-US" dirty="0">
              <a:latin typeface="Gill Sans MT"/>
            </a:endParaRPr>
          </a:p>
          <a:p>
            <a:pPr marL="800100" lvl="1" indent="-342900" algn="l">
              <a:buFont typeface="Verdana" pitchFamily="34" charset="0"/>
              <a:buNone/>
            </a:pPr>
            <a:r>
              <a:rPr lang="en-US" dirty="0" smtClean="0">
                <a:latin typeface="Gill Sans MT"/>
              </a:rPr>
              <a:t>example(</a:t>
            </a:r>
            <a:r>
              <a:rPr lang="en-US" i="1" dirty="0" smtClean="0">
                <a:latin typeface="Gill Sans MT"/>
              </a:rPr>
              <a:t>foo</a:t>
            </a:r>
            <a:r>
              <a:rPr lang="en-US" dirty="0" smtClean="0">
                <a:latin typeface="Gill Sans MT"/>
              </a:rPr>
              <a:t>)   </a:t>
            </a:r>
            <a:r>
              <a:rPr lang="en-US" sz="2000" dirty="0" smtClean="0">
                <a:latin typeface="Gill Sans MT"/>
              </a:rPr>
              <a:t># show an example of function </a:t>
            </a:r>
            <a:r>
              <a:rPr lang="en-US" sz="2000" i="1" dirty="0" smtClean="0">
                <a:latin typeface="Gill Sans MT"/>
              </a:rPr>
              <a:t>foo</a:t>
            </a:r>
            <a:r>
              <a:rPr lang="en-US" sz="2000" dirty="0" smtClean="0">
                <a:latin typeface="Gill Sans MT"/>
              </a:rPr>
              <a:t>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Rectangle 2"/>
          <p:cNvSpPr>
            <a:spLocks noGrp="1"/>
          </p:cNvSpPr>
          <p:nvPr>
            <p:ph type="ctrTitle"/>
          </p:nvPr>
        </p:nvSpPr>
        <p:spPr bwMode="auto">
          <a:xfrm>
            <a:off x="398124" y="301625"/>
            <a:ext cx="7772400" cy="1470025"/>
          </a:xfrm>
          <a:noFill/>
        </p:spPr>
        <p:txBody>
          <a:bodyPr vert="horz" wrap="square" lIns="91440" tIns="45720" rIns="91440" bIns="45720" numCol="1" anchorCtr="0" compatLnSpc="1">
            <a:prstTxWarp prst="textNoShape">
              <a:avLst/>
            </a:prstTxWarp>
          </a:bodyPr>
          <a:lstStyle/>
          <a:p>
            <a:r>
              <a:rPr lang="en-US" sz="5200" b="1" dirty="0" smtClean="0">
                <a:effectLst/>
                <a:latin typeface="Gill Sans MT"/>
              </a:rPr>
              <a:t>R Datasets</a:t>
            </a:r>
          </a:p>
        </p:txBody>
      </p:sp>
      <p:sp>
        <p:nvSpPr>
          <p:cNvPr id="222210" name="Rectangle 3"/>
          <p:cNvSpPr>
            <a:spLocks noGrp="1"/>
          </p:cNvSpPr>
          <p:nvPr>
            <p:ph type="subTitle" idx="1"/>
          </p:nvPr>
        </p:nvSpPr>
        <p:spPr>
          <a:xfrm>
            <a:off x="501722" y="1078786"/>
            <a:ext cx="7772400" cy="4058292"/>
          </a:xfrm>
        </p:spPr>
        <p:txBody>
          <a:bodyPr/>
          <a:lstStyle/>
          <a:p>
            <a:pPr marL="800100" lvl="1" indent="-342900" algn="l">
              <a:buFont typeface="Verdana" pitchFamily="34" charset="0"/>
              <a:buNone/>
            </a:pPr>
            <a:r>
              <a:rPr lang="en-US" b="1" dirty="0" smtClean="0">
                <a:latin typeface="Gill Sans MT"/>
              </a:rPr>
              <a:t>R</a:t>
            </a:r>
            <a:r>
              <a:rPr lang="en-US" dirty="0" smtClean="0">
                <a:latin typeface="Gill Sans MT"/>
              </a:rPr>
              <a:t> comes with a number of sample datasets that</a:t>
            </a:r>
          </a:p>
          <a:p>
            <a:pPr marL="800100" lvl="1" indent="-342900" algn="l">
              <a:buFont typeface="Verdana" pitchFamily="34" charset="0"/>
              <a:buNone/>
            </a:pPr>
            <a:r>
              <a:rPr lang="en-US" dirty="0" smtClean="0">
                <a:latin typeface="Gill Sans MT"/>
              </a:rPr>
              <a:t>you can experiment with. Type </a:t>
            </a:r>
          </a:p>
          <a:p>
            <a:pPr marL="800100" lvl="1" indent="-342900" algn="l">
              <a:buFont typeface="Verdana" pitchFamily="34" charset="0"/>
              <a:buNone/>
            </a:pPr>
            <a:r>
              <a:rPr lang="en-US" b="1" dirty="0" smtClean="0">
                <a:latin typeface="Gill Sans MT"/>
              </a:rPr>
              <a:t>&gt; data( )</a:t>
            </a:r>
          </a:p>
          <a:p>
            <a:pPr marL="800100" lvl="1" indent="-342900" algn="l">
              <a:buFont typeface="Verdana" pitchFamily="34" charset="0"/>
              <a:buNone/>
            </a:pPr>
            <a:r>
              <a:rPr lang="en-US" dirty="0" smtClean="0">
                <a:latin typeface="Gill Sans MT"/>
              </a:rPr>
              <a:t> to see the available datasets. The results will</a:t>
            </a:r>
          </a:p>
          <a:p>
            <a:pPr marL="800100" lvl="1" indent="-342900" algn="l">
              <a:buFont typeface="Verdana" pitchFamily="34" charset="0"/>
              <a:buNone/>
            </a:pPr>
            <a:r>
              <a:rPr lang="en-US" dirty="0" smtClean="0">
                <a:latin typeface="Gill Sans MT"/>
              </a:rPr>
              <a:t>depend on which </a:t>
            </a:r>
            <a:r>
              <a:rPr lang="en-US" dirty="0" smtClean="0">
                <a:latin typeface="Gill Sans MT"/>
                <a:hlinkClick r:id="rId3"/>
              </a:rPr>
              <a:t>packages</a:t>
            </a:r>
            <a:r>
              <a:rPr lang="en-US" dirty="0" smtClean="0">
                <a:latin typeface="Gill Sans MT"/>
              </a:rPr>
              <a:t> you have loaded.</a:t>
            </a:r>
          </a:p>
          <a:p>
            <a:pPr marL="800100" lvl="1" indent="-342900" algn="l">
              <a:buFont typeface="Verdana" pitchFamily="34" charset="0"/>
              <a:buNone/>
            </a:pPr>
            <a:r>
              <a:rPr lang="en-US" dirty="0" smtClean="0">
                <a:latin typeface="Gill Sans MT"/>
              </a:rPr>
              <a:t>Type </a:t>
            </a:r>
          </a:p>
          <a:p>
            <a:pPr marL="800100" lvl="1" indent="-342900" algn="l">
              <a:buFont typeface="Verdana" pitchFamily="34" charset="0"/>
              <a:buNone/>
            </a:pPr>
            <a:r>
              <a:rPr lang="en-US" b="1" dirty="0" smtClean="0">
                <a:latin typeface="Gill Sans MT"/>
              </a:rPr>
              <a:t>help(</a:t>
            </a:r>
            <a:r>
              <a:rPr lang="en-US" i="1" dirty="0" err="1" smtClean="0">
                <a:latin typeface="Gill Sans MT"/>
              </a:rPr>
              <a:t>datasetname</a:t>
            </a:r>
            <a:r>
              <a:rPr lang="en-US" b="1" dirty="0" smtClean="0">
                <a:latin typeface="Gill Sans MT"/>
              </a:rPr>
              <a:t>)</a:t>
            </a:r>
            <a:r>
              <a:rPr lang="en-US" dirty="0" smtClean="0">
                <a:latin typeface="Gill Sans MT"/>
              </a:rPr>
              <a:t> </a:t>
            </a:r>
          </a:p>
          <a:p>
            <a:pPr marL="800100" lvl="1" indent="-342900" algn="l">
              <a:buFont typeface="Verdana" pitchFamily="34" charset="0"/>
              <a:buNone/>
            </a:pPr>
            <a:r>
              <a:rPr lang="en-US" dirty="0" smtClean="0">
                <a:latin typeface="Gill Sans MT"/>
              </a:rPr>
              <a:t>for details on a sample dataset. </a:t>
            </a:r>
          </a:p>
        </p:txBody>
      </p:sp>
      <p:sp>
        <p:nvSpPr>
          <p:cNvPr id="222212" name="Text Box 4"/>
          <p:cNvSpPr txBox="1">
            <a:spLocks noChangeArrowheads="1"/>
          </p:cNvSpPr>
          <p:nvPr/>
        </p:nvSpPr>
        <p:spPr bwMode="auto">
          <a:xfrm>
            <a:off x="976901" y="5100888"/>
            <a:ext cx="7485063" cy="641350"/>
          </a:xfrm>
          <a:prstGeom prst="rect">
            <a:avLst/>
          </a:prstGeom>
          <a:solidFill>
            <a:srgbClr val="FFFF00"/>
          </a:solidFill>
          <a:ln w="9525">
            <a:noFill/>
            <a:miter lim="800000"/>
            <a:headEnd/>
            <a:tailEnd/>
          </a:ln>
          <a:effectLst/>
        </p:spPr>
        <p:txBody>
          <a:bodyPr>
            <a:spAutoFit/>
          </a:bodyPr>
          <a:lstStyle/>
          <a:p>
            <a:pPr>
              <a:spcBef>
                <a:spcPct val="50000"/>
              </a:spcBef>
            </a:pPr>
            <a:r>
              <a:rPr lang="en-IE" dirty="0"/>
              <a:t>If you use R for data mining (and you should!) you will come across many classic data sets, e.g., the IRIS data set.</a:t>
            </a:r>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Rectangle 2"/>
          <p:cNvSpPr>
            <a:spLocks noGrp="1"/>
          </p:cNvSpPr>
          <p:nvPr>
            <p:ph type="ctrTitle"/>
          </p:nvPr>
        </p:nvSpPr>
        <p:spPr bwMode="auto">
          <a:xfrm>
            <a:off x="418672" y="126964"/>
            <a:ext cx="7772400" cy="1470025"/>
          </a:xfrm>
          <a:noFill/>
        </p:spPr>
        <p:txBody>
          <a:bodyPr vert="horz" wrap="square" lIns="91440" tIns="45720" rIns="91440" bIns="45720" numCol="1" anchorCtr="0" compatLnSpc="1">
            <a:prstTxWarp prst="textNoShape">
              <a:avLst/>
            </a:prstTxWarp>
          </a:bodyPr>
          <a:lstStyle/>
          <a:p>
            <a:r>
              <a:rPr lang="en-US" sz="5200" b="1" dirty="0" smtClean="0">
                <a:effectLst/>
                <a:latin typeface="Gill Sans MT"/>
              </a:rPr>
              <a:t>R Packages</a:t>
            </a:r>
          </a:p>
        </p:txBody>
      </p:sp>
      <p:sp>
        <p:nvSpPr>
          <p:cNvPr id="224258" name="Rectangle 3"/>
          <p:cNvSpPr>
            <a:spLocks noGrp="1"/>
          </p:cNvSpPr>
          <p:nvPr>
            <p:ph type="subTitle" idx="1"/>
          </p:nvPr>
        </p:nvSpPr>
        <p:spPr>
          <a:xfrm>
            <a:off x="507661" y="1204929"/>
            <a:ext cx="7772400" cy="4117083"/>
          </a:xfrm>
        </p:spPr>
        <p:txBody>
          <a:bodyPr/>
          <a:lstStyle/>
          <a:p>
            <a:pPr marL="800100" lvl="1" indent="-342900" algn="l">
              <a:lnSpc>
                <a:spcPct val="90000"/>
              </a:lnSpc>
            </a:pPr>
            <a:r>
              <a:rPr lang="en-US" sz="2000" dirty="0" smtClean="0">
                <a:latin typeface="Gill Sans MT"/>
              </a:rPr>
              <a:t>One of the strengths of R is that the system can easily be extended.</a:t>
            </a:r>
          </a:p>
          <a:p>
            <a:pPr marL="800100" lvl="1" indent="-342900" algn="l">
              <a:lnSpc>
                <a:spcPct val="90000"/>
              </a:lnSpc>
            </a:pPr>
            <a:r>
              <a:rPr lang="en-US" sz="2000" dirty="0" smtClean="0">
                <a:latin typeface="Gill Sans MT"/>
              </a:rPr>
              <a:t>The system allows you to write new functions and package those</a:t>
            </a:r>
          </a:p>
          <a:p>
            <a:pPr marL="800100" lvl="1" indent="-342900" algn="l">
              <a:lnSpc>
                <a:spcPct val="90000"/>
              </a:lnSpc>
            </a:pPr>
            <a:r>
              <a:rPr lang="en-US" sz="2000" dirty="0" smtClean="0">
                <a:latin typeface="Gill Sans MT"/>
              </a:rPr>
              <a:t>functions in a so called `R package' (or `R library'). </a:t>
            </a:r>
          </a:p>
          <a:p>
            <a:pPr marL="800100" lvl="1" indent="-342900" algn="l">
              <a:lnSpc>
                <a:spcPct val="90000"/>
              </a:lnSpc>
            </a:pPr>
            <a:endParaRPr lang="en-US" sz="2000" dirty="0" smtClean="0">
              <a:latin typeface="Gill Sans MT"/>
            </a:endParaRPr>
          </a:p>
          <a:p>
            <a:pPr marL="800100" lvl="1" indent="-342900" algn="l">
              <a:lnSpc>
                <a:spcPct val="90000"/>
              </a:lnSpc>
            </a:pPr>
            <a:r>
              <a:rPr lang="en-US" sz="2000" dirty="0" smtClean="0">
                <a:latin typeface="Gill Sans MT"/>
              </a:rPr>
              <a:t>The R package may also contain other R objects, for example data</a:t>
            </a:r>
          </a:p>
          <a:p>
            <a:pPr marL="800100" lvl="1" indent="-342900" algn="l">
              <a:lnSpc>
                <a:spcPct val="90000"/>
              </a:lnSpc>
            </a:pPr>
            <a:r>
              <a:rPr lang="en-US" sz="2000" dirty="0" smtClean="0">
                <a:latin typeface="Gill Sans MT"/>
              </a:rPr>
              <a:t>sets or documentation. </a:t>
            </a:r>
          </a:p>
          <a:p>
            <a:pPr marL="800100" lvl="1" indent="-342900" algn="l">
              <a:lnSpc>
                <a:spcPct val="90000"/>
              </a:lnSpc>
            </a:pPr>
            <a:endParaRPr lang="en-US" sz="2000" dirty="0" smtClean="0">
              <a:latin typeface="Gill Sans MT"/>
            </a:endParaRPr>
          </a:p>
          <a:p>
            <a:pPr marL="800100" lvl="1" indent="-342900" algn="l">
              <a:lnSpc>
                <a:spcPct val="90000"/>
              </a:lnSpc>
            </a:pPr>
            <a:r>
              <a:rPr lang="en-US" sz="2000" dirty="0" smtClean="0">
                <a:latin typeface="Gill Sans MT"/>
              </a:rPr>
              <a:t>There is a lively R user community and many R packages have been</a:t>
            </a:r>
          </a:p>
          <a:p>
            <a:pPr marL="800100" lvl="1" indent="-342900" algn="l">
              <a:lnSpc>
                <a:spcPct val="90000"/>
              </a:lnSpc>
            </a:pPr>
            <a:r>
              <a:rPr lang="en-US" sz="2000" dirty="0" smtClean="0">
                <a:latin typeface="Gill Sans MT"/>
              </a:rPr>
              <a:t>written and made available on CRAN for other users. Just a few</a:t>
            </a:r>
          </a:p>
          <a:p>
            <a:pPr marL="800100" lvl="1" indent="-342900" algn="l">
              <a:lnSpc>
                <a:spcPct val="90000"/>
              </a:lnSpc>
            </a:pPr>
            <a:r>
              <a:rPr lang="en-US" sz="2000" dirty="0" smtClean="0">
                <a:latin typeface="Gill Sans MT"/>
              </a:rPr>
              <a:t>examples, there are packages for portfolio optimization, drawing</a:t>
            </a:r>
          </a:p>
          <a:p>
            <a:pPr marL="800100" lvl="1" indent="-342900" algn="l">
              <a:lnSpc>
                <a:spcPct val="90000"/>
              </a:lnSpc>
            </a:pPr>
            <a:r>
              <a:rPr lang="en-US" sz="2000" dirty="0" smtClean="0">
                <a:latin typeface="Gill Sans MT"/>
              </a:rPr>
              <a:t>maps, exporting objects to html, time series analysis, spatial statistics</a:t>
            </a:r>
          </a:p>
          <a:p>
            <a:pPr marL="800100" lvl="1" indent="-342900" algn="l">
              <a:lnSpc>
                <a:spcPct val="90000"/>
              </a:lnSpc>
            </a:pPr>
            <a:r>
              <a:rPr lang="en-US" sz="2000" dirty="0" smtClean="0">
                <a:latin typeface="Gill Sans MT"/>
              </a:rPr>
              <a:t>and the list goes on and on.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Rectangle 2"/>
          <p:cNvSpPr>
            <a:spLocks noGrp="1"/>
          </p:cNvSpPr>
          <p:nvPr>
            <p:ph type="ctrTitle"/>
          </p:nvPr>
        </p:nvSpPr>
        <p:spPr bwMode="auto">
          <a:xfrm>
            <a:off x="457200" y="239980"/>
            <a:ext cx="7772400" cy="1470025"/>
          </a:xfrm>
          <a:noFill/>
        </p:spPr>
        <p:txBody>
          <a:bodyPr vert="horz" wrap="square" lIns="91440" tIns="45720" rIns="91440" bIns="45720" numCol="1" anchorCtr="0" compatLnSpc="1">
            <a:prstTxWarp prst="textNoShape">
              <a:avLst/>
            </a:prstTxWarp>
          </a:bodyPr>
          <a:lstStyle/>
          <a:p>
            <a:r>
              <a:rPr lang="en-US" sz="5200" b="1" dirty="0" smtClean="0">
                <a:effectLst/>
                <a:latin typeface="Gill Sans MT"/>
              </a:rPr>
              <a:t>Graphs</a:t>
            </a:r>
          </a:p>
        </p:txBody>
      </p:sp>
      <p:sp>
        <p:nvSpPr>
          <p:cNvPr id="244738" name="Rectangle 3"/>
          <p:cNvSpPr>
            <a:spLocks noGrp="1"/>
          </p:cNvSpPr>
          <p:nvPr>
            <p:ph type="subTitle" idx="1"/>
          </p:nvPr>
        </p:nvSpPr>
        <p:spPr>
          <a:xfrm>
            <a:off x="608744" y="1154987"/>
            <a:ext cx="7637463" cy="3886200"/>
          </a:xfrm>
        </p:spPr>
        <p:txBody>
          <a:bodyPr/>
          <a:lstStyle/>
          <a:p>
            <a:pPr marL="800100" lvl="1" indent="-342900" algn="l">
              <a:buFont typeface="Verdana" pitchFamily="34" charset="0"/>
              <a:buNone/>
            </a:pPr>
            <a:r>
              <a:rPr lang="en-US" dirty="0" smtClean="0">
                <a:latin typeface="Gill Sans MT"/>
              </a:rPr>
              <a:t>To redirect graphic output use one of the</a:t>
            </a:r>
          </a:p>
          <a:p>
            <a:pPr marL="800100" lvl="1" indent="-342900" algn="l">
              <a:buFont typeface="Verdana" pitchFamily="34" charset="0"/>
              <a:buNone/>
            </a:pPr>
            <a:r>
              <a:rPr lang="en-US" dirty="0" smtClean="0">
                <a:latin typeface="Gill Sans MT"/>
              </a:rPr>
              <a:t>following functions. Use </a:t>
            </a:r>
            <a:r>
              <a:rPr lang="en-US" b="1" dirty="0" err="1" smtClean="0">
                <a:latin typeface="Gill Sans MT"/>
              </a:rPr>
              <a:t>dev.off</a:t>
            </a:r>
            <a:r>
              <a:rPr lang="en-US" b="1" dirty="0" smtClean="0">
                <a:latin typeface="Gill Sans MT"/>
              </a:rPr>
              <a:t>( )</a:t>
            </a:r>
            <a:r>
              <a:rPr lang="en-US" dirty="0" smtClean="0">
                <a:latin typeface="Gill Sans MT"/>
              </a:rPr>
              <a:t> to return</a:t>
            </a:r>
          </a:p>
          <a:p>
            <a:pPr marL="800100" lvl="1" indent="-342900" algn="l">
              <a:buFont typeface="Verdana" pitchFamily="34" charset="0"/>
              <a:buNone/>
            </a:pPr>
            <a:r>
              <a:rPr lang="en-US" dirty="0" smtClean="0">
                <a:latin typeface="Gill Sans MT"/>
              </a:rPr>
              <a:t>output to the terminal. </a:t>
            </a:r>
            <a:endParaRPr lang="en-US" b="1" dirty="0" smtClean="0">
              <a:latin typeface="Gill Sans MT"/>
            </a:endParaRPr>
          </a:p>
        </p:txBody>
      </p:sp>
      <p:sp>
        <p:nvSpPr>
          <p:cNvPr id="244739" name="Rectangle 4"/>
          <p:cNvSpPr>
            <a:spLocks noChangeArrowheads="1"/>
          </p:cNvSpPr>
          <p:nvPr/>
        </p:nvSpPr>
        <p:spPr bwMode="auto">
          <a:xfrm>
            <a:off x="457200" y="2468563"/>
            <a:ext cx="8229600" cy="0"/>
          </a:xfrm>
          <a:prstGeom prst="rect">
            <a:avLst/>
          </a:prstGeom>
          <a:solidFill>
            <a:srgbClr val="FFFFFF"/>
          </a:solidFill>
          <a:ln w="9525">
            <a:noFill/>
            <a:miter lim="800000"/>
            <a:headEnd/>
            <a:tailEnd/>
          </a:ln>
        </p:spPr>
        <p:txBody>
          <a:bodyPr wrap="none" anchor="ctr">
            <a:spAutoFit/>
          </a:bodyPr>
          <a:lstStyle/>
          <a:p>
            <a:endParaRPr lang="en-US"/>
          </a:p>
        </p:txBody>
      </p:sp>
      <p:graphicFrame>
        <p:nvGraphicFramePr>
          <p:cNvPr id="152581" name="Group 5"/>
          <p:cNvGraphicFramePr>
            <a:graphicFrameLocks noGrp="1"/>
          </p:cNvGraphicFramePr>
          <p:nvPr>
            <p:extLst>
              <p:ext uri="{D42A27DB-BD31-4B8C-83A1-F6EECF244321}">
                <p14:modId xmlns:p14="http://schemas.microsoft.com/office/powerpoint/2010/main" val="2633868"/>
              </p:ext>
            </p:extLst>
          </p:nvPr>
        </p:nvGraphicFramePr>
        <p:xfrm>
          <a:off x="2214081" y="2777447"/>
          <a:ext cx="4876800" cy="2684464"/>
        </p:xfrm>
        <a:graphic>
          <a:graphicData uri="http://schemas.openxmlformats.org/drawingml/2006/table">
            <a:tbl>
              <a:tblPr/>
              <a:tblGrid>
                <a:gridCol w="2667000"/>
                <a:gridCol w="2209800"/>
              </a:tblGrid>
              <a:tr h="3841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Function</a:t>
                      </a:r>
                      <a:endParaRPr kumimoji="0" lang="en-US" sz="1800" b="0" i="0" u="none" strike="noStrike" cap="none" normalizeH="0" baseline="0" dirty="0" smtClean="0">
                        <a:ln>
                          <a:noFill/>
                        </a:ln>
                        <a:solidFill>
                          <a:schemeClr val="tx1"/>
                        </a:solidFill>
                        <a:effectLst/>
                        <a:latin typeface="Arial" charset="0"/>
                      </a:endParaRPr>
                    </a:p>
                  </a:txBody>
                  <a:tcPr horzOverflow="overflow">
                    <a:lnL cap="flat">
                      <a:noFill/>
                    </a:lnL>
                    <a:lnR>
                      <a:noFill/>
                    </a:lnR>
                    <a:lnT cap="flat">
                      <a:noFill/>
                    </a:lnT>
                    <a:lnB>
                      <a:noFill/>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Output to </a:t>
                      </a:r>
                      <a:endParaRPr kumimoji="0" lang="en-US" sz="1800" b="0" i="0" u="none" strike="noStrike" cap="none" normalizeH="0" baseline="0" smtClean="0">
                        <a:ln>
                          <a:noFill/>
                        </a:ln>
                        <a:solidFill>
                          <a:schemeClr val="tx1"/>
                        </a:solidFill>
                        <a:effectLst/>
                        <a:latin typeface="Arial" charset="0"/>
                      </a:endParaRPr>
                    </a:p>
                  </a:txBody>
                  <a:tcPr horzOverflow="overflow">
                    <a:lnL>
                      <a:noFill/>
                    </a:lnL>
                    <a:lnR cap="flat">
                      <a:noFill/>
                    </a:lnR>
                    <a:lnT cap="flat">
                      <a:noFill/>
                    </a:lnT>
                    <a:lnB>
                      <a:noFill/>
                    </a:lnB>
                    <a:lnTlToBr>
                      <a:noFill/>
                    </a:lnTlToBr>
                    <a:lnBlToTr>
                      <a:noFill/>
                    </a:lnBlToTr>
                    <a:solidFill>
                      <a:srgbClr val="F2F2F2"/>
                    </a:solidFill>
                  </a:tcPr>
                </a:tc>
              </a:tr>
              <a:tr h="3825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pdf("mygraph.pdf")</a:t>
                      </a:r>
                      <a:endParaRPr kumimoji="0" lang="en-US" sz="1800" b="0"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pdf file </a:t>
                      </a:r>
                      <a:endParaRPr kumimoji="0" lang="en-US" sz="1800" b="0" i="0" u="none" strike="noStrike" cap="none" normalizeH="0" baseline="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F2F2F2"/>
                    </a:solidFill>
                  </a:tcPr>
                </a:tc>
              </a:tr>
              <a:tr h="3841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win.metafile("mygraph.wmf")</a:t>
                      </a:r>
                      <a:endParaRPr kumimoji="0" lang="en-US" sz="1800" b="0"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windows metafile </a:t>
                      </a:r>
                      <a:endParaRPr kumimoji="0" lang="en-US" sz="1800" b="0" i="0" u="none" strike="noStrike" cap="none" normalizeH="0" baseline="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F2F2F2"/>
                    </a:solidFill>
                  </a:tcPr>
                </a:tc>
              </a:tr>
              <a:tr h="3825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png("mygraph.png")</a:t>
                      </a:r>
                      <a:endParaRPr kumimoji="0" lang="en-US" sz="1800" b="0"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png file </a:t>
                      </a:r>
                      <a:endParaRPr kumimoji="0" lang="en-US" sz="1800" b="0" i="0" u="none" strike="noStrike" cap="none" normalizeH="0" baseline="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F2F2F2"/>
                    </a:solidFill>
                  </a:tcPr>
                </a:tc>
              </a:tr>
              <a:tr h="3841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jpeg("mygraph.jpg")</a:t>
                      </a:r>
                      <a:endParaRPr kumimoji="0" lang="en-US" sz="1800" b="0"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jpeg file </a:t>
                      </a:r>
                      <a:endParaRPr kumimoji="0" lang="en-US" sz="1800" b="0" i="0" u="none" strike="noStrike" cap="none" normalizeH="0" baseline="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F2F2F2"/>
                    </a:solidFill>
                  </a:tcPr>
                </a:tc>
              </a:tr>
              <a:tr h="3825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bmp("mygraph.bmp")</a:t>
                      </a:r>
                      <a:endParaRPr kumimoji="0" lang="en-US" sz="1800" b="0"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bmp file </a:t>
                      </a:r>
                      <a:endParaRPr kumimoji="0" lang="en-US" sz="1800" b="0" i="0" u="none" strike="noStrike" cap="none" normalizeH="0" baseline="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F2F2F2"/>
                    </a:solidFill>
                  </a:tcPr>
                </a:tc>
              </a:tr>
              <a:tr h="3841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postscript("mygraph.ps")</a:t>
                      </a:r>
                      <a:endParaRPr kumimoji="0" lang="en-US" sz="1800" b="0" i="0" u="none" strike="noStrike" cap="none" normalizeH="0" baseline="0" smtClean="0">
                        <a:ln>
                          <a:noFill/>
                        </a:ln>
                        <a:solidFill>
                          <a:schemeClr val="tx1"/>
                        </a:solidFill>
                        <a:effectLst/>
                        <a:latin typeface="Arial" charset="0"/>
                      </a:endParaRPr>
                    </a:p>
                  </a:txBody>
                  <a:tcPr horzOverflow="overflow">
                    <a:lnL cap="flat">
                      <a:noFill/>
                    </a:lnL>
                    <a:lnR>
                      <a:noFill/>
                    </a:lnR>
                    <a:lnT>
                      <a:noFill/>
                    </a:lnT>
                    <a:lnB cap="flat">
                      <a:noFill/>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postscript file </a:t>
                      </a:r>
                      <a:endParaRPr kumimoji="0" lang="en-US" sz="1800" b="0" i="0" u="none" strike="noStrike" cap="none" normalizeH="0" baseline="0" dirty="0" smtClean="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Rectangle 2"/>
          <p:cNvSpPr>
            <a:spLocks noGrp="1"/>
          </p:cNvSpPr>
          <p:nvPr>
            <p:ph type="ctrTitle"/>
          </p:nvPr>
        </p:nvSpPr>
        <p:spPr bwMode="auto">
          <a:xfrm>
            <a:off x="552236" y="301625"/>
            <a:ext cx="7772400" cy="1470025"/>
          </a:xfrm>
          <a:noFill/>
        </p:spPr>
        <p:txBody>
          <a:bodyPr vert="horz" wrap="square" lIns="91440" tIns="45720" rIns="91440" bIns="45720" numCol="1" anchorCtr="0" compatLnSpc="1">
            <a:prstTxWarp prst="textNoShape">
              <a:avLst/>
            </a:prstTxWarp>
          </a:bodyPr>
          <a:lstStyle/>
          <a:p>
            <a:r>
              <a:rPr lang="en-US" sz="5200" b="1" dirty="0" smtClean="0">
                <a:effectLst/>
                <a:latin typeface="Gill Sans MT"/>
              </a:rPr>
              <a:t>Redirecting Graphs</a:t>
            </a:r>
          </a:p>
        </p:txBody>
      </p:sp>
      <p:sp>
        <p:nvSpPr>
          <p:cNvPr id="246786" name="Rectangle 3"/>
          <p:cNvSpPr>
            <a:spLocks noGrp="1"/>
          </p:cNvSpPr>
          <p:nvPr>
            <p:ph type="subTitle" idx="1"/>
          </p:nvPr>
        </p:nvSpPr>
        <p:spPr>
          <a:xfrm>
            <a:off x="633627" y="1319373"/>
            <a:ext cx="7280275" cy="3886200"/>
          </a:xfrm>
        </p:spPr>
        <p:txBody>
          <a:bodyPr/>
          <a:lstStyle/>
          <a:p>
            <a:pPr marL="800100" lvl="1" indent="-342900" algn="l">
              <a:buFont typeface="Verdana" pitchFamily="34" charset="0"/>
              <a:buNone/>
            </a:pPr>
            <a:r>
              <a:rPr lang="en-US" dirty="0" smtClean="0">
                <a:latin typeface="Gill Sans MT"/>
              </a:rPr>
              <a:t># example - output graph to jpeg file</a:t>
            </a:r>
          </a:p>
          <a:p>
            <a:pPr marL="800100" lvl="1" indent="-342900" algn="l">
              <a:buFont typeface="Verdana" pitchFamily="34" charset="0"/>
              <a:buNone/>
            </a:pPr>
            <a:r>
              <a:rPr lang="en-US" dirty="0" smtClean="0">
                <a:latin typeface="Gill Sans MT"/>
              </a:rPr>
              <a:t>jpeg("c:/</a:t>
            </a:r>
            <a:r>
              <a:rPr lang="en-US" dirty="0" err="1" smtClean="0">
                <a:latin typeface="Gill Sans MT"/>
              </a:rPr>
              <a:t>mygraphs</a:t>
            </a:r>
            <a:r>
              <a:rPr lang="en-US" dirty="0" smtClean="0">
                <a:latin typeface="Gill Sans MT"/>
              </a:rPr>
              <a:t>/myplot.jpg")</a:t>
            </a:r>
            <a:endParaRPr lang="en-US" b="1" dirty="0">
              <a:latin typeface="Gill Sans MT"/>
            </a:endParaRPr>
          </a:p>
          <a:p>
            <a:pPr marL="800100" lvl="1" indent="-342900" algn="l">
              <a:buFont typeface="Verdana" pitchFamily="34" charset="0"/>
              <a:buNone/>
            </a:pPr>
            <a:r>
              <a:rPr lang="en-US" dirty="0" smtClean="0">
                <a:latin typeface="Gill Sans MT"/>
              </a:rPr>
              <a:t>plot(x)</a:t>
            </a:r>
            <a:endParaRPr lang="en-US" b="1" dirty="0">
              <a:latin typeface="Gill Sans MT"/>
            </a:endParaRPr>
          </a:p>
          <a:p>
            <a:pPr marL="800100" lvl="1" indent="-342900" algn="l">
              <a:buFont typeface="Verdana" pitchFamily="34" charset="0"/>
              <a:buNone/>
            </a:pPr>
            <a:r>
              <a:rPr lang="en-US" dirty="0" err="1" smtClean="0">
                <a:latin typeface="Gill Sans MT"/>
              </a:rPr>
              <a:t>dev.off</a:t>
            </a:r>
            <a:r>
              <a:rPr lang="en-US" dirty="0" smtClean="0">
                <a:latin typeface="Gill Sans MT"/>
              </a:rPr>
              <a:t>()</a:t>
            </a:r>
          </a:p>
        </p:txBody>
      </p:sp>
      <p:sp>
        <p:nvSpPr>
          <p:cNvPr id="246787" name="Rectangle 4"/>
          <p:cNvSpPr>
            <a:spLocks noChangeArrowheads="1"/>
          </p:cNvSpPr>
          <p:nvPr/>
        </p:nvSpPr>
        <p:spPr bwMode="auto">
          <a:xfrm>
            <a:off x="457200" y="2468563"/>
            <a:ext cx="8229600" cy="0"/>
          </a:xfrm>
          <a:prstGeom prst="rect">
            <a:avLst/>
          </a:prstGeom>
          <a:solidFill>
            <a:srgbClr val="FFFFFF"/>
          </a:solidFill>
          <a:ln w="9525">
            <a:noFill/>
            <a:miter lim="800000"/>
            <a:headEnd/>
            <a:tailEnd/>
          </a:ln>
        </p:spPr>
        <p:txBody>
          <a:bodyPr wrap="none" anchor="ctr">
            <a:sp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1688" y="270802"/>
            <a:ext cx="7772400" cy="1470025"/>
          </a:xfrm>
        </p:spPr>
        <p:txBody>
          <a:bodyPr vert="horz" wrap="square" lIns="91440" tIns="45720" rIns="91440" bIns="45720" numCol="1" anchorCtr="0" compatLnSpc="1">
            <a:prstTxWarp prst="textNoShape">
              <a:avLst/>
            </a:prstTxWarp>
          </a:bodyPr>
          <a:lstStyle/>
          <a:p>
            <a:pPr>
              <a:defRPr/>
            </a:pPr>
            <a:r>
              <a:rPr lang="en-IE" smtClean="0">
                <a:effectLst>
                  <a:outerShdw blurRad="38100" dist="38100" dir="2700000" algn="tl">
                    <a:srgbClr val="C0C0C0"/>
                  </a:outerShdw>
                </a:effectLst>
              </a:rPr>
              <a:t>Example</a:t>
            </a:r>
          </a:p>
        </p:txBody>
      </p:sp>
      <p:pic>
        <p:nvPicPr>
          <p:cNvPr id="249858" name="Picture 2"/>
          <p:cNvPicPr>
            <a:picLocks noChangeAspect="1" noChangeArrowheads="1"/>
          </p:cNvPicPr>
          <p:nvPr/>
        </p:nvPicPr>
        <p:blipFill>
          <a:blip r:embed="rId3"/>
          <a:srcRect/>
          <a:stretch>
            <a:fillRect/>
          </a:stretch>
        </p:blipFill>
        <p:spPr bwMode="auto">
          <a:xfrm>
            <a:off x="1403350" y="1310419"/>
            <a:ext cx="3981450" cy="3228975"/>
          </a:xfrm>
          <a:prstGeom prst="rect">
            <a:avLst/>
          </a:prstGeom>
          <a:noFill/>
          <a:ln w="9525" algn="ctr">
            <a:noFill/>
            <a:miter lim="800000"/>
            <a:headEnd/>
            <a:tailEnd/>
          </a:ln>
        </p:spPr>
      </p:pic>
      <p:pic>
        <p:nvPicPr>
          <p:cNvPr id="249859" name="Picture 3"/>
          <p:cNvPicPr>
            <a:picLocks noChangeAspect="1" noChangeArrowheads="1"/>
          </p:cNvPicPr>
          <p:nvPr/>
        </p:nvPicPr>
        <p:blipFill>
          <a:blip r:embed="rId4"/>
          <a:srcRect/>
          <a:stretch>
            <a:fillRect/>
          </a:stretch>
        </p:blipFill>
        <p:spPr bwMode="auto">
          <a:xfrm>
            <a:off x="3851275" y="2997200"/>
            <a:ext cx="2047875" cy="1200150"/>
          </a:xfrm>
          <a:prstGeom prst="rect">
            <a:avLst/>
          </a:prstGeom>
          <a:noFill/>
          <a:ln w="9525" algn="ctr">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p:cNvSpPr>
            <a:spLocks noGrp="1"/>
          </p:cNvSpPr>
          <p:nvPr>
            <p:ph type="ctrTitle"/>
          </p:nvPr>
        </p:nvSpPr>
        <p:spPr bwMode="auto">
          <a:xfrm>
            <a:off x="685800" y="2428636"/>
            <a:ext cx="7772400" cy="1171814"/>
          </a:xfrm>
          <a:noFill/>
        </p:spPr>
        <p:txBody>
          <a:bodyPr vert="horz" wrap="square" lIns="91440" tIns="45720" rIns="91440" bIns="45720" numCol="1" anchorCtr="0" compatLnSpc="1">
            <a:prstTxWarp prst="textNoShape">
              <a:avLst/>
            </a:prstTxWarp>
          </a:bodyPr>
          <a:lstStyle/>
          <a:p>
            <a:r>
              <a:rPr lang="en-IE" dirty="0" smtClean="0">
                <a:effectLst/>
                <a:latin typeface="Gill Sans MT"/>
              </a:rPr>
              <a:t>R – why?</a:t>
            </a:r>
            <a:endParaRPr lang="en-US" dirty="0" smtClean="0">
              <a:effectLst/>
              <a:latin typeface="Gill Sans MT"/>
            </a:endParaRPr>
          </a:p>
        </p:txBody>
      </p:sp>
      <p:sp>
        <p:nvSpPr>
          <p:cNvPr id="180226" name="Rectangle 3"/>
          <p:cNvSpPr>
            <a:spLocks noGrp="1"/>
          </p:cNvSpPr>
          <p:nvPr>
            <p:ph type="subTitle" idx="1"/>
          </p:nvPr>
        </p:nvSpPr>
        <p:spPr>
          <a:xfrm>
            <a:off x="1320229" y="3362218"/>
            <a:ext cx="6400800" cy="2093360"/>
          </a:xfrm>
        </p:spPr>
        <p:txBody>
          <a:bodyPr/>
          <a:lstStyle/>
          <a:p>
            <a:r>
              <a:rPr lang="en-IE" sz="2800" dirty="0" smtClean="0">
                <a:latin typeface="Gill Sans MT"/>
              </a:rPr>
              <a:t>Not a Programming Class!</a:t>
            </a:r>
          </a:p>
          <a:p>
            <a:r>
              <a:rPr lang="en-IE" sz="2400" dirty="0" smtClean="0">
                <a:latin typeface="Gill Sans MT"/>
              </a:rPr>
              <a:t>R for:</a:t>
            </a:r>
          </a:p>
          <a:p>
            <a:pPr lvl="1"/>
            <a:r>
              <a:rPr lang="en-IE" sz="2000" dirty="0" smtClean="0">
                <a:latin typeface="Gill Sans MT"/>
              </a:rPr>
              <a:t>Descriptive statistics</a:t>
            </a:r>
          </a:p>
          <a:p>
            <a:pPr lvl="1"/>
            <a:r>
              <a:rPr lang="en-IE" sz="2000" dirty="0" smtClean="0">
                <a:latin typeface="Gill Sans MT"/>
              </a:rPr>
              <a:t>Inferential statistics</a:t>
            </a:r>
          </a:p>
          <a:p>
            <a:pPr lvl="1"/>
            <a:r>
              <a:rPr lang="en-IE" sz="2000" dirty="0" smtClean="0">
                <a:latin typeface="Gill Sans MT"/>
              </a:rPr>
              <a:t>Plotting charts</a:t>
            </a:r>
          </a:p>
          <a:p>
            <a:pPr lvl="1"/>
            <a:endParaRPr lang="en-IE" sz="2000" dirty="0" smtClean="0">
              <a:latin typeface="Gill Sans MT"/>
            </a:endParaRPr>
          </a:p>
        </p:txBody>
      </p:sp>
      <p:pic>
        <p:nvPicPr>
          <p:cNvPr id="4" name="Picture 4" descr="http://www.rstudio.com/wp-content/uploads/2014/07/RStudio-Logo-Blue-Gradien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846" y="0"/>
            <a:ext cx="6919191" cy="24286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Rectangle 2"/>
          <p:cNvSpPr>
            <a:spLocks noGrp="1" noChangeArrowheads="1"/>
          </p:cNvSpPr>
          <p:nvPr>
            <p:ph type="ctrTitle"/>
          </p:nvPr>
        </p:nvSpPr>
        <p:spPr bwMode="auto">
          <a:xfrm>
            <a:off x="449495" y="229706"/>
            <a:ext cx="7772400" cy="1470025"/>
          </a:xfrm>
          <a:noFill/>
        </p:spPr>
        <p:txBody>
          <a:bodyPr vert="horz" wrap="square" lIns="91440" tIns="45720" rIns="91440" bIns="45720" numCol="1" anchorCtr="0" compatLnSpc="1">
            <a:prstTxWarp prst="textNoShape">
              <a:avLst/>
            </a:prstTxWarp>
          </a:bodyPr>
          <a:lstStyle/>
          <a:p>
            <a:r>
              <a:rPr lang="en-IE" altLang="en-US" dirty="0" smtClean="0">
                <a:effectLst/>
              </a:rPr>
              <a:t>In R</a:t>
            </a:r>
            <a:endParaRPr lang="en-US" altLang="en-US" dirty="0" smtClean="0">
              <a:effectLst/>
            </a:endParaRPr>
          </a:p>
        </p:txBody>
      </p:sp>
      <p:sp>
        <p:nvSpPr>
          <p:cNvPr id="250882" name="Rectangle 4"/>
          <p:cNvSpPr>
            <a:spLocks noChangeArrowheads="1"/>
          </p:cNvSpPr>
          <p:nvPr/>
        </p:nvSpPr>
        <p:spPr bwMode="auto">
          <a:xfrm>
            <a:off x="0" y="2849563"/>
            <a:ext cx="9144000" cy="0"/>
          </a:xfrm>
          <a:prstGeom prst="rect">
            <a:avLst/>
          </a:prstGeom>
          <a:noFill/>
          <a:ln w="9525" algn="ctr">
            <a:noFill/>
            <a:miter lim="800000"/>
            <a:headEnd/>
            <a:tailEnd/>
          </a:ln>
        </p:spPr>
        <p:txBody>
          <a:bodyPr wrap="none" anchor="ctr">
            <a:spAutoFit/>
          </a:bodyPr>
          <a:lstStyle/>
          <a:p>
            <a:endParaRPr lang="en-US" altLang="en-US"/>
          </a:p>
        </p:txBody>
      </p:sp>
      <p:graphicFrame>
        <p:nvGraphicFramePr>
          <p:cNvPr id="440343" name="Group 23"/>
          <p:cNvGraphicFramePr>
            <a:graphicFrameLocks noGrp="1"/>
          </p:cNvGraphicFramePr>
          <p:nvPr>
            <p:extLst>
              <p:ext uri="{D42A27DB-BD31-4B8C-83A1-F6EECF244321}">
                <p14:modId xmlns:p14="http://schemas.microsoft.com/office/powerpoint/2010/main" val="3338275773"/>
              </p:ext>
            </p:extLst>
          </p:nvPr>
        </p:nvGraphicFramePr>
        <p:xfrm>
          <a:off x="591834" y="1292860"/>
          <a:ext cx="7092950" cy="2529840"/>
        </p:xfrm>
        <a:graphic>
          <a:graphicData uri="http://schemas.openxmlformats.org/drawingml/2006/table">
            <a:tbl>
              <a:tblPr/>
              <a:tblGrid>
                <a:gridCol w="7092950"/>
              </a:tblGrid>
              <a:tr h="2484552">
                <a:tc>
                  <a:txBody>
                    <a:bodyPr/>
                    <a:lstStyle>
                      <a:lvl1pPr algn="l" eaLnBrk="0" hangingPunct="0">
                        <a:spcBef>
                          <a:spcPts val="600"/>
                        </a:spcBef>
                        <a:buClr>
                          <a:schemeClr val="accent1"/>
                        </a:buClr>
                        <a:buSzPct val="80000"/>
                        <a:buFont typeface="Wingdings 2" pitchFamily="18" charset="2"/>
                        <a:defRPr sz="2800">
                          <a:solidFill>
                            <a:schemeClr val="tx1"/>
                          </a:solidFill>
                          <a:latin typeface="Gill Sans MT" pitchFamily="34" charset="0"/>
                        </a:defRPr>
                      </a:lvl1pPr>
                      <a:lvl2pPr algn="l" eaLnBrk="0" hangingPunct="0">
                        <a:spcBef>
                          <a:spcPts val="550"/>
                        </a:spcBef>
                        <a:buClr>
                          <a:schemeClr val="accent1"/>
                        </a:buClr>
                        <a:buFont typeface="Verdana" pitchFamily="34" charset="0"/>
                        <a:defRPr sz="2400">
                          <a:solidFill>
                            <a:schemeClr val="tx1"/>
                          </a:solidFill>
                          <a:latin typeface="Gill Sans MT" pitchFamily="34" charset="0"/>
                        </a:defRPr>
                      </a:lvl2pPr>
                      <a:lvl3pPr algn="l" eaLnBrk="0" hangingPunct="0">
                        <a:spcBef>
                          <a:spcPct val="20000"/>
                        </a:spcBef>
                        <a:buClr>
                          <a:schemeClr val="accent2"/>
                        </a:buClr>
                        <a:buFont typeface="Wingdings 2" pitchFamily="18" charset="2"/>
                        <a:defRPr sz="2000">
                          <a:solidFill>
                            <a:schemeClr val="tx1"/>
                          </a:solidFill>
                          <a:latin typeface="Gill Sans MT" pitchFamily="34" charset="0"/>
                        </a:defRPr>
                      </a:lvl3pPr>
                      <a:lvl4pPr algn="l" eaLnBrk="0" hangingPunct="0">
                        <a:spcBef>
                          <a:spcPct val="20000"/>
                        </a:spcBef>
                        <a:buClr>
                          <a:srgbClr val="C32D2E"/>
                        </a:buClr>
                        <a:buFont typeface="Wingdings 2" pitchFamily="18" charset="2"/>
                        <a:defRPr>
                          <a:solidFill>
                            <a:schemeClr val="tx1"/>
                          </a:solidFill>
                          <a:latin typeface="Gill Sans MT" pitchFamily="34" charset="0"/>
                        </a:defRPr>
                      </a:lvl4pPr>
                      <a:lvl5pPr algn="l" eaLnBrk="0" hangingPunct="0">
                        <a:spcBef>
                          <a:spcPct val="20000"/>
                        </a:spcBef>
                        <a:buClr>
                          <a:srgbClr val="84AA33"/>
                        </a:buClr>
                        <a:buFont typeface="Wingdings 2" pitchFamily="18" charset="2"/>
                        <a:defRPr>
                          <a:solidFill>
                            <a:schemeClr val="tx1"/>
                          </a:solidFill>
                          <a:latin typeface="Gill Sans MT" pitchFamily="34" charset="0"/>
                        </a:defRPr>
                      </a:lvl5pPr>
                      <a:lvl6pPr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FF"/>
                          </a:solidFill>
                          <a:effectLst/>
                          <a:latin typeface="Lucida Console" pitchFamily="49" charset="0"/>
                          <a:ea typeface="MS Mincho" pitchFamily="49" charset="-128"/>
                          <a:cs typeface="Courier New" pitchFamily="49" charset="0"/>
                        </a:rPr>
                        <a:t>&gt; football &lt;- c(79.3,78.3,85.3,79.3,88.9,91.2,87.2,89.2,93.3,79.9)</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0000FF"/>
                        </a:solidFill>
                        <a:effectLst/>
                        <a:latin typeface="Lucida Console" pitchFamily="49" charset="0"/>
                        <a:ea typeface="MS Mincho" pitchFamily="49" charset="-128"/>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FF"/>
                          </a:solidFill>
                          <a:effectLst/>
                          <a:latin typeface="Lucida Console" pitchFamily="49" charset="0"/>
                          <a:ea typeface="MS Mincho" pitchFamily="49" charset="-128"/>
                          <a:cs typeface="Courier New" pitchFamily="49" charset="0"/>
                        </a:rPr>
                        <a:t>&gt; ballet &lt;- c(89.2,78.2,89.3,88.3,87.3,90.1,95.2,94.3,78.3,89.3)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0000FF"/>
                        </a:solidFill>
                        <a:effectLst/>
                        <a:latin typeface="Lucida Console" pitchFamily="49" charset="0"/>
                        <a:ea typeface="MS Mincho" pitchFamily="49" charset="-128"/>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FF"/>
                          </a:solidFill>
                          <a:effectLst/>
                          <a:latin typeface="Lucida Console" pitchFamily="49" charset="0"/>
                          <a:ea typeface="MS Mincho" pitchFamily="49" charset="-128"/>
                          <a:cs typeface="Courier New" pitchFamily="49" charset="0"/>
                        </a:rPr>
                        <a:t>&gt; </a:t>
                      </a:r>
                      <a:r>
                        <a:rPr kumimoji="0" lang="en-US" altLang="en-US" sz="1000" b="0" i="0" u="none" strike="noStrike" cap="none" normalizeH="0" baseline="0" dirty="0" err="1" smtClean="0">
                          <a:ln>
                            <a:noFill/>
                          </a:ln>
                          <a:solidFill>
                            <a:srgbClr val="0000FF"/>
                          </a:solidFill>
                          <a:effectLst/>
                          <a:latin typeface="Lucida Console" pitchFamily="49" charset="0"/>
                          <a:ea typeface="MS Mincho" pitchFamily="49" charset="-128"/>
                          <a:cs typeface="Courier New" pitchFamily="49" charset="0"/>
                        </a:rPr>
                        <a:t>t.test</a:t>
                      </a:r>
                      <a:r>
                        <a:rPr kumimoji="0" lang="en-US" altLang="en-US" sz="1000" b="0" i="0" u="none" strike="noStrike" cap="none" normalizeH="0" baseline="0" dirty="0" smtClean="0">
                          <a:ln>
                            <a:noFill/>
                          </a:ln>
                          <a:solidFill>
                            <a:srgbClr val="0000FF"/>
                          </a:solidFill>
                          <a:effectLst/>
                          <a:latin typeface="Lucida Console" pitchFamily="49" charset="0"/>
                          <a:ea typeface="MS Mincho" pitchFamily="49" charset="-128"/>
                          <a:cs typeface="Courier New" pitchFamily="49" charset="0"/>
                        </a:rPr>
                        <a:t>(ballet,football,"two.sided",0,FALSE,TRUE,0.95)</a:t>
                      </a:r>
                      <a:r>
                        <a:rPr kumimoji="0" lang="en-US" altLang="en-US" sz="1000" b="0" i="0" u="none" strike="noStrike" cap="none" normalizeH="0" baseline="0" dirty="0" smtClean="0">
                          <a:ln>
                            <a:noFill/>
                          </a:ln>
                          <a:solidFill>
                            <a:srgbClr val="000000"/>
                          </a:solidFill>
                          <a:effectLst/>
                          <a:latin typeface="Lucida Console" pitchFamily="49" charset="0"/>
                          <a:ea typeface="MS Mincho" pitchFamily="49" charset="-128"/>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000000"/>
                        </a:solidFill>
                        <a:effectLst/>
                        <a:latin typeface="Lucida Console" pitchFamily="49" charset="0"/>
                        <a:ea typeface="MS Mincho" pitchFamily="49" charset="-128"/>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000000"/>
                        </a:solidFill>
                        <a:effectLst/>
                        <a:latin typeface="Lucida Console" pitchFamily="49" charset="0"/>
                        <a:ea typeface="MS Mincho" pitchFamily="49" charset="-128"/>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Lucida Console" pitchFamily="49" charset="0"/>
                          <a:ea typeface="MS Mincho" pitchFamily="49" charset="-128"/>
                          <a:cs typeface="Courier New" pitchFamily="49" charset="0"/>
                        </a:rPr>
                        <a:t>Two Sample t-</a:t>
                      </a:r>
                      <a:r>
                        <a:rPr kumimoji="0" lang="en-US" altLang="en-US" sz="1000" b="0" i="0" u="none" strike="noStrike" cap="none" normalizeH="0" baseline="0" dirty="0" err="1" smtClean="0">
                          <a:ln>
                            <a:noFill/>
                          </a:ln>
                          <a:solidFill>
                            <a:srgbClr val="000000"/>
                          </a:solidFill>
                          <a:effectLst/>
                          <a:latin typeface="Lucida Console" pitchFamily="49" charset="0"/>
                          <a:ea typeface="MS Mincho" pitchFamily="49" charset="-128"/>
                          <a:cs typeface="Courier New" pitchFamily="49" charset="0"/>
                        </a:rPr>
                        <a:t>testdata</a:t>
                      </a:r>
                      <a:r>
                        <a:rPr kumimoji="0" lang="en-US" altLang="en-US" sz="1000" b="0" i="0" u="none" strike="noStrike" cap="none" normalizeH="0" baseline="0" dirty="0" smtClean="0">
                          <a:ln>
                            <a:noFill/>
                          </a:ln>
                          <a:solidFill>
                            <a:srgbClr val="000000"/>
                          </a:solidFill>
                          <a:effectLst/>
                          <a:latin typeface="Lucida Console" pitchFamily="49" charset="0"/>
                          <a:ea typeface="MS Mincho" pitchFamily="49" charset="-128"/>
                          <a:cs typeface="Courier New" pitchFamily="49" charset="0"/>
                        </a:rPr>
                        <a:t>:  ballet and football t = 1.0947, </a:t>
                      </a:r>
                      <a:r>
                        <a:rPr kumimoji="0" lang="en-US" altLang="en-US" sz="1000" b="0" i="0" u="none" strike="noStrike" cap="none" normalizeH="0" baseline="0" dirty="0" err="1" smtClean="0">
                          <a:ln>
                            <a:noFill/>
                          </a:ln>
                          <a:solidFill>
                            <a:srgbClr val="000000"/>
                          </a:solidFill>
                          <a:effectLst/>
                          <a:latin typeface="Lucida Console" pitchFamily="49" charset="0"/>
                          <a:ea typeface="MS Mincho" pitchFamily="49" charset="-128"/>
                          <a:cs typeface="Courier New" pitchFamily="49" charset="0"/>
                        </a:rPr>
                        <a:t>df</a:t>
                      </a:r>
                      <a:r>
                        <a:rPr kumimoji="0" lang="en-US" altLang="en-US" sz="1000" b="0" i="0" u="none" strike="noStrike" cap="none" normalizeH="0" baseline="0" dirty="0" smtClean="0">
                          <a:ln>
                            <a:noFill/>
                          </a:ln>
                          <a:solidFill>
                            <a:srgbClr val="000000"/>
                          </a:solidFill>
                          <a:effectLst/>
                          <a:latin typeface="Lucida Console" pitchFamily="49" charset="0"/>
                          <a:ea typeface="MS Mincho" pitchFamily="49" charset="-128"/>
                          <a:cs typeface="Courier New" pitchFamily="49" charset="0"/>
                        </a:rPr>
                        <a:t> = 18, p-value = 0.2881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000000"/>
                        </a:solidFill>
                        <a:effectLst/>
                        <a:latin typeface="Lucida Console" pitchFamily="49" charset="0"/>
                        <a:ea typeface="MS Mincho" pitchFamily="49" charset="-128"/>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Lucida Console" pitchFamily="49" charset="0"/>
                          <a:ea typeface="MS Mincho" pitchFamily="49" charset="-128"/>
                          <a:cs typeface="Courier New" pitchFamily="49" charset="0"/>
                        </a:rPr>
                        <a:t>alternative hypothesis: true difference in means is not equal to 0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000000"/>
                        </a:solidFill>
                        <a:effectLst/>
                        <a:latin typeface="Lucida Console" pitchFamily="49" charset="0"/>
                        <a:ea typeface="MS Mincho" pitchFamily="49" charset="-128"/>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Lucida Console" pitchFamily="49" charset="0"/>
                          <a:ea typeface="MS Mincho" pitchFamily="49" charset="-128"/>
                          <a:cs typeface="Courier New" pitchFamily="49" charset="0"/>
                        </a:rPr>
                        <a:t>95 percent confidence interval: -2.536815  8.056815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000000"/>
                        </a:solidFill>
                        <a:effectLst/>
                        <a:latin typeface="Lucida Console" pitchFamily="49" charset="0"/>
                        <a:ea typeface="MS Mincho" pitchFamily="49" charset="-128"/>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Lucida Console" pitchFamily="49" charset="0"/>
                          <a:ea typeface="MS Mincho" pitchFamily="49" charset="-128"/>
                          <a:cs typeface="Courier New" pitchFamily="49" charset="0"/>
                        </a:rPr>
                        <a:t>sample estimates: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000000"/>
                        </a:solidFill>
                        <a:effectLst/>
                        <a:latin typeface="Lucida Console" pitchFamily="49" charset="0"/>
                        <a:ea typeface="MS Mincho" pitchFamily="49" charset="-128"/>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Lucida Console" pitchFamily="49" charset="0"/>
                          <a:ea typeface="MS Mincho" pitchFamily="49" charset="-128"/>
                          <a:cs typeface="Courier New" pitchFamily="49" charset="0"/>
                        </a:rPr>
                        <a:t>mean of x mean of y     87.95     85.19 </a:t>
                      </a:r>
                      <a:endParaRPr kumimoji="0" lang="en-US" altLang="en-US" sz="10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50889" name="Rectangle 15"/>
          <p:cNvSpPr>
            <a:spLocks noChangeArrowheads="1"/>
          </p:cNvSpPr>
          <p:nvPr/>
        </p:nvSpPr>
        <p:spPr bwMode="auto">
          <a:xfrm>
            <a:off x="0" y="3822700"/>
            <a:ext cx="184150" cy="366713"/>
          </a:xfrm>
          <a:prstGeom prst="rect">
            <a:avLst/>
          </a:prstGeom>
          <a:noFill/>
          <a:ln w="9525" algn="ctr">
            <a:noFill/>
            <a:miter lim="800000"/>
            <a:headEnd/>
            <a:tailEnd/>
          </a:ln>
        </p:spPr>
        <p:txBody>
          <a:bodyPr wrap="none" anchor="ctr">
            <a:spAutoFit/>
          </a:bodyPr>
          <a:lstStyle/>
          <a:p>
            <a:endParaRPr lang="en-US" altLang="en-US"/>
          </a:p>
        </p:txBody>
      </p:sp>
      <p:sp>
        <p:nvSpPr>
          <p:cNvPr id="250890" name="Text Box 24"/>
          <p:cNvSpPr txBox="1">
            <a:spLocks noChangeArrowheads="1"/>
          </p:cNvSpPr>
          <p:nvPr/>
        </p:nvSpPr>
        <p:spPr bwMode="auto">
          <a:xfrm>
            <a:off x="1620018" y="4305301"/>
            <a:ext cx="5256212" cy="779462"/>
          </a:xfrm>
          <a:prstGeom prst="rect">
            <a:avLst/>
          </a:prstGeom>
          <a:noFill/>
          <a:ln w="9525" algn="ctr">
            <a:noFill/>
            <a:miter lim="800000"/>
            <a:headEnd/>
            <a:tailEnd/>
          </a:ln>
        </p:spPr>
        <p:txBody>
          <a:bodyPr>
            <a:spAutoFit/>
          </a:bodyPr>
          <a:lstStyle/>
          <a:p>
            <a:pPr algn="ctr">
              <a:spcBef>
                <a:spcPct val="50000"/>
              </a:spcBef>
            </a:pPr>
            <a:r>
              <a:rPr lang="en-IE" altLang="en-US" dirty="0"/>
              <a:t>Remember:</a:t>
            </a:r>
          </a:p>
          <a:p>
            <a:pPr algn="ctr">
              <a:spcBef>
                <a:spcPct val="50000"/>
              </a:spcBef>
            </a:pPr>
            <a:r>
              <a:rPr lang="en-IE" altLang="en-US" dirty="0"/>
              <a:t>&gt; help(</a:t>
            </a:r>
            <a:r>
              <a:rPr lang="en-IE" altLang="en-US" dirty="0" err="1"/>
              <a:t>t.test</a:t>
            </a:r>
            <a:r>
              <a:rPr lang="en-IE" altLang="en-US" dirty="0"/>
              <a:t>)</a:t>
            </a:r>
            <a:endParaRPr lang="en-US"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p:cNvSpPr>
          <p:nvPr>
            <p:ph type="ctrTitle"/>
          </p:nvPr>
        </p:nvSpPr>
        <p:spPr bwMode="auto">
          <a:xfrm>
            <a:off x="480317" y="363270"/>
            <a:ext cx="7772400" cy="1470025"/>
          </a:xfrm>
          <a:noFill/>
        </p:spPr>
        <p:txBody>
          <a:bodyPr vert="horz" wrap="square" lIns="91440" tIns="45720" rIns="91440" bIns="45720" numCol="1" anchorCtr="0" compatLnSpc="1">
            <a:prstTxWarp prst="textNoShape">
              <a:avLst/>
            </a:prstTxWarp>
          </a:bodyPr>
          <a:lstStyle/>
          <a:p>
            <a:r>
              <a:rPr lang="en-IE" dirty="0" smtClean="0">
                <a:effectLst/>
              </a:rPr>
              <a:t>Summary</a:t>
            </a:r>
            <a:endParaRPr lang="en-US" dirty="0" smtClean="0">
              <a:effectLst/>
            </a:endParaRPr>
          </a:p>
        </p:txBody>
      </p:sp>
      <p:sp>
        <p:nvSpPr>
          <p:cNvPr id="257027" name="Rectangle 3"/>
          <p:cNvSpPr>
            <a:spLocks noGrp="1"/>
          </p:cNvSpPr>
          <p:nvPr>
            <p:ph type="subTitle" idx="1"/>
          </p:nvPr>
        </p:nvSpPr>
        <p:spPr>
          <a:xfrm>
            <a:off x="585627" y="1050532"/>
            <a:ext cx="7356297" cy="1752600"/>
          </a:xfrm>
        </p:spPr>
        <p:txBody>
          <a:bodyPr/>
          <a:lstStyle/>
          <a:p>
            <a:pPr algn="l">
              <a:lnSpc>
                <a:spcPct val="90000"/>
              </a:lnSpc>
            </a:pPr>
            <a:r>
              <a:rPr lang="en-IE" sz="2400" dirty="0" smtClean="0"/>
              <a:t>What are the preconditions for the tests we have looked? </a:t>
            </a:r>
            <a:endParaRPr lang="en-IE" dirty="0"/>
          </a:p>
          <a:p>
            <a:pPr algn="l">
              <a:lnSpc>
                <a:spcPct val="90000"/>
              </a:lnSpc>
            </a:pPr>
            <a:r>
              <a:rPr lang="en-IE" sz="2400" dirty="0" smtClean="0"/>
              <a:t>Using statistical packages to check some of these preconditions.</a:t>
            </a:r>
          </a:p>
          <a:p>
            <a:pPr algn="l">
              <a:lnSpc>
                <a:spcPct val="90000"/>
              </a:lnSpc>
            </a:pPr>
            <a:r>
              <a:rPr lang="en-IE" sz="2400" dirty="0" smtClean="0"/>
              <a:t>Looking at more than one dimension / factor with the ANOVA and regression.</a:t>
            </a:r>
          </a:p>
          <a:p>
            <a:pPr algn="l">
              <a:lnSpc>
                <a:spcPct val="90000"/>
              </a:lnSpc>
            </a:pPr>
            <a:r>
              <a:rPr lang="en-IE" sz="2000" dirty="0" smtClean="0"/>
              <a:t>Multiple linear regression</a:t>
            </a:r>
          </a:p>
          <a:p>
            <a:pPr algn="l">
              <a:lnSpc>
                <a:spcPct val="90000"/>
              </a:lnSpc>
            </a:pPr>
            <a:r>
              <a:rPr lang="en-IE" sz="2000" dirty="0" smtClean="0"/>
              <a:t>Two-way ANOVA…</a:t>
            </a:r>
          </a:p>
          <a:p>
            <a:pPr algn="l">
              <a:lnSpc>
                <a:spcPct val="90000"/>
              </a:lnSpc>
            </a:pPr>
            <a:r>
              <a:rPr lang="en-IE" sz="2400" dirty="0" smtClean="0"/>
              <a:t>Dimension reduction and classification.</a:t>
            </a:r>
          </a:p>
          <a:p>
            <a:pPr lvl="1" algn="l">
              <a:lnSpc>
                <a:spcPct val="90000"/>
              </a:lnSpc>
            </a:pPr>
            <a:r>
              <a:rPr lang="en-IE" sz="2000" dirty="0" smtClean="0"/>
              <a:t>Factor analysis…</a:t>
            </a:r>
          </a:p>
          <a:p>
            <a:pPr algn="l">
              <a:lnSpc>
                <a:spcPct val="90000"/>
              </a:lnSpc>
            </a:pPr>
            <a:r>
              <a:rPr lang="en-IE" sz="2400" dirty="0" smtClean="0"/>
              <a:t>Power and effect.</a:t>
            </a:r>
          </a:p>
          <a:p>
            <a:pPr algn="l">
              <a:lnSpc>
                <a:spcPct val="90000"/>
              </a:lnSpc>
            </a:pPr>
            <a:r>
              <a:rPr lang="en-IE" sz="2400" dirty="0" smtClean="0"/>
              <a:t>Some non-parametric alternatives to the tests we have looked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p:cNvSpPr>
            <a:spLocks noGrp="1"/>
          </p:cNvSpPr>
          <p:nvPr>
            <p:ph type="ctrTitle"/>
          </p:nvPr>
        </p:nvSpPr>
        <p:spPr bwMode="auto">
          <a:noFill/>
        </p:spPr>
        <p:txBody>
          <a:bodyPr vert="horz" wrap="square" lIns="91440" tIns="45720" rIns="91440" bIns="45720" numCol="1" anchorCtr="0" compatLnSpc="1">
            <a:prstTxWarp prst="textNoShape">
              <a:avLst/>
            </a:prstTxWarp>
          </a:bodyPr>
          <a:lstStyle/>
          <a:p>
            <a:r>
              <a:rPr lang="en-IE" smtClean="0">
                <a:effectLst/>
                <a:latin typeface="Gill Sans MT"/>
              </a:rPr>
              <a:t>R – why?</a:t>
            </a:r>
            <a:endParaRPr lang="en-US" smtClean="0">
              <a:effectLst/>
              <a:latin typeface="Gill Sans MT"/>
            </a:endParaRPr>
          </a:p>
        </p:txBody>
      </p:sp>
      <p:sp>
        <p:nvSpPr>
          <p:cNvPr id="180226" name="Rectangle 3"/>
          <p:cNvSpPr>
            <a:spLocks noGrp="1"/>
          </p:cNvSpPr>
          <p:nvPr>
            <p:ph type="subTitle" idx="1"/>
          </p:nvPr>
        </p:nvSpPr>
        <p:spPr>
          <a:xfrm>
            <a:off x="1435100" y="1925782"/>
            <a:ext cx="7499350" cy="4800600"/>
          </a:xfrm>
        </p:spPr>
        <p:txBody>
          <a:bodyPr/>
          <a:lstStyle/>
          <a:p>
            <a:r>
              <a:rPr lang="en-IE" sz="2800" dirty="0" smtClean="0">
                <a:latin typeface="Gill Sans MT"/>
              </a:rPr>
              <a:t>Free</a:t>
            </a:r>
          </a:p>
          <a:p>
            <a:endParaRPr lang="en-IE" sz="2000" dirty="0" smtClean="0">
              <a:latin typeface="Gill Sans MT"/>
            </a:endParaRPr>
          </a:p>
          <a:p>
            <a:r>
              <a:rPr lang="en-IE" sz="2000" dirty="0" smtClean="0">
                <a:latin typeface="Gill Sans MT"/>
              </a:rPr>
              <a:t>Online resources</a:t>
            </a:r>
          </a:p>
          <a:p>
            <a:r>
              <a:rPr lang="en-IE" sz="2000" dirty="0" smtClean="0">
                <a:latin typeface="Gill Sans MT"/>
              </a:rPr>
              <a:t>Continuous learning</a:t>
            </a:r>
          </a:p>
          <a:p>
            <a:r>
              <a:rPr lang="en-IE" sz="2000" dirty="0" smtClean="0">
                <a:latin typeface="Gill Sans MT"/>
              </a:rPr>
              <a:t>R Community</a:t>
            </a:r>
          </a:p>
          <a:p>
            <a:r>
              <a:rPr lang="en-IE" sz="2000" dirty="0" smtClean="0">
                <a:latin typeface="Gill Sans MT"/>
              </a:rPr>
              <a:t>Recent meetups:</a:t>
            </a:r>
          </a:p>
          <a:p>
            <a:pPr lvl="1"/>
            <a:r>
              <a:rPr lang="en-GB" sz="2000" i="1" dirty="0" smtClean="0"/>
              <a:t>Going </a:t>
            </a:r>
            <a:r>
              <a:rPr lang="en-GB" sz="2000" i="1" dirty="0"/>
              <a:t>Beyond Linear </a:t>
            </a:r>
            <a:r>
              <a:rPr lang="en-GB" sz="2000" i="1" dirty="0" smtClean="0"/>
              <a:t>Regression</a:t>
            </a:r>
          </a:p>
          <a:p>
            <a:pPr lvl="1"/>
            <a:r>
              <a:rPr lang="en-GB" sz="2000" i="1" dirty="0" smtClean="0"/>
              <a:t>Making </a:t>
            </a:r>
            <a:r>
              <a:rPr lang="en-GB" sz="2000" i="1" dirty="0"/>
              <a:t>Maps with </a:t>
            </a:r>
            <a:r>
              <a:rPr lang="en-GB" sz="2000" i="1" dirty="0" smtClean="0"/>
              <a:t>R</a:t>
            </a:r>
          </a:p>
          <a:p>
            <a:pPr lvl="1"/>
            <a:r>
              <a:rPr lang="en-IE" sz="2000" i="1" dirty="0" smtClean="0"/>
              <a:t>The </a:t>
            </a:r>
            <a:r>
              <a:rPr lang="en-IE" sz="2000" i="1" dirty="0"/>
              <a:t>Hitchhikers Guide to Statistics with R</a:t>
            </a:r>
            <a:endParaRPr lang="en-IE" sz="2000" i="1" dirty="0" smtClean="0">
              <a:latin typeface="Gill Sans MT"/>
            </a:endParaRPr>
          </a:p>
        </p:txBody>
      </p:sp>
      <p:pic>
        <p:nvPicPr>
          <p:cNvPr id="3" name="Picture 2"/>
          <p:cNvPicPr>
            <a:picLocks noChangeAspect="1"/>
          </p:cNvPicPr>
          <p:nvPr/>
        </p:nvPicPr>
        <p:blipFill>
          <a:blip r:embed="rId3"/>
          <a:stretch>
            <a:fillRect/>
          </a:stretch>
        </p:blipFill>
        <p:spPr>
          <a:xfrm>
            <a:off x="4124529" y="-1"/>
            <a:ext cx="5019471" cy="2462645"/>
          </a:xfrm>
          <a:prstGeom prst="rect">
            <a:avLst/>
          </a:prstGeom>
        </p:spPr>
      </p:pic>
      <p:sp>
        <p:nvSpPr>
          <p:cNvPr id="4" name="Rectangle 3"/>
          <p:cNvSpPr/>
          <p:nvPr/>
        </p:nvSpPr>
        <p:spPr>
          <a:xfrm>
            <a:off x="286119" y="908155"/>
            <a:ext cx="3467681" cy="646331"/>
          </a:xfrm>
          <a:prstGeom prst="rect">
            <a:avLst/>
          </a:prstGeom>
        </p:spPr>
        <p:txBody>
          <a:bodyPr wrap="none">
            <a:spAutoFit/>
          </a:bodyPr>
          <a:lstStyle/>
          <a:p>
            <a:r>
              <a:rPr lang="en-IE" dirty="0">
                <a:hlinkClick r:id="rId4"/>
              </a:rPr>
              <a:t>http://</a:t>
            </a:r>
            <a:r>
              <a:rPr lang="en-IE" dirty="0" smtClean="0">
                <a:hlinkClick r:id="rId4"/>
              </a:rPr>
              <a:t>www.meetup.com/DublinR</a:t>
            </a:r>
            <a:endParaRPr lang="en-IE" dirty="0" smtClean="0"/>
          </a:p>
          <a:p>
            <a:endParaRPr lang="en-IE" dirty="0"/>
          </a:p>
        </p:txBody>
      </p:sp>
    </p:spTree>
    <p:extLst>
      <p:ext uri="{BB962C8B-B14F-4D97-AF65-F5344CB8AC3E}">
        <p14:creationId xmlns:p14="http://schemas.microsoft.com/office/powerpoint/2010/main" val="34313753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p:cNvSpPr>
          <p:nvPr>
            <p:ph type="ctrTitle"/>
          </p:nvPr>
        </p:nvSpPr>
        <p:spPr bwMode="auto">
          <a:xfrm>
            <a:off x="716622" y="219432"/>
            <a:ext cx="7718461" cy="1270321"/>
          </a:xfrm>
          <a:noFill/>
        </p:spPr>
        <p:txBody>
          <a:bodyPr vert="horz" wrap="square" lIns="91440" tIns="45720" rIns="91440" bIns="45720" numCol="1" anchorCtr="0" compatLnSpc="1">
            <a:prstTxWarp prst="textNoShape">
              <a:avLst/>
            </a:prstTxWarp>
            <a:normAutofit/>
          </a:bodyPr>
          <a:lstStyle/>
          <a:p>
            <a:r>
              <a:rPr lang="en-US" sz="3600" dirty="0" smtClean="0">
                <a:effectLst/>
                <a:latin typeface="Gill Sans MT"/>
              </a:rPr>
              <a:t>R – What You Should Already Know</a:t>
            </a:r>
          </a:p>
        </p:txBody>
      </p:sp>
      <p:sp>
        <p:nvSpPr>
          <p:cNvPr id="181251" name="Rectangle 3"/>
          <p:cNvSpPr>
            <a:spLocks noGrp="1"/>
          </p:cNvSpPr>
          <p:nvPr>
            <p:ph type="subTitle" idx="1"/>
          </p:nvPr>
        </p:nvSpPr>
        <p:spPr>
          <a:xfrm>
            <a:off x="1435100" y="1503363"/>
            <a:ext cx="6746875" cy="4800600"/>
          </a:xfrm>
        </p:spPr>
        <p:txBody>
          <a:bodyPr/>
          <a:lstStyle/>
          <a:p>
            <a:pPr marL="381000" indent="-381000">
              <a:lnSpc>
                <a:spcPct val="80000"/>
              </a:lnSpc>
            </a:pPr>
            <a:r>
              <a:rPr lang="en-US" dirty="0" smtClean="0">
                <a:latin typeface="Gill Sans MT"/>
              </a:rPr>
              <a:t>Expressions</a:t>
            </a:r>
          </a:p>
          <a:p>
            <a:pPr marL="381000" indent="-381000">
              <a:lnSpc>
                <a:spcPct val="80000"/>
              </a:lnSpc>
            </a:pPr>
            <a:r>
              <a:rPr lang="en-US" dirty="0" smtClean="0">
                <a:latin typeface="Gill Sans MT"/>
              </a:rPr>
              <a:t>Statements</a:t>
            </a:r>
          </a:p>
          <a:p>
            <a:pPr marL="381000" indent="-381000">
              <a:lnSpc>
                <a:spcPct val="80000"/>
              </a:lnSpc>
            </a:pPr>
            <a:r>
              <a:rPr lang="en-US" dirty="0" smtClean="0">
                <a:latin typeface="Gill Sans MT"/>
              </a:rPr>
              <a:t>Data Types &amp; Structures</a:t>
            </a:r>
          </a:p>
          <a:p>
            <a:pPr marL="381000" indent="-381000">
              <a:lnSpc>
                <a:spcPct val="80000"/>
              </a:lnSpc>
            </a:pPr>
            <a:r>
              <a:rPr lang="en-US" dirty="0" smtClean="0">
                <a:latin typeface="Gill Sans MT"/>
              </a:rPr>
              <a:t>Functions</a:t>
            </a:r>
          </a:p>
          <a:p>
            <a:pPr marL="381000" indent="-381000">
              <a:lnSpc>
                <a:spcPct val="80000"/>
              </a:lnSpc>
            </a:pPr>
            <a:r>
              <a:rPr lang="en-US" dirty="0" err="1" smtClean="0">
                <a:latin typeface="Gill Sans MT"/>
              </a:rPr>
              <a:t>Input/Output</a:t>
            </a:r>
            <a:endParaRPr lang="en-US" dirty="0" smtClean="0">
              <a:latin typeface="Gill Sans MT"/>
            </a:endParaRPr>
          </a:p>
          <a:p>
            <a:pPr marL="381000" indent="-381000">
              <a:lnSpc>
                <a:spcPct val="80000"/>
              </a:lnSpc>
            </a:pPr>
            <a:endParaRPr lang="en-US" sz="2400" dirty="0" smtClean="0">
              <a:latin typeface="Gill Sans MT"/>
            </a:endParaRPr>
          </a:p>
        </p:txBody>
      </p:sp>
      <p:sp>
        <p:nvSpPr>
          <p:cNvPr id="6" name="Slide Number Placeholder 9"/>
          <p:cNvSpPr>
            <a:spLocks noGrp="1"/>
          </p:cNvSpPr>
          <p:nvPr>
            <p:ph type="sldNum" sz="quarter" idx="4294967295"/>
          </p:nvPr>
        </p:nvSpPr>
        <p:spPr>
          <a:xfrm>
            <a:off x="8686800" y="6305550"/>
            <a:ext cx="457200" cy="476250"/>
          </a:xfrm>
          <a:prstGeom prst="rect">
            <a:avLst/>
          </a:prstGeom>
        </p:spPr>
        <p:txBody>
          <a:bodyPr/>
          <a:lstStyle/>
          <a:p>
            <a:pPr>
              <a:defRPr/>
            </a:pPr>
            <a:fld id="{3DB68ACE-7A32-4DF1-83AB-DF3E0CF0C0C2}" type="slidenum">
              <a:rPr lang="en-IE"/>
              <a:pPr>
                <a:defRPr/>
              </a:pPr>
              <a:t>5</a:t>
            </a:fld>
            <a:endParaRPr lang="en-IE"/>
          </a:p>
        </p:txBody>
      </p:sp>
      <p:graphicFrame>
        <p:nvGraphicFramePr>
          <p:cNvPr id="2" name="Table 1"/>
          <p:cNvGraphicFramePr>
            <a:graphicFrameLocks noGrp="1"/>
          </p:cNvGraphicFramePr>
          <p:nvPr>
            <p:extLst>
              <p:ext uri="{D42A27DB-BD31-4B8C-83A1-F6EECF244321}">
                <p14:modId xmlns:p14="http://schemas.microsoft.com/office/powerpoint/2010/main" val="740795934"/>
              </p:ext>
            </p:extLst>
          </p:nvPr>
        </p:nvGraphicFramePr>
        <p:xfrm>
          <a:off x="606493" y="3361187"/>
          <a:ext cx="7991871" cy="2554285"/>
        </p:xfrm>
        <a:graphic>
          <a:graphicData uri="http://schemas.openxmlformats.org/drawingml/2006/table">
            <a:tbl>
              <a:tblPr firstRow="1" bandRow="1">
                <a:tableStyleId>{2D5ABB26-0587-4C30-8999-92F81FD0307C}</a:tableStyleId>
              </a:tblPr>
              <a:tblGrid>
                <a:gridCol w="7991871"/>
              </a:tblGrid>
              <a:tr h="382841">
                <a:tc>
                  <a:txBody>
                    <a:bodyPr/>
                    <a:lstStyle/>
                    <a:p>
                      <a:r>
                        <a:rPr lang="en-IE" b="0" dirty="0" err="1" smtClean="0">
                          <a:latin typeface="Courier New" pitchFamily="49" charset="0"/>
                          <a:cs typeface="Courier New" pitchFamily="49" charset="0"/>
                        </a:rPr>
                        <a:t>celciusInput</a:t>
                      </a:r>
                      <a:r>
                        <a:rPr lang="en-IE" b="0" dirty="0" smtClean="0">
                          <a:latin typeface="Courier New" pitchFamily="49" charset="0"/>
                          <a:cs typeface="Courier New" pitchFamily="49" charset="0"/>
                        </a:rPr>
                        <a:t> </a:t>
                      </a:r>
                      <a:r>
                        <a:rPr lang="ga-IE" b="0" dirty="0" smtClean="0">
                          <a:latin typeface="Courier New" pitchFamily="49" charset="0"/>
                          <a:cs typeface="Courier New" pitchFamily="49" charset="0"/>
                        </a:rPr>
                        <a:t>&lt;-</a:t>
                      </a:r>
                      <a:r>
                        <a:rPr lang="en-IE" b="0" dirty="0" smtClean="0">
                          <a:latin typeface="Courier New" pitchFamily="49" charset="0"/>
                          <a:cs typeface="Courier New" pitchFamily="49" charset="0"/>
                        </a:rPr>
                        <a:t> </a:t>
                      </a:r>
                      <a:r>
                        <a:rPr lang="en-IE" b="0" dirty="0" err="1" smtClean="0">
                          <a:latin typeface="Courier New" pitchFamily="49" charset="0"/>
                          <a:cs typeface="Courier New" pitchFamily="49" charset="0"/>
                        </a:rPr>
                        <a:t>readline</a:t>
                      </a:r>
                      <a:r>
                        <a:rPr lang="en-IE" b="0" dirty="0" smtClean="0">
                          <a:latin typeface="Courier New" pitchFamily="49" charset="0"/>
                          <a:cs typeface="Courier New" pitchFamily="49" charset="0"/>
                        </a:rPr>
                        <a:t>("please enter a </a:t>
                      </a:r>
                      <a:r>
                        <a:rPr lang="en-IE" b="0" dirty="0" err="1" smtClean="0">
                          <a:latin typeface="Courier New" pitchFamily="49" charset="0"/>
                          <a:cs typeface="Courier New" pitchFamily="49" charset="0"/>
                        </a:rPr>
                        <a:t>Celcius</a:t>
                      </a:r>
                      <a:r>
                        <a:rPr lang="en-IE" b="0" dirty="0" smtClean="0">
                          <a:latin typeface="Courier New" pitchFamily="49" charset="0"/>
                          <a:cs typeface="Courier New" pitchFamily="49" charset="0"/>
                        </a:rPr>
                        <a:t>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lumMod val="20000"/>
                        <a:lumOff val="80000"/>
                      </a:schemeClr>
                    </a:solidFill>
                  </a:tcPr>
                </a:tc>
              </a:tr>
              <a:tr h="382841">
                <a:tc>
                  <a:txBody>
                    <a:bodyPr/>
                    <a:lstStyle/>
                    <a:p>
                      <a:r>
                        <a:rPr lang="en-IE" b="0" dirty="0" err="1" smtClean="0">
                          <a:latin typeface="Courier New" pitchFamily="49" charset="0"/>
                          <a:cs typeface="Courier New" pitchFamily="49" charset="0"/>
                        </a:rPr>
                        <a:t>celciusNumeric</a:t>
                      </a:r>
                      <a:r>
                        <a:rPr lang="en-IE" b="0" dirty="0" smtClean="0">
                          <a:latin typeface="Courier New" pitchFamily="49" charset="0"/>
                          <a:cs typeface="Courier New" pitchFamily="49" charset="0"/>
                        </a:rPr>
                        <a:t> </a:t>
                      </a:r>
                      <a:r>
                        <a:rPr lang="ga-IE" b="0" dirty="0" smtClean="0">
                          <a:latin typeface="Courier New" pitchFamily="49" charset="0"/>
                          <a:cs typeface="Courier New" pitchFamily="49" charset="0"/>
                        </a:rPr>
                        <a:t>&lt;-</a:t>
                      </a:r>
                      <a:r>
                        <a:rPr lang="en-IE" b="0" dirty="0" smtClean="0">
                          <a:latin typeface="Courier New" pitchFamily="49" charset="0"/>
                          <a:cs typeface="Courier New" pitchFamily="49" charset="0"/>
                        </a:rPr>
                        <a:t> </a:t>
                      </a:r>
                      <a:r>
                        <a:rPr lang="en-IE" b="0" dirty="0" err="1" smtClean="0">
                          <a:latin typeface="Courier New" pitchFamily="49" charset="0"/>
                          <a:cs typeface="Courier New" pitchFamily="49" charset="0"/>
                        </a:rPr>
                        <a:t>as.numeric</a:t>
                      </a:r>
                      <a:r>
                        <a:rPr lang="en-IE" b="0" dirty="0" smtClean="0">
                          <a:latin typeface="Courier New" pitchFamily="49" charset="0"/>
                          <a:cs typeface="Courier New" pitchFamily="49" charset="0"/>
                        </a:rPr>
                        <a:t>(</a:t>
                      </a:r>
                      <a:r>
                        <a:rPr lang="en-IE" b="0" dirty="0" err="1" smtClean="0">
                          <a:latin typeface="Courier New" pitchFamily="49" charset="0"/>
                          <a:cs typeface="Courier New" pitchFamily="49" charset="0"/>
                        </a:rPr>
                        <a:t>celciusInput</a:t>
                      </a:r>
                      <a:r>
                        <a:rPr lang="en-IE" b="0" dirty="0" smtClean="0">
                          <a:latin typeface="Courier New" pitchFamily="49" charset="0"/>
                          <a:cs typeface="Courier New"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r>
              <a:tr h="382841">
                <a:tc>
                  <a:txBody>
                    <a:bodyPr/>
                    <a:lstStyle/>
                    <a:p>
                      <a:r>
                        <a:rPr lang="en-IE" b="0" dirty="0" err="1" smtClean="0">
                          <a:latin typeface="Courier New" pitchFamily="49" charset="0"/>
                          <a:cs typeface="Courier New" pitchFamily="49" charset="0"/>
                        </a:rPr>
                        <a:t>fahrResults</a:t>
                      </a:r>
                      <a:r>
                        <a:rPr lang="en-IE" b="0" dirty="0" smtClean="0">
                          <a:latin typeface="Courier New" pitchFamily="49" charset="0"/>
                          <a:cs typeface="Courier New" pitchFamily="49" charset="0"/>
                        </a:rPr>
                        <a:t> </a:t>
                      </a:r>
                      <a:r>
                        <a:rPr lang="ga-IE" b="0" dirty="0" smtClean="0">
                          <a:latin typeface="Courier New" pitchFamily="49" charset="0"/>
                          <a:cs typeface="Courier New" pitchFamily="49" charset="0"/>
                        </a:rPr>
                        <a:t>&lt;-</a:t>
                      </a:r>
                      <a:r>
                        <a:rPr lang="en-IE" b="0" dirty="0" smtClean="0">
                          <a:latin typeface="Courier New" pitchFamily="49" charset="0"/>
                          <a:cs typeface="Courier New" pitchFamily="49" charset="0"/>
                        </a:rPr>
                        <a:t> ((9/5)*</a:t>
                      </a:r>
                      <a:r>
                        <a:rPr lang="en-IE" b="0" dirty="0" err="1" smtClean="0">
                          <a:latin typeface="Courier New" pitchFamily="49" charset="0"/>
                          <a:cs typeface="Courier New" pitchFamily="49" charset="0"/>
                        </a:rPr>
                        <a:t>celciusNumeric</a:t>
                      </a:r>
                      <a:r>
                        <a:rPr lang="en-IE" b="0" dirty="0" smtClean="0">
                          <a:latin typeface="Courier New" pitchFamily="49" charset="0"/>
                          <a:cs typeface="Courier New" pitchFamily="49"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r>
              <a:tr h="382841">
                <a:tc>
                  <a:txBody>
                    <a:bodyPr/>
                    <a:lstStyle/>
                    <a:p>
                      <a:r>
                        <a:rPr lang="en-IE" b="0" dirty="0" err="1" smtClean="0">
                          <a:latin typeface="Courier New" pitchFamily="49" charset="0"/>
                          <a:cs typeface="Courier New" pitchFamily="49" charset="0"/>
                        </a:rPr>
                        <a:t>fahrString</a:t>
                      </a:r>
                      <a:r>
                        <a:rPr lang="en-IE" b="0" dirty="0" smtClean="0">
                          <a:latin typeface="Courier New" pitchFamily="49" charset="0"/>
                          <a:cs typeface="Courier New" pitchFamily="49" charset="0"/>
                        </a:rPr>
                        <a:t> </a:t>
                      </a:r>
                      <a:r>
                        <a:rPr lang="ga-IE" b="0" dirty="0" smtClean="0">
                          <a:latin typeface="Courier New" pitchFamily="49" charset="0"/>
                          <a:cs typeface="Courier New" pitchFamily="49" charset="0"/>
                        </a:rPr>
                        <a:t>&lt;-</a:t>
                      </a:r>
                      <a:r>
                        <a:rPr lang="en-IE" b="0" dirty="0" smtClean="0">
                          <a:latin typeface="Courier New" pitchFamily="49" charset="0"/>
                          <a:cs typeface="Courier New" pitchFamily="49" charset="0"/>
                        </a:rPr>
                        <a:t> </a:t>
                      </a:r>
                      <a:r>
                        <a:rPr lang="en-IE" b="0" dirty="0" err="1" smtClean="0">
                          <a:latin typeface="Courier New" pitchFamily="49" charset="0"/>
                          <a:cs typeface="Courier New" pitchFamily="49" charset="0"/>
                        </a:rPr>
                        <a:t>sprintf</a:t>
                      </a:r>
                      <a:r>
                        <a:rPr lang="en-IE" b="0" dirty="0" smtClean="0">
                          <a:latin typeface="Courier New" pitchFamily="49" charset="0"/>
                          <a:cs typeface="Courier New" pitchFamily="49" charset="0"/>
                        </a:rPr>
                        <a:t>("%.2f", </a:t>
                      </a:r>
                      <a:r>
                        <a:rPr lang="en-IE" b="0" dirty="0" err="1" smtClean="0">
                          <a:latin typeface="Courier New" pitchFamily="49" charset="0"/>
                          <a:cs typeface="Courier New" pitchFamily="49" charset="0"/>
                        </a:rPr>
                        <a:t>fahrResults</a:t>
                      </a:r>
                      <a:r>
                        <a:rPr lang="en-IE" b="0" dirty="0" smtClean="0">
                          <a:latin typeface="Courier New" pitchFamily="49" charset="0"/>
                          <a:cs typeface="Courier New"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r>
              <a:tr h="382841">
                <a:tc>
                  <a:txBody>
                    <a:bodyPr/>
                    <a:lstStyle/>
                    <a:p>
                      <a:r>
                        <a:rPr lang="en-IE" b="0" dirty="0" smtClean="0">
                          <a:latin typeface="Courier New" pitchFamily="49" charset="0"/>
                          <a:cs typeface="Courier New" pitchFamily="49" charset="0"/>
                        </a:rPr>
                        <a:t>message </a:t>
                      </a:r>
                      <a:r>
                        <a:rPr lang="ga-IE" b="0" dirty="0" smtClean="0">
                          <a:latin typeface="Courier New" pitchFamily="49" charset="0"/>
                          <a:cs typeface="Courier New" pitchFamily="49" charset="0"/>
                        </a:rPr>
                        <a:t>&lt;-</a:t>
                      </a:r>
                      <a:r>
                        <a:rPr lang="en-IE" b="0" dirty="0" smtClean="0">
                          <a:latin typeface="Courier New" pitchFamily="49" charset="0"/>
                          <a:cs typeface="Courier New" pitchFamily="49" charset="0"/>
                        </a:rPr>
                        <a:t> paste("the result is", </a:t>
                      </a:r>
                      <a:r>
                        <a:rPr lang="en-IE" b="0" dirty="0" err="1" smtClean="0">
                          <a:latin typeface="Courier New" pitchFamily="49" charset="0"/>
                          <a:cs typeface="Courier New" pitchFamily="49" charset="0"/>
                        </a:rPr>
                        <a:t>fahrString</a:t>
                      </a:r>
                      <a:r>
                        <a:rPr lang="en-IE" b="0" dirty="0" smtClean="0">
                          <a:latin typeface="Courier New" pitchFamily="49" charset="0"/>
                          <a:cs typeface="Courier New" pitchFamily="49" charset="0"/>
                        </a:rPr>
                        <a:t>, sep="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r>
              <a:tr h="382841">
                <a:tc>
                  <a:txBody>
                    <a:bodyPr/>
                    <a:lstStyle/>
                    <a:p>
                      <a:r>
                        <a:rPr lang="en-IE" b="0" dirty="0" smtClean="0">
                          <a:latin typeface="Courier New" pitchFamily="49" charset="0"/>
                          <a:cs typeface="Courier New" pitchFamily="49" charset="0"/>
                        </a:rPr>
                        <a:t>print(message)</a:t>
                      </a:r>
                      <a:endParaRPr lang="en-IE" b="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20000"/>
                        <a:lumOff val="80000"/>
                      </a:schemeClr>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3"/>
          <p:cNvSpPr>
            <a:spLocks noGrp="1"/>
          </p:cNvSpPr>
          <p:nvPr>
            <p:ph type="subTitle" idx="1"/>
          </p:nvPr>
        </p:nvSpPr>
        <p:spPr>
          <a:xfrm>
            <a:off x="1338026" y="1164316"/>
            <a:ext cx="6746875" cy="4800600"/>
          </a:xfrm>
        </p:spPr>
        <p:txBody>
          <a:bodyPr/>
          <a:lstStyle/>
          <a:p>
            <a:pPr marL="381000" indent="-381000">
              <a:lnSpc>
                <a:spcPct val="80000"/>
              </a:lnSpc>
            </a:pPr>
            <a:r>
              <a:rPr lang="en-US" sz="2400" dirty="0" err="1" smtClean="0">
                <a:latin typeface="Gill Sans MT"/>
              </a:rPr>
              <a:t>Data.frame</a:t>
            </a:r>
            <a:endParaRPr lang="en-US" sz="2400" dirty="0" smtClean="0">
              <a:latin typeface="Gill Sans MT"/>
            </a:endParaRPr>
          </a:p>
          <a:p>
            <a:pPr marL="381000" indent="-381000">
              <a:lnSpc>
                <a:spcPct val="80000"/>
              </a:lnSpc>
            </a:pPr>
            <a:r>
              <a:rPr lang="en-US" sz="2400" dirty="0" smtClean="0">
                <a:latin typeface="Gill Sans MT"/>
              </a:rPr>
              <a:t>Tabular data</a:t>
            </a:r>
          </a:p>
          <a:p>
            <a:pPr marL="381000" indent="-381000">
              <a:lnSpc>
                <a:spcPct val="80000"/>
              </a:lnSpc>
            </a:pPr>
            <a:r>
              <a:rPr lang="en-US" sz="2400" dirty="0" smtClean="0">
                <a:latin typeface="Gill Sans MT"/>
              </a:rPr>
              <a:t>Graphics</a:t>
            </a:r>
          </a:p>
          <a:p>
            <a:pPr marL="381000" indent="-381000">
              <a:lnSpc>
                <a:spcPct val="80000"/>
              </a:lnSpc>
            </a:pPr>
            <a:endParaRPr lang="en-US" sz="2400" dirty="0" smtClean="0">
              <a:latin typeface="Gill Sans MT"/>
            </a:endParaRPr>
          </a:p>
          <a:p>
            <a:pPr marL="381000" indent="-381000">
              <a:lnSpc>
                <a:spcPct val="80000"/>
              </a:lnSpc>
            </a:pPr>
            <a:endParaRPr lang="en-US" sz="2400" dirty="0" smtClean="0">
              <a:latin typeface="Gill Sans MT"/>
            </a:endParaRPr>
          </a:p>
        </p:txBody>
      </p:sp>
      <p:sp>
        <p:nvSpPr>
          <p:cNvPr id="6" name="Slide Number Placeholder 9"/>
          <p:cNvSpPr>
            <a:spLocks noGrp="1"/>
          </p:cNvSpPr>
          <p:nvPr>
            <p:ph type="sldNum" sz="quarter" idx="4294967295"/>
          </p:nvPr>
        </p:nvSpPr>
        <p:spPr>
          <a:xfrm>
            <a:off x="8686800" y="6305550"/>
            <a:ext cx="457200" cy="476250"/>
          </a:xfrm>
          <a:prstGeom prst="rect">
            <a:avLst/>
          </a:prstGeom>
        </p:spPr>
        <p:txBody>
          <a:bodyPr/>
          <a:lstStyle/>
          <a:p>
            <a:pPr>
              <a:defRPr/>
            </a:pPr>
            <a:fld id="{3DB68ACE-7A32-4DF1-83AB-DF3E0CF0C0C2}" type="slidenum">
              <a:rPr lang="en-IE"/>
              <a:pPr>
                <a:defRPr/>
              </a:pPr>
              <a:t>6</a:t>
            </a:fld>
            <a:endParaRPr lang="en-IE"/>
          </a:p>
        </p:txBody>
      </p:sp>
      <p:pic>
        <p:nvPicPr>
          <p:cNvPr id="7" name="Picture 3"/>
          <p:cNvPicPr>
            <a:picLocks noChangeAspect="1" noChangeArrowheads="1"/>
          </p:cNvPicPr>
          <p:nvPr/>
        </p:nvPicPr>
        <p:blipFill>
          <a:blip r:embed="rId3" cstate="print"/>
          <a:srcRect/>
          <a:stretch>
            <a:fillRect/>
          </a:stretch>
        </p:blipFill>
        <p:spPr bwMode="auto">
          <a:xfrm>
            <a:off x="104065" y="2915290"/>
            <a:ext cx="6552728" cy="2258514"/>
          </a:xfrm>
          <a:prstGeom prst="rect">
            <a:avLst/>
          </a:prstGeom>
          <a:noFill/>
          <a:ln w="9525">
            <a:solidFill>
              <a:schemeClr val="bg1">
                <a:lumMod val="50000"/>
              </a:schemeClr>
            </a:solidFill>
            <a:miter lim="800000"/>
            <a:headEnd/>
            <a:tailEnd/>
          </a:ln>
        </p:spPr>
      </p:pic>
      <p:pic>
        <p:nvPicPr>
          <p:cNvPr id="8" name="Picture 4" descr="E:\NCI Lecturing\2013-2014 - Semester 1\05. Programming for Big Data\Week 8\Cars_by_Gear.png"/>
          <p:cNvPicPr>
            <a:picLocks noChangeAspect="1" noChangeArrowheads="1"/>
          </p:cNvPicPr>
          <p:nvPr/>
        </p:nvPicPr>
        <p:blipFill>
          <a:blip r:embed="rId4" cstate="print"/>
          <a:srcRect/>
          <a:stretch>
            <a:fillRect/>
          </a:stretch>
        </p:blipFill>
        <p:spPr bwMode="auto">
          <a:xfrm>
            <a:off x="6702202" y="1275412"/>
            <a:ext cx="2232248" cy="2232248"/>
          </a:xfrm>
          <a:prstGeom prst="rect">
            <a:avLst/>
          </a:prstGeom>
          <a:noFill/>
          <a:ln>
            <a:solidFill>
              <a:schemeClr val="bg1">
                <a:lumMod val="50000"/>
              </a:schemeClr>
            </a:solidFill>
          </a:ln>
        </p:spPr>
      </p:pic>
      <p:sp>
        <p:nvSpPr>
          <p:cNvPr id="9" name="Rectangle 2"/>
          <p:cNvSpPr txBox="1">
            <a:spLocks/>
          </p:cNvSpPr>
          <p:nvPr/>
        </p:nvSpPr>
        <p:spPr bwMode="auto">
          <a:xfrm>
            <a:off x="1435100" y="274638"/>
            <a:ext cx="7499350" cy="1143000"/>
          </a:xfrm>
          <a:prstGeom prst="rect">
            <a:avLst/>
          </a:prstGeom>
          <a:noFill/>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Arial" charset="0"/>
                <a:ea typeface="+mj-ea"/>
                <a:cs typeface="+mj-cs"/>
              </a:defRPr>
            </a:lvl1pPr>
            <a:lvl2pPr algn="l" rtl="0" eaLnBrk="0" fontAlgn="base" hangingPunct="0">
              <a:spcBef>
                <a:spcPct val="0"/>
              </a:spcBef>
              <a:spcAft>
                <a:spcPct val="0"/>
              </a:spcAft>
              <a:defRPr sz="4300">
                <a:solidFill>
                  <a:srgbClr val="572314"/>
                </a:solidFill>
                <a:latin typeface="Arial" charset="0"/>
              </a:defRPr>
            </a:lvl2pPr>
            <a:lvl3pPr algn="l" rtl="0" eaLnBrk="0" fontAlgn="base" hangingPunct="0">
              <a:spcBef>
                <a:spcPct val="0"/>
              </a:spcBef>
              <a:spcAft>
                <a:spcPct val="0"/>
              </a:spcAft>
              <a:defRPr sz="4300">
                <a:solidFill>
                  <a:srgbClr val="572314"/>
                </a:solidFill>
                <a:latin typeface="Arial" charset="0"/>
              </a:defRPr>
            </a:lvl3pPr>
            <a:lvl4pPr algn="l" rtl="0" eaLnBrk="0" fontAlgn="base" hangingPunct="0">
              <a:spcBef>
                <a:spcPct val="0"/>
              </a:spcBef>
              <a:spcAft>
                <a:spcPct val="0"/>
              </a:spcAft>
              <a:defRPr sz="4300">
                <a:solidFill>
                  <a:srgbClr val="572314"/>
                </a:solidFill>
                <a:latin typeface="Arial" charset="0"/>
              </a:defRPr>
            </a:lvl4pPr>
            <a:lvl5pPr algn="l" rtl="0" eaLnBrk="0" fontAlgn="base" hangingPunct="0">
              <a:spcBef>
                <a:spcPct val="0"/>
              </a:spcBef>
              <a:spcAft>
                <a:spcPct val="0"/>
              </a:spcAft>
              <a:defRPr sz="4300">
                <a:solidFill>
                  <a:srgbClr val="572314"/>
                </a:solidFill>
                <a:latin typeface="Arial" charset="0"/>
              </a:defRPr>
            </a:lvl5pPr>
            <a:lvl6pPr marL="457200" algn="l" rtl="0" fontAlgn="base">
              <a:spcBef>
                <a:spcPct val="0"/>
              </a:spcBef>
              <a:spcAft>
                <a:spcPct val="0"/>
              </a:spcAft>
              <a:defRPr sz="4300">
                <a:solidFill>
                  <a:srgbClr val="572314"/>
                </a:solidFill>
                <a:latin typeface="Gill Sans MT"/>
              </a:defRPr>
            </a:lvl6pPr>
            <a:lvl7pPr marL="914400" algn="l" rtl="0" fontAlgn="base">
              <a:spcBef>
                <a:spcPct val="0"/>
              </a:spcBef>
              <a:spcAft>
                <a:spcPct val="0"/>
              </a:spcAft>
              <a:defRPr sz="4300">
                <a:solidFill>
                  <a:srgbClr val="572314"/>
                </a:solidFill>
                <a:latin typeface="Gill Sans MT"/>
              </a:defRPr>
            </a:lvl7pPr>
            <a:lvl8pPr marL="1371600" algn="l" rtl="0" fontAlgn="base">
              <a:spcBef>
                <a:spcPct val="0"/>
              </a:spcBef>
              <a:spcAft>
                <a:spcPct val="0"/>
              </a:spcAft>
              <a:defRPr sz="4300">
                <a:solidFill>
                  <a:srgbClr val="572314"/>
                </a:solidFill>
                <a:latin typeface="Gill Sans MT"/>
              </a:defRPr>
            </a:lvl8pPr>
            <a:lvl9pPr marL="1828800" algn="l" rtl="0" fontAlgn="base">
              <a:spcBef>
                <a:spcPct val="0"/>
              </a:spcBef>
              <a:spcAft>
                <a:spcPct val="0"/>
              </a:spcAft>
              <a:defRPr sz="4300">
                <a:solidFill>
                  <a:srgbClr val="572314"/>
                </a:solidFill>
                <a:latin typeface="Gill Sans MT"/>
              </a:defRPr>
            </a:lvl9pPr>
            <a:extLst/>
          </a:lstStyle>
          <a:p>
            <a:r>
              <a:rPr lang="en-US" sz="3600" smtClean="0">
                <a:effectLst/>
                <a:latin typeface="Gill Sans MT"/>
              </a:rPr>
              <a:t>R – What You Should Already Know</a:t>
            </a:r>
            <a:endParaRPr lang="en-US" sz="3600" dirty="0" smtClean="0">
              <a:effectLst/>
              <a:latin typeface="Gill Sans MT"/>
            </a:endParaRPr>
          </a:p>
        </p:txBody>
      </p:sp>
    </p:spTree>
    <p:extLst>
      <p:ext uri="{BB962C8B-B14F-4D97-AF65-F5344CB8AC3E}">
        <p14:creationId xmlns:p14="http://schemas.microsoft.com/office/powerpoint/2010/main" val="38927857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p:cNvSpPr>
          <p:nvPr>
            <p:ph type="ctrTitle"/>
          </p:nvPr>
        </p:nvSpPr>
        <p:spPr bwMode="auto">
          <a:xfrm>
            <a:off x="244011" y="188610"/>
            <a:ext cx="7772400" cy="1125038"/>
          </a:xfrm>
          <a:noFill/>
        </p:spPr>
        <p:txBody>
          <a:bodyPr vert="horz" wrap="square" lIns="91440" tIns="45720" rIns="91440" bIns="45720" numCol="1" anchorCtr="0" compatLnSpc="1">
            <a:prstTxWarp prst="textNoShape">
              <a:avLst/>
            </a:prstTxWarp>
            <a:normAutofit/>
          </a:bodyPr>
          <a:lstStyle/>
          <a:p>
            <a:r>
              <a:rPr lang="en-US" sz="5200" dirty="0" smtClean="0">
                <a:effectLst/>
                <a:latin typeface="Gill Sans MT"/>
              </a:rPr>
              <a:t>R – Functions</a:t>
            </a:r>
          </a:p>
        </p:txBody>
      </p:sp>
      <p:sp>
        <p:nvSpPr>
          <p:cNvPr id="6" name="Slide Number Placeholder 9"/>
          <p:cNvSpPr>
            <a:spLocks noGrp="1"/>
          </p:cNvSpPr>
          <p:nvPr>
            <p:ph type="sldNum" sz="quarter" idx="4294967295"/>
          </p:nvPr>
        </p:nvSpPr>
        <p:spPr>
          <a:xfrm>
            <a:off x="8686800" y="6940550"/>
            <a:ext cx="457200" cy="476250"/>
          </a:xfrm>
          <a:prstGeom prst="rect">
            <a:avLst/>
          </a:prstGeom>
        </p:spPr>
        <p:txBody>
          <a:bodyPr/>
          <a:lstStyle/>
          <a:p>
            <a:pPr>
              <a:defRPr/>
            </a:pPr>
            <a:fld id="{3DB68ACE-7A32-4DF1-83AB-DF3E0CF0C0C2}" type="slidenum">
              <a:rPr lang="en-IE"/>
              <a:pPr>
                <a:defRPr/>
              </a:pPr>
              <a:t>7</a:t>
            </a:fld>
            <a:endParaRPr lang="en-IE"/>
          </a:p>
        </p:txBody>
      </p:sp>
      <p:sp>
        <p:nvSpPr>
          <p:cNvPr id="10" name="Content Placeholder 2"/>
          <p:cNvSpPr txBox="1">
            <a:spLocks/>
          </p:cNvSpPr>
          <p:nvPr/>
        </p:nvSpPr>
        <p:spPr bwMode="auto">
          <a:xfrm>
            <a:off x="123290" y="1756622"/>
            <a:ext cx="4330824" cy="4937760"/>
          </a:xfrm>
          <a:prstGeom prst="rect">
            <a:avLst/>
          </a:prstGeom>
          <a:noFill/>
          <a:ln w="9525">
            <a:noFill/>
            <a:miter lim="800000"/>
            <a:headEnd/>
            <a:tailEnd/>
          </a:ln>
        </p:spPr>
        <p:txBody>
          <a:bodyPr vert="horz" wrap="square" lIns="91440" tIns="0" rIns="91440" bIns="45720" numCol="1" anchor="t" anchorCtr="0" compatLnSpc="1">
            <a:prstTxWarp prst="textNoShape">
              <a:avLst/>
            </a:prstTxWarp>
            <a:normAutofit/>
          </a:bodyPr>
          <a:lstStyle>
            <a:lvl1pPr marL="27432" indent="0" algn="l" rtl="0" eaLnBrk="0" fontAlgn="base" hangingPunct="0">
              <a:spcBef>
                <a:spcPts val="600"/>
              </a:spcBef>
              <a:spcAft>
                <a:spcPct val="0"/>
              </a:spcAft>
              <a:buClr>
                <a:schemeClr val="accent1"/>
              </a:buClr>
              <a:buSzPct val="80000"/>
              <a:buFont typeface="Wingdings 2" pitchFamily="18" charset="2"/>
              <a:buNone/>
              <a:defRPr sz="2600" kern="1200">
                <a:solidFill>
                  <a:schemeClr val="tx2">
                    <a:shade val="30000"/>
                    <a:satMod val="150000"/>
                  </a:schemeClr>
                </a:solidFill>
                <a:latin typeface="Arial" charset="0"/>
                <a:ea typeface="+mn-ea"/>
                <a:cs typeface="+mn-cs"/>
              </a:defRPr>
            </a:lvl1pPr>
            <a:lvl2pPr marL="457200" indent="0" algn="ctr" rtl="0" eaLnBrk="0" fontAlgn="base" hangingPunct="0">
              <a:spcBef>
                <a:spcPts val="550"/>
              </a:spcBef>
              <a:spcAft>
                <a:spcPct val="0"/>
              </a:spcAft>
              <a:buClr>
                <a:schemeClr val="accent1"/>
              </a:buClr>
              <a:buFont typeface="Verdana" pitchFamily="34" charset="0"/>
              <a:buNone/>
              <a:defRPr sz="2800" kern="1200">
                <a:solidFill>
                  <a:schemeClr val="tx1"/>
                </a:solidFill>
                <a:latin typeface="Arial" charset="0"/>
                <a:ea typeface="+mn-ea"/>
                <a:cs typeface="+mn-cs"/>
              </a:defRPr>
            </a:lvl2pPr>
            <a:lvl3pPr marL="914400" indent="0" algn="ctr" rtl="0" eaLnBrk="0" fontAlgn="base" hangingPunct="0">
              <a:spcBef>
                <a:spcPct val="20000"/>
              </a:spcBef>
              <a:spcAft>
                <a:spcPct val="0"/>
              </a:spcAft>
              <a:buClr>
                <a:schemeClr val="accent2"/>
              </a:buClr>
              <a:buFont typeface="Wingdings 2" pitchFamily="18" charset="2"/>
              <a:buNone/>
              <a:defRPr sz="2400" kern="1200">
                <a:solidFill>
                  <a:schemeClr val="tx1"/>
                </a:solidFill>
                <a:latin typeface="Arial" charset="0"/>
                <a:ea typeface="+mn-ea"/>
                <a:cs typeface="+mn-cs"/>
              </a:defRPr>
            </a:lvl3pPr>
            <a:lvl4pPr marL="1371600" indent="0" algn="ctr" rtl="0" eaLnBrk="0" fontAlgn="base" hangingPunct="0">
              <a:spcBef>
                <a:spcPct val="20000"/>
              </a:spcBef>
              <a:spcAft>
                <a:spcPct val="0"/>
              </a:spcAft>
              <a:buClr>
                <a:srgbClr val="C32D2E"/>
              </a:buClr>
              <a:buFont typeface="Wingdings 2" pitchFamily="18" charset="2"/>
              <a:buNone/>
              <a:defRPr sz="2000" kern="1200">
                <a:solidFill>
                  <a:schemeClr val="tx1"/>
                </a:solidFill>
                <a:latin typeface="Arial" charset="0"/>
                <a:ea typeface="+mn-ea"/>
                <a:cs typeface="+mn-cs"/>
              </a:defRPr>
            </a:lvl4pPr>
            <a:lvl5pPr marL="1828800" indent="0" algn="ctr" rtl="0" eaLnBrk="0" fontAlgn="base" hangingPunct="0">
              <a:spcBef>
                <a:spcPct val="20000"/>
              </a:spcBef>
              <a:spcAft>
                <a:spcPct val="0"/>
              </a:spcAft>
              <a:buClr>
                <a:srgbClr val="84AA33"/>
              </a:buClr>
              <a:buFont typeface="Wingdings 2" pitchFamily="18" charset="2"/>
              <a:buNone/>
              <a:defRPr sz="2000" kern="1200">
                <a:solidFill>
                  <a:schemeClr val="tx1"/>
                </a:solidFill>
                <a:latin typeface="Arial" charset="0"/>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484632" indent="-457200">
              <a:buFont typeface="Arial" panose="020B0604020202020204" pitchFamily="34" charset="0"/>
              <a:buChar char="•"/>
            </a:pPr>
            <a:r>
              <a:rPr lang="en-IE" dirty="0" smtClean="0"/>
              <a:t>Function:</a:t>
            </a:r>
          </a:p>
          <a:p>
            <a:pPr marL="914400" lvl="1" indent="-457200" algn="l">
              <a:buFont typeface="Arial" panose="020B0604020202020204" pitchFamily="34" charset="0"/>
              <a:buChar char="•"/>
            </a:pPr>
            <a:r>
              <a:rPr lang="en-IE" sz="2000" dirty="0" smtClean="0"/>
              <a:t>A </a:t>
            </a:r>
            <a:r>
              <a:rPr lang="en-IE" sz="2000" dirty="0"/>
              <a:t>sequence of reusable statements that performs a desired </a:t>
            </a:r>
            <a:r>
              <a:rPr lang="en-IE" sz="2000" dirty="0" smtClean="0"/>
              <a:t>operation</a:t>
            </a:r>
          </a:p>
          <a:p>
            <a:pPr marL="484632" indent="-457200">
              <a:buFont typeface="Arial" panose="020B0604020202020204" pitchFamily="34" charset="0"/>
              <a:buChar char="•"/>
            </a:pPr>
            <a:r>
              <a:rPr lang="en-IE" dirty="0" smtClean="0"/>
              <a:t>Syntax</a:t>
            </a:r>
          </a:p>
          <a:p>
            <a:pPr marL="914400" lvl="1" indent="-457200" algn="l">
              <a:buFont typeface="Arial" panose="020B0604020202020204" pitchFamily="34" charset="0"/>
              <a:buChar char="•"/>
            </a:pPr>
            <a:r>
              <a:rPr lang="en-IE" sz="2000" dirty="0" smtClean="0"/>
              <a:t>Contains a header and a body R syntax without a return value</a:t>
            </a:r>
          </a:p>
          <a:p>
            <a:pPr lvl="2"/>
            <a:endParaRPr lang="en-IE" dirty="0" smtClean="0"/>
          </a:p>
          <a:p>
            <a:pPr lvl="2"/>
            <a:endParaRPr lang="en-IE" dirty="0" smtClean="0"/>
          </a:p>
          <a:p>
            <a:pPr lvl="2"/>
            <a:endParaRPr lang="en-IE" dirty="0" smtClean="0"/>
          </a:p>
          <a:p>
            <a:pPr lvl="3"/>
            <a:endParaRPr lang="en-IE" dirty="0" smtClean="0"/>
          </a:p>
          <a:p>
            <a:pPr lvl="3"/>
            <a:endParaRPr lang="en-IE" dirty="0" smtClean="0"/>
          </a:p>
          <a:p>
            <a:pPr lvl="3"/>
            <a:endParaRPr lang="en-IE" dirty="0" smtClean="0"/>
          </a:p>
          <a:p>
            <a:pPr lvl="3"/>
            <a:endParaRPr lang="en-IE" dirty="0" smtClean="0"/>
          </a:p>
          <a:p>
            <a:pPr lvl="2"/>
            <a:endParaRPr lang="en-IE" dirty="0" smtClean="0"/>
          </a:p>
          <a:p>
            <a:pPr lvl="3"/>
            <a:endParaRPr lang="ga-IE" dirty="0" smtClean="0"/>
          </a:p>
          <a:p>
            <a:pPr lvl="3"/>
            <a:endParaRPr lang="ga-IE" dirty="0" smtClean="0"/>
          </a:p>
          <a:p>
            <a:pPr lvl="3"/>
            <a:endParaRPr lang="ga-IE" dirty="0" smtClean="0"/>
          </a:p>
          <a:p>
            <a:pPr lvl="3"/>
            <a:endParaRPr lang="ga-IE" dirty="0" smtClean="0"/>
          </a:p>
          <a:p>
            <a:pPr lvl="3"/>
            <a:endParaRPr lang="ga-IE" dirty="0" smtClean="0"/>
          </a:p>
          <a:p>
            <a:pPr lvl="3"/>
            <a:endParaRPr lang="ga-IE" dirty="0" smtClean="0"/>
          </a:p>
          <a:p>
            <a:pPr lvl="3"/>
            <a:endParaRPr lang="en-IE" dirty="0" smtClean="0"/>
          </a:p>
          <a:p>
            <a:pPr marL="274320" lvl="1"/>
            <a:endParaRPr lang="en-IE" dirty="0" smtClean="0"/>
          </a:p>
          <a:p>
            <a:pPr marL="274320" lvl="1"/>
            <a:endParaRPr lang="en-IE" dirty="0" smtClean="0"/>
          </a:p>
          <a:p>
            <a:pPr lvl="1"/>
            <a:endParaRPr lang="en-IE" dirty="0" smtClean="0"/>
          </a:p>
          <a:p>
            <a:pPr lvl="1"/>
            <a:endParaRPr lang="en-IE" dirty="0" smtClean="0"/>
          </a:p>
          <a:p>
            <a:pPr lvl="1"/>
            <a:endParaRPr lang="en-IE" dirty="0" smtClean="0"/>
          </a:p>
          <a:p>
            <a:pPr marL="274320" lvl="1"/>
            <a:endParaRPr lang="en-IE" dirty="0"/>
          </a:p>
        </p:txBody>
      </p:sp>
      <p:sp>
        <p:nvSpPr>
          <p:cNvPr id="11" name="Rectangle 10"/>
          <p:cNvSpPr/>
          <p:nvPr/>
        </p:nvSpPr>
        <p:spPr>
          <a:xfrm>
            <a:off x="1644824" y="4659531"/>
            <a:ext cx="7272808" cy="1152128"/>
          </a:xfrm>
          <a:prstGeom prst="rect">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IE" b="1" i="1" dirty="0" err="1" smtClean="0">
                <a:solidFill>
                  <a:schemeClr val="tx1"/>
                </a:solidFill>
                <a:latin typeface="Courier New" pitchFamily="49" charset="0"/>
                <a:cs typeface="Courier New" pitchFamily="49" charset="0"/>
              </a:rPr>
              <a:t>functionName</a:t>
            </a:r>
            <a:r>
              <a:rPr lang="en-IE" b="1" i="1" dirty="0" smtClean="0">
                <a:solidFill>
                  <a:schemeClr val="tx1"/>
                </a:solidFill>
                <a:latin typeface="Courier New" pitchFamily="49" charset="0"/>
                <a:cs typeface="Courier New" pitchFamily="49" charset="0"/>
              </a:rPr>
              <a:t> &lt;-function(list of parameters){</a:t>
            </a:r>
          </a:p>
          <a:p>
            <a:r>
              <a:rPr lang="en-IE" b="1" i="1" dirty="0" smtClean="0">
                <a:solidFill>
                  <a:schemeClr val="tx1"/>
                </a:solidFill>
                <a:latin typeface="Courier New" pitchFamily="49" charset="0"/>
                <a:cs typeface="Courier New" pitchFamily="49" charset="0"/>
              </a:rPr>
              <a:t>   </a:t>
            </a:r>
            <a:r>
              <a:rPr lang="en-IE" b="1" i="1" dirty="0" err="1" smtClean="0">
                <a:solidFill>
                  <a:schemeClr val="tx1"/>
                </a:solidFill>
                <a:latin typeface="Courier New" pitchFamily="49" charset="0"/>
                <a:cs typeface="Courier New" pitchFamily="49" charset="0"/>
              </a:rPr>
              <a:t>funtionStatementblock</a:t>
            </a:r>
            <a:endParaRPr lang="en-IE" b="1" i="1" dirty="0" smtClean="0">
              <a:solidFill>
                <a:schemeClr val="tx1"/>
              </a:solidFill>
              <a:latin typeface="Courier New" pitchFamily="49" charset="0"/>
              <a:cs typeface="Courier New" pitchFamily="49" charset="0"/>
            </a:endParaRPr>
          </a:p>
          <a:p>
            <a:r>
              <a:rPr lang="en-IE" b="1" i="1" dirty="0" smtClean="0">
                <a:solidFill>
                  <a:schemeClr val="tx1"/>
                </a:solidFill>
                <a:latin typeface="Courier New" pitchFamily="49" charset="0"/>
                <a:cs typeface="Courier New" pitchFamily="49" charset="0"/>
              </a:rPr>
              <a:t>}</a:t>
            </a:r>
            <a:endParaRPr lang="en-IE" b="1" dirty="0">
              <a:solidFill>
                <a:schemeClr val="tx1"/>
              </a:solidFill>
              <a:latin typeface="Courier New" pitchFamily="49" charset="0"/>
              <a:cs typeface="Courier New" pitchFamily="49" charset="0"/>
            </a:endParaRPr>
          </a:p>
        </p:txBody>
      </p:sp>
      <p:sp>
        <p:nvSpPr>
          <p:cNvPr id="12" name="TextBox 11"/>
          <p:cNvSpPr txBox="1"/>
          <p:nvPr/>
        </p:nvSpPr>
        <p:spPr>
          <a:xfrm>
            <a:off x="7261448" y="3946923"/>
            <a:ext cx="1872208" cy="369332"/>
          </a:xfrm>
          <a:prstGeom prst="rect">
            <a:avLst/>
          </a:prstGeom>
          <a:noFill/>
        </p:spPr>
        <p:txBody>
          <a:bodyPr wrap="square" rtlCol="0">
            <a:spAutoFit/>
          </a:bodyPr>
          <a:lstStyle/>
          <a:p>
            <a:r>
              <a:rPr lang="en-IE" dirty="0" smtClean="0"/>
              <a:t>function header</a:t>
            </a:r>
            <a:endParaRPr lang="en-IE" dirty="0"/>
          </a:p>
        </p:txBody>
      </p:sp>
      <p:sp>
        <p:nvSpPr>
          <p:cNvPr id="13" name="TextBox 12"/>
          <p:cNvSpPr txBox="1"/>
          <p:nvPr/>
        </p:nvSpPr>
        <p:spPr>
          <a:xfrm>
            <a:off x="7405464" y="6467203"/>
            <a:ext cx="1944216" cy="369332"/>
          </a:xfrm>
          <a:prstGeom prst="rect">
            <a:avLst/>
          </a:prstGeom>
          <a:noFill/>
        </p:spPr>
        <p:txBody>
          <a:bodyPr wrap="square" rtlCol="0">
            <a:spAutoFit/>
          </a:bodyPr>
          <a:lstStyle/>
          <a:p>
            <a:r>
              <a:rPr lang="en-IE" dirty="0" smtClean="0"/>
              <a:t>function body</a:t>
            </a:r>
            <a:endParaRPr lang="en-IE" dirty="0"/>
          </a:p>
        </p:txBody>
      </p:sp>
      <p:cxnSp>
        <p:nvCxnSpPr>
          <p:cNvPr id="14" name="Straight Arrow Connector 13"/>
          <p:cNvCxnSpPr/>
          <p:nvPr/>
        </p:nvCxnSpPr>
        <p:spPr>
          <a:xfrm flipH="1">
            <a:off x="6757392" y="4306963"/>
            <a:ext cx="72008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5101208" y="5603107"/>
            <a:ext cx="2304256"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7" name="Picture 3"/>
          <p:cNvPicPr>
            <a:picLocks noChangeAspect="1" noChangeArrowheads="1"/>
          </p:cNvPicPr>
          <p:nvPr/>
        </p:nvPicPr>
        <p:blipFill>
          <a:blip r:embed="rId3" cstate="print"/>
          <a:srcRect/>
          <a:stretch>
            <a:fillRect/>
          </a:stretch>
        </p:blipFill>
        <p:spPr bwMode="auto">
          <a:xfrm>
            <a:off x="4511603" y="2715309"/>
            <a:ext cx="3865969" cy="922710"/>
          </a:xfrm>
          <a:prstGeom prst="rect">
            <a:avLst/>
          </a:prstGeom>
          <a:noFill/>
          <a:ln w="9525">
            <a:solidFill>
              <a:schemeClr val="tx1"/>
            </a:solidFill>
            <a:miter lim="800000"/>
            <a:headEnd/>
            <a:tailEnd/>
          </a:ln>
        </p:spPr>
      </p:pic>
      <p:pic>
        <p:nvPicPr>
          <p:cNvPr id="18" name="Picture 2"/>
          <p:cNvPicPr>
            <a:picLocks noChangeAspect="1" noChangeArrowheads="1"/>
          </p:cNvPicPr>
          <p:nvPr/>
        </p:nvPicPr>
        <p:blipFill>
          <a:blip r:embed="rId4" cstate="print"/>
          <a:srcRect/>
          <a:stretch>
            <a:fillRect/>
          </a:stretch>
        </p:blipFill>
        <p:spPr bwMode="auto">
          <a:xfrm>
            <a:off x="4511603" y="1467759"/>
            <a:ext cx="3865969" cy="885951"/>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959395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p:cNvSpPr>
          <p:nvPr>
            <p:ph type="ctrTitle"/>
          </p:nvPr>
        </p:nvSpPr>
        <p:spPr bwMode="auto">
          <a:xfrm>
            <a:off x="398124" y="136451"/>
            <a:ext cx="7772400" cy="1470025"/>
          </a:xfrm>
          <a:noFill/>
        </p:spPr>
        <p:txBody>
          <a:bodyPr vert="horz" wrap="square" lIns="91440" tIns="45720" rIns="91440" bIns="45720" numCol="1" anchorCtr="0" compatLnSpc="1">
            <a:prstTxWarp prst="textNoShape">
              <a:avLst/>
            </a:prstTxWarp>
            <a:normAutofit/>
          </a:bodyPr>
          <a:lstStyle/>
          <a:p>
            <a:r>
              <a:rPr lang="en-US" sz="5200" dirty="0" smtClean="0">
                <a:effectLst/>
                <a:latin typeface="Gill Sans MT"/>
              </a:rPr>
              <a:t>R – Packages</a:t>
            </a:r>
          </a:p>
        </p:txBody>
      </p:sp>
      <p:sp>
        <p:nvSpPr>
          <p:cNvPr id="6" name="Slide Number Placeholder 9"/>
          <p:cNvSpPr>
            <a:spLocks noGrp="1"/>
          </p:cNvSpPr>
          <p:nvPr>
            <p:ph type="sldNum" sz="quarter" idx="4294967295"/>
          </p:nvPr>
        </p:nvSpPr>
        <p:spPr>
          <a:xfrm>
            <a:off x="8686800" y="6940550"/>
            <a:ext cx="457200" cy="476250"/>
          </a:xfrm>
          <a:prstGeom prst="rect">
            <a:avLst/>
          </a:prstGeom>
        </p:spPr>
        <p:txBody>
          <a:bodyPr/>
          <a:lstStyle/>
          <a:p>
            <a:pPr>
              <a:defRPr/>
            </a:pPr>
            <a:fld id="{3DB68ACE-7A32-4DF1-83AB-DF3E0CF0C0C2}" type="slidenum">
              <a:rPr lang="en-IE"/>
              <a:pPr>
                <a:defRPr/>
              </a:pPr>
              <a:t>8</a:t>
            </a:fld>
            <a:endParaRPr lang="en-IE"/>
          </a:p>
        </p:txBody>
      </p:sp>
      <p:sp>
        <p:nvSpPr>
          <p:cNvPr id="10" name="Content Placeholder 2"/>
          <p:cNvSpPr txBox="1">
            <a:spLocks/>
          </p:cNvSpPr>
          <p:nvPr/>
        </p:nvSpPr>
        <p:spPr bwMode="auto">
          <a:xfrm>
            <a:off x="914399" y="1123591"/>
            <a:ext cx="7417943" cy="4937760"/>
          </a:xfrm>
          <a:prstGeom prst="rect">
            <a:avLst/>
          </a:prstGeom>
          <a:noFill/>
          <a:ln w="9525">
            <a:noFill/>
            <a:miter lim="800000"/>
            <a:headEnd/>
            <a:tailEnd/>
          </a:ln>
        </p:spPr>
        <p:txBody>
          <a:bodyPr vert="horz" wrap="square" lIns="91440" tIns="0" rIns="91440" bIns="45720" numCol="1" anchor="t" anchorCtr="0" compatLnSpc="1">
            <a:prstTxWarp prst="textNoShape">
              <a:avLst/>
            </a:prstTxWarp>
            <a:normAutofit/>
          </a:bodyPr>
          <a:lstStyle>
            <a:lvl1pPr marL="27432" indent="0" algn="l" rtl="0" eaLnBrk="0" fontAlgn="base" hangingPunct="0">
              <a:spcBef>
                <a:spcPts val="600"/>
              </a:spcBef>
              <a:spcAft>
                <a:spcPct val="0"/>
              </a:spcAft>
              <a:buClr>
                <a:schemeClr val="accent1"/>
              </a:buClr>
              <a:buSzPct val="80000"/>
              <a:buFont typeface="Wingdings 2" pitchFamily="18" charset="2"/>
              <a:buNone/>
              <a:defRPr sz="2600" kern="1200">
                <a:solidFill>
                  <a:schemeClr val="tx2">
                    <a:shade val="30000"/>
                    <a:satMod val="150000"/>
                  </a:schemeClr>
                </a:solidFill>
                <a:latin typeface="Arial" charset="0"/>
                <a:ea typeface="+mn-ea"/>
                <a:cs typeface="+mn-cs"/>
              </a:defRPr>
            </a:lvl1pPr>
            <a:lvl2pPr marL="457200" indent="0" algn="ctr" rtl="0" eaLnBrk="0" fontAlgn="base" hangingPunct="0">
              <a:spcBef>
                <a:spcPts val="550"/>
              </a:spcBef>
              <a:spcAft>
                <a:spcPct val="0"/>
              </a:spcAft>
              <a:buClr>
                <a:schemeClr val="accent1"/>
              </a:buClr>
              <a:buFont typeface="Verdana" pitchFamily="34" charset="0"/>
              <a:buNone/>
              <a:defRPr sz="2800" kern="1200">
                <a:solidFill>
                  <a:schemeClr val="tx1"/>
                </a:solidFill>
                <a:latin typeface="Arial" charset="0"/>
                <a:ea typeface="+mn-ea"/>
                <a:cs typeface="+mn-cs"/>
              </a:defRPr>
            </a:lvl2pPr>
            <a:lvl3pPr marL="914400" indent="0" algn="ctr" rtl="0" eaLnBrk="0" fontAlgn="base" hangingPunct="0">
              <a:spcBef>
                <a:spcPct val="20000"/>
              </a:spcBef>
              <a:spcAft>
                <a:spcPct val="0"/>
              </a:spcAft>
              <a:buClr>
                <a:schemeClr val="accent2"/>
              </a:buClr>
              <a:buFont typeface="Wingdings 2" pitchFamily="18" charset="2"/>
              <a:buNone/>
              <a:defRPr sz="2400" kern="1200">
                <a:solidFill>
                  <a:schemeClr val="tx1"/>
                </a:solidFill>
                <a:latin typeface="Arial" charset="0"/>
                <a:ea typeface="+mn-ea"/>
                <a:cs typeface="+mn-cs"/>
              </a:defRPr>
            </a:lvl3pPr>
            <a:lvl4pPr marL="1371600" indent="0" algn="ctr" rtl="0" eaLnBrk="0" fontAlgn="base" hangingPunct="0">
              <a:spcBef>
                <a:spcPct val="20000"/>
              </a:spcBef>
              <a:spcAft>
                <a:spcPct val="0"/>
              </a:spcAft>
              <a:buClr>
                <a:srgbClr val="C32D2E"/>
              </a:buClr>
              <a:buFont typeface="Wingdings 2" pitchFamily="18" charset="2"/>
              <a:buNone/>
              <a:defRPr sz="2000" kern="1200">
                <a:solidFill>
                  <a:schemeClr val="tx1"/>
                </a:solidFill>
                <a:latin typeface="Arial" charset="0"/>
                <a:ea typeface="+mn-ea"/>
                <a:cs typeface="+mn-cs"/>
              </a:defRPr>
            </a:lvl4pPr>
            <a:lvl5pPr marL="1828800" indent="0" algn="ctr" rtl="0" eaLnBrk="0" fontAlgn="base" hangingPunct="0">
              <a:spcBef>
                <a:spcPct val="20000"/>
              </a:spcBef>
              <a:spcAft>
                <a:spcPct val="0"/>
              </a:spcAft>
              <a:buClr>
                <a:srgbClr val="84AA33"/>
              </a:buClr>
              <a:buFont typeface="Wingdings 2" pitchFamily="18" charset="2"/>
              <a:buNone/>
              <a:defRPr sz="2000" kern="1200">
                <a:solidFill>
                  <a:schemeClr val="tx1"/>
                </a:solidFill>
                <a:latin typeface="Arial" charset="0"/>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IE" dirty="0" smtClean="0"/>
              <a:t>Install following R packages:</a:t>
            </a:r>
          </a:p>
          <a:p>
            <a:pPr marL="914400" lvl="1" indent="-457200" algn="l">
              <a:buFont typeface="Arial" panose="020B0604020202020204" pitchFamily="34" charset="0"/>
              <a:buChar char="•"/>
            </a:pPr>
            <a:r>
              <a:rPr lang="en-IE" sz="2400" dirty="0" err="1">
                <a:latin typeface="Courier New" panose="02070309020205020404" pitchFamily="49" charset="0"/>
                <a:cs typeface="Courier New" panose="02070309020205020404" pitchFamily="49" charset="0"/>
              </a:rPr>
              <a:t>install.packages</a:t>
            </a:r>
            <a:r>
              <a:rPr lang="en-IE" sz="2400" dirty="0">
                <a:latin typeface="Courier New" panose="02070309020205020404" pitchFamily="49" charset="0"/>
                <a:cs typeface="Courier New" panose="02070309020205020404" pitchFamily="49" charset="0"/>
              </a:rPr>
              <a:t> </a:t>
            </a:r>
            <a:r>
              <a:rPr lang="en-IE" sz="2400" dirty="0" smtClean="0">
                <a:latin typeface="Courier New" panose="02070309020205020404" pitchFamily="49" charset="0"/>
                <a:cs typeface="Courier New" panose="02070309020205020404" pitchFamily="49" charset="0"/>
              </a:rPr>
              <a:t>(</a:t>
            </a:r>
            <a:r>
              <a:rPr lang="en-IE" sz="2400" dirty="0">
                <a:latin typeface="Courier New" panose="02070309020205020404" pitchFamily="49" charset="0"/>
                <a:cs typeface="Courier New" panose="02070309020205020404" pitchFamily="49" charset="0"/>
              </a:rPr>
              <a:t>"</a:t>
            </a:r>
            <a:r>
              <a:rPr lang="en-IE" sz="2400" dirty="0" smtClean="0">
                <a:latin typeface="Courier New" panose="02070309020205020404" pitchFamily="49" charset="0"/>
                <a:cs typeface="Courier New" panose="02070309020205020404" pitchFamily="49" charset="0"/>
              </a:rPr>
              <a:t>stats</a:t>
            </a:r>
            <a:r>
              <a:rPr lang="en-IE" sz="2400" dirty="0">
                <a:latin typeface="Courier New" panose="02070309020205020404" pitchFamily="49" charset="0"/>
                <a:cs typeface="Courier New" panose="02070309020205020404" pitchFamily="49" charset="0"/>
              </a:rPr>
              <a:t>"</a:t>
            </a:r>
            <a:r>
              <a:rPr lang="en-IE" sz="2400" dirty="0" smtClean="0">
                <a:latin typeface="Courier New" panose="02070309020205020404" pitchFamily="49" charset="0"/>
                <a:cs typeface="Courier New" panose="02070309020205020404" pitchFamily="49" charset="0"/>
              </a:rPr>
              <a:t>)</a:t>
            </a:r>
          </a:p>
          <a:p>
            <a:pPr marL="914400" lvl="1" indent="-457200" algn="l">
              <a:buFont typeface="Arial" panose="020B0604020202020204" pitchFamily="34" charset="0"/>
              <a:buChar char="•"/>
            </a:pPr>
            <a:r>
              <a:rPr lang="en-IE" sz="2400" dirty="0" err="1" smtClean="0">
                <a:latin typeface="Courier New" panose="02070309020205020404" pitchFamily="49" charset="0"/>
                <a:cs typeface="Courier New" panose="02070309020205020404" pitchFamily="49" charset="0"/>
              </a:rPr>
              <a:t>install.packages</a:t>
            </a:r>
            <a:r>
              <a:rPr lang="en-IE" sz="2400" dirty="0" smtClean="0">
                <a:latin typeface="Courier New" panose="02070309020205020404" pitchFamily="49" charset="0"/>
                <a:cs typeface="Courier New" panose="02070309020205020404" pitchFamily="49" charset="0"/>
              </a:rPr>
              <a:t>("ggplot2")</a:t>
            </a:r>
          </a:p>
          <a:p>
            <a:pPr marL="914400" lvl="1" indent="-457200" algn="l">
              <a:buFont typeface="Arial" panose="020B0604020202020204" pitchFamily="34" charset="0"/>
              <a:buChar char="•"/>
            </a:pPr>
            <a:r>
              <a:rPr lang="en-IE" sz="2400" dirty="0" err="1">
                <a:latin typeface="Courier New" panose="02070309020205020404" pitchFamily="49" charset="0"/>
                <a:cs typeface="Courier New" panose="02070309020205020404" pitchFamily="49" charset="0"/>
              </a:rPr>
              <a:t>install.packages</a:t>
            </a:r>
            <a:r>
              <a:rPr lang="en-IE" sz="2400" dirty="0" smtClean="0">
                <a:latin typeface="Courier New" panose="02070309020205020404" pitchFamily="49" charset="0"/>
                <a:cs typeface="Courier New" panose="02070309020205020404" pitchFamily="49" charset="0"/>
              </a:rPr>
              <a:t>(“moments")</a:t>
            </a:r>
            <a:endParaRPr lang="en-IE" sz="2400" dirty="0">
              <a:latin typeface="Courier New" panose="02070309020205020404" pitchFamily="49" charset="0"/>
              <a:cs typeface="Courier New" panose="02070309020205020404" pitchFamily="49" charset="0"/>
            </a:endParaRPr>
          </a:p>
          <a:p>
            <a:pPr marL="914400" lvl="1" indent="-457200" algn="l">
              <a:buFont typeface="Arial" panose="020B0604020202020204" pitchFamily="34" charset="0"/>
              <a:buChar char="•"/>
            </a:pPr>
            <a:r>
              <a:rPr lang="en-IE" sz="2400" dirty="0" err="1">
                <a:latin typeface="Courier New" panose="02070309020205020404" pitchFamily="49" charset="0"/>
                <a:cs typeface="Courier New" panose="02070309020205020404" pitchFamily="49" charset="0"/>
              </a:rPr>
              <a:t>install.packages</a:t>
            </a:r>
            <a:r>
              <a:rPr lang="en-IE" sz="2400" dirty="0" smtClean="0">
                <a:latin typeface="Courier New" panose="02070309020205020404" pitchFamily="49" charset="0"/>
                <a:cs typeface="Courier New" panose="02070309020205020404" pitchFamily="49" charset="0"/>
              </a:rPr>
              <a:t>(“design")</a:t>
            </a:r>
          </a:p>
          <a:p>
            <a:pPr marL="484632" indent="-457200">
              <a:buFont typeface="Arial" panose="020B0604020202020204" pitchFamily="34" charset="0"/>
              <a:buChar char="•"/>
            </a:pPr>
            <a:r>
              <a:rPr lang="en-IE" sz="2600" dirty="0" smtClean="0"/>
              <a:t>Load </a:t>
            </a:r>
            <a:r>
              <a:rPr lang="en-IE" sz="2600" dirty="0"/>
              <a:t>a package using: </a:t>
            </a:r>
            <a:endParaRPr lang="en-IE" sz="2600" dirty="0" smtClean="0"/>
          </a:p>
          <a:p>
            <a:pPr marL="914400" lvl="1" indent="-457200" algn="l">
              <a:buFont typeface="Arial" panose="020B0604020202020204" pitchFamily="34" charset="0"/>
              <a:buChar char="•"/>
            </a:pPr>
            <a:r>
              <a:rPr lang="en-IE" sz="2400" dirty="0">
                <a:latin typeface="Courier New" panose="02070309020205020404" pitchFamily="49" charset="0"/>
                <a:cs typeface="Courier New" panose="02070309020205020404" pitchFamily="49" charset="0"/>
              </a:rPr>
              <a:t>library(</a:t>
            </a:r>
            <a:r>
              <a:rPr lang="en-IE" sz="2400" i="1" dirty="0">
                <a:latin typeface="Courier New" panose="02070309020205020404" pitchFamily="49" charset="0"/>
                <a:cs typeface="Courier New" panose="02070309020205020404" pitchFamily="49" charset="0"/>
              </a:rPr>
              <a:t>package </a:t>
            </a:r>
            <a:r>
              <a:rPr lang="en-IE" sz="2400" i="1" dirty="0" smtClean="0">
                <a:latin typeface="Courier New" panose="02070309020205020404" pitchFamily="49" charset="0"/>
                <a:cs typeface="Courier New" panose="02070309020205020404" pitchFamily="49" charset="0"/>
              </a:rPr>
              <a:t>name</a:t>
            </a:r>
            <a:r>
              <a:rPr lang="en-IE" sz="2400" dirty="0" smtClean="0">
                <a:latin typeface="Courier New" panose="02070309020205020404" pitchFamily="49" charset="0"/>
                <a:cs typeface="Courier New" panose="02070309020205020404" pitchFamily="49" charset="0"/>
              </a:rPr>
              <a:t>)</a:t>
            </a:r>
            <a:endParaRPr lang="en-IE" dirty="0"/>
          </a:p>
          <a:p>
            <a:pPr lvl="1" algn="l"/>
            <a:r>
              <a:rPr lang="en-IE" sz="2800" dirty="0" smtClean="0">
                <a:hlinkClick r:id="rId3"/>
              </a:rPr>
              <a:t>Commonly </a:t>
            </a:r>
            <a:r>
              <a:rPr lang="en-IE" sz="2800" dirty="0">
                <a:hlinkClick r:id="rId3"/>
              </a:rPr>
              <a:t>Used Statistical Packages in R</a:t>
            </a:r>
            <a:r>
              <a:rPr lang="en-IE" sz="2800" dirty="0"/>
              <a:t> </a:t>
            </a:r>
            <a:endParaRPr lang="en-IE" dirty="0" smtClean="0"/>
          </a:p>
          <a:p>
            <a:pPr lvl="2"/>
            <a:endParaRPr lang="en-IE" dirty="0" smtClean="0"/>
          </a:p>
          <a:p>
            <a:pPr lvl="2"/>
            <a:endParaRPr lang="en-IE" dirty="0" smtClean="0"/>
          </a:p>
          <a:p>
            <a:pPr lvl="3"/>
            <a:endParaRPr lang="en-IE" dirty="0" smtClean="0"/>
          </a:p>
          <a:p>
            <a:pPr lvl="3"/>
            <a:endParaRPr lang="en-IE" dirty="0" smtClean="0"/>
          </a:p>
          <a:p>
            <a:pPr lvl="3"/>
            <a:endParaRPr lang="en-IE" dirty="0" smtClean="0"/>
          </a:p>
          <a:p>
            <a:pPr lvl="3"/>
            <a:endParaRPr lang="en-IE" dirty="0" smtClean="0"/>
          </a:p>
          <a:p>
            <a:pPr lvl="2"/>
            <a:endParaRPr lang="en-IE" dirty="0" smtClean="0"/>
          </a:p>
          <a:p>
            <a:pPr lvl="3"/>
            <a:endParaRPr lang="ga-IE" dirty="0" smtClean="0"/>
          </a:p>
          <a:p>
            <a:pPr lvl="3"/>
            <a:endParaRPr lang="ga-IE" dirty="0" smtClean="0"/>
          </a:p>
          <a:p>
            <a:pPr lvl="3"/>
            <a:endParaRPr lang="ga-IE" dirty="0" smtClean="0"/>
          </a:p>
          <a:p>
            <a:pPr lvl="3"/>
            <a:endParaRPr lang="ga-IE" dirty="0" smtClean="0"/>
          </a:p>
          <a:p>
            <a:pPr lvl="3"/>
            <a:endParaRPr lang="ga-IE" dirty="0" smtClean="0"/>
          </a:p>
          <a:p>
            <a:pPr lvl="3"/>
            <a:endParaRPr lang="ga-IE" dirty="0" smtClean="0"/>
          </a:p>
          <a:p>
            <a:pPr lvl="3"/>
            <a:endParaRPr lang="en-IE" dirty="0" smtClean="0"/>
          </a:p>
          <a:p>
            <a:pPr marL="274320" lvl="1"/>
            <a:endParaRPr lang="en-IE" dirty="0" smtClean="0"/>
          </a:p>
          <a:p>
            <a:pPr marL="274320" lvl="1"/>
            <a:endParaRPr lang="en-IE" dirty="0" smtClean="0"/>
          </a:p>
          <a:p>
            <a:pPr lvl="1"/>
            <a:endParaRPr lang="en-IE" dirty="0" smtClean="0"/>
          </a:p>
          <a:p>
            <a:pPr lvl="1"/>
            <a:endParaRPr lang="en-IE" dirty="0" smtClean="0"/>
          </a:p>
          <a:p>
            <a:pPr lvl="1"/>
            <a:endParaRPr lang="en-IE" dirty="0" smtClean="0"/>
          </a:p>
          <a:p>
            <a:pPr marL="274320" lvl="1"/>
            <a:endParaRPr lang="en-IE" dirty="0"/>
          </a:p>
        </p:txBody>
      </p:sp>
    </p:spTree>
    <p:extLst>
      <p:ext uri="{BB962C8B-B14F-4D97-AF65-F5344CB8AC3E}">
        <p14:creationId xmlns:p14="http://schemas.microsoft.com/office/powerpoint/2010/main" val="8040146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p:cNvSpPr>
          <p:nvPr>
            <p:ph type="ctrTitle"/>
          </p:nvPr>
        </p:nvSpPr>
        <p:spPr bwMode="auto">
          <a:xfrm>
            <a:off x="542044" y="119063"/>
            <a:ext cx="7772400" cy="1470025"/>
          </a:xfrm>
          <a:noFill/>
        </p:spPr>
        <p:txBody>
          <a:bodyPr vert="horz" wrap="square" lIns="91440" tIns="45720" rIns="91440" bIns="45720" numCol="1" anchorCtr="0" compatLnSpc="1">
            <a:prstTxWarp prst="textNoShape">
              <a:avLst/>
            </a:prstTxWarp>
            <a:normAutofit/>
          </a:bodyPr>
          <a:lstStyle/>
          <a:p>
            <a:r>
              <a:rPr lang="en-US" sz="4000" dirty="0" smtClean="0">
                <a:effectLst/>
                <a:latin typeface="Gill Sans MT"/>
              </a:rPr>
              <a:t>R – </a:t>
            </a:r>
            <a:r>
              <a:rPr lang="en-IE" sz="4000" dirty="0">
                <a:effectLst/>
              </a:rPr>
              <a:t>Edgar Anderson's Iris </a:t>
            </a:r>
            <a:r>
              <a:rPr lang="en-IE" sz="4000" dirty="0" smtClean="0">
                <a:effectLst/>
              </a:rPr>
              <a:t>Data</a:t>
            </a:r>
            <a:endParaRPr lang="en-IE" sz="4000" dirty="0">
              <a:effectLst/>
            </a:endParaRPr>
          </a:p>
        </p:txBody>
      </p:sp>
      <p:sp>
        <p:nvSpPr>
          <p:cNvPr id="181251" name="Rectangle 3"/>
          <p:cNvSpPr>
            <a:spLocks noGrp="1"/>
          </p:cNvSpPr>
          <p:nvPr>
            <p:ph type="subTitle" idx="1"/>
          </p:nvPr>
        </p:nvSpPr>
        <p:spPr>
          <a:xfrm>
            <a:off x="1435100" y="1503363"/>
            <a:ext cx="6746875" cy="4800600"/>
          </a:xfrm>
        </p:spPr>
        <p:txBody>
          <a:bodyPr/>
          <a:lstStyle/>
          <a:p>
            <a:pPr marL="381000" indent="-381000">
              <a:lnSpc>
                <a:spcPct val="80000"/>
              </a:lnSpc>
            </a:pPr>
            <a:endParaRPr lang="en-US" sz="2400" dirty="0" smtClean="0">
              <a:latin typeface="Gill Sans MT"/>
            </a:endParaRPr>
          </a:p>
          <a:p>
            <a:pPr marL="381000" indent="-381000">
              <a:lnSpc>
                <a:spcPct val="80000"/>
              </a:lnSpc>
            </a:pPr>
            <a:endParaRPr lang="en-US" sz="2400" dirty="0" smtClean="0">
              <a:latin typeface="Gill Sans MT"/>
            </a:endParaRPr>
          </a:p>
        </p:txBody>
      </p:sp>
      <p:sp>
        <p:nvSpPr>
          <p:cNvPr id="6" name="Slide Number Placeholder 9"/>
          <p:cNvSpPr>
            <a:spLocks noGrp="1"/>
          </p:cNvSpPr>
          <p:nvPr>
            <p:ph type="sldNum" sz="quarter" idx="4294967295"/>
          </p:nvPr>
        </p:nvSpPr>
        <p:spPr>
          <a:xfrm>
            <a:off x="8686800" y="6305550"/>
            <a:ext cx="457200" cy="476250"/>
          </a:xfrm>
          <a:prstGeom prst="rect">
            <a:avLst/>
          </a:prstGeom>
        </p:spPr>
        <p:txBody>
          <a:bodyPr/>
          <a:lstStyle/>
          <a:p>
            <a:pPr>
              <a:defRPr/>
            </a:pPr>
            <a:fld id="{3DB68ACE-7A32-4DF1-83AB-DF3E0CF0C0C2}" type="slidenum">
              <a:rPr lang="en-IE"/>
              <a:pPr>
                <a:defRPr/>
              </a:pPr>
              <a:t>9</a:t>
            </a:fld>
            <a:endParaRPr lang="en-IE"/>
          </a:p>
        </p:txBody>
      </p:sp>
      <p:sp>
        <p:nvSpPr>
          <p:cNvPr id="9" name="Rectangle 3"/>
          <p:cNvSpPr txBox="1">
            <a:spLocks/>
          </p:cNvSpPr>
          <p:nvPr/>
        </p:nvSpPr>
        <p:spPr bwMode="auto">
          <a:xfrm>
            <a:off x="870164" y="1060925"/>
            <a:ext cx="6746875"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Arial" charset="0"/>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Arial" charset="0"/>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Arial" charset="0"/>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Arial" charset="0"/>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Arial"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IE" sz="2400" dirty="0" smtClean="0"/>
              <a:t>This famous (Fisher's or Anderson's) iris </a:t>
            </a:r>
            <a:r>
              <a:rPr lang="en-IE" sz="2400" dirty="0"/>
              <a:t>data set gives the measurements in </a:t>
            </a:r>
            <a:r>
              <a:rPr lang="en-IE" sz="2400" dirty="0" smtClean="0"/>
              <a:t>centimetres </a:t>
            </a:r>
            <a:r>
              <a:rPr lang="en-IE" sz="2400" dirty="0"/>
              <a:t>of the </a:t>
            </a:r>
            <a:r>
              <a:rPr lang="en-IE" sz="2400" dirty="0" smtClean="0"/>
              <a:t>variables: </a:t>
            </a:r>
          </a:p>
          <a:p>
            <a:pPr lvl="1"/>
            <a:r>
              <a:rPr lang="en-IE" sz="2000" dirty="0"/>
              <a:t>S</a:t>
            </a:r>
            <a:r>
              <a:rPr lang="en-IE" sz="2000" dirty="0" smtClean="0"/>
              <a:t>epal </a:t>
            </a:r>
            <a:r>
              <a:rPr lang="en-IE" sz="2000" dirty="0"/>
              <a:t>length </a:t>
            </a:r>
            <a:endParaRPr lang="en-IE" sz="2000" dirty="0" smtClean="0"/>
          </a:p>
          <a:p>
            <a:pPr lvl="1"/>
            <a:r>
              <a:rPr lang="en-IE" sz="2000" dirty="0" smtClean="0"/>
              <a:t>Sepal width </a:t>
            </a:r>
          </a:p>
          <a:p>
            <a:pPr lvl="1"/>
            <a:r>
              <a:rPr lang="en-IE" sz="2000" dirty="0"/>
              <a:t>P</a:t>
            </a:r>
            <a:r>
              <a:rPr lang="en-IE" sz="2000" dirty="0" smtClean="0"/>
              <a:t>etal </a:t>
            </a:r>
            <a:r>
              <a:rPr lang="en-IE" sz="2000" dirty="0"/>
              <a:t>length </a:t>
            </a:r>
            <a:endParaRPr lang="en-IE" sz="2000" dirty="0" smtClean="0"/>
          </a:p>
          <a:p>
            <a:pPr lvl="1"/>
            <a:r>
              <a:rPr lang="en-IE" sz="2000" dirty="0" smtClean="0"/>
              <a:t>Petal width</a:t>
            </a:r>
          </a:p>
          <a:p>
            <a:pPr lvl="1"/>
            <a:endParaRPr lang="en-IE" sz="2000" dirty="0" smtClean="0"/>
          </a:p>
          <a:p>
            <a:pPr lvl="1"/>
            <a:endParaRPr lang="en-IE" sz="2000" dirty="0" smtClean="0"/>
          </a:p>
          <a:p>
            <a:pPr marL="403225" lvl="1" indent="0">
              <a:buNone/>
            </a:pPr>
            <a:endParaRPr lang="en-IE" sz="2400" dirty="0"/>
          </a:p>
          <a:p>
            <a:pPr marL="403225" lvl="1" indent="0">
              <a:buNone/>
            </a:pPr>
            <a:r>
              <a:rPr lang="en-IE" sz="2400" dirty="0" smtClean="0"/>
              <a:t>….respectively</a:t>
            </a:r>
            <a:r>
              <a:rPr lang="en-IE" sz="2400" dirty="0"/>
              <a:t>, for 50 flowers from each of 3 species of </a:t>
            </a:r>
            <a:r>
              <a:rPr lang="en-IE" sz="2400" dirty="0" smtClean="0"/>
              <a:t>iris</a:t>
            </a:r>
            <a:endParaRPr lang="en-IE" sz="2400" dirty="0"/>
          </a:p>
        </p:txBody>
      </p:sp>
      <p:pic>
        <p:nvPicPr>
          <p:cNvPr id="176130" name="Picture 2" descr="http://www.badbear.com/signa/photos/Iris-setosa-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9267" y="1866875"/>
            <a:ext cx="4084059" cy="289926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48372" y="5463523"/>
            <a:ext cx="2844048" cy="246221"/>
          </a:xfrm>
          <a:prstGeom prst="rect">
            <a:avLst/>
          </a:prstGeom>
        </p:spPr>
        <p:txBody>
          <a:bodyPr wrap="none">
            <a:spAutoFit/>
          </a:bodyPr>
          <a:lstStyle/>
          <a:p>
            <a:r>
              <a:rPr lang="en-IE" sz="1000" i="1" dirty="0"/>
              <a:t>Iris </a:t>
            </a:r>
            <a:r>
              <a:rPr lang="en-IE" sz="1000" i="1" dirty="0" err="1" smtClean="0"/>
              <a:t>setosa</a:t>
            </a:r>
            <a:r>
              <a:rPr lang="en-IE" sz="1000" dirty="0"/>
              <a:t> (Image source: http://</a:t>
            </a:r>
            <a:r>
              <a:rPr lang="en-IE" sz="1000" dirty="0" smtClean="0"/>
              <a:t>www.signa.org</a:t>
            </a:r>
            <a:endParaRPr lang="en-IE" sz="1000" dirty="0"/>
          </a:p>
        </p:txBody>
      </p:sp>
    </p:spTree>
    <p:extLst>
      <p:ext uri="{BB962C8B-B14F-4D97-AF65-F5344CB8AC3E}">
        <p14:creationId xmlns:p14="http://schemas.microsoft.com/office/powerpoint/2010/main" val="1238263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DBS Presentation 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 templete</Template>
  <TotalTime>29060</TotalTime>
  <Words>2531</Words>
  <Application>Microsoft Macintosh PowerPoint</Application>
  <PresentationFormat>On-screen Show (4:3)</PresentationFormat>
  <Paragraphs>460</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DBS Presentation Template</vt:lpstr>
      <vt:lpstr>Advanced Business Datat Analysis</vt:lpstr>
      <vt:lpstr>R – why?</vt:lpstr>
      <vt:lpstr>R – why?</vt:lpstr>
      <vt:lpstr>R – why?</vt:lpstr>
      <vt:lpstr>R – What You Should Already Know</vt:lpstr>
      <vt:lpstr>PowerPoint Presentation</vt:lpstr>
      <vt:lpstr>R – Functions</vt:lpstr>
      <vt:lpstr>R – Packages</vt:lpstr>
      <vt:lpstr>R – Edgar Anderson's Iris Data</vt:lpstr>
      <vt:lpstr>R – Edgar Anderson's Iris Data</vt:lpstr>
      <vt:lpstr>R – Edgar Anderson's Iris Data</vt:lpstr>
      <vt:lpstr>R – Edgar Anderson's Iris Data</vt:lpstr>
      <vt:lpstr>R – Lab 1</vt:lpstr>
      <vt:lpstr>R – Lab 1</vt:lpstr>
      <vt:lpstr>R – Lab 1</vt:lpstr>
      <vt:lpstr>R – Lab 1</vt:lpstr>
      <vt:lpstr>R – Lab 1</vt:lpstr>
      <vt:lpstr>R – Lab 1</vt:lpstr>
      <vt:lpstr>R Overview</vt:lpstr>
      <vt:lpstr>R Overview</vt:lpstr>
      <vt:lpstr>R Interface</vt:lpstr>
      <vt:lpstr>Typical R Session</vt:lpstr>
      <vt:lpstr>R Introduction</vt:lpstr>
      <vt:lpstr>R Help</vt:lpstr>
      <vt:lpstr>R Datasets</vt:lpstr>
      <vt:lpstr>R Packages</vt:lpstr>
      <vt:lpstr>Graphs</vt:lpstr>
      <vt:lpstr>Redirecting Graphs</vt:lpstr>
      <vt:lpstr>Example</vt:lpstr>
      <vt:lpstr>In R</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Data Analysis</dc:title>
  <dc:creator>Eugene O'Loughlin</dc:creator>
  <cp:lastModifiedBy>Darren Redmond</cp:lastModifiedBy>
  <cp:revision>288</cp:revision>
  <cp:lastPrinted>2016-02-08T17:01:47Z</cp:lastPrinted>
  <dcterms:created xsi:type="dcterms:W3CDTF">2012-08-13T15:47:13Z</dcterms:created>
  <dcterms:modified xsi:type="dcterms:W3CDTF">2017-09-05T06:32:09Z</dcterms:modified>
</cp:coreProperties>
</file>