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71" r:id="rId14"/>
    <p:sldId id="272" r:id="rId15"/>
    <p:sldId id="269" r:id="rId16"/>
    <p:sldId id="273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6035"/>
  </p:normalViewPr>
  <p:slideViewPr>
    <p:cSldViewPr snapToGrid="0" snapToObjects="1">
      <p:cViewPr>
        <p:scale>
          <a:sx n="113" d="100"/>
          <a:sy n="113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384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28CFD-1D91-0041-B164-F4C7C1FFD3A8}" type="datetimeFigureOut">
              <a:rPr lang="en-US" smtClean="0"/>
              <a:t>12/7/15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3F599-2AAC-C947-8F26-BEE328BE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05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ga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C6DFD-454E-4BDE-BECD-D90B03D43808}" type="slidenum">
              <a:rPr lang="en-IE" smtClean="0"/>
              <a:pPr/>
              <a:t>17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5460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I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I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E45C0-37E2-E542-BB0D-2E23B642DAB9}" type="datetimeFigureOut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4271-A30F-DE41-A4E6-4BB325B44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65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E45C0-37E2-E542-BB0D-2E23B642DAB9}" type="datetimeFigureOut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4271-A30F-DE41-A4E6-4BB325B44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3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E45C0-37E2-E542-BB0D-2E23B642DAB9}" type="datetimeFigureOut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4271-A30F-DE41-A4E6-4BB325B44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0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E45C0-37E2-E542-BB0D-2E23B642DAB9}" type="datetimeFigureOut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4271-A30F-DE41-A4E6-4BB325B44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74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I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E45C0-37E2-E542-BB0D-2E23B642DAB9}" type="datetimeFigureOut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4271-A30F-DE41-A4E6-4BB325B44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59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E45C0-37E2-E542-BB0D-2E23B642DAB9}" type="datetimeFigureOut">
              <a:rPr lang="en-US" smtClean="0"/>
              <a:t>12/7/15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4271-A30F-DE41-A4E6-4BB325B44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0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E45C0-37E2-E542-BB0D-2E23B642DAB9}" type="datetimeFigureOut">
              <a:rPr lang="en-US" smtClean="0"/>
              <a:t>12/7/15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4271-A30F-DE41-A4E6-4BB325B44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66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E45C0-37E2-E542-BB0D-2E23B642DAB9}" type="datetimeFigureOut">
              <a:rPr lang="en-US" smtClean="0"/>
              <a:t>12/7/15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4271-A30F-DE41-A4E6-4BB325B44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99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E45C0-37E2-E542-BB0D-2E23B642DAB9}" type="datetimeFigureOut">
              <a:rPr lang="en-US" smtClean="0"/>
              <a:t>12/7/15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4271-A30F-DE41-A4E6-4BB325B44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89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E45C0-37E2-E542-BB0D-2E23B642DAB9}" type="datetimeFigureOut">
              <a:rPr lang="en-US" smtClean="0"/>
              <a:t>12/7/15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4271-A30F-DE41-A4E6-4BB325B44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18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I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E45C0-37E2-E542-BB0D-2E23B642DAB9}" type="datetimeFigureOut">
              <a:rPr lang="en-US" smtClean="0"/>
              <a:t>12/7/15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4271-A30F-DE41-A4E6-4BB325B44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78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E45C0-37E2-E542-BB0D-2E23B642DAB9}" type="datetimeFigureOut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74271-A30F-DE41-A4E6-4BB325B44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52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For Big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Darren Redmond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396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/>
              <a:t>Repetition Statements</a:t>
            </a:r>
          </a:p>
          <a:p>
            <a:pPr lvl="1"/>
            <a:r>
              <a:rPr lang="en-IE" dirty="0"/>
              <a:t>A repetition statement tells the program to execute the program repeatedly</a:t>
            </a:r>
          </a:p>
          <a:p>
            <a:pPr lvl="1"/>
            <a:r>
              <a:rPr lang="en-IE" dirty="0"/>
              <a:t>The </a:t>
            </a:r>
            <a:r>
              <a:rPr lang="en-IE" b="1" dirty="0"/>
              <a:t>while</a:t>
            </a:r>
            <a:r>
              <a:rPr lang="en-IE" dirty="0"/>
              <a:t> statement </a:t>
            </a:r>
          </a:p>
          <a:p>
            <a:pPr lvl="2"/>
            <a:r>
              <a:rPr lang="en-IE" dirty="0"/>
              <a:t>R syntax</a:t>
            </a:r>
          </a:p>
          <a:p>
            <a:r>
              <a:rPr lang="en-IE" dirty="0"/>
              <a:t>w</a:t>
            </a:r>
            <a:r>
              <a:rPr lang="en-US" dirty="0" err="1" smtClean="0"/>
              <a:t>hile</a:t>
            </a:r>
            <a:r>
              <a:rPr lang="en-US" dirty="0" smtClean="0"/>
              <a:t> (loop) expression</a:t>
            </a:r>
          </a:p>
          <a:p>
            <a:pPr lvl="2"/>
            <a:r>
              <a:rPr lang="en-IE" dirty="0"/>
              <a:t>Program control:  while the </a:t>
            </a:r>
            <a:r>
              <a:rPr lang="en-IE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loop-continuation-condition</a:t>
            </a:r>
            <a:r>
              <a:rPr lang="en-IE" dirty="0"/>
              <a:t> is true the </a:t>
            </a:r>
            <a:r>
              <a:rPr lang="en-IE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expr </a:t>
            </a:r>
            <a:r>
              <a:rPr lang="en-IE" dirty="0"/>
              <a:t>is executed</a:t>
            </a:r>
          </a:p>
          <a:p>
            <a:pPr lvl="2"/>
            <a:r>
              <a:rPr lang="en-IE" dirty="0"/>
              <a:t>Example:</a:t>
            </a:r>
          </a:p>
          <a:p>
            <a:r>
              <a:rPr lang="en-IE" dirty="0"/>
              <a:t>The </a:t>
            </a:r>
            <a:r>
              <a:rPr lang="en-IE" b="1" dirty="0"/>
              <a:t>for</a:t>
            </a:r>
            <a:r>
              <a:rPr lang="en-IE" dirty="0"/>
              <a:t> statement </a:t>
            </a:r>
          </a:p>
          <a:p>
            <a:pPr lvl="2"/>
            <a:r>
              <a:rPr lang="en-IE" dirty="0"/>
              <a:t>Is a counter-controlled loop =&gt; you know how many times the loop will execute</a:t>
            </a:r>
          </a:p>
          <a:p>
            <a:pPr lvl="2"/>
            <a:r>
              <a:rPr lang="en-IE" dirty="0"/>
              <a:t>R syntax</a:t>
            </a:r>
          </a:p>
          <a:p>
            <a:pPr lvl="2"/>
            <a:r>
              <a:rPr lang="en-IE" dirty="0"/>
              <a:t>f</a:t>
            </a:r>
            <a:r>
              <a:rPr lang="en-IE" dirty="0" smtClean="0"/>
              <a:t>or (count in c(1, 2, 3)) {</a:t>
            </a:r>
          </a:p>
          <a:p>
            <a:pPr lvl="2"/>
            <a:r>
              <a:rPr lang="en-IE" dirty="0"/>
              <a:t> </a:t>
            </a:r>
            <a:r>
              <a:rPr lang="en-IE" dirty="0" smtClean="0"/>
              <a:t> print(count)</a:t>
            </a:r>
          </a:p>
          <a:p>
            <a:pPr lvl="2"/>
            <a:r>
              <a:rPr lang="en-IE" dirty="0" smtClean="0"/>
              <a:t>}</a:t>
            </a:r>
            <a:endParaRPr lang="en-IE" dirty="0"/>
          </a:p>
          <a:p>
            <a:pPr lvl="2">
              <a:buNone/>
            </a:pPr>
            <a:endParaRPr lang="en-IE" dirty="0"/>
          </a:p>
          <a:p>
            <a:pPr lvl="2"/>
            <a:r>
              <a:rPr lang="en-IE" dirty="0"/>
              <a:t>Program control: the </a:t>
            </a:r>
            <a:r>
              <a:rPr lang="en-IE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expr </a:t>
            </a:r>
            <a:r>
              <a:rPr lang="en-IE" dirty="0"/>
              <a:t>are repeated for each item in the sequence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301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Datatypes</a:t>
            </a:r>
            <a:r>
              <a:rPr lang="en-US" dirty="0" smtClean="0"/>
              <a:t>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ga-IE" dirty="0"/>
              <a:t>a</a:t>
            </a:r>
            <a:r>
              <a:rPr lang="en-IE" dirty="0" err="1"/>
              <a:t>tomic</a:t>
            </a:r>
            <a:r>
              <a:rPr lang="en-IE" dirty="0"/>
              <a:t> </a:t>
            </a:r>
            <a:r>
              <a:rPr lang="ga-IE" dirty="0"/>
              <a:t>t</a:t>
            </a:r>
            <a:r>
              <a:rPr lang="en-IE" dirty="0" err="1"/>
              <a:t>ypes</a:t>
            </a:r>
            <a:endParaRPr lang="en-IE" dirty="0"/>
          </a:p>
          <a:p>
            <a:pPr lvl="1"/>
            <a:r>
              <a:rPr lang="en-IE" sz="2300" dirty="0" smtClean="0"/>
              <a:t>Numeric, Integer, complex, logical, character</a:t>
            </a:r>
            <a:endParaRPr lang="en-IE" sz="2300" dirty="0"/>
          </a:p>
          <a:p>
            <a:r>
              <a:rPr lang="en-IE" dirty="0" smtClean="0"/>
              <a:t>Vectors</a:t>
            </a:r>
          </a:p>
          <a:p>
            <a:pPr lvl="1"/>
            <a:r>
              <a:rPr lang="en-IE" dirty="0"/>
              <a:t>sequence of data elements of the same basic type</a:t>
            </a:r>
          </a:p>
          <a:p>
            <a:pPr lvl="1"/>
            <a:r>
              <a:rPr lang="en-IE" dirty="0"/>
              <a:t>mutable (i.e., their values can change once created</a:t>
            </a:r>
            <a:r>
              <a:rPr lang="en-IE" dirty="0" smtClean="0"/>
              <a:t>)</a:t>
            </a:r>
          </a:p>
          <a:p>
            <a:r>
              <a:rPr lang="en-IE" dirty="0" smtClean="0"/>
              <a:t>List</a:t>
            </a:r>
          </a:p>
          <a:p>
            <a:pPr marL="685800" lvl="2">
              <a:spcBef>
                <a:spcPts val="1000"/>
              </a:spcBef>
            </a:pPr>
            <a:r>
              <a:rPr lang="en-IE" sz="2400" dirty="0"/>
              <a:t>generic vector containing other </a:t>
            </a:r>
            <a:r>
              <a:rPr lang="en-IE" sz="2400" dirty="0" smtClean="0"/>
              <a:t>objects</a:t>
            </a:r>
            <a:endParaRPr lang="en-IE" dirty="0" smtClean="0"/>
          </a:p>
          <a:p>
            <a:r>
              <a:rPr lang="ga-IE" dirty="0"/>
              <a:t>F</a:t>
            </a:r>
            <a:r>
              <a:rPr lang="en-IE" dirty="0" smtClean="0"/>
              <a:t>actor</a:t>
            </a:r>
            <a:endParaRPr lang="en-IE" dirty="0"/>
          </a:p>
          <a:p>
            <a:pPr lvl="1"/>
            <a:r>
              <a:rPr lang="en-IE" sz="2500" dirty="0"/>
              <a:t>vector augmented with information about the possible categories, called the </a:t>
            </a:r>
            <a:r>
              <a:rPr lang="en-IE" sz="2500" i="1" dirty="0"/>
              <a:t>levels</a:t>
            </a:r>
            <a:r>
              <a:rPr lang="en-IE" sz="2500" dirty="0"/>
              <a:t> of the </a:t>
            </a:r>
            <a:r>
              <a:rPr lang="en-IE" sz="2500" dirty="0" smtClean="0"/>
              <a:t>factor</a:t>
            </a:r>
            <a:endParaRPr lang="en-IE" dirty="0"/>
          </a:p>
          <a:p>
            <a:r>
              <a:rPr lang="ga-IE" dirty="0" smtClean="0"/>
              <a:t>d</a:t>
            </a:r>
            <a:r>
              <a:rPr lang="en-IE" dirty="0" err="1"/>
              <a:t>ata.frame</a:t>
            </a:r>
            <a:endParaRPr lang="ga-IE" dirty="0"/>
          </a:p>
          <a:p>
            <a:pPr lvl="1"/>
            <a:r>
              <a:rPr lang="en-IE" sz="2500" dirty="0"/>
              <a:t>a table-like structure</a:t>
            </a:r>
          </a:p>
          <a:p>
            <a:pPr lvl="1"/>
            <a:r>
              <a:rPr lang="en-IE" sz="2500" dirty="0"/>
              <a:t>experimental results often collected in this form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958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E" dirty="0"/>
              <a:t>A sequence of reusable statements that performs a desired </a:t>
            </a:r>
            <a:r>
              <a:rPr lang="en-IE" dirty="0" smtClean="0"/>
              <a:t>operation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IE" dirty="0"/>
              <a:t>Contains a header and a body</a:t>
            </a:r>
            <a:endParaRPr lang="ga-IE" dirty="0"/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r>
              <a:rPr lang="en-IE" dirty="0" smtClean="0"/>
              <a:t>R </a:t>
            </a:r>
            <a:r>
              <a:rPr lang="en-IE" dirty="0"/>
              <a:t>syntax without a return </a:t>
            </a:r>
            <a:r>
              <a:rPr lang="en-IE" dirty="0" smtClean="0"/>
              <a:t>value</a:t>
            </a:r>
          </a:p>
          <a:p>
            <a:pPr marL="0" indent="0">
              <a:buNone/>
            </a:pPr>
            <a:r>
              <a:rPr lang="en-IE" b="1" i="1" dirty="0" err="1">
                <a:latin typeface="Courier New" pitchFamily="49" charset="0"/>
                <a:cs typeface="Courier New" pitchFamily="49" charset="0"/>
              </a:rPr>
              <a:t>functionName</a:t>
            </a:r>
            <a:r>
              <a:rPr lang="en-IE" b="1" i="1" dirty="0">
                <a:latin typeface="Courier New" pitchFamily="49" charset="0"/>
                <a:cs typeface="Courier New" pitchFamily="49" charset="0"/>
              </a:rPr>
              <a:t> &lt;-function(list of parameters){</a:t>
            </a:r>
          </a:p>
          <a:p>
            <a:pPr marL="0" indent="0">
              <a:buNone/>
            </a:pPr>
            <a:r>
              <a:rPr lang="en-IE" b="1" i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IE" b="1" i="1" dirty="0" err="1">
                <a:latin typeface="Courier New" pitchFamily="49" charset="0"/>
                <a:cs typeface="Courier New" pitchFamily="49" charset="0"/>
              </a:rPr>
              <a:t>funtionStatementblock</a:t>
            </a:r>
            <a:endParaRPr lang="en-IE" b="1" i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E" b="1" i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IE" b="1" i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E" dirty="0" smtClean="0"/>
              <a:t>R </a:t>
            </a:r>
            <a:r>
              <a:rPr lang="en-IE" dirty="0"/>
              <a:t>syntax with  a return </a:t>
            </a:r>
            <a:r>
              <a:rPr lang="en-IE" dirty="0" smtClean="0"/>
              <a:t>value</a:t>
            </a:r>
            <a:endParaRPr lang="en-IE" b="1" i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E" b="1" i="1" dirty="0" err="1">
                <a:latin typeface="Courier New" pitchFamily="49" charset="0"/>
                <a:cs typeface="Courier New" pitchFamily="49" charset="0"/>
              </a:rPr>
              <a:t>functionName</a:t>
            </a:r>
            <a:r>
              <a:rPr lang="en-IE" b="1" i="1" dirty="0">
                <a:latin typeface="Courier New" pitchFamily="49" charset="0"/>
                <a:cs typeface="Courier New" pitchFamily="49" charset="0"/>
              </a:rPr>
              <a:t> &lt;-function(list of parameters){</a:t>
            </a:r>
          </a:p>
          <a:p>
            <a:pPr marL="0" indent="0">
              <a:buNone/>
            </a:pPr>
            <a:r>
              <a:rPr lang="en-IE" b="1" i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IE" b="1" i="1" dirty="0" err="1">
                <a:latin typeface="Courier New" pitchFamily="49" charset="0"/>
                <a:cs typeface="Courier New" pitchFamily="49" charset="0"/>
              </a:rPr>
              <a:t>funtionStatementblock</a:t>
            </a:r>
            <a:endParaRPr lang="en-IE" b="1" i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E" b="1" i="1" dirty="0">
                <a:latin typeface="Courier New" pitchFamily="49" charset="0"/>
                <a:cs typeface="Courier New" pitchFamily="49" charset="0"/>
              </a:rPr>
              <a:t>   return(Expression)</a:t>
            </a:r>
          </a:p>
          <a:p>
            <a:pPr marL="0" indent="0">
              <a:buNone/>
            </a:pPr>
            <a:r>
              <a:rPr lang="en-IE" b="1" i="1" dirty="0">
                <a:latin typeface="Courier New" pitchFamily="49" charset="0"/>
                <a:cs typeface="Courier New" pitchFamily="49" charset="0"/>
              </a:rPr>
              <a:t>}</a:t>
            </a:r>
            <a:endParaRPr lang="en-IE" b="1" dirty="0">
              <a:latin typeface="Courier New" pitchFamily="49" charset="0"/>
              <a:cs typeface="Courier New" pitchFamily="49" charset="0"/>
            </a:endParaRPr>
          </a:p>
          <a:p>
            <a:endParaRPr lang="en-IE" b="1" dirty="0">
              <a:latin typeface="Courier New" pitchFamily="49" charset="0"/>
              <a:cs typeface="Courier New" pitchFamily="49" charset="0"/>
            </a:endParaRPr>
          </a:p>
          <a:p>
            <a:endParaRPr lang="en-I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68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factorial &lt;- </a:t>
            </a:r>
            <a:r>
              <a:rPr lang="en-US" b="1" dirty="0"/>
              <a:t>function</a:t>
            </a:r>
            <a:r>
              <a:rPr lang="en-US" dirty="0"/>
              <a:t>(n)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if </a:t>
            </a:r>
            <a:r>
              <a:rPr lang="en-US" dirty="0"/>
              <a:t>(n == 0)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return(1)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} </a:t>
            </a:r>
            <a:r>
              <a:rPr lang="en-US" dirty="0"/>
              <a:t>else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return(n </a:t>
            </a:r>
            <a:r>
              <a:rPr lang="en-US" dirty="0"/>
              <a:t>* factorial(n - 1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verage &lt;- function(number1, number2)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mtClean="0"/>
              <a:t>return </a:t>
            </a:r>
            <a:r>
              <a:rPr lang="en-US" smtClean="0"/>
              <a:t>((</a:t>
            </a:r>
            <a:r>
              <a:rPr lang="en-US" dirty="0" smtClean="0"/>
              <a:t>number1 + number2) </a:t>
            </a:r>
            <a:r>
              <a:rPr lang="en-US" smtClean="0"/>
              <a:t>/ </a:t>
            </a:r>
            <a:r>
              <a:rPr lang="en-US" smtClean="0"/>
              <a:t>2)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http://</a:t>
            </a:r>
            <a:r>
              <a:rPr lang="en-US" dirty="0" err="1"/>
              <a:t>www.johnmyleswhite.com</a:t>
            </a:r>
            <a:r>
              <a:rPr lang="en-US" dirty="0"/>
              <a:t>/notebook/2010/08/17/unit-testing-in-r-the-bare-minimum/</a:t>
            </a:r>
          </a:p>
        </p:txBody>
      </p:sp>
    </p:spTree>
    <p:extLst>
      <p:ext uri="{BB962C8B-B14F-4D97-AF65-F5344CB8AC3E}">
        <p14:creationId xmlns:p14="http://schemas.microsoft.com/office/powerpoint/2010/main" val="983890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Local vs. global variables</a:t>
            </a:r>
            <a:endParaRPr lang="ga-IE" dirty="0"/>
          </a:p>
          <a:p>
            <a:pPr lvl="1"/>
            <a:r>
              <a:rPr lang="en-IE" dirty="0"/>
              <a:t>Variables declared inside the function are local variables and cannot be used outside the function</a:t>
            </a:r>
          </a:p>
          <a:p>
            <a:pPr lvl="1"/>
            <a:r>
              <a:rPr lang="en-IE" dirty="0"/>
              <a:t>Global variables can be accessed </a:t>
            </a:r>
            <a:r>
              <a:rPr lang="ga-IE" dirty="0"/>
              <a:t>anywhere</a:t>
            </a:r>
            <a:r>
              <a:rPr lang="en-IE" dirty="0"/>
              <a:t> in the program including inside functions</a:t>
            </a:r>
          </a:p>
          <a:p>
            <a:r>
              <a:rPr lang="en-US" dirty="0" smtClean="0"/>
              <a:t>&gt;average(5, 6)</a:t>
            </a:r>
          </a:p>
          <a:p>
            <a:r>
              <a:rPr lang="en-US" dirty="0" smtClean="0"/>
              <a:t>5.5</a:t>
            </a:r>
          </a:p>
          <a:p>
            <a:r>
              <a:rPr lang="en-US" dirty="0" smtClean="0"/>
              <a:t>&gt;factorial(5)</a:t>
            </a:r>
          </a:p>
          <a:p>
            <a:r>
              <a:rPr lang="en-US" dirty="0" smtClean="0"/>
              <a:t>120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437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Input /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open</a:t>
            </a:r>
          </a:p>
          <a:p>
            <a:pPr lvl="1"/>
            <a:r>
              <a:rPr lang="en-US" dirty="0" err="1" smtClean="0"/>
              <a:t>myfile</a:t>
            </a:r>
            <a:r>
              <a:rPr lang="en-US" dirty="0" smtClean="0"/>
              <a:t> = file(“</a:t>
            </a:r>
            <a:r>
              <a:rPr lang="en-US" dirty="0" err="1" smtClean="0"/>
              <a:t>cities.txt</a:t>
            </a:r>
            <a:r>
              <a:rPr lang="en-US" dirty="0" smtClean="0"/>
              <a:t>”, open = “w”)</a:t>
            </a:r>
          </a:p>
          <a:p>
            <a:pPr lvl="1"/>
            <a:r>
              <a:rPr lang="en-US" dirty="0" err="1" smtClean="0"/>
              <a:t>myfile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File close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lose(</a:t>
            </a:r>
            <a:r>
              <a:rPr lang="en-US" dirty="0" err="1" smtClean="0"/>
              <a:t>myfile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97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Modes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937677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Open Mode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Description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“r” or  “</a:t>
                      </a:r>
                      <a:r>
                        <a:rPr lang="en-IE" dirty="0" err="1" smtClean="0"/>
                        <a:t>rt</a:t>
                      </a:r>
                      <a:r>
                        <a:rPr lang="en-IE" dirty="0" smtClean="0"/>
                        <a:t>”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Opens a file for reading in text mode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“w” or  “wt”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Opens a file for writing in text mode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“a” or  “at”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Opens a file for appending data the end of the file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“</a:t>
                      </a:r>
                      <a:r>
                        <a:rPr lang="en-IE" dirty="0" err="1" smtClean="0"/>
                        <a:t>rb</a:t>
                      </a:r>
                      <a:r>
                        <a:rPr lang="en-IE" dirty="0" smtClean="0"/>
                        <a:t>”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Opens a file for reading binary data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“</a:t>
                      </a:r>
                      <a:r>
                        <a:rPr lang="en-IE" dirty="0" err="1" smtClean="0"/>
                        <a:t>wb</a:t>
                      </a:r>
                      <a:r>
                        <a:rPr lang="en-IE" dirty="0" smtClean="0"/>
                        <a:t>”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Opens a file for writing binary data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“r+”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Opens a file for reading and writing in text mode</a:t>
                      </a:r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41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Summary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Introduction</a:t>
            </a:r>
            <a:endParaRPr lang="ga-IE" dirty="0" smtClean="0"/>
          </a:p>
          <a:p>
            <a:r>
              <a:rPr lang="en-IE" dirty="0" smtClean="0"/>
              <a:t>Expressions</a:t>
            </a:r>
            <a:endParaRPr lang="ga-IE" dirty="0" smtClean="0"/>
          </a:p>
          <a:p>
            <a:r>
              <a:rPr lang="en-IE" dirty="0" smtClean="0"/>
              <a:t>Statements</a:t>
            </a:r>
            <a:endParaRPr lang="ga-IE" dirty="0" smtClean="0"/>
          </a:p>
          <a:p>
            <a:r>
              <a:rPr lang="en-IE" dirty="0" smtClean="0"/>
              <a:t>Data types &amp; Structures</a:t>
            </a:r>
            <a:endParaRPr lang="ga-IE" dirty="0" smtClean="0"/>
          </a:p>
          <a:p>
            <a:r>
              <a:rPr lang="en-IE" dirty="0" smtClean="0"/>
              <a:t>Functions</a:t>
            </a:r>
          </a:p>
          <a:p>
            <a:r>
              <a:rPr lang="en-IE" dirty="0" smtClean="0"/>
              <a:t>File Input </a:t>
            </a:r>
            <a:r>
              <a:rPr lang="en-IE" dirty="0"/>
              <a:t>Output</a:t>
            </a:r>
            <a:endParaRPr lang="ga-IE" dirty="0" smtClean="0"/>
          </a:p>
          <a:p>
            <a:pPr lvl="1"/>
            <a:endParaRPr lang="en-IE" dirty="0" smtClean="0"/>
          </a:p>
          <a:p>
            <a:pPr lvl="1"/>
            <a:endParaRPr lang="ga-IE" dirty="0" smtClean="0"/>
          </a:p>
          <a:p>
            <a:pPr lvl="1"/>
            <a:endParaRPr lang="en-IE" dirty="0" smtClean="0"/>
          </a:p>
          <a:p>
            <a:pPr lvl="1"/>
            <a:endParaRPr lang="en-IE" dirty="0"/>
          </a:p>
          <a:p>
            <a:pPr marL="274320" lvl="1" indent="0">
              <a:buNone/>
            </a:pP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EC530-6169-4B11-A1C8-E193B4C31F92}" type="datetime1">
              <a:rPr lang="en-IE" smtClean="0"/>
              <a:pPr/>
              <a:t>07/12/2015</a:t>
            </a:fld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pPr/>
              <a:t>17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1676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with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GB" sz="2400" dirty="0"/>
              <a:t>R is programming language </a:t>
            </a:r>
            <a:r>
              <a:rPr lang="en-GB" sz="2400" dirty="0" smtClean="0"/>
              <a:t>and </a:t>
            </a:r>
            <a:r>
              <a:rPr lang="en-GB" sz="2400" dirty="0"/>
              <a:t>integrated suite of software with facilities for data manipulation, calculation and graphical display 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GB" sz="2400" dirty="0"/>
              <a:t>R is widely used for statistical software development and data analysis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IE" sz="2400" dirty="0"/>
              <a:t>R is based on “S” programming </a:t>
            </a:r>
            <a:r>
              <a:rPr lang="en-IE" sz="2400" dirty="0" smtClean="0"/>
              <a:t>language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IE" sz="2400" dirty="0" smtClean="0"/>
              <a:t>Try R - http</a:t>
            </a:r>
            <a:r>
              <a:rPr lang="en-IE" sz="2400" dirty="0"/>
              <a:t>://</a:t>
            </a:r>
            <a:r>
              <a:rPr lang="en-IE" sz="2400" dirty="0" err="1"/>
              <a:t>tryr.codeschool.com</a:t>
            </a:r>
            <a:r>
              <a:rPr lang="en-IE" sz="2400" dirty="0"/>
              <a:t>/</a:t>
            </a:r>
            <a:endParaRPr lang="en-GB" sz="2400" dirty="0"/>
          </a:p>
          <a:p>
            <a:pPr lvl="2"/>
            <a:endParaRPr lang="en-IE" sz="1700" dirty="0"/>
          </a:p>
        </p:txBody>
      </p:sp>
    </p:spTree>
    <p:extLst>
      <p:ext uri="{BB962C8B-B14F-4D97-AF65-F5344CB8AC3E}">
        <p14:creationId xmlns:p14="http://schemas.microsoft.com/office/powerpoint/2010/main" val="1286999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lnSpc>
                <a:spcPct val="150000"/>
              </a:lnSpc>
              <a:spcBef>
                <a:spcPts val="1200"/>
              </a:spcBef>
            </a:pPr>
            <a:r>
              <a:rPr lang="en-GB" dirty="0"/>
              <a:t>It runs on a variety of platforms including Windows, Mac OS and Linux  </a:t>
            </a:r>
          </a:p>
          <a:p>
            <a:pPr marL="571500" indent="-571500">
              <a:lnSpc>
                <a:spcPct val="150000"/>
              </a:lnSpc>
              <a:spcBef>
                <a:spcPts val="1200"/>
              </a:spcBef>
            </a:pPr>
            <a:r>
              <a:rPr lang="en-GB" dirty="0"/>
              <a:t>It contains advanced statistical routines</a:t>
            </a:r>
          </a:p>
          <a:p>
            <a:pPr marL="571500" indent="-571500">
              <a:lnSpc>
                <a:spcPct val="150000"/>
              </a:lnSpc>
              <a:spcBef>
                <a:spcPts val="1200"/>
              </a:spcBef>
            </a:pPr>
            <a:r>
              <a:rPr lang="en-GB" dirty="0"/>
              <a:t>It has a large, coherent, integrated collection of intermediate tools for data analysis  </a:t>
            </a:r>
          </a:p>
          <a:p>
            <a:pPr marL="571500" indent="-571500">
              <a:lnSpc>
                <a:spcPct val="150000"/>
              </a:lnSpc>
              <a:spcBef>
                <a:spcPts val="1200"/>
              </a:spcBef>
            </a:pPr>
            <a:r>
              <a:rPr lang="en-GB" dirty="0"/>
              <a:t>R is highly extensible through the use of packages </a:t>
            </a:r>
          </a:p>
          <a:p>
            <a:pPr marL="571500" indent="-571500">
              <a:lnSpc>
                <a:spcPct val="150000"/>
              </a:lnSpc>
              <a:spcBef>
                <a:spcPts val="1200"/>
              </a:spcBef>
            </a:pPr>
            <a:r>
              <a:rPr lang="en-GB" dirty="0"/>
              <a:t>Powerful graphics capabilities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235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ga-IE" sz="3100" dirty="0"/>
              <a:t>Hello World!</a:t>
            </a:r>
          </a:p>
          <a:p>
            <a:pPr lvl="2"/>
            <a:r>
              <a:rPr lang="ga-IE" sz="2800" dirty="0"/>
              <a:t>Very simple to implement a </a:t>
            </a:r>
            <a:r>
              <a:rPr lang="ga-IE" sz="2800" b="1" dirty="0"/>
              <a:t>Hello World! </a:t>
            </a:r>
            <a:r>
              <a:rPr lang="ga-IE" sz="2800" dirty="0"/>
              <a:t>program with </a:t>
            </a:r>
            <a:r>
              <a:rPr lang="en-IE" sz="2800" dirty="0"/>
              <a:t>R</a:t>
            </a:r>
            <a:r>
              <a:rPr lang="ga-IE" sz="2800" dirty="0"/>
              <a:t>:</a:t>
            </a:r>
          </a:p>
          <a:p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rint(“Hello World”)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022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Expressions &amp;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ga-IE" dirty="0"/>
              <a:t>An expression may also be a single literal or variable</a:t>
            </a:r>
          </a:p>
          <a:p>
            <a:pPr lvl="1"/>
            <a:r>
              <a:rPr lang="en-IE" dirty="0"/>
              <a:t>Assignment</a:t>
            </a:r>
          </a:p>
          <a:p>
            <a:pPr lvl="2"/>
            <a:r>
              <a:rPr lang="en-IE" dirty="0"/>
              <a:t>In R</a:t>
            </a:r>
            <a:r>
              <a:rPr lang="ga-IE" dirty="0"/>
              <a:t> we </a:t>
            </a:r>
            <a:r>
              <a:rPr lang="ga-IE" b="1" dirty="0"/>
              <a:t>assign </a:t>
            </a:r>
            <a:r>
              <a:rPr lang="ga-IE" dirty="0"/>
              <a:t>a value to a variable using the </a:t>
            </a:r>
            <a:r>
              <a:rPr lang="en-IE" dirty="0"/>
              <a:t>assignment operators</a:t>
            </a:r>
          </a:p>
          <a:p>
            <a:pPr lvl="3"/>
            <a:r>
              <a:rPr lang="en-IE" b="1" dirty="0">
                <a:latin typeface="Courier" pitchFamily="49" charset="0"/>
              </a:rPr>
              <a:t>&lt;-</a:t>
            </a:r>
          </a:p>
          <a:p>
            <a:pPr lvl="3"/>
            <a:r>
              <a:rPr lang="en-IE" b="1" dirty="0">
                <a:latin typeface="Courier" pitchFamily="49" charset="0"/>
              </a:rPr>
              <a:t>=</a:t>
            </a:r>
          </a:p>
          <a:p>
            <a:pPr lvl="3"/>
            <a:r>
              <a:rPr lang="en-IE" b="1" dirty="0">
                <a:latin typeface="Courier" pitchFamily="49" charset="0"/>
              </a:rPr>
              <a:t>-&gt; </a:t>
            </a:r>
            <a:endParaRPr lang="en-IE" dirty="0">
              <a:latin typeface="Courier" pitchFamily="49" charset="0"/>
            </a:endParaRP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081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Operators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6871658"/>
              </p:ext>
            </p:extLst>
          </p:nvPr>
        </p:nvGraphicFramePr>
        <p:xfrm>
          <a:off x="838200" y="1825625"/>
          <a:ext cx="1051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ga-IE" dirty="0" smtClean="0"/>
                        <a:t>Operator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ga-IE" dirty="0" smtClean="0"/>
                        <a:t>Description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ga-IE" dirty="0" smtClean="0"/>
                        <a:t>Example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ga-IE" dirty="0" smtClean="0"/>
                        <a:t>Result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ga-IE" sz="1400" dirty="0" smtClean="0">
                          <a:latin typeface="+mn-lt"/>
                          <a:cs typeface="Consolas" panose="020B0609020204030204" pitchFamily="49" charset="0"/>
                        </a:rPr>
                        <a:t>+</a:t>
                      </a:r>
                      <a:endParaRPr lang="en-IE" sz="1400" dirty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ga-IE" sz="1400" dirty="0" smtClean="0">
                          <a:latin typeface="+mn-lt"/>
                        </a:rPr>
                        <a:t>Addition</a:t>
                      </a:r>
                      <a:endParaRPr lang="en-IE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ga-IE" sz="1400" dirty="0" smtClean="0">
                          <a:latin typeface="+mn-lt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ga-IE" sz="1400" baseline="0" dirty="0" smtClean="0">
                          <a:latin typeface="+mn-lt"/>
                          <a:cs typeface="Consolas" panose="020B0609020204030204" pitchFamily="49" charset="0"/>
                        </a:rPr>
                        <a:t> + 3</a:t>
                      </a:r>
                      <a:endParaRPr lang="en-IE" sz="1400" dirty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ga-IE" sz="1400" dirty="0" smtClean="0">
                          <a:latin typeface="+mn-lt"/>
                          <a:cs typeface="Consolas" panose="020B0609020204030204" pitchFamily="49" charset="0"/>
                        </a:rPr>
                        <a:t>5</a:t>
                      </a:r>
                      <a:endParaRPr lang="en-IE" sz="1400" dirty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ga-IE" sz="1400" dirty="0" smtClean="0">
                          <a:latin typeface="+mn-lt"/>
                          <a:cs typeface="Consolas" panose="020B0609020204030204" pitchFamily="49" charset="0"/>
                        </a:rPr>
                        <a:t>-</a:t>
                      </a:r>
                      <a:endParaRPr lang="en-IE" sz="1400" dirty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ga-IE" sz="1400" dirty="0" smtClean="0">
                          <a:latin typeface="+mn-lt"/>
                        </a:rPr>
                        <a:t>Subtration (binary operator)</a:t>
                      </a:r>
                      <a:endParaRPr lang="en-IE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ga-IE" sz="1400" dirty="0" smtClean="0">
                          <a:latin typeface="+mn-lt"/>
                          <a:cs typeface="Consolas" panose="020B0609020204030204" pitchFamily="49" charset="0"/>
                        </a:rPr>
                        <a:t>3 - 2</a:t>
                      </a:r>
                      <a:endParaRPr lang="en-IE" sz="1400" dirty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ga-IE" sz="1400" dirty="0" smtClean="0">
                          <a:latin typeface="+mn-lt"/>
                          <a:cs typeface="Consolas" panose="020B0609020204030204" pitchFamily="49" charset="0"/>
                        </a:rPr>
                        <a:t>1</a:t>
                      </a:r>
                      <a:endParaRPr lang="en-IE" sz="1400" dirty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ga-IE" sz="1400" dirty="0" smtClean="0">
                          <a:latin typeface="+mn-lt"/>
                          <a:cs typeface="Consolas" panose="020B0609020204030204" pitchFamily="49" charset="0"/>
                        </a:rPr>
                        <a:t>-</a:t>
                      </a:r>
                      <a:endParaRPr lang="en-IE" sz="1400" dirty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ga-IE" sz="1400" dirty="0" smtClean="0">
                          <a:latin typeface="+mn-lt"/>
                        </a:rPr>
                        <a:t>Negation (unary operator)</a:t>
                      </a:r>
                      <a:endParaRPr lang="en-IE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ga-IE" sz="1400" dirty="0" smtClean="0">
                          <a:latin typeface="+mn-lt"/>
                          <a:cs typeface="Consolas" panose="020B0609020204030204" pitchFamily="49" charset="0"/>
                        </a:rPr>
                        <a:t>-3</a:t>
                      </a:r>
                      <a:endParaRPr lang="en-IE" sz="1400" dirty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ga-IE" sz="1400" dirty="0" smtClean="0">
                          <a:latin typeface="+mn-lt"/>
                          <a:cs typeface="Consolas" panose="020B0609020204030204" pitchFamily="49" charset="0"/>
                        </a:rPr>
                        <a:t>-3</a:t>
                      </a:r>
                      <a:endParaRPr lang="en-IE" sz="1400" dirty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ga-IE" sz="1400" dirty="0" smtClean="0">
                          <a:latin typeface="+mn-lt"/>
                          <a:cs typeface="Consolas" panose="020B0609020204030204" pitchFamily="49" charset="0"/>
                        </a:rPr>
                        <a:t>*</a:t>
                      </a:r>
                      <a:endParaRPr lang="en-IE" sz="1400" dirty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ga-IE" sz="1400" dirty="0" smtClean="0">
                          <a:latin typeface="+mn-lt"/>
                        </a:rPr>
                        <a:t>Multiplication</a:t>
                      </a:r>
                      <a:endParaRPr lang="en-IE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ga-IE" sz="1400" dirty="0" smtClean="0">
                          <a:latin typeface="+mn-lt"/>
                          <a:cs typeface="Consolas" panose="020B0609020204030204" pitchFamily="49" charset="0"/>
                        </a:rPr>
                        <a:t>7*5</a:t>
                      </a:r>
                      <a:endParaRPr lang="en-IE" sz="1400" dirty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ga-IE" sz="1400" dirty="0" smtClean="0">
                          <a:latin typeface="+mn-lt"/>
                          <a:cs typeface="Consolas" panose="020B0609020204030204" pitchFamily="49" charset="0"/>
                        </a:rPr>
                        <a:t>35</a:t>
                      </a:r>
                      <a:endParaRPr lang="en-IE" sz="1400" dirty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ga-IE" sz="1400" dirty="0" smtClean="0">
                          <a:latin typeface="+mn-lt"/>
                          <a:cs typeface="Consolas" panose="020B0609020204030204" pitchFamily="49" charset="0"/>
                        </a:rPr>
                        <a:t>/</a:t>
                      </a:r>
                      <a:endParaRPr lang="en-IE" sz="1400" dirty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ga-IE" sz="1400" dirty="0" smtClean="0">
                          <a:latin typeface="+mn-lt"/>
                        </a:rPr>
                        <a:t>Division</a:t>
                      </a:r>
                      <a:endParaRPr lang="en-IE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ga-IE" sz="1400" dirty="0" smtClean="0">
                          <a:latin typeface="+mn-lt"/>
                          <a:cs typeface="Consolas" panose="020B0609020204030204" pitchFamily="49" charset="0"/>
                        </a:rPr>
                        <a:t>5/3</a:t>
                      </a:r>
                      <a:endParaRPr lang="en-IE" sz="1400" dirty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ga-IE" sz="1400" dirty="0" smtClean="0">
                          <a:latin typeface="+mn-lt"/>
                          <a:cs typeface="Consolas" panose="020B0609020204030204" pitchFamily="49" charset="0"/>
                        </a:rPr>
                        <a:t>1.666667</a:t>
                      </a:r>
                      <a:endParaRPr lang="en-IE" sz="1400" dirty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ga-IE" sz="1400" dirty="0" smtClean="0">
                          <a:latin typeface="+mn-lt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IE" sz="1400" dirty="0" smtClean="0">
                          <a:latin typeface="+mn-lt"/>
                          <a:cs typeface="Consolas" panose="020B0609020204030204" pitchFamily="49" charset="0"/>
                        </a:rPr>
                        <a:t>%</a:t>
                      </a:r>
                      <a:endParaRPr lang="en-IE" sz="1400" dirty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ga-IE" sz="1400" dirty="0" smtClean="0">
                          <a:latin typeface="+mn-lt"/>
                        </a:rPr>
                        <a:t>Modulus</a:t>
                      </a:r>
                      <a:endParaRPr lang="en-IE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ga-IE" sz="1400" dirty="0" smtClean="0">
                          <a:latin typeface="+mn-lt"/>
                          <a:cs typeface="Consolas" panose="020B0609020204030204" pitchFamily="49" charset="0"/>
                        </a:rPr>
                        <a:t>34 %</a:t>
                      </a:r>
                      <a:r>
                        <a:rPr lang="en-IE" sz="1400" dirty="0" smtClean="0">
                          <a:latin typeface="+mn-lt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ga-IE" sz="1400" dirty="0" smtClean="0">
                          <a:latin typeface="+mn-lt"/>
                          <a:cs typeface="Consolas" panose="020B0609020204030204" pitchFamily="49" charset="0"/>
                        </a:rPr>
                        <a:t> 2</a:t>
                      </a:r>
                      <a:endParaRPr lang="en-IE" sz="1400" dirty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ga-IE" sz="1400" dirty="0" smtClean="0">
                          <a:latin typeface="+mn-lt"/>
                          <a:cs typeface="Consolas" panose="020B0609020204030204" pitchFamily="49" charset="0"/>
                        </a:rPr>
                        <a:t>0</a:t>
                      </a:r>
                      <a:endParaRPr lang="en-IE" sz="1400" dirty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1400" dirty="0" smtClean="0">
                          <a:latin typeface="+mn-lt"/>
                        </a:rPr>
                        <a:t>%/%</a:t>
                      </a:r>
                      <a:endParaRPr lang="en-IE" sz="1400" dirty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400" dirty="0" smtClean="0">
                          <a:latin typeface="+mn-lt"/>
                        </a:rPr>
                        <a:t>Integer Division</a:t>
                      </a:r>
                      <a:endParaRPr lang="en-IE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400" dirty="0" smtClean="0">
                          <a:latin typeface="+mn-lt"/>
                          <a:cs typeface="Consolas" panose="020B0609020204030204" pitchFamily="49" charset="0"/>
                        </a:rPr>
                        <a:t>6</a:t>
                      </a:r>
                      <a:r>
                        <a:rPr lang="en-IE" sz="1400" dirty="0" smtClean="0">
                          <a:latin typeface="+mn-lt"/>
                        </a:rPr>
                        <a:t>%/%4</a:t>
                      </a:r>
                      <a:endParaRPr lang="en-IE" sz="1400" dirty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400" dirty="0" smtClean="0">
                          <a:latin typeface="+mn-lt"/>
                          <a:cs typeface="Consolas" panose="020B0609020204030204" pitchFamily="49" charset="0"/>
                        </a:rPr>
                        <a:t>1</a:t>
                      </a:r>
                      <a:endParaRPr lang="en-IE" sz="1400" dirty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1400" dirty="0" smtClean="0">
                          <a:latin typeface="+mn-lt"/>
                          <a:cs typeface="Consolas" panose="020B0609020204030204" pitchFamily="49" charset="0"/>
                        </a:rPr>
                        <a:t>^ or **</a:t>
                      </a:r>
                      <a:endParaRPr lang="en-IE" sz="1400" dirty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ga-IE" sz="1400" dirty="0" smtClean="0">
                          <a:latin typeface="+mn-lt"/>
                        </a:rPr>
                        <a:t>Exponentiation</a:t>
                      </a:r>
                      <a:endParaRPr lang="en-IE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ga-IE" sz="1400" dirty="0" smtClean="0">
                          <a:latin typeface="+mn-lt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n-IE" sz="1400" dirty="0" smtClean="0">
                          <a:latin typeface="+mn-lt"/>
                          <a:cs typeface="Consolas" panose="020B0609020204030204" pitchFamily="49" charset="0"/>
                        </a:rPr>
                        <a:t>^</a:t>
                      </a:r>
                      <a:r>
                        <a:rPr lang="ga-IE" sz="1400" dirty="0" smtClean="0">
                          <a:latin typeface="+mn-lt"/>
                          <a:cs typeface="Consolas" panose="020B0609020204030204" pitchFamily="49" charset="0"/>
                        </a:rPr>
                        <a:t>3</a:t>
                      </a:r>
                      <a:endParaRPr lang="en-IE" sz="1400" dirty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ga-IE" sz="1400" dirty="0" smtClean="0">
                          <a:latin typeface="+mn-lt"/>
                          <a:cs typeface="Consolas" panose="020B0609020204030204" pitchFamily="49" charset="0"/>
                        </a:rPr>
                        <a:t>8</a:t>
                      </a:r>
                      <a:endParaRPr lang="en-IE" sz="1400" dirty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908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Precedence and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E" dirty="0"/>
              <a:t>Operator precedence in R from highest to lowest</a:t>
            </a:r>
          </a:p>
          <a:p>
            <a:pPr lvl="3"/>
            <a:r>
              <a:rPr lang="en-IE" dirty="0"/>
              <a:t>^ exponentiation (right to left)</a:t>
            </a:r>
          </a:p>
          <a:p>
            <a:pPr lvl="3"/>
            <a:r>
              <a:rPr lang="en-IE" dirty="0"/>
              <a:t>- + unary minus and plus</a:t>
            </a:r>
          </a:p>
          <a:p>
            <a:pPr lvl="3"/>
            <a:r>
              <a:rPr lang="en-IE" dirty="0"/>
              <a:t>%any% special operators (including %% and %/%)</a:t>
            </a:r>
          </a:p>
          <a:p>
            <a:pPr lvl="3"/>
            <a:r>
              <a:rPr lang="en-IE" dirty="0"/>
              <a:t>* / multiply, divide</a:t>
            </a:r>
          </a:p>
          <a:p>
            <a:pPr lvl="3"/>
            <a:r>
              <a:rPr lang="en-IE" dirty="0"/>
              <a:t>+ - (binary) add,  subtract</a:t>
            </a:r>
          </a:p>
          <a:p>
            <a:pPr lvl="1"/>
            <a:endParaRPr lang="en-IE" dirty="0"/>
          </a:p>
          <a:p>
            <a:pPr lvl="1"/>
            <a:r>
              <a:rPr lang="en-IE" dirty="0"/>
              <a:t>Data Type Conversions</a:t>
            </a:r>
          </a:p>
          <a:p>
            <a:pPr lvl="2"/>
            <a:r>
              <a:rPr lang="en-IE" dirty="0"/>
              <a:t>Use </a:t>
            </a:r>
            <a:r>
              <a:rPr lang="en-IE" dirty="0" err="1"/>
              <a:t>is.</a:t>
            </a:r>
            <a:r>
              <a:rPr lang="en-IE" i="1" dirty="0" err="1"/>
              <a:t>foo</a:t>
            </a:r>
            <a:r>
              <a:rPr lang="en-IE" dirty="0"/>
              <a:t> to test for data type</a:t>
            </a:r>
            <a:r>
              <a:rPr lang="en-IE" i="1" dirty="0"/>
              <a:t> foo</a:t>
            </a:r>
            <a:r>
              <a:rPr lang="en-IE" dirty="0"/>
              <a:t>. Returns TRUE or FALSE</a:t>
            </a:r>
            <a:br>
              <a:rPr lang="en-IE" dirty="0"/>
            </a:br>
            <a:r>
              <a:rPr lang="en-IE" dirty="0"/>
              <a:t>Use </a:t>
            </a:r>
            <a:r>
              <a:rPr lang="en-IE" dirty="0" err="1"/>
              <a:t>as.</a:t>
            </a:r>
            <a:r>
              <a:rPr lang="en-IE" i="1" dirty="0" err="1"/>
              <a:t>foo</a:t>
            </a:r>
            <a:r>
              <a:rPr lang="en-IE" dirty="0"/>
              <a:t> to explicitly convert it.</a:t>
            </a:r>
          </a:p>
          <a:p>
            <a:pPr lvl="2"/>
            <a:r>
              <a:rPr lang="en-IE" dirty="0" err="1"/>
              <a:t>is.numeric</a:t>
            </a:r>
            <a:r>
              <a:rPr lang="en-IE" dirty="0"/>
              <a:t>(), </a:t>
            </a:r>
            <a:r>
              <a:rPr lang="en-IE" dirty="0" err="1"/>
              <a:t>is.character</a:t>
            </a:r>
            <a:r>
              <a:rPr lang="en-IE" dirty="0"/>
              <a:t>(), </a:t>
            </a:r>
            <a:r>
              <a:rPr lang="en-IE" dirty="0" err="1"/>
              <a:t>is.vector</a:t>
            </a:r>
            <a:r>
              <a:rPr lang="en-IE" dirty="0"/>
              <a:t>(), etc.</a:t>
            </a:r>
            <a:br>
              <a:rPr lang="en-IE" dirty="0"/>
            </a:br>
            <a:r>
              <a:rPr lang="en-IE" dirty="0" err="1"/>
              <a:t>as.numeric</a:t>
            </a:r>
            <a:r>
              <a:rPr lang="en-IE" dirty="0"/>
              <a:t>(), </a:t>
            </a:r>
            <a:r>
              <a:rPr lang="en-IE" dirty="0" err="1"/>
              <a:t>as.character</a:t>
            </a:r>
            <a:r>
              <a:rPr lang="en-IE" dirty="0"/>
              <a:t>(), </a:t>
            </a:r>
            <a:r>
              <a:rPr lang="en-IE" dirty="0" err="1"/>
              <a:t>as.vector</a:t>
            </a:r>
            <a:r>
              <a:rPr lang="en-IE" dirty="0"/>
              <a:t>(),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64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/>
              <a:t>Sequence Statements</a:t>
            </a:r>
          </a:p>
          <a:p>
            <a:pPr lvl="1"/>
            <a:r>
              <a:rPr lang="en-IE" dirty="0"/>
              <a:t>Instructions given in a sequence</a:t>
            </a:r>
          </a:p>
          <a:p>
            <a:pPr lvl="1"/>
            <a:r>
              <a:rPr lang="en-IE" dirty="0"/>
              <a:t>Have a begin and an end point </a:t>
            </a:r>
          </a:p>
          <a:p>
            <a:r>
              <a:rPr lang="en-IE" dirty="0"/>
              <a:t>In Class Example – transform from Celsius To Fahrenheit</a:t>
            </a:r>
            <a:endParaRPr lang="ga-IE" dirty="0"/>
          </a:p>
          <a:p>
            <a:pPr fontAlgn="t"/>
            <a:r>
              <a:rPr lang="ga-IE" b="1" dirty="0"/>
              <a:t>celciusInput &lt;- readline("please enter a Celcius value:")</a:t>
            </a:r>
            <a:endParaRPr lang="ga-IE" dirty="0"/>
          </a:p>
          <a:p>
            <a:pPr fontAlgn="t"/>
            <a:r>
              <a:rPr lang="ga-IE" b="1" dirty="0"/>
              <a:t>celciusNumeric &lt;- as.numeric(celciusInput)</a:t>
            </a:r>
            <a:endParaRPr lang="ga-IE" dirty="0"/>
          </a:p>
          <a:p>
            <a:pPr fontAlgn="t"/>
            <a:r>
              <a:rPr lang="ga-IE" b="1" dirty="0"/>
              <a:t>fahrResults &lt;- ((9/5)*celciusNumeric)+32</a:t>
            </a:r>
            <a:endParaRPr lang="ga-IE" dirty="0"/>
          </a:p>
          <a:p>
            <a:pPr fontAlgn="t"/>
            <a:r>
              <a:rPr lang="ga-IE" b="1" dirty="0"/>
              <a:t>fahrString &lt;- sprintf("%.2f", fahrResults)</a:t>
            </a:r>
            <a:endParaRPr lang="ga-IE" dirty="0"/>
          </a:p>
          <a:p>
            <a:pPr fontAlgn="t"/>
            <a:r>
              <a:rPr lang="ga-IE" b="1" dirty="0"/>
              <a:t>message &lt;- paste("the result is", fahrString, sep=" ")</a:t>
            </a:r>
            <a:endParaRPr lang="ga-IE" dirty="0"/>
          </a:p>
          <a:p>
            <a:pPr fontAlgn="t"/>
            <a:r>
              <a:rPr lang="ga-IE" b="1" dirty="0"/>
              <a:t>print(message)</a:t>
            </a:r>
            <a:endParaRPr lang="ga-I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88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E" dirty="0"/>
              <a:t>The simple </a:t>
            </a:r>
            <a:r>
              <a:rPr lang="en-IE" b="1" dirty="0"/>
              <a:t>if</a:t>
            </a:r>
            <a:r>
              <a:rPr lang="en-IE" dirty="0"/>
              <a:t> statement</a:t>
            </a:r>
          </a:p>
          <a:p>
            <a:pPr lvl="2"/>
            <a:r>
              <a:rPr lang="en-IE" dirty="0"/>
              <a:t>R </a:t>
            </a:r>
            <a:r>
              <a:rPr lang="en-IE" dirty="0" smtClean="0"/>
              <a:t>syntax</a:t>
            </a:r>
            <a:endParaRPr lang="en-IE" dirty="0"/>
          </a:p>
          <a:p>
            <a:pPr lvl="2"/>
            <a:r>
              <a:rPr lang="en-IE" dirty="0"/>
              <a:t>Program control:  if the condition is true then the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IE" dirty="0"/>
              <a:t> is executed otherwise the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IE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/>
              <a:t>is skipped.</a:t>
            </a:r>
          </a:p>
          <a:p>
            <a:pPr lvl="2"/>
            <a:r>
              <a:rPr lang="en-IE" dirty="0"/>
              <a:t>Python  vs. R example</a:t>
            </a:r>
          </a:p>
          <a:p>
            <a:endParaRPr lang="en-US" dirty="0" smtClean="0"/>
          </a:p>
          <a:p>
            <a:pPr lvl="1"/>
            <a:r>
              <a:rPr lang="en-IE" dirty="0"/>
              <a:t>The </a:t>
            </a:r>
            <a:r>
              <a:rPr lang="en-IE" b="1" dirty="0"/>
              <a:t>if-else</a:t>
            </a:r>
            <a:r>
              <a:rPr lang="en-IE" dirty="0"/>
              <a:t> statement</a:t>
            </a:r>
          </a:p>
          <a:p>
            <a:pPr lvl="2"/>
            <a:r>
              <a:rPr lang="ga-IE" dirty="0"/>
              <a:t>R</a:t>
            </a:r>
            <a:r>
              <a:rPr lang="en-IE" dirty="0"/>
              <a:t> </a:t>
            </a:r>
            <a:r>
              <a:rPr lang="en-IE" dirty="0" smtClean="0"/>
              <a:t>syntax</a:t>
            </a:r>
            <a:endParaRPr lang="en-IE" dirty="0"/>
          </a:p>
          <a:p>
            <a:pPr lvl="2"/>
            <a:r>
              <a:rPr lang="en-IE" dirty="0"/>
              <a:t>Program control:  if the condition is true then the </a:t>
            </a:r>
            <a:r>
              <a:rPr lang="en-IE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expr1 </a:t>
            </a:r>
            <a:r>
              <a:rPr lang="en-IE" dirty="0"/>
              <a:t>is executed, otherwise the </a:t>
            </a:r>
            <a:r>
              <a:rPr lang="en-IE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expr2 </a:t>
            </a:r>
            <a:r>
              <a:rPr lang="en-IE" dirty="0"/>
              <a:t>is executed.</a:t>
            </a:r>
            <a:r>
              <a:rPr lang="ga-IE" dirty="0"/>
              <a:t> </a:t>
            </a:r>
            <a:endParaRPr lang="en-I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246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2218</TotalTime>
  <Words>801</Words>
  <Application>Microsoft Macintosh PowerPoint</Application>
  <PresentationFormat>Widescreen</PresentationFormat>
  <Paragraphs>194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Calibri</vt:lpstr>
      <vt:lpstr>Calibri Light</vt:lpstr>
      <vt:lpstr>Consolas</vt:lpstr>
      <vt:lpstr>Courier</vt:lpstr>
      <vt:lpstr>Courier New</vt:lpstr>
      <vt:lpstr>Arial</vt:lpstr>
      <vt:lpstr>Office Theme</vt:lpstr>
      <vt:lpstr>Programming For Big Data</vt:lpstr>
      <vt:lpstr>Programming with R</vt:lpstr>
      <vt:lpstr>Introduction</vt:lpstr>
      <vt:lpstr>Hello World</vt:lpstr>
      <vt:lpstr>R Expressions &amp; Operators</vt:lpstr>
      <vt:lpstr>R Operators</vt:lpstr>
      <vt:lpstr>Precedence and Conversions</vt:lpstr>
      <vt:lpstr>Statements</vt:lpstr>
      <vt:lpstr>PowerPoint Presentation</vt:lpstr>
      <vt:lpstr>PowerPoint Presentation</vt:lpstr>
      <vt:lpstr>Datatypes in R</vt:lpstr>
      <vt:lpstr>Functions</vt:lpstr>
      <vt:lpstr>Function Implementation</vt:lpstr>
      <vt:lpstr>Function Calling</vt:lpstr>
      <vt:lpstr>File Input / Output</vt:lpstr>
      <vt:lpstr>File Modes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For Big Data</dc:title>
  <dc:creator>Darren Redmond</dc:creator>
  <cp:lastModifiedBy>Darren Redmond</cp:lastModifiedBy>
  <cp:revision>25</cp:revision>
  <dcterms:created xsi:type="dcterms:W3CDTF">2015-11-23T11:41:08Z</dcterms:created>
  <dcterms:modified xsi:type="dcterms:W3CDTF">2015-12-07T14:04:41Z</dcterms:modified>
</cp:coreProperties>
</file>