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mp" ContentType="image/bmp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6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43E52-F925-BA4C-BE85-51D3C326E9F6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4486C-F8D3-6247-B4A7-9F315A7DD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9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2A9018-9F6B-DD4A-AA65-59DFC0EBD888}" type="slidenum">
              <a:rPr lang="en-US"/>
              <a:pPr/>
              <a:t>11</a:t>
            </a:fld>
            <a:endParaRPr lang="en-US"/>
          </a:p>
        </p:txBody>
      </p:sp>
      <p:sp>
        <p:nvSpPr>
          <p:cNvPr id="2061314" name="Rectangle 2"/>
          <p:cNvSpPr>
            <a:spLocks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6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79D3-C559-8E43-B86B-01D648F25A3D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4A43-2CF7-0245-9576-36A07EF99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79D3-C559-8E43-B86B-01D648F25A3D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4A43-2CF7-0245-9576-36A07EF99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79D3-C559-8E43-B86B-01D648F25A3D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4A43-2CF7-0245-9576-36A07EF99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1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79D3-C559-8E43-B86B-01D648F25A3D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4A43-2CF7-0245-9576-36A07EF99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3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79D3-C559-8E43-B86B-01D648F25A3D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4A43-2CF7-0245-9576-36A07EF99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0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79D3-C559-8E43-B86B-01D648F25A3D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4A43-2CF7-0245-9576-36A07EF99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1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79D3-C559-8E43-B86B-01D648F25A3D}" type="datetimeFigureOut">
              <a:rPr lang="en-US" smtClean="0"/>
              <a:t>9/6/17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4A43-2CF7-0245-9576-36A07EF99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1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79D3-C559-8E43-B86B-01D648F25A3D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4A43-2CF7-0245-9576-36A07EF99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5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79D3-C559-8E43-B86B-01D648F25A3D}" type="datetimeFigureOut">
              <a:rPr lang="en-US" smtClean="0"/>
              <a:t>9/6/17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4A43-2CF7-0245-9576-36A07EF99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79D3-C559-8E43-B86B-01D648F25A3D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4A43-2CF7-0245-9576-36A07EF99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0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579D3-C559-8E43-B86B-01D648F25A3D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4A43-2CF7-0245-9576-36A07EF99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579D3-C559-8E43-B86B-01D648F25A3D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54A43-2CF7-0245-9576-36A07EF99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mp"/><Relationship Id="rId4" Type="http://schemas.openxmlformats.org/officeDocument/2006/relationships/image" Target="../media/image3.bmp"/><Relationship Id="rId5" Type="http://schemas.openxmlformats.org/officeDocument/2006/relationships/image" Target="../media/image4.bmp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b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bmp"/><Relationship Id="rId4" Type="http://schemas.openxmlformats.org/officeDocument/2006/relationships/image" Target="../media/image7.bmp"/><Relationship Id="rId5" Type="http://schemas.openxmlformats.org/officeDocument/2006/relationships/image" Target="../media/image8.bmp"/><Relationship Id="rId6" Type="http://schemas.openxmlformats.org/officeDocument/2006/relationships/image" Target="../media/image9.bmp"/><Relationship Id="rId7" Type="http://schemas.openxmlformats.org/officeDocument/2006/relationships/image" Target="../media/image10.bm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b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bmp"/><Relationship Id="rId4" Type="http://schemas.openxmlformats.org/officeDocument/2006/relationships/image" Target="../media/image13.bmp"/><Relationship Id="rId5" Type="http://schemas.openxmlformats.org/officeDocument/2006/relationships/image" Target="../media/image14.bmp"/><Relationship Id="rId6" Type="http://schemas.openxmlformats.org/officeDocument/2006/relationships/image" Target="../media/image15.bm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b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bmp"/><Relationship Id="rId4" Type="http://schemas.openxmlformats.org/officeDocument/2006/relationships/image" Target="../media/image18.bmp"/><Relationship Id="rId5" Type="http://schemas.openxmlformats.org/officeDocument/2006/relationships/image" Target="../media/image19.bmp"/><Relationship Id="rId6" Type="http://schemas.openxmlformats.org/officeDocument/2006/relationships/image" Target="../media/image20.bmp"/><Relationship Id="rId7" Type="http://schemas.openxmlformats.org/officeDocument/2006/relationships/image" Target="../media/image21.bmp"/><Relationship Id="rId8" Type="http://schemas.openxmlformats.org/officeDocument/2006/relationships/image" Target="../media/image22.bmp"/><Relationship Id="rId9" Type="http://schemas.openxmlformats.org/officeDocument/2006/relationships/image" Target="../media/image23.bmp"/><Relationship Id="rId10" Type="http://schemas.openxmlformats.org/officeDocument/2006/relationships/image" Target="../media/image24.bmp"/><Relationship Id="rId11" Type="http://schemas.openxmlformats.org/officeDocument/2006/relationships/image" Target="../media/image25.bm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b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bmp"/><Relationship Id="rId4" Type="http://schemas.openxmlformats.org/officeDocument/2006/relationships/image" Target="../media/image28.bm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b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53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Limits of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Total Information Awareness</a:t>
            </a:r>
          </a:p>
          <a:p>
            <a:pPr lvl="1"/>
            <a:r>
              <a:rPr lang="en-US" dirty="0" smtClean="0"/>
              <a:t>If I collect everything surely I must be able to find the answer. The more data I collect the more I need to sort the wheat from the chaff</a:t>
            </a:r>
          </a:p>
          <a:p>
            <a:r>
              <a:rPr lang="en-US" dirty="0" err="1" smtClean="0"/>
              <a:t>Bonferroni’s</a:t>
            </a:r>
            <a:r>
              <a:rPr lang="en-US" dirty="0" smtClean="0"/>
              <a:t> Principle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elps to avoid treating random events as if they are real</a:t>
            </a:r>
          </a:p>
          <a:p>
            <a:pPr lvl="1"/>
            <a:r>
              <a:rPr lang="en-US" dirty="0" smtClean="0"/>
              <a:t>Calculate the expected number of occurrences, assuming the event is random </a:t>
            </a:r>
            <a:r>
              <a:rPr lang="mr-IN" dirty="0" smtClean="0"/>
              <a:t>–</a:t>
            </a:r>
            <a:r>
              <a:rPr lang="en-US" dirty="0" smtClean="0"/>
              <a:t> if the answer is higher then you must expect any outcome found to be flawed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69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29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2060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is important to have structured methodologies for any software project</a:t>
            </a:r>
          </a:p>
          <a:p>
            <a:r>
              <a:rPr lang="en-US"/>
              <a:t>Data mining is no different</a:t>
            </a:r>
          </a:p>
          <a:p>
            <a:r>
              <a:rPr lang="en-US"/>
              <a:t>There are a number of options however two particularly interesting ones are CRISP-DM and SEMMA</a:t>
            </a:r>
          </a:p>
          <a:p>
            <a:pPr lvl="1"/>
            <a:r>
              <a:rPr lang="en-US"/>
              <a:t>CRISP-DM is particularly detailed and useful</a:t>
            </a:r>
          </a:p>
          <a:p>
            <a:pPr lvl="1"/>
            <a:r>
              <a:rPr lang="en-US"/>
              <a:t>SEMMA is matched clearly by the SAS tools</a:t>
            </a:r>
          </a:p>
        </p:txBody>
      </p:sp>
    </p:spTree>
    <p:extLst>
      <p:ext uri="{BB962C8B-B14F-4D97-AF65-F5344CB8AC3E}">
        <p14:creationId xmlns:p14="http://schemas.microsoft.com/office/powerpoint/2010/main" val="1416699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53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SEMMA</a:t>
            </a:r>
          </a:p>
        </p:txBody>
      </p:sp>
      <p:sp>
        <p:nvSpPr>
          <p:cNvPr id="207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SAS have their own data mining process known as SEMMA</a:t>
            </a:r>
          </a:p>
          <a:p>
            <a:pPr lvl="1"/>
            <a:r>
              <a:rPr lang="en-US" u="sng"/>
              <a:t>S</a:t>
            </a:r>
            <a:r>
              <a:rPr lang="en-US"/>
              <a:t>ample</a:t>
            </a:r>
          </a:p>
          <a:p>
            <a:pPr lvl="1"/>
            <a:r>
              <a:rPr lang="en-US" u="sng"/>
              <a:t>E</a:t>
            </a:r>
            <a:r>
              <a:rPr lang="en-US"/>
              <a:t>xplore</a:t>
            </a:r>
          </a:p>
          <a:p>
            <a:pPr lvl="1"/>
            <a:r>
              <a:rPr lang="en-US" u="sng"/>
              <a:t>M</a:t>
            </a:r>
            <a:r>
              <a:rPr lang="en-US"/>
              <a:t>odify</a:t>
            </a:r>
          </a:p>
          <a:p>
            <a:pPr lvl="1"/>
            <a:r>
              <a:rPr lang="en-US" u="sng"/>
              <a:t>M</a:t>
            </a:r>
            <a:r>
              <a:rPr lang="en-US"/>
              <a:t>odel</a:t>
            </a:r>
          </a:p>
          <a:p>
            <a:pPr lvl="1"/>
            <a:r>
              <a:rPr lang="en-US" u="sng"/>
              <a:t>A</a:t>
            </a:r>
            <a:r>
              <a:rPr lang="en-US"/>
              <a:t>ssess</a:t>
            </a:r>
          </a:p>
          <a:p>
            <a:r>
              <a:rPr lang="en-US"/>
              <a:t>Many of the steps in the SEMMA process directly correlate with steps in the CRISP-DM methodology</a:t>
            </a:r>
          </a:p>
        </p:txBody>
      </p:sp>
    </p:spTree>
    <p:extLst>
      <p:ext uri="{BB962C8B-B14F-4D97-AF65-F5344CB8AC3E}">
        <p14:creationId xmlns:p14="http://schemas.microsoft.com/office/powerpoint/2010/main" val="128681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25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/>
              <a:t>Why Use SEMMA?</a:t>
            </a:r>
          </a:p>
        </p:txBody>
      </p:sp>
      <p:sp>
        <p:nvSpPr>
          <p:cNvPr id="214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/>
              <a:t>The main reason to consider using the SEMMA process is that the tools created by SAS (e.g. Enterprise Miner) are built around the methodology</a:t>
            </a:r>
          </a:p>
        </p:txBody>
      </p:sp>
    </p:spTree>
    <p:extLst>
      <p:ext uri="{BB962C8B-B14F-4D97-AF65-F5344CB8AC3E}">
        <p14:creationId xmlns:p14="http://schemas.microsoft.com/office/powerpoint/2010/main" val="1410148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5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Sample</a:t>
            </a:r>
          </a:p>
        </p:txBody>
      </p:sp>
      <p:grpSp>
        <p:nvGrpSpPr>
          <p:cNvPr id="2071563" name="Group 11"/>
          <p:cNvGrpSpPr>
            <a:grpSpLocks/>
          </p:cNvGrpSpPr>
          <p:nvPr/>
        </p:nvGrpSpPr>
        <p:grpSpPr bwMode="auto">
          <a:xfrm>
            <a:off x="1571625" y="2527300"/>
            <a:ext cx="3587750" cy="3706813"/>
            <a:chOff x="990" y="1694"/>
            <a:chExt cx="2260" cy="2335"/>
          </a:xfrm>
        </p:grpSpPr>
        <p:sp>
          <p:nvSpPr>
            <p:cNvPr id="2071555" name="Text Box 3"/>
            <p:cNvSpPr txBox="1">
              <a:spLocks noChangeArrowheads="1"/>
            </p:cNvSpPr>
            <p:nvPr/>
          </p:nvSpPr>
          <p:spPr bwMode="auto">
            <a:xfrm>
              <a:off x="1886" y="1694"/>
              <a:ext cx="1364" cy="2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b="1">
                  <a:latin typeface="Arial" charset="0"/>
                </a:rPr>
                <a:t>Input Data </a:t>
              </a:r>
            </a:p>
            <a:p>
              <a:pPr eaLnBrk="0" hangingPunct="0">
                <a:lnSpc>
                  <a:spcPct val="90000"/>
                </a:lnSpc>
              </a:pPr>
              <a:endParaRPr lang="en-US" b="1">
                <a:latin typeface="Arial" charset="0"/>
              </a:endParaRPr>
            </a:p>
            <a:p>
              <a:pPr eaLnBrk="0" hangingPunct="0">
                <a:lnSpc>
                  <a:spcPct val="90000"/>
                </a:lnSpc>
              </a:pPr>
              <a:endParaRPr lang="en-US" b="1">
                <a:latin typeface="Arial" charset="0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lang="en-US" b="1">
                  <a:latin typeface="Arial" charset="0"/>
                </a:rPr>
                <a:t>Sample</a:t>
              </a:r>
            </a:p>
            <a:p>
              <a:pPr eaLnBrk="0" hangingPunct="0">
                <a:lnSpc>
                  <a:spcPct val="90000"/>
                </a:lnSpc>
              </a:pPr>
              <a:endParaRPr lang="en-US" b="1">
                <a:latin typeface="Arial" charset="0"/>
              </a:endParaRPr>
            </a:p>
            <a:p>
              <a:pPr eaLnBrk="0" hangingPunct="0">
                <a:lnSpc>
                  <a:spcPct val="90000"/>
                </a:lnSpc>
              </a:pPr>
              <a:endParaRPr lang="en-US" b="1">
                <a:latin typeface="Arial" charset="0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lang="en-US" b="1">
                  <a:latin typeface="Arial" charset="0"/>
                </a:rPr>
                <a:t>Data Partition</a:t>
              </a:r>
            </a:p>
            <a:p>
              <a:pPr eaLnBrk="0" hangingPunct="0">
                <a:lnSpc>
                  <a:spcPct val="90000"/>
                </a:lnSpc>
              </a:pPr>
              <a:endParaRPr lang="en-US" b="1">
                <a:latin typeface="Arial" charset="0"/>
              </a:endParaRPr>
            </a:p>
            <a:p>
              <a:pPr eaLnBrk="0" hangingPunct="0">
                <a:lnSpc>
                  <a:spcPct val="90000"/>
                </a:lnSpc>
              </a:pPr>
              <a:endParaRPr lang="en-US" b="1">
                <a:latin typeface="Arial" charset="0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lang="en-US" b="1">
                  <a:latin typeface="Arial" charset="0"/>
                </a:rPr>
                <a:t>Time Series</a:t>
              </a:r>
            </a:p>
            <a:p>
              <a:pPr eaLnBrk="0" hangingPunct="0">
                <a:lnSpc>
                  <a:spcPct val="90000"/>
                </a:lnSpc>
              </a:pPr>
              <a:endParaRPr lang="en-US" b="1">
                <a:latin typeface="Arial" charset="0"/>
              </a:endParaRPr>
            </a:p>
          </p:txBody>
        </p:sp>
        <p:grpSp>
          <p:nvGrpSpPr>
            <p:cNvPr id="2071556" name="Group 4"/>
            <p:cNvGrpSpPr>
              <a:grpSpLocks/>
            </p:cNvGrpSpPr>
            <p:nvPr/>
          </p:nvGrpSpPr>
          <p:grpSpPr bwMode="auto">
            <a:xfrm>
              <a:off x="990" y="1736"/>
              <a:ext cx="752" cy="2154"/>
              <a:chOff x="400" y="1313"/>
              <a:chExt cx="752" cy="2154"/>
            </a:xfrm>
          </p:grpSpPr>
          <p:pic>
            <p:nvPicPr>
              <p:cNvPr id="2071557" name="Picture 5" descr="SHOT022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" y="1313"/>
                <a:ext cx="533" cy="6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80808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071558" name="Picture 6" descr="SHOT022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" y="2161"/>
                <a:ext cx="533" cy="6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80808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2071559" name="Picture 7" descr="SHOT022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" y="3024"/>
                <a:ext cx="480" cy="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1560" name="Picture 8" descr="SHOT022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" y="2400"/>
                <a:ext cx="480" cy="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071562" name="Rectangle 10"/>
          <p:cNvSpPr>
            <a:spLocks noChangeArrowheads="1"/>
          </p:cNvSpPr>
          <p:nvPr/>
        </p:nvSpPr>
        <p:spPr bwMode="auto">
          <a:xfrm>
            <a:off x="212725" y="1054100"/>
            <a:ext cx="8713788" cy="580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IE" sz="3200">
                <a:latin typeface="Arial" charset="0"/>
                <a:cs typeface="Arial" charset="0"/>
              </a:rPr>
              <a:t>Essentially a data acquisition phase</a:t>
            </a:r>
          </a:p>
          <a:p>
            <a:pPr>
              <a:spcBef>
                <a:spcPct val="20000"/>
              </a:spcBef>
            </a:pPr>
            <a:r>
              <a:rPr lang="en-IE" sz="3200">
                <a:latin typeface="Arial" charset="0"/>
                <a:cs typeface="Arial" charset="0"/>
              </a:rPr>
              <a:t>Supported by the following EM nodes:</a:t>
            </a:r>
          </a:p>
        </p:txBody>
      </p:sp>
    </p:spTree>
    <p:extLst>
      <p:ext uri="{BB962C8B-B14F-4D97-AF65-F5344CB8AC3E}">
        <p14:creationId xmlns:p14="http://schemas.microsoft.com/office/powerpoint/2010/main" val="251305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57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Explore</a:t>
            </a:r>
          </a:p>
        </p:txBody>
      </p:sp>
      <p:grpSp>
        <p:nvGrpSpPr>
          <p:cNvPr id="2072579" name="Group 3"/>
          <p:cNvGrpSpPr>
            <a:grpSpLocks/>
          </p:cNvGrpSpPr>
          <p:nvPr/>
        </p:nvGrpSpPr>
        <p:grpSpPr bwMode="auto">
          <a:xfrm>
            <a:off x="1192213" y="2981325"/>
            <a:ext cx="6738937" cy="3089275"/>
            <a:chOff x="432" y="1136"/>
            <a:chExt cx="4245" cy="1946"/>
          </a:xfrm>
        </p:grpSpPr>
        <p:grpSp>
          <p:nvGrpSpPr>
            <p:cNvPr id="2072580" name="Group 4"/>
            <p:cNvGrpSpPr>
              <a:grpSpLocks/>
            </p:cNvGrpSpPr>
            <p:nvPr/>
          </p:nvGrpSpPr>
          <p:grpSpPr bwMode="auto">
            <a:xfrm>
              <a:off x="432" y="1152"/>
              <a:ext cx="480" cy="1930"/>
              <a:chOff x="624" y="1152"/>
              <a:chExt cx="480" cy="1930"/>
            </a:xfrm>
          </p:grpSpPr>
          <p:pic>
            <p:nvPicPr>
              <p:cNvPr id="2072581" name="Picture 5" descr="SHOT022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" y="1152"/>
                <a:ext cx="480" cy="4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582" name="Picture 6" descr="SHOT022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" y="1896"/>
                <a:ext cx="480" cy="4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583" name="Picture 7" descr="SHOT022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" y="2640"/>
                <a:ext cx="480" cy="4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72584" name="Group 8"/>
            <p:cNvGrpSpPr>
              <a:grpSpLocks/>
            </p:cNvGrpSpPr>
            <p:nvPr/>
          </p:nvGrpSpPr>
          <p:grpSpPr bwMode="auto">
            <a:xfrm>
              <a:off x="2736" y="1152"/>
              <a:ext cx="480" cy="1930"/>
              <a:chOff x="2544" y="1152"/>
              <a:chExt cx="480" cy="1930"/>
            </a:xfrm>
          </p:grpSpPr>
          <p:pic>
            <p:nvPicPr>
              <p:cNvPr id="2072585" name="Picture 9" descr="SHOT023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4" y="2640"/>
                <a:ext cx="480" cy="4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586" name="Picture 10" descr="SHOT0229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4" y="1152"/>
                <a:ext cx="480" cy="4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587" name="Picture 11" descr="SHOT0230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4" y="1896"/>
                <a:ext cx="480" cy="4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72588" name="Text Box 12"/>
            <p:cNvSpPr txBox="1">
              <a:spLocks noChangeArrowheads="1"/>
            </p:cNvSpPr>
            <p:nvPr/>
          </p:nvSpPr>
          <p:spPr bwMode="auto">
            <a:xfrm>
              <a:off x="960" y="1148"/>
              <a:ext cx="1769" cy="18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60000"/>
                </a:lnSpc>
              </a:pPr>
              <a:r>
                <a:rPr lang="en-US" b="1">
                  <a:latin typeface="Arial" charset="0"/>
                </a:rPr>
                <a:t>Variable Selection</a:t>
              </a:r>
            </a:p>
            <a:p>
              <a:pPr eaLnBrk="0" hangingPunct="0"/>
              <a:endParaRPr lang="en-US" b="1">
                <a:latin typeface="Arial" charset="0"/>
              </a:endParaRPr>
            </a:p>
            <a:p>
              <a:pPr eaLnBrk="0" hangingPunct="0"/>
              <a:endParaRPr lang="en-US" b="1">
                <a:latin typeface="Arial" charset="0"/>
              </a:endParaRPr>
            </a:p>
            <a:p>
              <a:pPr eaLnBrk="0" hangingPunct="0"/>
              <a:r>
                <a:rPr lang="en-US" b="1">
                  <a:latin typeface="Arial" charset="0"/>
                </a:rPr>
                <a:t>Cluster</a:t>
              </a:r>
            </a:p>
            <a:p>
              <a:pPr eaLnBrk="0" hangingPunct="0"/>
              <a:endParaRPr lang="en-US" b="1">
                <a:latin typeface="Arial" charset="0"/>
              </a:endParaRPr>
            </a:p>
            <a:p>
              <a:pPr eaLnBrk="0" hangingPunct="0"/>
              <a:endParaRPr lang="en-US" b="1">
                <a:latin typeface="Arial" charset="0"/>
              </a:endParaRPr>
            </a:p>
            <a:p>
              <a:pPr eaLnBrk="0" hangingPunct="0"/>
              <a:r>
                <a:rPr lang="en-US" b="1">
                  <a:latin typeface="Arial" charset="0"/>
                </a:rPr>
                <a:t>MultiPlot</a:t>
              </a:r>
            </a:p>
          </p:txBody>
        </p:sp>
        <p:sp>
          <p:nvSpPr>
            <p:cNvPr id="2072589" name="Text Box 13"/>
            <p:cNvSpPr txBox="1">
              <a:spLocks noChangeArrowheads="1"/>
            </p:cNvSpPr>
            <p:nvPr/>
          </p:nvSpPr>
          <p:spPr bwMode="auto">
            <a:xfrm>
              <a:off x="3302" y="1136"/>
              <a:ext cx="1375" cy="1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60000"/>
                </a:lnSpc>
              </a:pPr>
              <a:r>
                <a:rPr lang="en-US" b="1">
                  <a:latin typeface="Arial" charset="0"/>
                </a:rPr>
                <a:t>StatExplore</a:t>
              </a:r>
            </a:p>
            <a:p>
              <a:pPr eaLnBrk="0" hangingPunct="0">
                <a:lnSpc>
                  <a:spcPct val="160000"/>
                </a:lnSpc>
              </a:pPr>
              <a:endParaRPr lang="en-US" b="1">
                <a:latin typeface="Arial" charset="0"/>
              </a:endParaRPr>
            </a:p>
            <a:p>
              <a:pPr eaLnBrk="0" hangingPunct="0">
                <a:lnSpc>
                  <a:spcPct val="160000"/>
                </a:lnSpc>
              </a:pPr>
              <a:r>
                <a:rPr lang="en-US" b="1">
                  <a:latin typeface="Arial" charset="0"/>
                </a:rPr>
                <a:t>Association</a:t>
              </a:r>
            </a:p>
            <a:p>
              <a:pPr eaLnBrk="0" hangingPunct="0">
                <a:lnSpc>
                  <a:spcPct val="160000"/>
                </a:lnSpc>
              </a:pPr>
              <a:endParaRPr lang="en-US" b="1">
                <a:latin typeface="Arial" charset="0"/>
              </a:endParaRPr>
            </a:p>
            <a:p>
              <a:pPr eaLnBrk="0" hangingPunct="0">
                <a:lnSpc>
                  <a:spcPct val="160000"/>
                </a:lnSpc>
              </a:pPr>
              <a:r>
                <a:rPr lang="en-US" b="1">
                  <a:latin typeface="Arial" charset="0"/>
                </a:rPr>
                <a:t>Path Analysis</a:t>
              </a:r>
            </a:p>
          </p:txBody>
        </p:sp>
      </p:grpSp>
      <p:sp>
        <p:nvSpPr>
          <p:cNvPr id="2072590" name="Rectangle 14"/>
          <p:cNvSpPr>
            <a:spLocks noChangeArrowheads="1"/>
          </p:cNvSpPr>
          <p:nvPr/>
        </p:nvSpPr>
        <p:spPr bwMode="auto">
          <a:xfrm>
            <a:off x="212725" y="1054100"/>
            <a:ext cx="8713788" cy="580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IE" sz="3200">
                <a:latin typeface="Arial" charset="0"/>
                <a:cs typeface="Arial" charset="0"/>
              </a:rPr>
              <a:t>Similar to the CRISP-DM Data Understanding phase</a:t>
            </a:r>
          </a:p>
          <a:p>
            <a:pPr>
              <a:spcBef>
                <a:spcPct val="20000"/>
              </a:spcBef>
            </a:pPr>
            <a:r>
              <a:rPr lang="en-IE" sz="3200">
                <a:latin typeface="Arial" charset="0"/>
                <a:cs typeface="Arial" charset="0"/>
              </a:rPr>
              <a:t>Supported by the following EM nodes:</a:t>
            </a:r>
          </a:p>
        </p:txBody>
      </p:sp>
    </p:spTree>
    <p:extLst>
      <p:ext uri="{BB962C8B-B14F-4D97-AF65-F5344CB8AC3E}">
        <p14:creationId xmlns:p14="http://schemas.microsoft.com/office/powerpoint/2010/main" val="40712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60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Modify</a:t>
            </a:r>
          </a:p>
        </p:txBody>
      </p:sp>
      <p:grpSp>
        <p:nvGrpSpPr>
          <p:cNvPr id="2073610" name="Group 10"/>
          <p:cNvGrpSpPr>
            <a:grpSpLocks/>
          </p:cNvGrpSpPr>
          <p:nvPr/>
        </p:nvGrpSpPr>
        <p:grpSpPr bwMode="auto">
          <a:xfrm>
            <a:off x="238125" y="2919413"/>
            <a:ext cx="8650288" cy="2836862"/>
            <a:chOff x="206" y="1394"/>
            <a:chExt cx="5449" cy="1787"/>
          </a:xfrm>
        </p:grpSpPr>
        <p:pic>
          <p:nvPicPr>
            <p:cNvPr id="2073603" name="Picture 3" descr="SHOT023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2" y="2069"/>
              <a:ext cx="481" cy="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3604" name="Picture 4" descr="SHOT023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" y="1394"/>
              <a:ext cx="481" cy="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3605" name="Picture 5" descr="SHOT023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" y="2066"/>
              <a:ext cx="481" cy="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3606" name="Picture 6" descr="SHOT023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" y="2738"/>
              <a:ext cx="481" cy="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3607" name="Picture 7" descr="SHOT023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2" y="1397"/>
              <a:ext cx="480" cy="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73608" name="Text Box 8"/>
            <p:cNvSpPr txBox="1">
              <a:spLocks noChangeArrowheads="1"/>
            </p:cNvSpPr>
            <p:nvPr/>
          </p:nvSpPr>
          <p:spPr bwMode="auto">
            <a:xfrm>
              <a:off x="798" y="1473"/>
              <a:ext cx="1973" cy="16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7000"/>
                </a:lnSpc>
              </a:pPr>
              <a:r>
                <a:rPr lang="en-US" b="1">
                  <a:latin typeface="Arial" charset="0"/>
                </a:rPr>
                <a:t>Drop</a:t>
              </a:r>
            </a:p>
            <a:p>
              <a:pPr eaLnBrk="0" hangingPunct="0">
                <a:lnSpc>
                  <a:spcPct val="97000"/>
                </a:lnSpc>
              </a:pPr>
              <a:endParaRPr lang="en-US" b="1">
                <a:latin typeface="Arial" charset="0"/>
              </a:endParaRPr>
            </a:p>
            <a:p>
              <a:pPr eaLnBrk="0" hangingPunct="0">
                <a:lnSpc>
                  <a:spcPct val="97000"/>
                </a:lnSpc>
              </a:pPr>
              <a:endParaRPr lang="en-US" b="1">
                <a:latin typeface="Arial" charset="0"/>
              </a:endParaRPr>
            </a:p>
            <a:p>
              <a:pPr eaLnBrk="0" hangingPunct="0">
                <a:lnSpc>
                  <a:spcPct val="97000"/>
                </a:lnSpc>
              </a:pPr>
              <a:r>
                <a:rPr lang="en-US" b="1">
                  <a:latin typeface="Arial" charset="0"/>
                </a:rPr>
                <a:t>Transform Variables</a:t>
              </a:r>
            </a:p>
            <a:p>
              <a:pPr eaLnBrk="0" hangingPunct="0">
                <a:lnSpc>
                  <a:spcPct val="97000"/>
                </a:lnSpc>
              </a:pPr>
              <a:endParaRPr lang="en-US" b="1">
                <a:latin typeface="Arial" charset="0"/>
              </a:endParaRPr>
            </a:p>
            <a:p>
              <a:pPr eaLnBrk="0" hangingPunct="0">
                <a:lnSpc>
                  <a:spcPct val="97000"/>
                </a:lnSpc>
              </a:pPr>
              <a:endParaRPr lang="en-US" b="1">
                <a:latin typeface="Arial" charset="0"/>
              </a:endParaRPr>
            </a:p>
            <a:p>
              <a:pPr eaLnBrk="0" hangingPunct="0">
                <a:lnSpc>
                  <a:spcPct val="97000"/>
                </a:lnSpc>
              </a:pPr>
              <a:r>
                <a:rPr lang="en-US" b="1">
                  <a:latin typeface="Arial" charset="0"/>
                </a:rPr>
                <a:t>Filter</a:t>
              </a:r>
            </a:p>
          </p:txBody>
        </p:sp>
        <p:sp>
          <p:nvSpPr>
            <p:cNvPr id="2073609" name="Text Box 9"/>
            <p:cNvSpPr txBox="1">
              <a:spLocks noChangeArrowheads="1"/>
            </p:cNvSpPr>
            <p:nvPr/>
          </p:nvSpPr>
          <p:spPr bwMode="auto">
            <a:xfrm>
              <a:off x="3503" y="1470"/>
              <a:ext cx="2152" cy="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7000"/>
                </a:lnSpc>
              </a:pPr>
              <a:r>
                <a:rPr lang="en-US" b="1">
                  <a:latin typeface="Arial" charset="0"/>
                </a:rPr>
                <a:t>Impute</a:t>
              </a:r>
            </a:p>
            <a:p>
              <a:pPr eaLnBrk="0" hangingPunct="0">
                <a:lnSpc>
                  <a:spcPct val="97000"/>
                </a:lnSpc>
              </a:pPr>
              <a:endParaRPr lang="en-US" b="1">
                <a:latin typeface="Arial" charset="0"/>
              </a:endParaRPr>
            </a:p>
            <a:p>
              <a:pPr eaLnBrk="0" hangingPunct="0">
                <a:lnSpc>
                  <a:spcPct val="97000"/>
                </a:lnSpc>
              </a:pPr>
              <a:endParaRPr lang="en-US" b="1">
                <a:latin typeface="Arial" charset="0"/>
              </a:endParaRPr>
            </a:p>
            <a:p>
              <a:pPr eaLnBrk="0" hangingPunct="0">
                <a:lnSpc>
                  <a:spcPct val="97000"/>
                </a:lnSpc>
              </a:pPr>
              <a:r>
                <a:rPr lang="en-US" b="1">
                  <a:latin typeface="Arial" charset="0"/>
                </a:rPr>
                <a:t>Principal Components</a:t>
              </a:r>
            </a:p>
          </p:txBody>
        </p:sp>
      </p:grpSp>
      <p:sp>
        <p:nvSpPr>
          <p:cNvPr id="2073611" name="Rectangle 11"/>
          <p:cNvSpPr>
            <a:spLocks noChangeArrowheads="1"/>
          </p:cNvSpPr>
          <p:nvPr/>
        </p:nvSpPr>
        <p:spPr bwMode="auto">
          <a:xfrm>
            <a:off x="212725" y="1054100"/>
            <a:ext cx="8713788" cy="580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IE" sz="3200">
                <a:latin typeface="Arial" charset="0"/>
                <a:cs typeface="Arial" charset="0"/>
              </a:rPr>
              <a:t>A data preparation phase similar to that in CRISP-DM</a:t>
            </a:r>
          </a:p>
          <a:p>
            <a:pPr>
              <a:spcBef>
                <a:spcPct val="20000"/>
              </a:spcBef>
            </a:pPr>
            <a:r>
              <a:rPr lang="en-IE" sz="3200">
                <a:latin typeface="Arial" charset="0"/>
                <a:cs typeface="Arial" charset="0"/>
              </a:rPr>
              <a:t>Supported by the following EM nodes:</a:t>
            </a:r>
          </a:p>
        </p:txBody>
      </p:sp>
    </p:spTree>
    <p:extLst>
      <p:ext uri="{BB962C8B-B14F-4D97-AF65-F5344CB8AC3E}">
        <p14:creationId xmlns:p14="http://schemas.microsoft.com/office/powerpoint/2010/main" val="48667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62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Model</a:t>
            </a:r>
          </a:p>
        </p:txBody>
      </p:sp>
      <p:grpSp>
        <p:nvGrpSpPr>
          <p:cNvPr id="2074627" name="Group 3"/>
          <p:cNvGrpSpPr>
            <a:grpSpLocks/>
          </p:cNvGrpSpPr>
          <p:nvPr/>
        </p:nvGrpSpPr>
        <p:grpSpPr bwMode="auto">
          <a:xfrm>
            <a:off x="990600" y="1295400"/>
            <a:ext cx="8077200" cy="4970463"/>
            <a:chOff x="624" y="816"/>
            <a:chExt cx="5088" cy="3131"/>
          </a:xfrm>
        </p:grpSpPr>
        <p:grpSp>
          <p:nvGrpSpPr>
            <p:cNvPr id="2074628" name="Group 4"/>
            <p:cNvGrpSpPr>
              <a:grpSpLocks/>
            </p:cNvGrpSpPr>
            <p:nvPr/>
          </p:nvGrpSpPr>
          <p:grpSpPr bwMode="auto">
            <a:xfrm>
              <a:off x="624" y="816"/>
              <a:ext cx="480" cy="3131"/>
              <a:chOff x="768" y="816"/>
              <a:chExt cx="480" cy="3131"/>
            </a:xfrm>
          </p:grpSpPr>
          <p:pic>
            <p:nvPicPr>
              <p:cNvPr id="2074629" name="Picture 5" descr="SHOT0238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" y="816"/>
                <a:ext cx="480" cy="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4630" name="Picture 6" descr="SHOT023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" y="1488"/>
                <a:ext cx="480" cy="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4631" name="Picture 7" descr="SHOT0240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" y="2160"/>
                <a:ext cx="480" cy="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4632" name="Picture 8" descr="SHOT024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" y="2832"/>
                <a:ext cx="480" cy="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4633" name="Picture 9" descr="SHOT024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" y="3504"/>
                <a:ext cx="480" cy="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74634" name="Group 10"/>
            <p:cNvGrpSpPr>
              <a:grpSpLocks/>
            </p:cNvGrpSpPr>
            <p:nvPr/>
          </p:nvGrpSpPr>
          <p:grpSpPr bwMode="auto">
            <a:xfrm>
              <a:off x="3168" y="816"/>
              <a:ext cx="480" cy="3123"/>
              <a:chOff x="3024" y="816"/>
              <a:chExt cx="480" cy="3123"/>
            </a:xfrm>
          </p:grpSpPr>
          <p:pic>
            <p:nvPicPr>
              <p:cNvPr id="2074635" name="Picture 11" descr="SHOT024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4" y="3496"/>
                <a:ext cx="480" cy="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4636" name="Picture 12" descr="SHOT024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4" y="816"/>
                <a:ext cx="480" cy="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4637" name="Picture 13" descr="SHOT0244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4" y="1486"/>
                <a:ext cx="480" cy="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4638" name="Picture 14" descr="SHOT0245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4" y="2156"/>
                <a:ext cx="480" cy="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4639" name="Picture 15" descr="SHOT0246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4" y="2826"/>
                <a:ext cx="480" cy="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74640" name="Text Box 16"/>
            <p:cNvSpPr txBox="1">
              <a:spLocks noChangeArrowheads="1"/>
            </p:cNvSpPr>
            <p:nvPr/>
          </p:nvSpPr>
          <p:spPr bwMode="auto">
            <a:xfrm>
              <a:off x="1126" y="945"/>
              <a:ext cx="1802" cy="29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5000"/>
                </a:lnSpc>
              </a:pPr>
              <a:r>
                <a:rPr lang="en-US" b="1">
                  <a:latin typeface="Arial" charset="0"/>
                </a:rPr>
                <a:t>Regression</a:t>
              </a:r>
            </a:p>
            <a:p>
              <a:pPr eaLnBrk="0" hangingPunct="0">
                <a:lnSpc>
                  <a:spcPct val="95000"/>
                </a:lnSpc>
              </a:pPr>
              <a:endParaRPr lang="en-US" b="1">
                <a:latin typeface="Arial" charset="0"/>
              </a:endParaRPr>
            </a:p>
            <a:p>
              <a:pPr eaLnBrk="0" hangingPunct="0">
                <a:lnSpc>
                  <a:spcPct val="95000"/>
                </a:lnSpc>
              </a:pPr>
              <a:endParaRPr lang="en-US" b="1">
                <a:latin typeface="Arial" charset="0"/>
              </a:endParaRPr>
            </a:p>
            <a:p>
              <a:pPr eaLnBrk="0" hangingPunct="0">
                <a:lnSpc>
                  <a:spcPct val="95000"/>
                </a:lnSpc>
              </a:pPr>
              <a:r>
                <a:rPr lang="en-US" b="1">
                  <a:latin typeface="Arial" charset="0"/>
                </a:rPr>
                <a:t>Dmine Regression</a:t>
              </a:r>
            </a:p>
            <a:p>
              <a:pPr eaLnBrk="0" hangingPunct="0">
                <a:lnSpc>
                  <a:spcPct val="95000"/>
                </a:lnSpc>
              </a:pPr>
              <a:endParaRPr lang="en-US" b="1">
                <a:latin typeface="Arial" charset="0"/>
              </a:endParaRPr>
            </a:p>
            <a:p>
              <a:pPr eaLnBrk="0" hangingPunct="0">
                <a:lnSpc>
                  <a:spcPct val="95000"/>
                </a:lnSpc>
              </a:pPr>
              <a:endParaRPr lang="en-US" b="1">
                <a:latin typeface="Arial" charset="0"/>
              </a:endParaRPr>
            </a:p>
            <a:p>
              <a:pPr eaLnBrk="0" hangingPunct="0">
                <a:lnSpc>
                  <a:spcPct val="95000"/>
                </a:lnSpc>
              </a:pPr>
              <a:r>
                <a:rPr lang="en-US" b="1">
                  <a:latin typeface="Arial" charset="0"/>
                </a:rPr>
                <a:t>Decision Tree</a:t>
              </a:r>
            </a:p>
            <a:p>
              <a:pPr eaLnBrk="0" hangingPunct="0">
                <a:lnSpc>
                  <a:spcPct val="95000"/>
                </a:lnSpc>
              </a:pPr>
              <a:endParaRPr lang="en-US" b="1">
                <a:latin typeface="Arial" charset="0"/>
              </a:endParaRPr>
            </a:p>
            <a:p>
              <a:pPr eaLnBrk="0" hangingPunct="0">
                <a:lnSpc>
                  <a:spcPct val="95000"/>
                </a:lnSpc>
              </a:pPr>
              <a:endParaRPr lang="en-US" b="1">
                <a:latin typeface="Arial" charset="0"/>
              </a:endParaRPr>
            </a:p>
            <a:p>
              <a:pPr eaLnBrk="0" hangingPunct="0">
                <a:lnSpc>
                  <a:spcPct val="95000"/>
                </a:lnSpc>
              </a:pPr>
              <a:r>
                <a:rPr lang="en-US" b="1">
                  <a:latin typeface="Arial" charset="0"/>
                </a:rPr>
                <a:t>Rule Induction</a:t>
              </a:r>
            </a:p>
            <a:p>
              <a:pPr eaLnBrk="0" hangingPunct="0">
                <a:lnSpc>
                  <a:spcPct val="95000"/>
                </a:lnSpc>
              </a:pPr>
              <a:endParaRPr lang="en-US" b="1">
                <a:latin typeface="Arial" charset="0"/>
              </a:endParaRPr>
            </a:p>
            <a:p>
              <a:pPr eaLnBrk="0" hangingPunct="0">
                <a:lnSpc>
                  <a:spcPct val="95000"/>
                </a:lnSpc>
              </a:pPr>
              <a:endParaRPr lang="en-US" b="1">
                <a:latin typeface="Arial" charset="0"/>
              </a:endParaRPr>
            </a:p>
            <a:p>
              <a:pPr eaLnBrk="0" hangingPunct="0">
                <a:lnSpc>
                  <a:spcPct val="95000"/>
                </a:lnSpc>
              </a:pPr>
              <a:r>
                <a:rPr lang="en-US" b="1">
                  <a:latin typeface="Arial" charset="0"/>
                </a:rPr>
                <a:t>Neural Network</a:t>
              </a:r>
            </a:p>
          </p:txBody>
        </p:sp>
        <p:sp>
          <p:nvSpPr>
            <p:cNvPr id="2074641" name="Rectangle 17"/>
            <p:cNvSpPr>
              <a:spLocks noChangeArrowheads="1"/>
            </p:cNvSpPr>
            <p:nvPr/>
          </p:nvSpPr>
          <p:spPr bwMode="auto">
            <a:xfrm>
              <a:off x="3696" y="944"/>
              <a:ext cx="2016" cy="2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95000"/>
                </a:lnSpc>
              </a:pPr>
              <a:r>
                <a:rPr lang="en-US" b="1">
                  <a:latin typeface="Arial" charset="0"/>
                </a:rPr>
                <a:t>Autoneural</a:t>
              </a:r>
            </a:p>
            <a:p>
              <a:pPr eaLnBrk="0" hangingPunct="0">
                <a:lnSpc>
                  <a:spcPct val="95000"/>
                </a:lnSpc>
              </a:pPr>
              <a:endParaRPr lang="en-US" b="1">
                <a:latin typeface="Arial" charset="0"/>
              </a:endParaRPr>
            </a:p>
            <a:p>
              <a:pPr eaLnBrk="0" hangingPunct="0">
                <a:lnSpc>
                  <a:spcPct val="95000"/>
                </a:lnSpc>
              </a:pPr>
              <a:endParaRPr lang="en-US" b="1">
                <a:latin typeface="Arial" charset="0"/>
              </a:endParaRPr>
            </a:p>
            <a:p>
              <a:pPr eaLnBrk="0" hangingPunct="0">
                <a:lnSpc>
                  <a:spcPct val="95000"/>
                </a:lnSpc>
              </a:pPr>
              <a:r>
                <a:rPr lang="en-US" b="1">
                  <a:latin typeface="Arial" charset="0"/>
                </a:rPr>
                <a:t>DMNeural</a:t>
              </a:r>
            </a:p>
            <a:p>
              <a:pPr eaLnBrk="0" hangingPunct="0">
                <a:lnSpc>
                  <a:spcPct val="95000"/>
                </a:lnSpc>
              </a:pPr>
              <a:endParaRPr lang="en-US" b="1">
                <a:latin typeface="Arial" charset="0"/>
              </a:endParaRPr>
            </a:p>
            <a:p>
              <a:pPr eaLnBrk="0" hangingPunct="0">
                <a:lnSpc>
                  <a:spcPct val="95000"/>
                </a:lnSpc>
              </a:pPr>
              <a:endParaRPr lang="en-US" b="1">
                <a:latin typeface="Arial" charset="0"/>
              </a:endParaRPr>
            </a:p>
            <a:p>
              <a:pPr eaLnBrk="0" hangingPunct="0">
                <a:lnSpc>
                  <a:spcPct val="95000"/>
                </a:lnSpc>
              </a:pPr>
              <a:r>
                <a:rPr lang="en-US" b="1">
                  <a:latin typeface="Arial" charset="0"/>
                </a:rPr>
                <a:t>Two-Stage Model</a:t>
              </a:r>
            </a:p>
            <a:p>
              <a:pPr eaLnBrk="0" hangingPunct="0">
                <a:lnSpc>
                  <a:spcPct val="70000"/>
                </a:lnSpc>
              </a:pPr>
              <a:endParaRPr lang="en-US" b="1">
                <a:latin typeface="Arial" charset="0"/>
              </a:endParaRPr>
            </a:p>
            <a:p>
              <a:pPr eaLnBrk="0" hangingPunct="0">
                <a:lnSpc>
                  <a:spcPct val="70000"/>
                </a:lnSpc>
              </a:pPr>
              <a:endParaRPr lang="en-US" b="1">
                <a:latin typeface="Arial" charset="0"/>
              </a:endParaRPr>
            </a:p>
            <a:p>
              <a:pPr eaLnBrk="0" hangingPunct="0">
                <a:lnSpc>
                  <a:spcPct val="95000"/>
                </a:lnSpc>
              </a:pPr>
              <a:r>
                <a:rPr lang="en-US" b="1">
                  <a:latin typeface="Arial" charset="0"/>
                </a:rPr>
                <a:t>Memory-Based Reasoning</a:t>
              </a:r>
            </a:p>
            <a:p>
              <a:pPr eaLnBrk="0" hangingPunct="0">
                <a:lnSpc>
                  <a:spcPct val="75000"/>
                </a:lnSpc>
              </a:pPr>
              <a:endParaRPr lang="en-US" b="1">
                <a:latin typeface="Arial" charset="0"/>
              </a:endParaRPr>
            </a:p>
            <a:p>
              <a:pPr eaLnBrk="0" hangingPunct="0">
                <a:lnSpc>
                  <a:spcPct val="75000"/>
                </a:lnSpc>
              </a:pPr>
              <a:endParaRPr lang="en-US" b="1">
                <a:latin typeface="Arial" charset="0"/>
              </a:endParaRPr>
            </a:p>
            <a:p>
              <a:pPr eaLnBrk="0" hangingPunct="0">
                <a:lnSpc>
                  <a:spcPct val="95000"/>
                </a:lnSpc>
              </a:pPr>
              <a:r>
                <a:rPr lang="en-US" b="1">
                  <a:latin typeface="Arial" charset="0"/>
                </a:rPr>
                <a:t>Ensemble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579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65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Assess</a:t>
            </a:r>
          </a:p>
        </p:txBody>
      </p:sp>
      <p:grpSp>
        <p:nvGrpSpPr>
          <p:cNvPr id="2075656" name="Group 8"/>
          <p:cNvGrpSpPr>
            <a:grpSpLocks/>
          </p:cNvGrpSpPr>
          <p:nvPr/>
        </p:nvGrpSpPr>
        <p:grpSpPr bwMode="auto">
          <a:xfrm>
            <a:off x="1066800" y="2486025"/>
            <a:ext cx="4129088" cy="3141663"/>
            <a:chOff x="672" y="1248"/>
            <a:chExt cx="2601" cy="1979"/>
          </a:xfrm>
        </p:grpSpPr>
        <p:grpSp>
          <p:nvGrpSpPr>
            <p:cNvPr id="2075651" name="Group 3"/>
            <p:cNvGrpSpPr>
              <a:grpSpLocks/>
            </p:cNvGrpSpPr>
            <p:nvPr/>
          </p:nvGrpSpPr>
          <p:grpSpPr bwMode="auto">
            <a:xfrm>
              <a:off x="672" y="1248"/>
              <a:ext cx="480" cy="1979"/>
              <a:chOff x="672" y="1248"/>
              <a:chExt cx="480" cy="1979"/>
            </a:xfrm>
          </p:grpSpPr>
          <p:pic>
            <p:nvPicPr>
              <p:cNvPr id="2075652" name="Picture 4" descr="SHOT0250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" y="2784"/>
                <a:ext cx="480" cy="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5653" name="Picture 5" descr="SHOT0248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" y="1248"/>
                <a:ext cx="480" cy="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5654" name="Picture 6" descr="SHOT0249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" y="2016"/>
                <a:ext cx="480" cy="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75655" name="Text Box 7"/>
            <p:cNvSpPr txBox="1">
              <a:spLocks noChangeArrowheads="1"/>
            </p:cNvSpPr>
            <p:nvPr/>
          </p:nvSpPr>
          <p:spPr bwMode="auto">
            <a:xfrm>
              <a:off x="1430" y="1337"/>
              <a:ext cx="1843" cy="1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b="1">
                  <a:latin typeface="Arial" charset="0"/>
                </a:rPr>
                <a:t>Score</a:t>
              </a:r>
            </a:p>
            <a:p>
              <a:pPr eaLnBrk="0" hangingPunct="0">
                <a:lnSpc>
                  <a:spcPct val="110000"/>
                </a:lnSpc>
              </a:pPr>
              <a:endParaRPr lang="en-US" b="1">
                <a:latin typeface="Arial" charset="0"/>
              </a:endParaRPr>
            </a:p>
            <a:p>
              <a:pPr eaLnBrk="0" hangingPunct="0">
                <a:lnSpc>
                  <a:spcPct val="110000"/>
                </a:lnSpc>
              </a:pPr>
              <a:endParaRPr lang="en-US" b="1">
                <a:latin typeface="Arial" charset="0"/>
              </a:endParaRPr>
            </a:p>
            <a:p>
              <a:pPr eaLnBrk="0" hangingPunct="0">
                <a:lnSpc>
                  <a:spcPct val="110000"/>
                </a:lnSpc>
              </a:pPr>
              <a:r>
                <a:rPr lang="en-US" b="1">
                  <a:latin typeface="Arial" charset="0"/>
                </a:rPr>
                <a:t>Model Comparison</a:t>
              </a:r>
            </a:p>
            <a:p>
              <a:pPr eaLnBrk="0" hangingPunct="0">
                <a:lnSpc>
                  <a:spcPct val="110000"/>
                </a:lnSpc>
              </a:pPr>
              <a:endParaRPr lang="en-US" b="1">
                <a:latin typeface="Arial" charset="0"/>
              </a:endParaRPr>
            </a:p>
            <a:p>
              <a:pPr eaLnBrk="0" hangingPunct="0">
                <a:lnSpc>
                  <a:spcPct val="110000"/>
                </a:lnSpc>
              </a:pPr>
              <a:endParaRPr lang="en-US" b="1">
                <a:latin typeface="Arial" charset="0"/>
              </a:endParaRPr>
            </a:p>
            <a:p>
              <a:pPr eaLnBrk="0" hangingPunct="0">
                <a:lnSpc>
                  <a:spcPct val="110000"/>
                </a:lnSpc>
              </a:pPr>
              <a:r>
                <a:rPr lang="en-US" b="1">
                  <a:latin typeface="Arial" charset="0"/>
                </a:rPr>
                <a:t>Segment Profile</a:t>
              </a:r>
            </a:p>
          </p:txBody>
        </p:sp>
      </p:grpSp>
      <p:sp>
        <p:nvSpPr>
          <p:cNvPr id="2075657" name="Rectangle 9"/>
          <p:cNvSpPr>
            <a:spLocks noChangeArrowheads="1"/>
          </p:cNvSpPr>
          <p:nvPr/>
        </p:nvSpPr>
        <p:spPr bwMode="auto">
          <a:xfrm>
            <a:off x="212725" y="1054100"/>
            <a:ext cx="8713788" cy="580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IE" sz="3200">
                <a:latin typeface="Arial" charset="0"/>
                <a:cs typeface="Arial" charset="0"/>
              </a:rPr>
              <a:t>Similar to the CRISP-DM evaluation phase</a:t>
            </a:r>
          </a:p>
          <a:p>
            <a:pPr>
              <a:spcBef>
                <a:spcPct val="20000"/>
              </a:spcBef>
            </a:pPr>
            <a:r>
              <a:rPr lang="en-IE" sz="3200">
                <a:latin typeface="Arial" charset="0"/>
                <a:cs typeface="Arial" charset="0"/>
              </a:rPr>
              <a:t>Supported by the following EM nodes:</a:t>
            </a:r>
          </a:p>
        </p:txBody>
      </p:sp>
    </p:spTree>
    <p:extLst>
      <p:ext uri="{BB962C8B-B14F-4D97-AF65-F5344CB8AC3E}">
        <p14:creationId xmlns:p14="http://schemas.microsoft.com/office/powerpoint/2010/main" val="655398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33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/>
              <a:t>SEMMA Wrap-Up</a:t>
            </a:r>
          </a:p>
        </p:txBody>
      </p:sp>
      <p:sp>
        <p:nvSpPr>
          <p:cNvPr id="214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/>
              <a:t>The SEMMA process is similar to the CRISP-DM methodology, although not nearly so detailed</a:t>
            </a:r>
          </a:p>
          <a:p>
            <a:r>
              <a:rPr lang="en-IE"/>
              <a:t>The big advantage of using SEMMA is that it fits so neatly with the SAS tools</a:t>
            </a:r>
          </a:p>
          <a:p>
            <a:r>
              <a:rPr lang="en-IE"/>
              <a:t>There are opportunities for using a hybrid of the two processes</a:t>
            </a:r>
          </a:p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3495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358</Words>
  <Application>Microsoft Macintosh PowerPoint</Application>
  <PresentationFormat>On-screen Show (4:3)</PresentationFormat>
  <Paragraphs>107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Data Mining</vt:lpstr>
      <vt:lpstr>SEMMA</vt:lpstr>
      <vt:lpstr>Why Use SEMMA?</vt:lpstr>
      <vt:lpstr>Sample</vt:lpstr>
      <vt:lpstr>Explore</vt:lpstr>
      <vt:lpstr>Modify</vt:lpstr>
      <vt:lpstr>Model</vt:lpstr>
      <vt:lpstr>Assess</vt:lpstr>
      <vt:lpstr>SEMMA Wrap-Up</vt:lpstr>
      <vt:lpstr>Statistical Limits of Data Mining</vt:lpstr>
      <vt:lpstr>Summary</vt:lpstr>
    </vt:vector>
  </TitlesOfParts>
  <Company>groupon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Darren Redmond</dc:creator>
  <cp:lastModifiedBy>Darren Redmond</cp:lastModifiedBy>
  <cp:revision>3</cp:revision>
  <dcterms:created xsi:type="dcterms:W3CDTF">2017-09-06T05:41:15Z</dcterms:created>
  <dcterms:modified xsi:type="dcterms:W3CDTF">2017-09-06T05:55:52Z</dcterms:modified>
</cp:coreProperties>
</file>