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58" r:id="rId6"/>
    <p:sldId id="259" r:id="rId7"/>
    <p:sldId id="284" r:id="rId8"/>
    <p:sldId id="285" r:id="rId9"/>
    <p:sldId id="267" r:id="rId10"/>
    <p:sldId id="268" r:id="rId11"/>
    <p:sldId id="269"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0" autoAdjust="0"/>
  </p:normalViewPr>
  <p:slideViewPr>
    <p:cSldViewPr>
      <p:cViewPr varScale="1">
        <p:scale>
          <a:sx n="57" d="100"/>
          <a:sy n="57" d="100"/>
        </p:scale>
        <p:origin x="-2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9/6/17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9/6/17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858000" cy="1470025"/>
          </a:xfrm>
        </p:spPr>
        <p:txBody>
          <a:bodyPr/>
          <a:lstStyle/>
          <a:p>
            <a:r>
              <a:rPr lang="en-US" dirty="0" smtClean="0"/>
              <a:t>LOGISTIC REGRESSION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title"/>
          </p:nvPr>
        </p:nvSpPr>
        <p:spPr>
          <a:xfrm>
            <a:off x="152400" y="1066800"/>
            <a:ext cx="8839200" cy="838200"/>
          </a:xfrm>
        </p:spPr>
        <p:txBody>
          <a:bodyPr>
            <a:normAutofit fontScale="90000"/>
          </a:bodyPr>
          <a:lstStyle/>
          <a:p>
            <a:pPr algn="ctr" fontAlgn="auto">
              <a:spcAft>
                <a:spcPts val="0"/>
              </a:spcAft>
              <a:defRPr/>
            </a:pPr>
            <a:r>
              <a:rPr lang="en-US" sz="2800" b="1" dirty="0" smtClean="0">
                <a:solidFill>
                  <a:schemeClr val="tx2">
                    <a:satMod val="200000"/>
                  </a:schemeClr>
                </a:solidFill>
              </a:rPr>
              <a:t> SAMPLE SIZE PER CATEGORY OF THE INDEPENDENT VARIABLE </a:t>
            </a:r>
            <a:br>
              <a:rPr lang="en-US" sz="2800" b="1" dirty="0" smtClean="0">
                <a:solidFill>
                  <a:schemeClr val="tx2">
                    <a:satMod val="200000"/>
                  </a:schemeClr>
                </a:solidFill>
              </a:rPr>
            </a:br>
            <a:endParaRPr lang="en-US" sz="2800" b="1" dirty="0" smtClean="0">
              <a:solidFill>
                <a:schemeClr val="tx2">
                  <a:satMod val="200000"/>
                </a:schemeClr>
              </a:solidFill>
            </a:endParaRPr>
          </a:p>
        </p:txBody>
      </p:sp>
      <p:sp>
        <p:nvSpPr>
          <p:cNvPr id="21507" name="Content Placeholder 2"/>
          <p:cNvSpPr>
            <a:spLocks noGrp="1"/>
          </p:cNvSpPr>
          <p:nvPr>
            <p:ph sz="quarter" idx="1"/>
          </p:nvPr>
        </p:nvSpPr>
        <p:spPr>
          <a:xfrm>
            <a:off x="914400" y="2332038"/>
            <a:ext cx="8229600" cy="4525962"/>
          </a:xfrm>
        </p:spPr>
        <p:txBody>
          <a:bodyPr/>
          <a:lstStyle/>
          <a:p>
            <a:pPr>
              <a:buFont typeface="Wingdings" pitchFamily="2" charset="2"/>
              <a:buChar char="q"/>
            </a:pPr>
            <a:r>
              <a:rPr lang="en-US" smtClean="0"/>
              <a:t> </a:t>
            </a:r>
            <a:r>
              <a:rPr lang="en-US" sz="2800" smtClean="0"/>
              <a:t>The recommended sample size for each group is at least 10 observations per estimated parameters</a:t>
            </a:r>
            <a:r>
              <a:rPr lang="en-US" smtClean="0"/>
              <a:t>.</a:t>
            </a:r>
          </a:p>
        </p:txBody>
      </p:sp>
    </p:spTree>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algn="ctr" fontAlgn="auto">
              <a:spcAft>
                <a:spcPts val="0"/>
              </a:spcAft>
              <a:defRPr/>
            </a:pPr>
            <a:r>
              <a:rPr lang="en-US" sz="3200" dirty="0" smtClean="0">
                <a:solidFill>
                  <a:schemeClr val="tx2">
                    <a:satMod val="200000"/>
                  </a:schemeClr>
                </a:solidFill>
              </a:rPr>
              <a:t>Stage 3:</a:t>
            </a:r>
            <a:br>
              <a:rPr lang="en-US" sz="3200" dirty="0" smtClean="0">
                <a:solidFill>
                  <a:schemeClr val="tx2">
                    <a:satMod val="200000"/>
                  </a:schemeClr>
                </a:solidFill>
              </a:rPr>
            </a:br>
            <a:r>
              <a:rPr lang="en-US" sz="3200" dirty="0" smtClean="0">
                <a:solidFill>
                  <a:schemeClr val="tx2">
                    <a:satMod val="200000"/>
                  </a:schemeClr>
                </a:solidFill>
              </a:rPr>
              <a:t/>
            </a:r>
            <a:br>
              <a:rPr lang="en-US" sz="3200" dirty="0" smtClean="0">
                <a:solidFill>
                  <a:schemeClr val="tx2">
                    <a:satMod val="200000"/>
                  </a:schemeClr>
                </a:solidFill>
              </a:rPr>
            </a:br>
            <a:r>
              <a:rPr lang="en-US" sz="3200" dirty="0" smtClean="0">
                <a:solidFill>
                  <a:schemeClr val="tx2">
                    <a:satMod val="200000"/>
                  </a:schemeClr>
                </a:solidFill>
              </a:rPr>
              <a:t>ASSUMPTIONS</a:t>
            </a:r>
            <a:br>
              <a:rPr lang="en-US" sz="3200" dirty="0" smtClean="0">
                <a:solidFill>
                  <a:schemeClr val="tx2">
                    <a:satMod val="200000"/>
                  </a:schemeClr>
                </a:solidFill>
              </a:rPr>
            </a:br>
            <a:endParaRPr lang="en-US" sz="3200" dirty="0" smtClean="0">
              <a:solidFill>
                <a:schemeClr val="tx2">
                  <a:satMod val="200000"/>
                </a:schemeClr>
              </a:solidFill>
            </a:endParaRPr>
          </a:p>
        </p:txBody>
      </p:sp>
      <p:sp>
        <p:nvSpPr>
          <p:cNvPr id="2048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D2BF349-C579-4436-B5B5-6FFE88E4F191}" type="slidenum">
              <a:rPr lang="en-US"/>
              <a:pPr>
                <a:defRPr/>
              </a:pPr>
              <a:t>11</a:t>
            </a:fld>
            <a:endParaRPr lang="en-US"/>
          </a:p>
        </p:txBody>
      </p:sp>
      <p:sp>
        <p:nvSpPr>
          <p:cNvPr id="20484" name="Subtitle 4"/>
          <p:cNvSpPr>
            <a:spLocks noGrp="1"/>
          </p:cNvSpPr>
          <p:nvPr>
            <p:ph sz="quarter" idx="1"/>
          </p:nvPr>
        </p:nvSpPr>
        <p:spPr/>
        <p:txBody>
          <a:bodyPr>
            <a:normAutofit/>
          </a:bodyPr>
          <a:lstStyle/>
          <a:p>
            <a:pPr lvl="1" algn="l" fontAlgn="auto">
              <a:spcAft>
                <a:spcPts val="0"/>
              </a:spcAft>
              <a:buFont typeface="Wingdings" pitchFamily="2" charset="2"/>
              <a:buChar char="q"/>
              <a:defRPr/>
            </a:pPr>
            <a:endParaRPr lang="en-US" dirty="0" smtClean="0"/>
          </a:p>
          <a:p>
            <a:pPr lvl="1" algn="l" fontAlgn="auto">
              <a:spcAft>
                <a:spcPts val="0"/>
              </a:spcAft>
              <a:buFont typeface="Wingdings" pitchFamily="2" charset="2"/>
              <a:buChar char="Ø"/>
              <a:defRPr/>
            </a:pPr>
            <a:r>
              <a:rPr lang="en-US" dirty="0" smtClean="0"/>
              <a:t>No assumptions about the distributions of the predictor variables.</a:t>
            </a:r>
          </a:p>
          <a:p>
            <a:pPr lvl="1" algn="l" fontAlgn="auto">
              <a:spcAft>
                <a:spcPts val="0"/>
              </a:spcAft>
              <a:buFont typeface="Wingdings" pitchFamily="2" charset="2"/>
              <a:buChar char="Ø"/>
              <a:defRPr/>
            </a:pPr>
            <a:r>
              <a:rPr lang="en-US" dirty="0" smtClean="0"/>
              <a:t>Predictors do not have to be normally distributed</a:t>
            </a:r>
          </a:p>
          <a:p>
            <a:pPr lvl="1" algn="l" fontAlgn="auto">
              <a:spcAft>
                <a:spcPts val="0"/>
              </a:spcAft>
              <a:buFont typeface="Wingdings" pitchFamily="2" charset="2"/>
              <a:buChar char="Ø"/>
              <a:defRPr/>
            </a:pPr>
            <a:r>
              <a:rPr lang="en-US" dirty="0" smtClean="0"/>
              <a:t>Does not have to be linearly related.</a:t>
            </a:r>
          </a:p>
          <a:p>
            <a:pPr lvl="1" algn="l" fontAlgn="auto">
              <a:spcAft>
                <a:spcPts val="0"/>
              </a:spcAft>
              <a:buFont typeface="Wingdings" pitchFamily="2" charset="2"/>
              <a:buChar char="Ø"/>
              <a:defRPr/>
            </a:pPr>
            <a:r>
              <a:rPr lang="en-US" dirty="0" smtClean="0"/>
              <a:t>Does not have to have equal variance within each group.</a:t>
            </a:r>
          </a:p>
          <a:p>
            <a:pPr lvl="1">
              <a:buFont typeface="Wingdings" pitchFamily="2" charset="2"/>
              <a:buChar char="Ø"/>
              <a:defRPr/>
            </a:pPr>
            <a:r>
              <a:rPr lang="en-US" dirty="0">
                <a:cs typeface="Times New Roman" pitchFamily="18" charset="0"/>
              </a:rPr>
              <a:t>There should be a </a:t>
            </a:r>
            <a:r>
              <a:rPr lang="en-US" b="1" dirty="0">
                <a:cs typeface="Times New Roman" pitchFamily="18" charset="0"/>
              </a:rPr>
              <a:t>minimum of 20 cases per predictor</a:t>
            </a:r>
            <a:r>
              <a:rPr lang="en-US" dirty="0">
                <a:cs typeface="Times New Roman" pitchFamily="18" charset="0"/>
              </a:rPr>
              <a:t>, with a </a:t>
            </a:r>
            <a:r>
              <a:rPr lang="en-US" b="1" dirty="0">
                <a:cs typeface="Times New Roman" pitchFamily="18" charset="0"/>
              </a:rPr>
              <a:t>minimum of 60 total cases</a:t>
            </a:r>
            <a:r>
              <a:rPr lang="en-US" dirty="0">
                <a:cs typeface="Times New Roman" pitchFamily="18" charset="0"/>
              </a:rPr>
              <a:t>. These requirements need to be satisfied prior to doing statistical analysis with SPSS. </a:t>
            </a:r>
          </a:p>
          <a:p>
            <a:pPr lvl="1" algn="l" fontAlgn="auto">
              <a:spcAft>
                <a:spcPts val="0"/>
              </a:spcAft>
              <a:buFont typeface="Wingdings" pitchFamily="2" charset="2"/>
              <a:buChar char="Ø"/>
              <a:defRPr/>
            </a:pPr>
            <a:endParaRPr lang="en-US" dirty="0" smtClean="0"/>
          </a:p>
          <a:p>
            <a:pPr lvl="2" algn="l" fontAlgn="auto">
              <a:spcAft>
                <a:spcPts val="0"/>
              </a:spcAft>
              <a:buFont typeface="Wingdings 2"/>
              <a:buNone/>
              <a:defRPr/>
            </a:pPr>
            <a:endParaRPr lang="en-US" sz="3400" dirty="0" smtClean="0"/>
          </a:p>
          <a:p>
            <a:pPr lvl="2" algn="l" fontAlgn="auto">
              <a:spcAft>
                <a:spcPts val="0"/>
              </a:spcAft>
              <a:buFontTx/>
              <a:buChar char="•"/>
              <a:defRPr/>
            </a:pPr>
            <a:endParaRPr lang="en-US" dirty="0" smtClean="0"/>
          </a:p>
          <a:p>
            <a:pPr fontAlgn="auto">
              <a:spcBef>
                <a:spcPct val="0"/>
              </a:spcBef>
              <a:spcAft>
                <a:spcPts val="0"/>
              </a:spcAft>
              <a:defRPr/>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533400"/>
            <a:ext cx="4800600" cy="838200"/>
          </a:xfrm>
        </p:spPr>
        <p:txBody>
          <a:bodyPr/>
          <a:lstStyle/>
          <a:p>
            <a:pPr fontAlgn="auto">
              <a:spcAft>
                <a:spcPts val="0"/>
              </a:spcAft>
              <a:defRPr/>
            </a:pPr>
            <a:r>
              <a:rPr lang="en-US" dirty="0" smtClean="0">
                <a:solidFill>
                  <a:schemeClr val="tx2">
                    <a:satMod val="200000"/>
                  </a:schemeClr>
                </a:solidFill>
              </a:rPr>
              <a:t>What are odds?</a:t>
            </a:r>
          </a:p>
        </p:txBody>
      </p:sp>
      <p:sp>
        <p:nvSpPr>
          <p:cNvPr id="31747" name="Rectangle 3"/>
          <p:cNvSpPr>
            <a:spLocks noGrp="1" noChangeArrowheads="1"/>
          </p:cNvSpPr>
          <p:nvPr>
            <p:ph sz="quarter" idx="1"/>
          </p:nvPr>
        </p:nvSpPr>
        <p:spPr>
          <a:xfrm>
            <a:off x="1295400" y="1676400"/>
            <a:ext cx="7497763" cy="4800600"/>
          </a:xfrm>
        </p:spPr>
        <p:txBody>
          <a:bodyPr/>
          <a:lstStyle/>
          <a:p>
            <a:pPr>
              <a:buFont typeface="Wingdings" pitchFamily="2" charset="2"/>
              <a:buChar char="Ø"/>
            </a:pPr>
            <a:r>
              <a:rPr lang="en-US" dirty="0" smtClean="0"/>
              <a:t>Odds are related to probabilities </a:t>
            </a:r>
          </a:p>
          <a:p>
            <a:pPr>
              <a:buFont typeface="Wingdings" pitchFamily="2" charset="2"/>
              <a:buChar char="Ø"/>
            </a:pPr>
            <a:r>
              <a:rPr lang="en-US" dirty="0" smtClean="0"/>
              <a:t>The odds of an event occurring is the ratio of the probability of that event occurring to the probability of the event not occurring. </a:t>
            </a:r>
          </a:p>
          <a:p>
            <a:pPr>
              <a:buFont typeface="Wingdings" pitchFamily="2" charset="2"/>
              <a:buChar char="Ø"/>
            </a:pPr>
            <a:r>
              <a:rPr lang="en-US" dirty="0" smtClean="0"/>
              <a:t>Odds of success = p of success divided by p of failure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sz="quarter" idx="1"/>
          </p:nvPr>
        </p:nvSpPr>
        <p:spPr/>
        <p:txBody>
          <a:bodyPr/>
          <a:lstStyle/>
          <a:p>
            <a:pPr marL="990600" lvl="1" indent="-533400">
              <a:lnSpc>
                <a:spcPct val="90000"/>
              </a:lnSpc>
              <a:buFont typeface="Arial" pitchFamily="34" charset="0"/>
              <a:buChar char="•"/>
            </a:pPr>
            <a:r>
              <a:rPr lang="en-US" dirty="0" smtClean="0"/>
              <a:t>Form of regression that allows the prediction of discrete variables by a mix of continuous and discrete predictors.</a:t>
            </a:r>
          </a:p>
          <a:p>
            <a:pPr marL="990600" lvl="1" indent="-533400">
              <a:lnSpc>
                <a:spcPct val="90000"/>
              </a:lnSpc>
              <a:buFont typeface="Arial" pitchFamily="34" charset="0"/>
              <a:buChar char="•"/>
            </a:pPr>
            <a:r>
              <a:rPr lang="en-US" dirty="0" smtClean="0"/>
              <a:t>Addresses the same questions that </a:t>
            </a:r>
            <a:r>
              <a:rPr lang="en-US" dirty="0" err="1" smtClean="0"/>
              <a:t>discriminant</a:t>
            </a:r>
            <a:r>
              <a:rPr lang="en-US" dirty="0" smtClean="0"/>
              <a:t> function analysis and multiple regression do but with no distributional assumptions on the predictors (the predictors do not have to be normally distributed, linearly related or have equal variance in each group)</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200" b="1" dirty="0" smtClean="0">
                <a:solidFill>
                  <a:schemeClr val="tx2">
                    <a:satMod val="200000"/>
                  </a:schemeClr>
                </a:solidFill>
              </a:rPr>
              <a:t>Types of logistic regression</a:t>
            </a:r>
            <a:r>
              <a:rPr lang="en-US" dirty="0" smtClean="0">
                <a:solidFill>
                  <a:schemeClr val="tx2">
                    <a:satMod val="200000"/>
                  </a:schemeClr>
                </a:solidFill>
              </a:rPr>
              <a:t>	</a:t>
            </a:r>
            <a:endParaRPr lang="en-US" dirty="0">
              <a:solidFill>
                <a:schemeClr val="tx2">
                  <a:satMod val="200000"/>
                </a:schemeClr>
              </a:solidFill>
            </a:endParaRPr>
          </a:p>
        </p:txBody>
      </p:sp>
      <p:sp>
        <p:nvSpPr>
          <p:cNvPr id="14339" name="Content Placeholder 2"/>
          <p:cNvSpPr>
            <a:spLocks noGrp="1"/>
          </p:cNvSpPr>
          <p:nvPr>
            <p:ph sz="quarter" idx="1"/>
          </p:nvPr>
        </p:nvSpPr>
        <p:spPr/>
        <p:txBody>
          <a:bodyPr/>
          <a:lstStyle/>
          <a:p>
            <a:r>
              <a:rPr lang="en-US" b="1" i="1" u="sng" smtClean="0"/>
              <a:t>BINARY  LOGISTIC  REGRESSION</a:t>
            </a:r>
            <a:r>
              <a:rPr lang="en-US" smtClean="0"/>
              <a:t> </a:t>
            </a:r>
          </a:p>
          <a:p>
            <a:pPr>
              <a:buFont typeface="Wingdings 2" pitchFamily="18" charset="2"/>
              <a:buNone/>
            </a:pPr>
            <a:r>
              <a:rPr lang="en-US" smtClean="0"/>
              <a:t>   </a:t>
            </a:r>
            <a:r>
              <a:rPr lang="en-US" sz="2800" smtClean="0"/>
              <a:t>It is used when the dependent variable is dichotomous.</a:t>
            </a:r>
            <a:r>
              <a:rPr lang="en-US" sz="2800" b="1" i="1" u="sng" smtClean="0"/>
              <a:t>  </a:t>
            </a:r>
          </a:p>
          <a:p>
            <a:pPr>
              <a:buFont typeface="Wingdings 2" pitchFamily="18" charset="2"/>
              <a:buNone/>
            </a:pPr>
            <a:endParaRPr lang="en-US" b="1" i="1" u="sng" smtClean="0"/>
          </a:p>
          <a:p>
            <a:pPr>
              <a:buFont typeface="Wingdings 2" pitchFamily="18" charset="2"/>
              <a:buNone/>
            </a:pPr>
            <a:r>
              <a:rPr lang="en-US" b="1" i="1" u="sng" smtClean="0"/>
              <a:t>MULTINOMIAL  LOGISTIC  REGRESSION</a:t>
            </a:r>
          </a:p>
          <a:p>
            <a:pPr>
              <a:buFont typeface="Wingdings 2" pitchFamily="18" charset="2"/>
              <a:buNone/>
            </a:pPr>
            <a:r>
              <a:rPr lang="en-US" b="1" i="1" u="sng" smtClean="0"/>
              <a:t>   </a:t>
            </a:r>
            <a:r>
              <a:rPr lang="en-US" sz="2800" smtClean="0"/>
              <a:t>It is used when the dependent or outcomes  variable has more than two categories</a:t>
            </a:r>
            <a:r>
              <a:rPr lang="en-US" smtClean="0"/>
              <a:t>. </a:t>
            </a:r>
            <a:endParaRPr lang="en-US" b="1" i="1" u="sng" smtClean="0"/>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066800" y="1066800"/>
            <a:ext cx="8610600" cy="895350"/>
          </a:xfrm>
        </p:spPr>
        <p:txBody>
          <a:bodyPr/>
          <a:lstStyle/>
          <a:p>
            <a:pPr fontAlgn="auto">
              <a:spcAft>
                <a:spcPts val="0"/>
              </a:spcAft>
              <a:defRPr/>
            </a:pPr>
            <a:r>
              <a:rPr lang="en-US" sz="3200" b="1" dirty="0" smtClean="0">
                <a:solidFill>
                  <a:schemeClr val="tx1"/>
                </a:solidFill>
              </a:rPr>
              <a:t>Binary logistic regression expression</a:t>
            </a:r>
          </a:p>
        </p:txBody>
      </p:sp>
      <p:pic>
        <p:nvPicPr>
          <p:cNvPr id="15363" name="Picture 4"/>
          <p:cNvPicPr>
            <a:picLocks noChangeAspect="1" noChangeArrowheads="1"/>
          </p:cNvPicPr>
          <p:nvPr/>
        </p:nvPicPr>
        <p:blipFill>
          <a:blip r:embed="rId2"/>
          <a:srcRect/>
          <a:stretch>
            <a:fillRect/>
          </a:stretch>
        </p:blipFill>
        <p:spPr bwMode="auto">
          <a:xfrm>
            <a:off x="838200" y="2209800"/>
            <a:ext cx="7248525" cy="609600"/>
          </a:xfrm>
          <a:prstGeom prst="rect">
            <a:avLst/>
          </a:prstGeom>
          <a:noFill/>
          <a:ln w="9525">
            <a:noFill/>
            <a:miter lim="800000"/>
            <a:headEnd/>
            <a:tailEnd/>
          </a:ln>
        </p:spPr>
      </p:pic>
      <p:sp>
        <p:nvSpPr>
          <p:cNvPr id="15364" name="Rectangle 7"/>
          <p:cNvSpPr>
            <a:spLocks noChangeArrowheads="1"/>
          </p:cNvSpPr>
          <p:nvPr/>
        </p:nvSpPr>
        <p:spPr bwMode="auto">
          <a:xfrm>
            <a:off x="1676400" y="3465513"/>
            <a:ext cx="5562600" cy="2554287"/>
          </a:xfrm>
          <a:prstGeom prst="rect">
            <a:avLst/>
          </a:prstGeom>
          <a:noFill/>
          <a:ln w="9525">
            <a:noFill/>
            <a:miter lim="800000"/>
            <a:headEnd/>
            <a:tailEnd/>
          </a:ln>
        </p:spPr>
        <p:txBody>
          <a:bodyPr>
            <a:spAutoFit/>
          </a:bodyPr>
          <a:lstStyle/>
          <a:p>
            <a:r>
              <a:rPr lang="en-US" sz="3200" b="1"/>
              <a:t>Y  = </a:t>
            </a:r>
            <a:r>
              <a:rPr lang="en-US" sz="3200"/>
              <a:t>Dependent Variables</a:t>
            </a:r>
          </a:p>
          <a:p>
            <a:r>
              <a:rPr lang="en-US" sz="3200" b="1"/>
              <a:t>ß</a:t>
            </a:r>
            <a:r>
              <a:rPr lang="en-US" sz="3200" b="1" baseline="-25000"/>
              <a:t>˚ </a:t>
            </a:r>
            <a:r>
              <a:rPr lang="en-US" sz="3200" b="1"/>
              <a:t>= </a:t>
            </a:r>
            <a:r>
              <a:rPr lang="en-US" sz="3200"/>
              <a:t>Constant</a:t>
            </a:r>
            <a:endParaRPr lang="en-US" sz="3200" baseline="-25000"/>
          </a:p>
          <a:p>
            <a:r>
              <a:rPr lang="en-US" sz="3200" b="1"/>
              <a:t>ß</a:t>
            </a:r>
            <a:r>
              <a:rPr lang="en-US" sz="3200" b="1" baseline="-25000"/>
              <a:t>1 </a:t>
            </a:r>
            <a:r>
              <a:rPr lang="en-US" sz="3200" b="1"/>
              <a:t>= </a:t>
            </a:r>
            <a:r>
              <a:rPr lang="en-US" sz="3200"/>
              <a:t>Coefficient of variable X</a:t>
            </a:r>
            <a:r>
              <a:rPr lang="en-US" sz="3200" baseline="-25000"/>
              <a:t>1</a:t>
            </a:r>
          </a:p>
          <a:p>
            <a:r>
              <a:rPr lang="en-US" sz="3200" b="1"/>
              <a:t>X</a:t>
            </a:r>
            <a:r>
              <a:rPr lang="en-US" sz="3200" b="1" baseline="-25000"/>
              <a:t>1 </a:t>
            </a:r>
            <a:r>
              <a:rPr lang="en-US" sz="3200" b="1"/>
              <a:t>= </a:t>
            </a:r>
            <a:r>
              <a:rPr lang="en-US" sz="3200"/>
              <a:t>Independent Variables</a:t>
            </a:r>
            <a:endParaRPr lang="en-US" sz="3200" baseline="-25000"/>
          </a:p>
          <a:p>
            <a:r>
              <a:rPr lang="en-US" sz="3200" b="1"/>
              <a:t>E = </a:t>
            </a:r>
            <a:r>
              <a:rPr lang="en-US" sz="3200"/>
              <a:t>Error Term</a:t>
            </a:r>
          </a:p>
        </p:txBody>
      </p:sp>
      <p:sp>
        <p:nvSpPr>
          <p:cNvPr id="5" name="Rectangle 4"/>
          <p:cNvSpPr/>
          <p:nvPr/>
        </p:nvSpPr>
        <p:spPr>
          <a:xfrm>
            <a:off x="228600" y="3124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BINARY</a:t>
            </a:r>
          </a:p>
        </p:txBody>
      </p:sp>
      <p:cxnSp>
        <p:nvCxnSpPr>
          <p:cNvPr id="7" name="Straight Arrow Connector 6"/>
          <p:cNvCxnSpPr/>
          <p:nvPr/>
        </p:nvCxnSpPr>
        <p:spPr>
          <a:xfrm rot="5400000">
            <a:off x="609600" y="2667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rrowheads="1"/>
          </p:cNvSpPr>
          <p:nvPr>
            <p:ph type="title"/>
          </p:nvPr>
        </p:nvSpPr>
        <p:spPr/>
        <p:txBody>
          <a:bodyPr/>
          <a:lstStyle/>
          <a:p>
            <a:r>
              <a:rPr lang="en-GB"/>
              <a:t>Logistic Regression</a:t>
            </a:r>
            <a:endParaRPr lang="en-US"/>
          </a:p>
        </p:txBody>
      </p:sp>
      <p:sp>
        <p:nvSpPr>
          <p:cNvPr id="440324" name="Rectangle 4"/>
          <p:cNvSpPr>
            <a:spLocks noGrp="1" noChangeArrowheads="1"/>
          </p:cNvSpPr>
          <p:nvPr>
            <p:ph sz="quarter" idx="1"/>
          </p:nvPr>
        </p:nvSpPr>
        <p:spPr/>
        <p:txBody>
          <a:bodyPr/>
          <a:lstStyle/>
          <a:p>
            <a:pPr>
              <a:buFont typeface="Wingdings" pitchFamily="2" charset="2"/>
              <a:buNone/>
            </a:pPr>
            <a:r>
              <a:rPr lang="en-GB"/>
              <a:t>In logistic regression the outcome variable is binary, and the purpose of the analysis is to assess the effects of multiple explanatory variables, which can be numeric and/or categorical, on the outcome variable.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2370" name="Rectangle 2"/>
          <p:cNvSpPr>
            <a:spLocks noGrp="1" noRot="1" noChangeArrowheads="1"/>
          </p:cNvSpPr>
          <p:nvPr>
            <p:ph type="title"/>
          </p:nvPr>
        </p:nvSpPr>
        <p:spPr/>
        <p:txBody>
          <a:bodyPr>
            <a:normAutofit fontScale="90000"/>
          </a:bodyPr>
          <a:lstStyle/>
          <a:p>
            <a:r>
              <a:rPr lang="en-GB" sz="4000" dirty="0"/>
              <a:t>Requirements for Logistic Regression</a:t>
            </a:r>
            <a:endParaRPr lang="en-US" sz="4000" dirty="0"/>
          </a:p>
        </p:txBody>
      </p:sp>
      <p:sp>
        <p:nvSpPr>
          <p:cNvPr id="442371" name="Rectangle 3"/>
          <p:cNvSpPr>
            <a:spLocks noGrp="1" noChangeArrowheads="1"/>
          </p:cNvSpPr>
          <p:nvPr>
            <p:ph sz="quarter" idx="1"/>
          </p:nvPr>
        </p:nvSpPr>
        <p:spPr/>
        <p:txBody>
          <a:bodyPr>
            <a:normAutofit/>
          </a:bodyPr>
          <a:lstStyle/>
          <a:p>
            <a:pPr marL="533400" indent="-533400">
              <a:lnSpc>
                <a:spcPct val="80000"/>
              </a:lnSpc>
              <a:buFont typeface="Wingdings" pitchFamily="2" charset="2"/>
              <a:buNone/>
            </a:pPr>
            <a:r>
              <a:rPr lang="en-GB" sz="2800"/>
              <a:t>The Following need to be specified:</a:t>
            </a:r>
          </a:p>
          <a:p>
            <a:pPr marL="533400" indent="-533400">
              <a:lnSpc>
                <a:spcPct val="80000"/>
              </a:lnSpc>
              <a:buFont typeface="Wingdings" pitchFamily="2" charset="2"/>
              <a:buAutoNum type="arabicParenR"/>
            </a:pPr>
            <a:r>
              <a:rPr lang="en-GB" sz="2800"/>
              <a:t>An outcome variable with two possible categorical outcomes (1=success; 0=failure).</a:t>
            </a:r>
          </a:p>
          <a:p>
            <a:pPr marL="533400" indent="-533400">
              <a:lnSpc>
                <a:spcPct val="80000"/>
              </a:lnSpc>
              <a:buFont typeface="Wingdings" pitchFamily="2" charset="2"/>
              <a:buAutoNum type="arabicParenR"/>
            </a:pPr>
            <a:r>
              <a:rPr lang="en-GB" sz="2800"/>
              <a:t>A way to estimate the probability P of the outcome variable.</a:t>
            </a:r>
          </a:p>
          <a:p>
            <a:pPr marL="533400" indent="-533400">
              <a:lnSpc>
                <a:spcPct val="80000"/>
              </a:lnSpc>
              <a:buFont typeface="Wingdings" pitchFamily="2" charset="2"/>
              <a:buAutoNum type="arabicParenR"/>
            </a:pPr>
            <a:r>
              <a:rPr lang="en-GB" sz="2800"/>
              <a:t>A way of linking the outcome variable to the explanatory variables.</a:t>
            </a:r>
          </a:p>
          <a:p>
            <a:pPr marL="533400" indent="-533400">
              <a:lnSpc>
                <a:spcPct val="80000"/>
              </a:lnSpc>
              <a:buFont typeface="Wingdings" pitchFamily="2" charset="2"/>
              <a:buAutoNum type="arabicParenR"/>
            </a:pPr>
            <a:r>
              <a:rPr lang="en-GB" sz="2800"/>
              <a:t>A way of estimating the coefficients of the regression equation, as well as their confidence intervals.</a:t>
            </a:r>
          </a:p>
          <a:p>
            <a:pPr marL="533400" indent="-533400">
              <a:lnSpc>
                <a:spcPct val="80000"/>
              </a:lnSpc>
              <a:buFont typeface="Wingdings" pitchFamily="2" charset="2"/>
              <a:buAutoNum type="arabicParenR"/>
            </a:pPr>
            <a:r>
              <a:rPr lang="en-GB" sz="2800"/>
              <a:t>A way to test the goodness of fit of the regression model.</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183880" cy="1051560"/>
          </a:xfrm>
        </p:spPr>
        <p:txBody>
          <a:bodyPr>
            <a:normAutofit fontScale="90000"/>
          </a:bodyPr>
          <a:lstStyle/>
          <a:p>
            <a:pPr algn="ctr"/>
            <a:r>
              <a:rPr lang="en-US" dirty="0" smtClean="0"/>
              <a:t>When and Why Binary Logistic Regression?</a:t>
            </a:r>
            <a:endParaRPr lang="en-US" dirty="0"/>
          </a:p>
        </p:txBody>
      </p:sp>
      <p:sp>
        <p:nvSpPr>
          <p:cNvPr id="3" name="Content Placeholder 2"/>
          <p:cNvSpPr>
            <a:spLocks noGrp="1"/>
          </p:cNvSpPr>
          <p:nvPr>
            <p:ph idx="1"/>
          </p:nvPr>
        </p:nvSpPr>
        <p:spPr>
          <a:xfrm>
            <a:off x="838200" y="1905000"/>
            <a:ext cx="7772400" cy="4572000"/>
          </a:xfrm>
        </p:spPr>
        <p:txBody>
          <a:bodyPr>
            <a:normAutofit/>
          </a:bodyPr>
          <a:lstStyle/>
          <a:p>
            <a:pPr algn="just"/>
            <a:r>
              <a:rPr lang="en-US" dirty="0" smtClean="0"/>
              <a:t>When the dependent variable is non parametric and we don't have homoscedasticity (variance of DV and IV not equal). </a:t>
            </a:r>
          </a:p>
          <a:p>
            <a:pPr algn="just"/>
            <a:r>
              <a:rPr lang="en-US" dirty="0" smtClean="0"/>
              <a:t>Used when the dependent variable has only two levels. (Yes/no, male/female, taken/not taken)</a:t>
            </a:r>
          </a:p>
          <a:p>
            <a:pPr algn="just"/>
            <a:r>
              <a:rPr lang="en-US" dirty="0" smtClean="0"/>
              <a:t>If multivariate normality is suspected.</a:t>
            </a:r>
          </a:p>
          <a:p>
            <a:pPr algn="just"/>
            <a:r>
              <a:rPr lang="en-US" dirty="0" smtClean="0"/>
              <a:t>If we don’t have linearity. </a:t>
            </a:r>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D9DD648E-F7A2-4297-B7CC-32BCAE692225}" type="slidenum">
              <a:rPr lang="en-US" smtClean="0"/>
              <a:pPr>
                <a:defRPr/>
              </a:pPr>
              <a:t>7</a:t>
            </a:fld>
            <a:endParaRPr lang="en-US"/>
          </a:p>
        </p:txBody>
      </p:sp>
    </p:spTree>
    <p:extLst>
      <p:ext uri="{BB962C8B-B14F-4D97-AF65-F5344CB8AC3E}">
        <p14:creationId xmlns:p14="http://schemas.microsoft.com/office/powerpoint/2010/main" val="282055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1051560"/>
          </a:xfrm>
        </p:spPr>
        <p:txBody>
          <a:bodyPr/>
          <a:lstStyle/>
          <a:p>
            <a:r>
              <a:rPr lang="en-US" dirty="0" smtClean="0"/>
              <a:t>Who uses it in Plain words.</a:t>
            </a:r>
            <a:endParaRPr lang="en-US" dirty="0"/>
          </a:p>
        </p:txBody>
      </p:sp>
      <p:sp>
        <p:nvSpPr>
          <p:cNvPr id="3" name="Content Placeholder 2"/>
          <p:cNvSpPr>
            <a:spLocks noGrp="1"/>
          </p:cNvSpPr>
          <p:nvPr>
            <p:ph idx="1"/>
          </p:nvPr>
        </p:nvSpPr>
        <p:spPr>
          <a:xfrm>
            <a:off x="609600" y="1447800"/>
            <a:ext cx="8183880" cy="4651248"/>
          </a:xfrm>
        </p:spPr>
        <p:txBody>
          <a:bodyPr>
            <a:normAutofit fontScale="92500"/>
          </a:bodyPr>
          <a:lstStyle/>
          <a:p>
            <a:pPr algn="just"/>
            <a:r>
              <a:rPr lang="en-US" dirty="0" smtClean="0">
                <a:latin typeface="Times New Roman" pitchFamily="18" charset="0"/>
                <a:cs typeface="Times New Roman" pitchFamily="18" charset="0"/>
              </a:rPr>
              <a:t>Binary Logistic Regression can be used in the following situations.</a:t>
            </a:r>
          </a:p>
          <a:p>
            <a:pPr lvl="1" algn="just"/>
            <a:r>
              <a:rPr lang="en-US" dirty="0" smtClean="0">
                <a:latin typeface="Times New Roman" pitchFamily="18" charset="0"/>
                <a:cs typeface="Times New Roman" pitchFamily="18" charset="0"/>
              </a:rPr>
              <a:t>A catalog company wants to increase the proportion of mailings that result in sales. </a:t>
            </a:r>
          </a:p>
          <a:p>
            <a:pPr lvl="1" algn="just"/>
            <a:r>
              <a:rPr lang="en-US" dirty="0" smtClean="0">
                <a:latin typeface="Times New Roman" pitchFamily="18" charset="0"/>
                <a:cs typeface="Times New Roman" pitchFamily="18" charset="0"/>
              </a:rPr>
              <a:t>A doctor wants to accurately diagnose a possibly cancerous tumor. </a:t>
            </a:r>
          </a:p>
          <a:p>
            <a:pPr lvl="1" algn="just"/>
            <a:r>
              <a:rPr lang="en-US" dirty="0" smtClean="0">
                <a:latin typeface="Times New Roman" pitchFamily="18" charset="0"/>
                <a:cs typeface="Times New Roman" pitchFamily="18" charset="0"/>
              </a:rPr>
              <a:t>A loan officer wants to know whether the next customer is likely to default. </a:t>
            </a:r>
          </a:p>
          <a:p>
            <a:pPr algn="just"/>
            <a:r>
              <a:rPr lang="en-US" dirty="0" smtClean="0">
                <a:latin typeface="Times New Roman" pitchFamily="18" charset="0"/>
                <a:cs typeface="Times New Roman" pitchFamily="18" charset="0"/>
              </a:rPr>
              <a:t>Using the Binary Logistic Regression procedure, the catalog company can send mailings to the people who are most likely to respond, the doctor can determine whether the tumor is more likely to be benign or malignant, and the loan officer can assess the risk of extending credit to a particular customer. </a:t>
            </a:r>
          </a:p>
          <a:p>
            <a:pPr algn="just"/>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9DD648E-F7A2-4297-B7CC-32BCAE692225}" type="slidenum">
              <a:rPr lang="en-US" smtClean="0"/>
              <a:pPr>
                <a:defRPr/>
              </a:pPr>
              <a:t>8</a:t>
            </a:fld>
            <a:endParaRPr lang="en-US"/>
          </a:p>
        </p:txBody>
      </p:sp>
    </p:spTree>
    <p:extLst>
      <p:ext uri="{BB962C8B-B14F-4D97-AF65-F5344CB8AC3E}">
        <p14:creationId xmlns:p14="http://schemas.microsoft.com/office/powerpoint/2010/main" val="396758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05000" y="990600"/>
            <a:ext cx="5105400" cy="1020763"/>
          </a:xfrm>
        </p:spPr>
        <p:txBody>
          <a:bodyPr>
            <a:normAutofit fontScale="90000"/>
          </a:bodyPr>
          <a:lstStyle/>
          <a:p>
            <a:pPr fontAlgn="auto">
              <a:spcAft>
                <a:spcPts val="0"/>
              </a:spcAft>
              <a:defRPr/>
            </a:pPr>
            <a:r>
              <a:rPr lang="en-US" sz="4900" dirty="0" smtClean="0">
                <a:solidFill>
                  <a:schemeClr val="tx2">
                    <a:satMod val="200000"/>
                  </a:schemeClr>
                </a:solidFill>
              </a:rPr>
              <a:t>3. </a:t>
            </a:r>
            <a:r>
              <a:rPr lang="en-US" sz="4900" b="1" dirty="0" smtClean="0">
                <a:solidFill>
                  <a:schemeClr val="tx2">
                    <a:satMod val="200000"/>
                  </a:schemeClr>
                </a:solidFill>
              </a:rPr>
              <a:t>SAMPLE SIZE</a:t>
            </a:r>
            <a:r>
              <a:rPr lang="en-US" b="1" dirty="0" smtClean="0">
                <a:solidFill>
                  <a:schemeClr val="tx2">
                    <a:satMod val="200000"/>
                  </a:schemeClr>
                </a:solidFill>
              </a:rPr>
              <a:t/>
            </a:r>
            <a:br>
              <a:rPr lang="en-US" b="1" dirty="0" smtClean="0">
                <a:solidFill>
                  <a:schemeClr val="tx2">
                    <a:satMod val="200000"/>
                  </a:schemeClr>
                </a:solidFill>
              </a:rPr>
            </a:br>
            <a:endParaRPr lang="en-US" b="1" dirty="0" smtClean="0">
              <a:solidFill>
                <a:schemeClr val="tx2">
                  <a:satMod val="200000"/>
                </a:schemeClr>
              </a:solidFill>
            </a:endParaRPr>
          </a:p>
        </p:txBody>
      </p:sp>
      <p:sp>
        <p:nvSpPr>
          <p:cNvPr id="20483" name="Content Placeholder 2"/>
          <p:cNvSpPr>
            <a:spLocks noGrp="1"/>
          </p:cNvSpPr>
          <p:nvPr>
            <p:ph sz="quarter" idx="1"/>
          </p:nvPr>
        </p:nvSpPr>
        <p:spPr>
          <a:xfrm>
            <a:off x="457200" y="2286000"/>
            <a:ext cx="8686800" cy="2941638"/>
          </a:xfrm>
        </p:spPr>
        <p:txBody>
          <a:bodyPr>
            <a:normAutofit/>
          </a:bodyPr>
          <a:lstStyle/>
          <a:p>
            <a:pPr marL="411480" indent="-283464" fontAlgn="auto">
              <a:spcAft>
                <a:spcPts val="0"/>
              </a:spcAft>
              <a:buFont typeface="Wingdings" pitchFamily="2" charset="2"/>
              <a:buChar char="Ø"/>
              <a:defRPr/>
            </a:pPr>
            <a:r>
              <a:rPr lang="en-US" sz="2800" dirty="0" smtClean="0"/>
              <a:t>Very small samples have so much sampling errors.</a:t>
            </a:r>
          </a:p>
          <a:p>
            <a:pPr marL="411480" indent="-283464" fontAlgn="auto">
              <a:spcAft>
                <a:spcPts val="0"/>
              </a:spcAft>
              <a:buFont typeface="Wingdings" pitchFamily="2" charset="2"/>
              <a:buChar char="Ø"/>
              <a:defRPr/>
            </a:pPr>
            <a:r>
              <a:rPr lang="en-US" sz="2800" dirty="0" smtClean="0"/>
              <a:t>Very large sample size decreases the chances of errors.</a:t>
            </a:r>
          </a:p>
          <a:p>
            <a:pPr marL="411480" indent="-283464" fontAlgn="auto">
              <a:spcAft>
                <a:spcPts val="0"/>
              </a:spcAft>
              <a:buFont typeface="Wingdings" pitchFamily="2" charset="2"/>
              <a:buChar char="Ø"/>
              <a:defRPr/>
            </a:pPr>
            <a:r>
              <a:rPr lang="en-US" sz="2800" dirty="0" smtClean="0"/>
              <a:t>Logistic requires larger sample size than multiple regression.</a:t>
            </a:r>
          </a:p>
          <a:p>
            <a:pPr marL="411480" indent="-283464" fontAlgn="auto">
              <a:spcAft>
                <a:spcPts val="0"/>
              </a:spcAft>
              <a:buFont typeface="Wingdings" pitchFamily="2" charset="2"/>
              <a:buChar char="Ø"/>
              <a:defRPr/>
            </a:pPr>
            <a:r>
              <a:rPr lang="en-US" sz="2800" dirty="0" err="1" smtClean="0"/>
              <a:t>Hosmer</a:t>
            </a:r>
            <a:r>
              <a:rPr lang="en-US" sz="2800" dirty="0" smtClean="0"/>
              <a:t> and </a:t>
            </a:r>
            <a:r>
              <a:rPr lang="en-US" sz="2800" dirty="0" err="1" smtClean="0"/>
              <a:t>Lamshow</a:t>
            </a:r>
            <a:r>
              <a:rPr lang="en-US" sz="2800" dirty="0" smtClean="0"/>
              <a:t> recommended sample size greater than 400.</a:t>
            </a:r>
          </a:p>
        </p:txBody>
      </p:sp>
    </p:spTree>
  </p:cSld>
  <p:clrMapOvr>
    <a:masterClrMapping/>
  </p:clrMapOvr>
  <p:transition xmlns:p14="http://schemas.microsoft.com/office/powerpoint/2010/mai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98</TotalTime>
  <Words>622</Words>
  <Application>Microsoft Macintosh PowerPoint</Application>
  <PresentationFormat>On-screen Show (4:3)</PresentationFormat>
  <Paragraphs>60</Paragraphs>
  <Slides>12</Slides>
  <Notes>0</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LOGISTIC REGRESSION</vt:lpstr>
      <vt:lpstr>Logistic Regression</vt:lpstr>
      <vt:lpstr>Types of logistic regression </vt:lpstr>
      <vt:lpstr>Binary logistic regression expression</vt:lpstr>
      <vt:lpstr>Logistic Regression</vt:lpstr>
      <vt:lpstr>Requirements for Logistic Regression</vt:lpstr>
      <vt:lpstr>When and Why Binary Logistic Regression?</vt:lpstr>
      <vt:lpstr>Who uses it in Plain words.</vt:lpstr>
      <vt:lpstr>3. SAMPLE SIZE </vt:lpstr>
      <vt:lpstr> SAMPLE SIZE PER CATEGORY OF THE INDEPENDENT VARIABLE  </vt:lpstr>
      <vt:lpstr>Stage 3:  ASSUMPTIONS </vt:lpstr>
      <vt:lpstr>What are odds?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
  <cp:lastModifiedBy>Darren Redmond</cp:lastModifiedBy>
  <cp:revision>22</cp:revision>
  <dcterms:created xsi:type="dcterms:W3CDTF">2006-08-16T00:00:00Z</dcterms:created>
  <dcterms:modified xsi:type="dcterms:W3CDTF">2017-09-06T06:31:26Z</dcterms:modified>
</cp:coreProperties>
</file>