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98"/>
    <p:restoredTop sz="95439"/>
  </p:normalViewPr>
  <p:slideViewPr>
    <p:cSldViewPr snapToGrid="0" snapToObjects="1">
      <p:cViewPr varScale="1">
        <p:scale>
          <a:sx n="65" d="100"/>
          <a:sy n="65" d="100"/>
        </p:scale>
        <p:origin x="-1384"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DDC21-55C6-934C-BA6B-4C491A96E384}" type="datetimeFigureOut">
              <a:t>9/6/17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IE"/>
              <a:t>Click to edit Master text styles</a:t>
            </a:r>
          </a:p>
          <a:p>
            <a:pPr lvl="1"/>
            <a:r>
              <a:rPr lang="en-IE"/>
              <a:t>Second level</a:t>
            </a:r>
          </a:p>
          <a:p>
            <a:pPr lvl="2"/>
            <a:r>
              <a:rPr lang="en-IE"/>
              <a:t>Third level</a:t>
            </a:r>
          </a:p>
          <a:p>
            <a:pPr lvl="3"/>
            <a:r>
              <a:rPr lang="en-IE"/>
              <a:t>Fourth level</a:t>
            </a:r>
          </a:p>
          <a:p>
            <a:pPr lvl="4"/>
            <a:r>
              <a:rPr lang="en-IE"/>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7B7AA-7E49-2A44-BDFF-712613464A0E}" type="slidenum">
              <a:t>‹#›</a:t>
            </a:fld>
            <a:endParaRPr lang="en-US"/>
          </a:p>
        </p:txBody>
      </p:sp>
    </p:spTree>
    <p:extLst>
      <p:ext uri="{BB962C8B-B14F-4D97-AF65-F5344CB8AC3E}">
        <p14:creationId xmlns:p14="http://schemas.microsoft.com/office/powerpoint/2010/main" val="128028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IE"/>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IE"/>
              <a:t>Click to edit Master subtitle style</a:t>
            </a:r>
            <a:endParaRPr lang="en-US"/>
          </a:p>
        </p:txBody>
      </p:sp>
      <p:sp>
        <p:nvSpPr>
          <p:cNvPr id="4" name="Date Placeholder 3"/>
          <p:cNvSpPr>
            <a:spLocks noGrp="1"/>
          </p:cNvSpPr>
          <p:nvPr>
            <p:ph type="dt" sz="half" idx="10"/>
          </p:nvPr>
        </p:nvSpPr>
        <p:spPr/>
        <p:txBody>
          <a:bodyPr/>
          <a:lstStyle/>
          <a:p>
            <a:fld id="{0580D743-6DBF-754C-9808-0F7A20109DA8}" type="datetimeFigureOut">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101FE-8A2A-E840-8EBE-2853CC61DA03}" type="slidenum">
              <a:t>‹#›</a:t>
            </a:fld>
            <a:endParaRPr lang="en-US"/>
          </a:p>
        </p:txBody>
      </p:sp>
    </p:spTree>
    <p:extLst>
      <p:ext uri="{BB962C8B-B14F-4D97-AF65-F5344CB8AC3E}">
        <p14:creationId xmlns:p14="http://schemas.microsoft.com/office/powerpoint/2010/main" val="212451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IE"/>
              <a:t>Click to edit Master text styles</a:t>
            </a:r>
          </a:p>
          <a:p>
            <a:pPr lvl="1"/>
            <a:r>
              <a:rPr lang="en-IE"/>
              <a:t>Second level</a:t>
            </a:r>
          </a:p>
          <a:p>
            <a:pPr lvl="2"/>
            <a:r>
              <a:rPr lang="en-IE"/>
              <a:t>Third level</a:t>
            </a:r>
          </a:p>
          <a:p>
            <a:pPr lvl="3"/>
            <a:r>
              <a:rPr lang="en-IE"/>
              <a:t>Fourth level</a:t>
            </a:r>
          </a:p>
          <a:p>
            <a:pPr lvl="4"/>
            <a:r>
              <a:rPr lang="en-IE"/>
              <a:t>Fifth level</a:t>
            </a:r>
            <a:endParaRPr lang="en-US"/>
          </a:p>
        </p:txBody>
      </p:sp>
      <p:sp>
        <p:nvSpPr>
          <p:cNvPr id="4" name="Date Placeholder 3"/>
          <p:cNvSpPr>
            <a:spLocks noGrp="1"/>
          </p:cNvSpPr>
          <p:nvPr>
            <p:ph type="dt" sz="half" idx="10"/>
          </p:nvPr>
        </p:nvSpPr>
        <p:spPr/>
        <p:txBody>
          <a:bodyPr/>
          <a:lstStyle/>
          <a:p>
            <a:fld id="{0580D743-6DBF-754C-9808-0F7A20109DA8}" type="datetimeFigureOut">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101FE-8A2A-E840-8EBE-2853CC61DA03}" type="slidenum">
              <a:t>‹#›</a:t>
            </a:fld>
            <a:endParaRPr lang="en-US"/>
          </a:p>
        </p:txBody>
      </p:sp>
    </p:spTree>
    <p:extLst>
      <p:ext uri="{BB962C8B-B14F-4D97-AF65-F5344CB8AC3E}">
        <p14:creationId xmlns:p14="http://schemas.microsoft.com/office/powerpoint/2010/main" val="217605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IE"/>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IE"/>
              <a:t>Click to edit Master text styles</a:t>
            </a:r>
          </a:p>
          <a:p>
            <a:pPr lvl="1"/>
            <a:r>
              <a:rPr lang="en-IE"/>
              <a:t>Second level</a:t>
            </a:r>
          </a:p>
          <a:p>
            <a:pPr lvl="2"/>
            <a:r>
              <a:rPr lang="en-IE"/>
              <a:t>Third level</a:t>
            </a:r>
          </a:p>
          <a:p>
            <a:pPr lvl="3"/>
            <a:r>
              <a:rPr lang="en-IE"/>
              <a:t>Fourth level</a:t>
            </a:r>
          </a:p>
          <a:p>
            <a:pPr lvl="4"/>
            <a:r>
              <a:rPr lang="en-IE"/>
              <a:t>Fifth level</a:t>
            </a:r>
            <a:endParaRPr lang="en-US"/>
          </a:p>
        </p:txBody>
      </p:sp>
      <p:sp>
        <p:nvSpPr>
          <p:cNvPr id="4" name="Date Placeholder 3"/>
          <p:cNvSpPr>
            <a:spLocks noGrp="1"/>
          </p:cNvSpPr>
          <p:nvPr>
            <p:ph type="dt" sz="half" idx="10"/>
          </p:nvPr>
        </p:nvSpPr>
        <p:spPr/>
        <p:txBody>
          <a:bodyPr/>
          <a:lstStyle/>
          <a:p>
            <a:fld id="{0580D743-6DBF-754C-9808-0F7A20109DA8}" type="datetimeFigureOut">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101FE-8A2A-E840-8EBE-2853CC61DA03}" type="slidenum">
              <a:t>‹#›</a:t>
            </a:fld>
            <a:endParaRPr lang="en-US"/>
          </a:p>
        </p:txBody>
      </p:sp>
    </p:spTree>
    <p:extLst>
      <p:ext uri="{BB962C8B-B14F-4D97-AF65-F5344CB8AC3E}">
        <p14:creationId xmlns:p14="http://schemas.microsoft.com/office/powerpoint/2010/main" val="13512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Click to edit Master title style</a:t>
            </a:r>
            <a:endParaRPr lang="en-US"/>
          </a:p>
        </p:txBody>
      </p:sp>
      <p:sp>
        <p:nvSpPr>
          <p:cNvPr id="3" name="Content Placeholder 2"/>
          <p:cNvSpPr>
            <a:spLocks noGrp="1"/>
          </p:cNvSpPr>
          <p:nvPr>
            <p:ph idx="1"/>
          </p:nvPr>
        </p:nvSpPr>
        <p:spPr/>
        <p:txBody>
          <a:bodyPr/>
          <a:lstStyle/>
          <a:p>
            <a:pPr lvl="0"/>
            <a:r>
              <a:rPr lang="en-IE"/>
              <a:t>Click to edit Master text styles</a:t>
            </a:r>
          </a:p>
          <a:p>
            <a:pPr lvl="1"/>
            <a:r>
              <a:rPr lang="en-IE"/>
              <a:t>Second level</a:t>
            </a:r>
          </a:p>
          <a:p>
            <a:pPr lvl="2"/>
            <a:r>
              <a:rPr lang="en-IE"/>
              <a:t>Third level</a:t>
            </a:r>
          </a:p>
          <a:p>
            <a:pPr lvl="3"/>
            <a:r>
              <a:rPr lang="en-IE"/>
              <a:t>Fourth level</a:t>
            </a:r>
          </a:p>
          <a:p>
            <a:pPr lvl="4"/>
            <a:r>
              <a:rPr lang="en-IE"/>
              <a:t>Fifth level</a:t>
            </a:r>
            <a:endParaRPr lang="en-US"/>
          </a:p>
        </p:txBody>
      </p:sp>
      <p:sp>
        <p:nvSpPr>
          <p:cNvPr id="4" name="Date Placeholder 3"/>
          <p:cNvSpPr>
            <a:spLocks noGrp="1"/>
          </p:cNvSpPr>
          <p:nvPr>
            <p:ph type="dt" sz="half" idx="10"/>
          </p:nvPr>
        </p:nvSpPr>
        <p:spPr/>
        <p:txBody>
          <a:bodyPr/>
          <a:lstStyle/>
          <a:p>
            <a:fld id="{0580D743-6DBF-754C-9808-0F7A20109DA8}" type="datetimeFigureOut">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101FE-8A2A-E840-8EBE-2853CC61DA03}" type="slidenum">
              <a:t>‹#›</a:t>
            </a:fld>
            <a:endParaRPr lang="en-US"/>
          </a:p>
        </p:txBody>
      </p:sp>
    </p:spTree>
    <p:extLst>
      <p:ext uri="{BB962C8B-B14F-4D97-AF65-F5344CB8AC3E}">
        <p14:creationId xmlns:p14="http://schemas.microsoft.com/office/powerpoint/2010/main" val="127474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IE"/>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IE"/>
              <a:t>Click to edit Master text styles</a:t>
            </a:r>
          </a:p>
        </p:txBody>
      </p:sp>
      <p:sp>
        <p:nvSpPr>
          <p:cNvPr id="4" name="Date Placeholder 3"/>
          <p:cNvSpPr>
            <a:spLocks noGrp="1"/>
          </p:cNvSpPr>
          <p:nvPr>
            <p:ph type="dt" sz="half" idx="10"/>
          </p:nvPr>
        </p:nvSpPr>
        <p:spPr/>
        <p:txBody>
          <a:bodyPr/>
          <a:lstStyle/>
          <a:p>
            <a:fld id="{0580D743-6DBF-754C-9808-0F7A20109DA8}" type="datetimeFigureOut">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101FE-8A2A-E840-8EBE-2853CC61DA03}" type="slidenum">
              <a:t>‹#›</a:t>
            </a:fld>
            <a:endParaRPr lang="en-US"/>
          </a:p>
        </p:txBody>
      </p:sp>
    </p:spTree>
    <p:extLst>
      <p:ext uri="{BB962C8B-B14F-4D97-AF65-F5344CB8AC3E}">
        <p14:creationId xmlns:p14="http://schemas.microsoft.com/office/powerpoint/2010/main" val="204731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IE"/>
              <a:t>Click to edit Master text styles</a:t>
            </a:r>
          </a:p>
          <a:p>
            <a:pPr lvl="1"/>
            <a:r>
              <a:rPr lang="en-IE"/>
              <a:t>Second level</a:t>
            </a:r>
          </a:p>
          <a:p>
            <a:pPr lvl="2"/>
            <a:r>
              <a:rPr lang="en-IE"/>
              <a:t>Third level</a:t>
            </a:r>
          </a:p>
          <a:p>
            <a:pPr lvl="3"/>
            <a:r>
              <a:rPr lang="en-IE"/>
              <a:t>Fourth level</a:t>
            </a:r>
          </a:p>
          <a:p>
            <a:pPr lvl="4"/>
            <a:r>
              <a:rPr lang="en-IE"/>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IE"/>
              <a:t>Click to edit Master text styles</a:t>
            </a:r>
          </a:p>
          <a:p>
            <a:pPr lvl="1"/>
            <a:r>
              <a:rPr lang="en-IE"/>
              <a:t>Second level</a:t>
            </a:r>
          </a:p>
          <a:p>
            <a:pPr lvl="2"/>
            <a:r>
              <a:rPr lang="en-IE"/>
              <a:t>Third level</a:t>
            </a:r>
          </a:p>
          <a:p>
            <a:pPr lvl="3"/>
            <a:r>
              <a:rPr lang="en-IE"/>
              <a:t>Fourth level</a:t>
            </a:r>
          </a:p>
          <a:p>
            <a:pPr lvl="4"/>
            <a:r>
              <a:rPr lang="en-IE"/>
              <a:t>Fifth level</a:t>
            </a:r>
            <a:endParaRPr lang="en-US"/>
          </a:p>
        </p:txBody>
      </p:sp>
      <p:sp>
        <p:nvSpPr>
          <p:cNvPr id="5" name="Date Placeholder 4"/>
          <p:cNvSpPr>
            <a:spLocks noGrp="1"/>
          </p:cNvSpPr>
          <p:nvPr>
            <p:ph type="dt" sz="half" idx="10"/>
          </p:nvPr>
        </p:nvSpPr>
        <p:spPr/>
        <p:txBody>
          <a:bodyPr/>
          <a:lstStyle/>
          <a:p>
            <a:fld id="{0580D743-6DBF-754C-9808-0F7A20109DA8}" type="datetimeFigureOut">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101FE-8A2A-E840-8EBE-2853CC61DA03}" type="slidenum">
              <a:t>‹#›</a:t>
            </a:fld>
            <a:endParaRPr lang="en-US"/>
          </a:p>
        </p:txBody>
      </p:sp>
    </p:spTree>
    <p:extLst>
      <p:ext uri="{BB962C8B-B14F-4D97-AF65-F5344CB8AC3E}">
        <p14:creationId xmlns:p14="http://schemas.microsoft.com/office/powerpoint/2010/main" val="137620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IE"/>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IE"/>
              <a:t>Click to edit Master text styles</a:t>
            </a:r>
          </a:p>
          <a:p>
            <a:pPr lvl="1"/>
            <a:r>
              <a:rPr lang="en-IE"/>
              <a:t>Second level</a:t>
            </a:r>
          </a:p>
          <a:p>
            <a:pPr lvl="2"/>
            <a:r>
              <a:rPr lang="en-IE"/>
              <a:t>Third level</a:t>
            </a:r>
          </a:p>
          <a:p>
            <a:pPr lvl="3"/>
            <a:r>
              <a:rPr lang="en-IE"/>
              <a:t>Fourth level</a:t>
            </a:r>
          </a:p>
          <a:p>
            <a:pPr lvl="4"/>
            <a:r>
              <a:rPr lang="en-IE"/>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IE"/>
              <a:t>Click to edit Master text styles</a:t>
            </a:r>
          </a:p>
          <a:p>
            <a:pPr lvl="1"/>
            <a:r>
              <a:rPr lang="en-IE"/>
              <a:t>Second level</a:t>
            </a:r>
          </a:p>
          <a:p>
            <a:pPr lvl="2"/>
            <a:r>
              <a:rPr lang="en-IE"/>
              <a:t>Third level</a:t>
            </a:r>
          </a:p>
          <a:p>
            <a:pPr lvl="3"/>
            <a:r>
              <a:rPr lang="en-IE"/>
              <a:t>Fourth level</a:t>
            </a:r>
          </a:p>
          <a:p>
            <a:pPr lvl="4"/>
            <a:r>
              <a:rPr lang="en-IE"/>
              <a:t>Fifth level</a:t>
            </a:r>
            <a:endParaRPr lang="en-US"/>
          </a:p>
        </p:txBody>
      </p:sp>
      <p:sp>
        <p:nvSpPr>
          <p:cNvPr id="7" name="Date Placeholder 6"/>
          <p:cNvSpPr>
            <a:spLocks noGrp="1"/>
          </p:cNvSpPr>
          <p:nvPr>
            <p:ph type="dt" sz="half" idx="10"/>
          </p:nvPr>
        </p:nvSpPr>
        <p:spPr/>
        <p:txBody>
          <a:bodyPr/>
          <a:lstStyle/>
          <a:p>
            <a:fld id="{0580D743-6DBF-754C-9808-0F7A20109DA8}" type="datetimeFigureOut">
              <a:t>9/6/17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1101FE-8A2A-E840-8EBE-2853CC61DA03}" type="slidenum">
              <a:t>‹#›</a:t>
            </a:fld>
            <a:endParaRPr lang="en-US"/>
          </a:p>
        </p:txBody>
      </p:sp>
    </p:spTree>
    <p:extLst>
      <p:ext uri="{BB962C8B-B14F-4D97-AF65-F5344CB8AC3E}">
        <p14:creationId xmlns:p14="http://schemas.microsoft.com/office/powerpoint/2010/main" val="14980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Click to edit Master title style</a:t>
            </a:r>
            <a:endParaRPr lang="en-US"/>
          </a:p>
        </p:txBody>
      </p:sp>
      <p:sp>
        <p:nvSpPr>
          <p:cNvPr id="3" name="Date Placeholder 2"/>
          <p:cNvSpPr>
            <a:spLocks noGrp="1"/>
          </p:cNvSpPr>
          <p:nvPr>
            <p:ph type="dt" sz="half" idx="10"/>
          </p:nvPr>
        </p:nvSpPr>
        <p:spPr/>
        <p:txBody>
          <a:bodyPr/>
          <a:lstStyle/>
          <a:p>
            <a:fld id="{0580D743-6DBF-754C-9808-0F7A20109DA8}" type="datetimeFigureOut">
              <a:t>9/6/17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1101FE-8A2A-E840-8EBE-2853CC61DA03}" type="slidenum">
              <a:t>‹#›</a:t>
            </a:fld>
            <a:endParaRPr lang="en-US"/>
          </a:p>
        </p:txBody>
      </p:sp>
    </p:spTree>
    <p:extLst>
      <p:ext uri="{BB962C8B-B14F-4D97-AF65-F5344CB8AC3E}">
        <p14:creationId xmlns:p14="http://schemas.microsoft.com/office/powerpoint/2010/main" val="926725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0D743-6DBF-754C-9808-0F7A20109DA8}" type="datetimeFigureOut">
              <a:t>9/6/17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1101FE-8A2A-E840-8EBE-2853CC61DA03}" type="slidenum">
              <a:t>‹#›</a:t>
            </a:fld>
            <a:endParaRPr lang="en-US"/>
          </a:p>
        </p:txBody>
      </p:sp>
    </p:spTree>
    <p:extLst>
      <p:ext uri="{BB962C8B-B14F-4D97-AF65-F5344CB8AC3E}">
        <p14:creationId xmlns:p14="http://schemas.microsoft.com/office/powerpoint/2010/main" val="191847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IE"/>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IE"/>
              <a:t>Click to edit Master text styles</a:t>
            </a:r>
          </a:p>
          <a:p>
            <a:pPr lvl="1"/>
            <a:r>
              <a:rPr lang="en-IE"/>
              <a:t>Second level</a:t>
            </a:r>
          </a:p>
          <a:p>
            <a:pPr lvl="2"/>
            <a:r>
              <a:rPr lang="en-IE"/>
              <a:t>Third level</a:t>
            </a:r>
          </a:p>
          <a:p>
            <a:pPr lvl="3"/>
            <a:r>
              <a:rPr lang="en-IE"/>
              <a:t>Fourth level</a:t>
            </a:r>
          </a:p>
          <a:p>
            <a:pPr lvl="4"/>
            <a:r>
              <a:rPr lang="en-IE"/>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IE"/>
              <a:t>Click to edit Master text styles</a:t>
            </a:r>
          </a:p>
        </p:txBody>
      </p:sp>
      <p:sp>
        <p:nvSpPr>
          <p:cNvPr id="5" name="Date Placeholder 4"/>
          <p:cNvSpPr>
            <a:spLocks noGrp="1"/>
          </p:cNvSpPr>
          <p:nvPr>
            <p:ph type="dt" sz="half" idx="10"/>
          </p:nvPr>
        </p:nvSpPr>
        <p:spPr/>
        <p:txBody>
          <a:bodyPr/>
          <a:lstStyle/>
          <a:p>
            <a:fld id="{0580D743-6DBF-754C-9808-0F7A20109DA8}" type="datetimeFigureOut">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101FE-8A2A-E840-8EBE-2853CC61DA03}" type="slidenum">
              <a:t>‹#›</a:t>
            </a:fld>
            <a:endParaRPr lang="en-US"/>
          </a:p>
        </p:txBody>
      </p:sp>
    </p:spTree>
    <p:extLst>
      <p:ext uri="{BB962C8B-B14F-4D97-AF65-F5344CB8AC3E}">
        <p14:creationId xmlns:p14="http://schemas.microsoft.com/office/powerpoint/2010/main" val="146842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IE"/>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IE"/>
              <a:t>Click to edit Master text styles</a:t>
            </a:r>
          </a:p>
        </p:txBody>
      </p:sp>
      <p:sp>
        <p:nvSpPr>
          <p:cNvPr id="5" name="Date Placeholder 4"/>
          <p:cNvSpPr>
            <a:spLocks noGrp="1"/>
          </p:cNvSpPr>
          <p:nvPr>
            <p:ph type="dt" sz="half" idx="10"/>
          </p:nvPr>
        </p:nvSpPr>
        <p:spPr/>
        <p:txBody>
          <a:bodyPr/>
          <a:lstStyle/>
          <a:p>
            <a:fld id="{0580D743-6DBF-754C-9808-0F7A20109DA8}" type="datetimeFigureOut">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101FE-8A2A-E840-8EBE-2853CC61DA03}" type="slidenum">
              <a:t>‹#›</a:t>
            </a:fld>
            <a:endParaRPr lang="en-US"/>
          </a:p>
        </p:txBody>
      </p:sp>
    </p:spTree>
    <p:extLst>
      <p:ext uri="{BB962C8B-B14F-4D97-AF65-F5344CB8AC3E}">
        <p14:creationId xmlns:p14="http://schemas.microsoft.com/office/powerpoint/2010/main" val="8531543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IE"/>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IE"/>
              <a:t>Click to edit Master text styles</a:t>
            </a:r>
          </a:p>
          <a:p>
            <a:pPr lvl="1"/>
            <a:r>
              <a:rPr lang="en-IE"/>
              <a:t>Second level</a:t>
            </a:r>
          </a:p>
          <a:p>
            <a:pPr lvl="2"/>
            <a:r>
              <a:rPr lang="en-IE"/>
              <a:t>Third level</a:t>
            </a:r>
          </a:p>
          <a:p>
            <a:pPr lvl="3"/>
            <a:r>
              <a:rPr lang="en-IE"/>
              <a:t>Fourth level</a:t>
            </a:r>
          </a:p>
          <a:p>
            <a:pPr lvl="4"/>
            <a:r>
              <a:rPr lang="en-IE"/>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0D743-6DBF-754C-9808-0F7A20109DA8}" type="datetimeFigureOut">
              <a:t>9/6/17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101FE-8A2A-E840-8EBE-2853CC61DA03}" type="slidenum">
              <a:t>‹#›</a:t>
            </a:fld>
            <a:endParaRPr lang="en-US"/>
          </a:p>
        </p:txBody>
      </p:sp>
    </p:spTree>
    <p:extLst>
      <p:ext uri="{BB962C8B-B14F-4D97-AF65-F5344CB8AC3E}">
        <p14:creationId xmlns:p14="http://schemas.microsoft.com/office/powerpoint/2010/main" val="838829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Analysis of Variance (ANOVA)</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752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bwMode="auto"/>
        <p:txBody>
          <a:bodyPr wrap="square" numCol="1" anchorCtr="0" compatLnSpc="1">
            <a:prstTxWarp prst="textNoShape">
              <a:avLst/>
            </a:prstTxWarp>
          </a:bodyPr>
          <a:lstStyle/>
          <a:p>
            <a:pPr>
              <a:defRPr/>
            </a:pPr>
            <a:r>
              <a:rPr lang="en-IE" smtClean="0"/>
              <a:t>ANOVA example</a:t>
            </a:r>
            <a:endParaRPr lang="en-US" smtClean="0"/>
          </a:p>
        </p:txBody>
      </p:sp>
      <p:sp>
        <p:nvSpPr>
          <p:cNvPr id="29698" name="Rectangle 3"/>
          <p:cNvSpPr>
            <a:spLocks noGrp="1"/>
          </p:cNvSpPr>
          <p:nvPr>
            <p:ph type="body" idx="1"/>
          </p:nvPr>
        </p:nvSpPr>
        <p:spPr/>
        <p:txBody>
          <a:bodyPr>
            <a:normAutofit fontScale="85000" lnSpcReduction="20000"/>
          </a:bodyPr>
          <a:lstStyle/>
          <a:p>
            <a:pPr>
              <a:lnSpc>
                <a:spcPct val="80000"/>
              </a:lnSpc>
              <a:buFont typeface="Arial" charset="0"/>
              <a:buNone/>
            </a:pPr>
            <a:r>
              <a:rPr lang="en-US" sz="2000">
                <a:solidFill>
                  <a:schemeClr val="hlink"/>
                </a:solidFill>
              </a:rPr>
              <a:t>&gt; sgroups &lt;- stack( groups )</a:t>
            </a:r>
          </a:p>
          <a:p>
            <a:pPr>
              <a:lnSpc>
                <a:spcPct val="80000"/>
              </a:lnSpc>
              <a:buFont typeface="Arial" charset="0"/>
              <a:buNone/>
            </a:pPr>
            <a:r>
              <a:rPr lang="en-US" sz="2000">
                <a:solidFill>
                  <a:schemeClr val="hlink"/>
                </a:solidFill>
              </a:rPr>
              <a:t>&gt; oneway.test( values ~ ind, var.equal=TRUE, data=sgroups)</a:t>
            </a:r>
          </a:p>
          <a:p>
            <a:pPr>
              <a:lnSpc>
                <a:spcPct val="80000"/>
              </a:lnSpc>
              <a:buFont typeface="Arial" charset="0"/>
              <a:buNone/>
            </a:pPr>
            <a:endParaRPr lang="en-US" sz="2000">
              <a:solidFill>
                <a:schemeClr val="hlink"/>
              </a:solidFill>
            </a:endParaRPr>
          </a:p>
          <a:p>
            <a:pPr>
              <a:lnSpc>
                <a:spcPct val="80000"/>
              </a:lnSpc>
              <a:buFont typeface="Arial" charset="0"/>
              <a:buNone/>
            </a:pPr>
            <a:r>
              <a:rPr lang="en-US" sz="2000">
                <a:solidFill>
                  <a:schemeClr val="hlink"/>
                </a:solidFill>
              </a:rPr>
              <a:t>        One-way analysis of means</a:t>
            </a:r>
          </a:p>
          <a:p>
            <a:pPr>
              <a:lnSpc>
                <a:spcPct val="80000"/>
              </a:lnSpc>
              <a:buFont typeface="Arial" charset="0"/>
              <a:buNone/>
            </a:pPr>
            <a:endParaRPr lang="en-US" sz="2000">
              <a:solidFill>
                <a:schemeClr val="hlink"/>
              </a:solidFill>
            </a:endParaRPr>
          </a:p>
          <a:p>
            <a:pPr>
              <a:lnSpc>
                <a:spcPct val="80000"/>
              </a:lnSpc>
              <a:buFont typeface="Arial" charset="0"/>
              <a:buNone/>
            </a:pPr>
            <a:r>
              <a:rPr lang="en-US" sz="2000">
                <a:solidFill>
                  <a:schemeClr val="hlink"/>
                </a:solidFill>
              </a:rPr>
              <a:t>data:  values and ind </a:t>
            </a:r>
          </a:p>
          <a:p>
            <a:pPr>
              <a:lnSpc>
                <a:spcPct val="80000"/>
              </a:lnSpc>
              <a:buFont typeface="Arial" charset="0"/>
              <a:buNone/>
            </a:pPr>
            <a:r>
              <a:rPr lang="en-US" sz="2000">
                <a:solidFill>
                  <a:schemeClr val="hlink"/>
                </a:solidFill>
              </a:rPr>
              <a:t>F = 4.963, num df = 2, denom df = 12, p-value = 0.02687</a:t>
            </a:r>
          </a:p>
          <a:p>
            <a:pPr>
              <a:lnSpc>
                <a:spcPct val="80000"/>
              </a:lnSpc>
              <a:buFont typeface="Arial" charset="0"/>
              <a:buNone/>
            </a:pPr>
            <a:endParaRPr lang="en-US" sz="2000">
              <a:solidFill>
                <a:schemeClr val="hlink"/>
              </a:solidFill>
            </a:endParaRPr>
          </a:p>
          <a:p>
            <a:pPr>
              <a:lnSpc>
                <a:spcPct val="80000"/>
              </a:lnSpc>
              <a:buFont typeface="Arial" charset="0"/>
              <a:buNone/>
            </a:pPr>
            <a:r>
              <a:rPr lang="en-US" sz="2000">
                <a:solidFill>
                  <a:schemeClr val="hlink"/>
                </a:solidFill>
              </a:rPr>
              <a:t>&gt; model2 &lt;- aov( values ~ ind, data=sgroups)</a:t>
            </a:r>
          </a:p>
          <a:p>
            <a:pPr>
              <a:lnSpc>
                <a:spcPct val="80000"/>
              </a:lnSpc>
              <a:buFont typeface="Arial" charset="0"/>
              <a:buNone/>
            </a:pPr>
            <a:r>
              <a:rPr lang="en-US" sz="2000">
                <a:solidFill>
                  <a:schemeClr val="hlink"/>
                </a:solidFill>
              </a:rPr>
              <a:t>&gt; summary(model2)</a:t>
            </a:r>
          </a:p>
          <a:p>
            <a:pPr>
              <a:lnSpc>
                <a:spcPct val="80000"/>
              </a:lnSpc>
              <a:buFont typeface="Arial" charset="0"/>
              <a:buNone/>
            </a:pPr>
            <a:r>
              <a:rPr lang="en-US" sz="2000">
                <a:solidFill>
                  <a:schemeClr val="hlink"/>
                </a:solidFill>
              </a:rPr>
              <a:t>            Df Sum Sq Mean Sq F value Pr(&gt;F)  </a:t>
            </a:r>
          </a:p>
          <a:p>
            <a:pPr>
              <a:lnSpc>
                <a:spcPct val="80000"/>
              </a:lnSpc>
              <a:buFont typeface="Arial" charset="0"/>
              <a:buNone/>
            </a:pPr>
            <a:r>
              <a:rPr lang="en-US" sz="2000">
                <a:solidFill>
                  <a:schemeClr val="hlink"/>
                </a:solidFill>
              </a:rPr>
              <a:t>ind          2  8.933   4.467   4.963 0.0269 *</a:t>
            </a:r>
          </a:p>
          <a:p>
            <a:pPr>
              <a:lnSpc>
                <a:spcPct val="80000"/>
              </a:lnSpc>
              <a:buFont typeface="Arial" charset="0"/>
              <a:buNone/>
            </a:pPr>
            <a:r>
              <a:rPr lang="en-US" sz="2000">
                <a:solidFill>
                  <a:schemeClr val="hlink"/>
                </a:solidFill>
              </a:rPr>
              <a:t>Residuals   12 10.800   0.900                 </a:t>
            </a:r>
          </a:p>
          <a:p>
            <a:pPr>
              <a:lnSpc>
                <a:spcPct val="80000"/>
              </a:lnSpc>
              <a:buFont typeface="Arial" charset="0"/>
              <a:buNone/>
            </a:pPr>
            <a:r>
              <a:rPr lang="en-US" sz="2000">
                <a:solidFill>
                  <a:schemeClr val="hlink"/>
                </a:solidFill>
              </a:rPr>
              <a:t>---</a:t>
            </a:r>
          </a:p>
          <a:p>
            <a:pPr>
              <a:lnSpc>
                <a:spcPct val="80000"/>
              </a:lnSpc>
              <a:buFont typeface="Arial" charset="0"/>
              <a:buNone/>
            </a:pPr>
            <a:r>
              <a:rPr lang="en-US" sz="2000">
                <a:solidFill>
                  <a:schemeClr val="hlink"/>
                </a:solidFill>
              </a:rPr>
              <a:t>Signif. codes:  0 ‘***’ 0.001 ‘**’ 0.01 ‘*’ 0.05 ‘.’ 0.1 ‘ ’ 1 </a:t>
            </a:r>
          </a:p>
          <a:p>
            <a:pPr>
              <a:lnSpc>
                <a:spcPct val="80000"/>
              </a:lnSpc>
            </a:pPr>
            <a:endParaRPr lang="en-US" sz="2000">
              <a:solidFill>
                <a:schemeClr val="hlink"/>
              </a:solidFill>
            </a:endParaRPr>
          </a:p>
        </p:txBody>
      </p:sp>
    </p:spTree>
    <p:extLst>
      <p:ext uri="{BB962C8B-B14F-4D97-AF65-F5344CB8AC3E}">
        <p14:creationId xmlns:p14="http://schemas.microsoft.com/office/powerpoint/2010/main" val="940212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p:txBody>
          <a:bodyPr wrap="square" numCol="1" anchorCtr="0" compatLnSpc="1">
            <a:prstTxWarp prst="textNoShape">
              <a:avLst/>
            </a:prstTxWarp>
          </a:bodyPr>
          <a:lstStyle/>
          <a:p>
            <a:pPr>
              <a:defRPr/>
            </a:pPr>
            <a:r>
              <a:rPr lang="en-IE" smtClean="0"/>
              <a:t>ANOVA example</a:t>
            </a:r>
            <a:endParaRPr lang="en-US" smtClean="0"/>
          </a:p>
        </p:txBody>
      </p:sp>
      <p:sp>
        <p:nvSpPr>
          <p:cNvPr id="30722" name="Rectangle 3"/>
          <p:cNvSpPr>
            <a:spLocks noGrp="1"/>
          </p:cNvSpPr>
          <p:nvPr>
            <p:ph type="body" idx="1"/>
          </p:nvPr>
        </p:nvSpPr>
        <p:spPr/>
        <p:txBody>
          <a:bodyPr/>
          <a:lstStyle/>
          <a:p>
            <a:pPr>
              <a:buFont typeface="Arial" charset="0"/>
              <a:buNone/>
            </a:pPr>
            <a:r>
              <a:rPr lang="en-US" sz="1800">
                <a:solidFill>
                  <a:schemeClr val="hlink"/>
                </a:solidFill>
              </a:rPr>
              <a:t>&gt; TukeyHSD( model2 )</a:t>
            </a:r>
          </a:p>
          <a:p>
            <a:pPr>
              <a:buFont typeface="Arial" charset="0"/>
              <a:buNone/>
            </a:pPr>
            <a:r>
              <a:rPr lang="en-US" sz="1800">
                <a:solidFill>
                  <a:schemeClr val="hlink"/>
                </a:solidFill>
              </a:rPr>
              <a:t>  Tukey multiple comparisons of means</a:t>
            </a:r>
          </a:p>
          <a:p>
            <a:pPr>
              <a:buFont typeface="Arial" charset="0"/>
              <a:buNone/>
            </a:pPr>
            <a:r>
              <a:rPr lang="en-US" sz="1800">
                <a:solidFill>
                  <a:schemeClr val="hlink"/>
                </a:solidFill>
              </a:rPr>
              <a:t>    95% family-wise confidence level</a:t>
            </a:r>
          </a:p>
          <a:p>
            <a:pPr>
              <a:buFont typeface="Arial" charset="0"/>
              <a:buNone/>
            </a:pPr>
            <a:endParaRPr lang="en-US" sz="1800">
              <a:solidFill>
                <a:schemeClr val="hlink"/>
              </a:solidFill>
            </a:endParaRPr>
          </a:p>
          <a:p>
            <a:pPr>
              <a:buFont typeface="Arial" charset="0"/>
              <a:buNone/>
            </a:pPr>
            <a:r>
              <a:rPr lang="en-US" sz="1800">
                <a:solidFill>
                  <a:schemeClr val="hlink"/>
                </a:solidFill>
              </a:rPr>
              <a:t>Fit: aov(formula = values ~ ind, data = sgroups)</a:t>
            </a:r>
          </a:p>
          <a:p>
            <a:pPr>
              <a:buFont typeface="Arial" charset="0"/>
              <a:buNone/>
            </a:pPr>
            <a:endParaRPr lang="en-US" sz="1800">
              <a:solidFill>
                <a:schemeClr val="hlink"/>
              </a:solidFill>
            </a:endParaRPr>
          </a:p>
          <a:p>
            <a:pPr>
              <a:buFont typeface="Arial" charset="0"/>
              <a:buNone/>
            </a:pPr>
            <a:r>
              <a:rPr lang="en-US" sz="1800">
                <a:solidFill>
                  <a:schemeClr val="hlink"/>
                </a:solidFill>
              </a:rPr>
              <a:t>$ind</a:t>
            </a:r>
          </a:p>
          <a:p>
            <a:pPr>
              <a:buFont typeface="Arial" charset="0"/>
              <a:buNone/>
            </a:pPr>
            <a:r>
              <a:rPr lang="en-US" sz="1800">
                <a:solidFill>
                  <a:schemeClr val="hlink"/>
                </a:solidFill>
              </a:rPr>
              <a:t>              diff       lwr        upr     p adj</a:t>
            </a:r>
          </a:p>
          <a:p>
            <a:pPr>
              <a:buFont typeface="Arial" charset="0"/>
              <a:buNone/>
            </a:pPr>
            <a:r>
              <a:rPr lang="en-US" sz="1800">
                <a:solidFill>
                  <a:schemeClr val="hlink"/>
                </a:solidFill>
              </a:rPr>
              <a:t>group2-group1 -0.4 -2.000718  1.2007182 0.7866927</a:t>
            </a:r>
          </a:p>
          <a:p>
            <a:pPr>
              <a:buFont typeface="Arial" charset="0"/>
              <a:buNone/>
            </a:pPr>
            <a:r>
              <a:rPr lang="en-US" sz="1800">
                <a:solidFill>
                  <a:schemeClr val="hlink"/>
                </a:solidFill>
              </a:rPr>
              <a:t>group3-group1 -1.8 -3.400718 -0.1992818 0.0277219</a:t>
            </a:r>
          </a:p>
          <a:p>
            <a:pPr>
              <a:buFont typeface="Arial" charset="0"/>
              <a:buNone/>
            </a:pPr>
            <a:r>
              <a:rPr lang="en-US" sz="1800">
                <a:solidFill>
                  <a:schemeClr val="hlink"/>
                </a:solidFill>
              </a:rPr>
              <a:t>group3-group2 -1.4 -3.000718  0.2007182 0.0891867</a:t>
            </a:r>
          </a:p>
          <a:p>
            <a:endParaRPr lang="en-US" smtClean="0"/>
          </a:p>
        </p:txBody>
      </p:sp>
      <p:pic>
        <p:nvPicPr>
          <p:cNvPr id="30723" name="Picture 4"/>
          <p:cNvPicPr>
            <a:picLocks noChangeAspect="1" noChangeArrowheads="1"/>
          </p:cNvPicPr>
          <p:nvPr/>
        </p:nvPicPr>
        <p:blipFill>
          <a:blip r:embed="rId2" cstate="print"/>
          <a:srcRect/>
          <a:stretch>
            <a:fillRect/>
          </a:stretch>
        </p:blipFill>
        <p:spPr bwMode="auto">
          <a:xfrm>
            <a:off x="6600825" y="836614"/>
            <a:ext cx="3486150" cy="3481387"/>
          </a:xfrm>
          <a:prstGeom prst="rect">
            <a:avLst/>
          </a:prstGeom>
          <a:noFill/>
          <a:ln w="9525">
            <a:noFill/>
            <a:miter lim="800000"/>
            <a:headEnd/>
            <a:tailEnd/>
          </a:ln>
        </p:spPr>
      </p:pic>
    </p:spTree>
    <p:extLst>
      <p:ext uri="{BB962C8B-B14F-4D97-AF65-F5344CB8AC3E}">
        <p14:creationId xmlns:p14="http://schemas.microsoft.com/office/powerpoint/2010/main" val="96620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bwMode="auto"/>
        <p:txBody>
          <a:bodyPr wrap="square" numCol="1" anchorCtr="0" compatLnSpc="1">
            <a:prstTxWarp prst="textNoShape">
              <a:avLst/>
            </a:prstTxWarp>
          </a:bodyPr>
          <a:lstStyle/>
          <a:p>
            <a:r>
              <a:rPr lang="en-IE" smtClean="0"/>
              <a:t>How to write this up!</a:t>
            </a:r>
            <a:endParaRPr lang="en-US" smtClean="0"/>
          </a:p>
        </p:txBody>
      </p:sp>
      <p:sp>
        <p:nvSpPr>
          <p:cNvPr id="31746" name="Rectangle 3"/>
          <p:cNvSpPr>
            <a:spLocks noGrp="1"/>
          </p:cNvSpPr>
          <p:nvPr>
            <p:ph type="body" idx="1"/>
          </p:nvPr>
        </p:nvSpPr>
        <p:spPr/>
        <p:txBody>
          <a:bodyPr/>
          <a:lstStyle/>
          <a:p>
            <a:r>
              <a:rPr lang="en-IE" smtClean="0"/>
              <a:t>If we were to describe the last ANOVA we performed we describe it as follows:</a:t>
            </a:r>
          </a:p>
          <a:p>
            <a:pPr>
              <a:buFont typeface="Arial" charset="0"/>
              <a:buNone/>
            </a:pPr>
            <a:r>
              <a:rPr lang="en-IE" i="1" smtClean="0"/>
              <a:t>	“</a:t>
            </a:r>
            <a:r>
              <a:rPr lang="en-IE" altLang="ja-JP" i="1" smtClean="0">
                <a:ea typeface="ＭＳ Ｐゴシック" pitchFamily="34" charset="-128"/>
              </a:rPr>
              <a:t>A one-way ANOVA to compare the three groups was performed. This analysis produced a statistically significant result (F(2,12) = 4.96, p &lt; .05). Post hoc Tukey tests revealed that the only significant difference between groups was found between group 1 (M = 4.20) and group 3 (M = 2.40)”.</a:t>
            </a:r>
            <a:r>
              <a:rPr lang="en-US" altLang="ja-JP" smtClean="0">
                <a:ea typeface="ＭＳ Ｐゴシック" pitchFamily="34" charset="-128"/>
              </a:rPr>
              <a:t> </a:t>
            </a:r>
          </a:p>
          <a:p>
            <a:r>
              <a:rPr lang="en-IE" smtClean="0"/>
              <a:t>Are these numbers correct?</a:t>
            </a:r>
          </a:p>
          <a:p>
            <a:r>
              <a:rPr lang="en-IE" smtClean="0"/>
              <a:t>Caveat: we would mention what we were investigating too.</a:t>
            </a:r>
            <a:endParaRPr lang="en-US" smtClean="0"/>
          </a:p>
        </p:txBody>
      </p:sp>
    </p:spTree>
    <p:extLst>
      <p:ext uri="{BB962C8B-B14F-4D97-AF65-F5344CB8AC3E}">
        <p14:creationId xmlns:p14="http://schemas.microsoft.com/office/powerpoint/2010/main" val="1931009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bwMode="auto"/>
        <p:txBody>
          <a:bodyPr wrap="square" numCol="1" anchorCtr="0" compatLnSpc="1">
            <a:prstTxWarp prst="textNoShape">
              <a:avLst/>
            </a:prstTxWarp>
          </a:bodyPr>
          <a:lstStyle/>
          <a:p>
            <a:pPr>
              <a:defRPr/>
            </a:pPr>
            <a:r>
              <a:rPr lang="en-IE" smtClean="0"/>
              <a:t>A note on ANOVA in R</a:t>
            </a:r>
            <a:endParaRPr lang="en-US" smtClean="0"/>
          </a:p>
        </p:txBody>
      </p:sp>
      <p:sp>
        <p:nvSpPr>
          <p:cNvPr id="32770" name="Rectangle 3"/>
          <p:cNvSpPr>
            <a:spLocks noGrp="1"/>
          </p:cNvSpPr>
          <p:nvPr>
            <p:ph type="body" idx="1"/>
          </p:nvPr>
        </p:nvSpPr>
        <p:spPr/>
        <p:txBody>
          <a:bodyPr/>
          <a:lstStyle/>
          <a:p>
            <a:r>
              <a:rPr lang="en-IE" smtClean="0"/>
              <a:t>The oneway.test( ) function is well behaved when it comes to missing values because the default is to omit them from the analysis. </a:t>
            </a:r>
          </a:p>
          <a:p>
            <a:r>
              <a:rPr lang="en-IE" smtClean="0"/>
              <a:t>This means you should check your data for missing values before hand, as this procedure will not tell you about them if they exist!</a:t>
            </a:r>
          </a:p>
          <a:p>
            <a:pPr>
              <a:buFont typeface="Arial" charset="0"/>
              <a:buNone/>
            </a:pPr>
            <a:endParaRPr lang="en-IE" smtClean="0"/>
          </a:p>
          <a:p>
            <a:r>
              <a:rPr lang="en-IE" smtClean="0"/>
              <a:t>Now lets see what happens when have more than one independent variable!</a:t>
            </a:r>
          </a:p>
          <a:p>
            <a:pPr lvl="1"/>
            <a:r>
              <a:rPr lang="en-IE" smtClean="0"/>
              <a:t>You should know from our work on multiple regression that this is not an unlikely scenario to come across.</a:t>
            </a:r>
            <a:endParaRPr lang="en-US" smtClean="0"/>
          </a:p>
        </p:txBody>
      </p:sp>
    </p:spTree>
    <p:extLst>
      <p:ext uri="{BB962C8B-B14F-4D97-AF65-F5344CB8AC3E}">
        <p14:creationId xmlns:p14="http://schemas.microsoft.com/office/powerpoint/2010/main" val="170189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bwMode="auto"/>
        <p:txBody>
          <a:bodyPr wrap="square" numCol="1" anchorCtr="0" compatLnSpc="1">
            <a:prstTxWarp prst="textNoShape">
              <a:avLst/>
            </a:prstTxWarp>
          </a:bodyPr>
          <a:lstStyle/>
          <a:p>
            <a:pPr>
              <a:defRPr/>
            </a:pPr>
            <a:r>
              <a:rPr lang="en-IE" altLang="ja-JP" smtClean="0">
                <a:ea typeface="ＭＳ Ｐゴシック" charset="-128"/>
              </a:rPr>
              <a:t>Factorial ANOVA </a:t>
            </a:r>
            <a:endParaRPr lang="en-US" smtClean="0"/>
          </a:p>
        </p:txBody>
      </p:sp>
      <p:sp>
        <p:nvSpPr>
          <p:cNvPr id="33794" name="Rectangle 3"/>
          <p:cNvSpPr>
            <a:spLocks noGrp="1"/>
          </p:cNvSpPr>
          <p:nvPr>
            <p:ph type="body" idx="1"/>
          </p:nvPr>
        </p:nvSpPr>
        <p:spPr/>
        <p:txBody>
          <a:bodyPr/>
          <a:lstStyle/>
          <a:p>
            <a:r>
              <a:rPr lang="en-IE" sz="2000"/>
              <a:t>Factorial ANOVA is the technique to use when you have one continuous (i.e., interval or ratio scaled) dependent variable and two or more categorical (i.e., nominally scaled) independent variables. </a:t>
            </a:r>
          </a:p>
          <a:p>
            <a:r>
              <a:rPr lang="en-IE" sz="2000"/>
              <a:t>For example, suppose I want to know whether boys and girls differ in the amount of television they watch per week, on average. Suppose I also want to know whether children in different regions of the United States (i.e., East, West, North, and South) differ in their average amount of television watched per week. </a:t>
            </a:r>
          </a:p>
          <a:p>
            <a:pPr lvl="1"/>
            <a:r>
              <a:rPr lang="en-IE" sz="1800"/>
              <a:t>In this example, average amount of television watched per week is my dependent variable, and gender and region of the country are my two independent variables. </a:t>
            </a:r>
          </a:p>
          <a:p>
            <a:r>
              <a:rPr lang="en-IE" sz="2000"/>
              <a:t>This is known as a 2 × 4 factorial analysis, because one of my independent variables has two levels (gender) and one has four levels (region). </a:t>
            </a:r>
            <a:endParaRPr lang="en-US" sz="2000"/>
          </a:p>
        </p:txBody>
      </p:sp>
    </p:spTree>
    <p:extLst>
      <p:ext uri="{BB962C8B-B14F-4D97-AF65-F5344CB8AC3E}">
        <p14:creationId xmlns:p14="http://schemas.microsoft.com/office/powerpoint/2010/main" val="1395158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bwMode="auto"/>
        <p:txBody>
          <a:bodyPr wrap="square" numCol="1" anchorCtr="0" compatLnSpc="1">
            <a:prstTxWarp prst="textNoShape">
              <a:avLst/>
            </a:prstTxWarp>
          </a:bodyPr>
          <a:lstStyle/>
          <a:p>
            <a:pPr>
              <a:defRPr/>
            </a:pPr>
            <a:r>
              <a:rPr lang="en-IE" smtClean="0"/>
              <a:t>Example</a:t>
            </a:r>
            <a:endParaRPr lang="en-US" smtClean="0"/>
          </a:p>
        </p:txBody>
      </p:sp>
      <p:sp>
        <p:nvSpPr>
          <p:cNvPr id="34818" name="Rectangle 3"/>
          <p:cNvSpPr>
            <a:spLocks noGrp="1"/>
          </p:cNvSpPr>
          <p:nvPr>
            <p:ph type="body" idx="1"/>
          </p:nvPr>
        </p:nvSpPr>
        <p:spPr/>
        <p:txBody>
          <a:bodyPr>
            <a:normAutofit fontScale="92500" lnSpcReduction="20000"/>
          </a:bodyPr>
          <a:lstStyle/>
          <a:p>
            <a:r>
              <a:rPr lang="en-IE" smtClean="0"/>
              <a:t>Lets </a:t>
            </a:r>
            <a:r>
              <a:rPr lang="en-US" smtClean="0"/>
              <a:t>say you want to compare the average reduction in blood pressure on certain dosages of a drug. </a:t>
            </a:r>
          </a:p>
          <a:p>
            <a:r>
              <a:rPr lang="en-US" smtClean="0"/>
              <a:t>The factor is drug dosage. Suppose it has three levels: 10mg per day, 20mg per day, or 30mg per day. </a:t>
            </a:r>
          </a:p>
          <a:p>
            <a:r>
              <a:rPr lang="en-US" smtClean="0"/>
              <a:t>Suppose someone else studies the response to that same drug and examines whether the times taken per day (one time or two times) has any effect on blood pressure.</a:t>
            </a:r>
          </a:p>
          <a:p>
            <a:r>
              <a:rPr lang="en-US" smtClean="0"/>
              <a:t>In this case, the factor is number of times per day, and it has two levels: once and twice.</a:t>
            </a:r>
          </a:p>
          <a:p>
            <a:r>
              <a:rPr lang="en-US" smtClean="0"/>
              <a:t>Suppose you want to study the effects of dosage </a:t>
            </a:r>
            <a:r>
              <a:rPr lang="en-US" i="1" smtClean="0"/>
              <a:t>and </a:t>
            </a:r>
            <a:r>
              <a:rPr lang="en-US" smtClean="0"/>
              <a:t>number of times taken together, because you believe both may have an affect on the response. </a:t>
            </a:r>
          </a:p>
          <a:p>
            <a:pPr lvl="1"/>
            <a:r>
              <a:rPr lang="en-IE" smtClean="0"/>
              <a:t>We use a </a:t>
            </a:r>
            <a:r>
              <a:rPr lang="en-US" i="1" smtClean="0"/>
              <a:t>two-way ANOVA </a:t>
            </a:r>
            <a:r>
              <a:rPr lang="en-US" smtClean="0"/>
              <a:t>to answer this</a:t>
            </a:r>
          </a:p>
        </p:txBody>
      </p:sp>
    </p:spTree>
    <p:extLst>
      <p:ext uri="{BB962C8B-B14F-4D97-AF65-F5344CB8AC3E}">
        <p14:creationId xmlns:p14="http://schemas.microsoft.com/office/powerpoint/2010/main" val="55337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p:txBody>
          <a:bodyPr wrap="square" numCol="1" anchorCtr="0" compatLnSpc="1">
            <a:prstTxWarp prst="textNoShape">
              <a:avLst/>
            </a:prstTxWarp>
          </a:bodyPr>
          <a:lstStyle/>
          <a:p>
            <a:pPr>
              <a:defRPr/>
            </a:pPr>
            <a:r>
              <a:rPr lang="en-IE" smtClean="0"/>
              <a:t>Two-way ANOVA</a:t>
            </a:r>
            <a:endParaRPr lang="en-US" smtClean="0"/>
          </a:p>
        </p:txBody>
      </p:sp>
      <p:sp>
        <p:nvSpPr>
          <p:cNvPr id="35842" name="Rectangle 3"/>
          <p:cNvSpPr>
            <a:spLocks noGrp="1"/>
          </p:cNvSpPr>
          <p:nvPr>
            <p:ph type="body" idx="1"/>
          </p:nvPr>
        </p:nvSpPr>
        <p:spPr/>
        <p:txBody>
          <a:bodyPr/>
          <a:lstStyle/>
          <a:p>
            <a:r>
              <a:rPr lang="en-IE" smtClean="0"/>
              <a:t>It’s an extenstion of the one-way ANOVA </a:t>
            </a:r>
            <a:r>
              <a:rPr lang="en-US" smtClean="0"/>
              <a:t>but it does more than just running two separate ANOVAs</a:t>
            </a:r>
          </a:p>
          <a:p>
            <a:pPr lvl="1"/>
            <a:r>
              <a:rPr lang="en-US" smtClean="0"/>
              <a:t>because the two factors you use may operate on the response differently together than they would separately.</a:t>
            </a:r>
          </a:p>
          <a:p>
            <a:pPr lvl="2"/>
            <a:r>
              <a:rPr lang="en-IE" smtClean="0"/>
              <a:t>They may interact…</a:t>
            </a:r>
          </a:p>
          <a:p>
            <a:pPr lvl="2">
              <a:buFont typeface="Arial" charset="0"/>
              <a:buNone/>
            </a:pPr>
            <a:endParaRPr lang="en-IE" smtClean="0"/>
          </a:p>
          <a:p>
            <a:r>
              <a:rPr lang="en-IE" smtClean="0"/>
              <a:t>We’ll look at:</a:t>
            </a:r>
          </a:p>
          <a:p>
            <a:pPr lvl="1"/>
            <a:r>
              <a:rPr lang="en-US" smtClean="0"/>
              <a:t>setting up the model, </a:t>
            </a:r>
          </a:p>
          <a:p>
            <a:pPr lvl="1"/>
            <a:r>
              <a:rPr lang="en-US" smtClean="0"/>
              <a:t>the ANOVA table</a:t>
            </a:r>
          </a:p>
          <a:p>
            <a:pPr lvl="1"/>
            <a:r>
              <a:rPr lang="en-US" smtClean="0"/>
              <a:t>the F-tests</a:t>
            </a:r>
          </a:p>
          <a:p>
            <a:pPr lvl="1"/>
            <a:r>
              <a:rPr lang="en-US" smtClean="0"/>
              <a:t>drawing the appropriate conclusions</a:t>
            </a:r>
          </a:p>
        </p:txBody>
      </p:sp>
    </p:spTree>
    <p:extLst>
      <p:ext uri="{BB962C8B-B14F-4D97-AF65-F5344CB8AC3E}">
        <p14:creationId xmlns:p14="http://schemas.microsoft.com/office/powerpoint/2010/main" val="19964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bwMode="auto"/>
        <p:txBody>
          <a:bodyPr wrap="square" numCol="1" anchorCtr="0" compatLnSpc="1">
            <a:prstTxWarp prst="textNoShape">
              <a:avLst/>
            </a:prstTxWarp>
          </a:bodyPr>
          <a:lstStyle/>
          <a:p>
            <a:pPr>
              <a:defRPr/>
            </a:pPr>
            <a:r>
              <a:rPr lang="en-IE" smtClean="0"/>
              <a:t>Two-way ANOVA</a:t>
            </a:r>
            <a:endParaRPr lang="en-US" smtClean="0"/>
          </a:p>
        </p:txBody>
      </p:sp>
      <p:sp>
        <p:nvSpPr>
          <p:cNvPr id="36866" name="Rectangle 3"/>
          <p:cNvSpPr>
            <a:spLocks noGrp="1"/>
          </p:cNvSpPr>
          <p:nvPr>
            <p:ph type="body" idx="1"/>
          </p:nvPr>
        </p:nvSpPr>
        <p:spPr/>
        <p:txBody>
          <a:bodyPr/>
          <a:lstStyle/>
          <a:p>
            <a:r>
              <a:rPr lang="en-US" sz="2000"/>
              <a:t>The two-way ANOVA model extends the ideas of the one-way ANOVA model and adds an interaction term to examine how various combinations of the two factors affect the response.</a:t>
            </a:r>
          </a:p>
          <a:p>
            <a:r>
              <a:rPr lang="en-US" sz="2000"/>
              <a:t>The two-way ANOVA model contains two factors, A and B, and each factor has a certain number of levels (say i levels of factor A and j levels of factor B). </a:t>
            </a:r>
          </a:p>
          <a:p>
            <a:r>
              <a:rPr lang="en-US" sz="2000"/>
              <a:t>In the drug study example you have A = drug dosage with i = 1, 2, or 3 and B = number of times taken per day with j = 1 or 2. </a:t>
            </a:r>
          </a:p>
          <a:p>
            <a:r>
              <a:rPr lang="en-US" sz="2000"/>
              <a:t>Each person involved in the study is subject to one of the three different drug dosages and will take the drug in one of the two methods given. </a:t>
            </a:r>
          </a:p>
          <a:p>
            <a:r>
              <a:rPr lang="en-US" sz="2000"/>
              <a:t>That means you have 3 * 2 = 6 different combinations of factors A and B that you can apply to the subjects, and you can study it in the two-way ANOVA model.</a:t>
            </a:r>
          </a:p>
        </p:txBody>
      </p:sp>
    </p:spTree>
    <p:extLst>
      <p:ext uri="{BB962C8B-B14F-4D97-AF65-F5344CB8AC3E}">
        <p14:creationId xmlns:p14="http://schemas.microsoft.com/office/powerpoint/2010/main" val="1135925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bwMode="auto"/>
        <p:txBody>
          <a:bodyPr wrap="square" numCol="1" anchorCtr="0" compatLnSpc="1">
            <a:prstTxWarp prst="textNoShape">
              <a:avLst/>
            </a:prstTxWarp>
          </a:bodyPr>
          <a:lstStyle/>
          <a:p>
            <a:pPr>
              <a:defRPr/>
            </a:pPr>
            <a:r>
              <a:rPr lang="en-IE" smtClean="0"/>
              <a:t>Treatments</a:t>
            </a:r>
            <a:endParaRPr lang="en-US" smtClean="0"/>
          </a:p>
        </p:txBody>
      </p:sp>
      <p:sp>
        <p:nvSpPr>
          <p:cNvPr id="37890" name="Rectangle 3"/>
          <p:cNvSpPr>
            <a:spLocks noGrp="1"/>
          </p:cNvSpPr>
          <p:nvPr>
            <p:ph type="body" idx="1"/>
          </p:nvPr>
        </p:nvSpPr>
        <p:spPr/>
        <p:txBody>
          <a:bodyPr/>
          <a:lstStyle/>
          <a:p>
            <a:r>
              <a:rPr lang="en-US" smtClean="0"/>
              <a:t>Each different combination of levels of factors A and B is called a </a:t>
            </a:r>
            <a:r>
              <a:rPr lang="en-US" i="1" smtClean="0"/>
              <a:t>treatment </a:t>
            </a:r>
            <a:r>
              <a:rPr lang="en-US" smtClean="0"/>
              <a:t>in the model.</a:t>
            </a:r>
          </a:p>
          <a:p>
            <a:r>
              <a:rPr lang="en-US" smtClean="0"/>
              <a:t>Treatment 4 is the combination of 20mg of the drug taken in two doses of 10mg each per day.</a:t>
            </a:r>
          </a:p>
          <a:p>
            <a:r>
              <a:rPr lang="en-US" smtClean="0"/>
              <a:t>If factor A has </a:t>
            </a:r>
            <a:r>
              <a:rPr lang="en-US" i="1" smtClean="0"/>
              <a:t>i </a:t>
            </a:r>
            <a:r>
              <a:rPr lang="en-US" smtClean="0"/>
              <a:t>levels and factor B has </a:t>
            </a:r>
            <a:r>
              <a:rPr lang="en-US" i="1" smtClean="0"/>
              <a:t>j </a:t>
            </a:r>
            <a:r>
              <a:rPr lang="en-US" smtClean="0"/>
              <a:t>levels, you have </a:t>
            </a:r>
            <a:r>
              <a:rPr lang="en-US" i="1" smtClean="0"/>
              <a:t>i </a:t>
            </a:r>
            <a:r>
              <a:rPr lang="en-US" smtClean="0"/>
              <a:t>* </a:t>
            </a:r>
            <a:r>
              <a:rPr lang="en-US" i="1" smtClean="0"/>
              <a:t>j </a:t>
            </a:r>
            <a:r>
              <a:rPr lang="en-US" smtClean="0"/>
              <a:t>different combinations of treatments in your two-way ANOVA model.</a:t>
            </a:r>
          </a:p>
        </p:txBody>
      </p:sp>
      <p:pic>
        <p:nvPicPr>
          <p:cNvPr id="37891" name="Picture 4"/>
          <p:cNvPicPr>
            <a:picLocks noChangeAspect="1" noChangeArrowheads="1"/>
          </p:cNvPicPr>
          <p:nvPr/>
        </p:nvPicPr>
        <p:blipFill>
          <a:blip r:embed="rId2" cstate="print"/>
          <a:srcRect/>
          <a:stretch>
            <a:fillRect/>
          </a:stretch>
        </p:blipFill>
        <p:spPr bwMode="auto">
          <a:xfrm>
            <a:off x="3555310" y="4443897"/>
            <a:ext cx="5322888" cy="1984375"/>
          </a:xfrm>
          <a:prstGeom prst="rect">
            <a:avLst/>
          </a:prstGeom>
          <a:noFill/>
          <a:ln w="9525">
            <a:noFill/>
            <a:miter lim="800000"/>
            <a:headEnd/>
            <a:tailEnd/>
          </a:ln>
        </p:spPr>
      </p:pic>
    </p:spTree>
    <p:extLst>
      <p:ext uri="{BB962C8B-B14F-4D97-AF65-F5344CB8AC3E}">
        <p14:creationId xmlns:p14="http://schemas.microsoft.com/office/powerpoint/2010/main" val="36383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bwMode="auto"/>
        <p:txBody>
          <a:bodyPr wrap="square" numCol="1" anchorCtr="0" compatLnSpc="1">
            <a:prstTxWarp prst="textNoShape">
              <a:avLst/>
            </a:prstTxWarp>
          </a:bodyPr>
          <a:lstStyle/>
          <a:p>
            <a:pPr>
              <a:defRPr/>
            </a:pPr>
            <a:r>
              <a:rPr lang="en-IE" smtClean="0"/>
              <a:t>Two-way ANOVA terms</a:t>
            </a:r>
            <a:endParaRPr lang="en-US" smtClean="0"/>
          </a:p>
        </p:txBody>
      </p:sp>
      <p:sp>
        <p:nvSpPr>
          <p:cNvPr id="38914" name="Rectangle 3"/>
          <p:cNvSpPr>
            <a:spLocks noGrp="1"/>
          </p:cNvSpPr>
          <p:nvPr>
            <p:ph type="body" idx="1"/>
          </p:nvPr>
        </p:nvSpPr>
        <p:spPr/>
        <p:txBody>
          <a:bodyPr/>
          <a:lstStyle/>
          <a:p>
            <a:r>
              <a:rPr lang="en-US" smtClean="0"/>
              <a:t>The two-way ANOVA model contains three terms:</a:t>
            </a:r>
          </a:p>
          <a:p>
            <a:pPr lvl="1"/>
            <a:r>
              <a:rPr lang="en-US" b="1" smtClean="0"/>
              <a:t>The main effect A: </a:t>
            </a:r>
            <a:r>
              <a:rPr lang="en-US" smtClean="0"/>
              <a:t>A term for the effect of factor A on the response</a:t>
            </a:r>
          </a:p>
          <a:p>
            <a:pPr lvl="1"/>
            <a:r>
              <a:rPr lang="en-US" b="1" smtClean="0"/>
              <a:t>The main effect B: </a:t>
            </a:r>
            <a:r>
              <a:rPr lang="en-US" smtClean="0"/>
              <a:t>A term for the effect of factor B on the response</a:t>
            </a:r>
          </a:p>
          <a:p>
            <a:pPr lvl="1"/>
            <a:r>
              <a:rPr lang="en-US" b="1" smtClean="0"/>
              <a:t>The interaction of A and B: </a:t>
            </a:r>
            <a:r>
              <a:rPr lang="en-US" smtClean="0"/>
              <a:t>The effect of the combination of factors A and B (denoted AB)</a:t>
            </a:r>
          </a:p>
          <a:p>
            <a:r>
              <a:rPr lang="en-IE" smtClean="0"/>
              <a:t>In one-way ANOVA we separate total variability into:</a:t>
            </a:r>
          </a:p>
          <a:p>
            <a:pPr lvl="1"/>
            <a:r>
              <a:rPr lang="en-IE" smtClean="0"/>
              <a:t>SS-total = SS-Within + SS-Between.</a:t>
            </a:r>
          </a:p>
          <a:p>
            <a:pPr lvl="1"/>
            <a:r>
              <a:rPr lang="en-IE" smtClean="0"/>
              <a:t>(SS-total = SS-treatments + SS-error)</a:t>
            </a:r>
          </a:p>
          <a:p>
            <a:r>
              <a:rPr lang="en-IE" smtClean="0"/>
              <a:t>We now have a new main effect and an interaction between A and B so…</a:t>
            </a:r>
            <a:endParaRPr lang="en-US" smtClean="0"/>
          </a:p>
        </p:txBody>
      </p:sp>
    </p:spTree>
    <p:extLst>
      <p:ext uri="{BB962C8B-B14F-4D97-AF65-F5344CB8AC3E}">
        <p14:creationId xmlns:p14="http://schemas.microsoft.com/office/powerpoint/2010/main" val="111236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bwMode="auto"/>
        <p:txBody>
          <a:bodyPr wrap="square" numCol="1" anchorCtr="0" compatLnSpc="1">
            <a:prstTxWarp prst="textNoShape">
              <a:avLst/>
            </a:prstTxWarp>
          </a:bodyPr>
          <a:lstStyle/>
          <a:p>
            <a:pPr>
              <a:defRPr/>
            </a:pPr>
            <a:r>
              <a:rPr lang="en-IE" smtClean="0"/>
              <a:t>ANOVA</a:t>
            </a:r>
            <a:endParaRPr lang="en-US" smtClean="0"/>
          </a:p>
        </p:txBody>
      </p:sp>
      <p:sp>
        <p:nvSpPr>
          <p:cNvPr id="21506" name="Rectangle 3"/>
          <p:cNvSpPr>
            <a:spLocks noGrp="1"/>
          </p:cNvSpPr>
          <p:nvPr>
            <p:ph type="body" idx="1"/>
          </p:nvPr>
        </p:nvSpPr>
        <p:spPr/>
        <p:txBody>
          <a:bodyPr>
            <a:normAutofit lnSpcReduction="10000"/>
          </a:bodyPr>
          <a:lstStyle/>
          <a:p>
            <a:r>
              <a:rPr lang="en-IE" smtClean="0"/>
              <a:t>Create the ANOVA table quickly using EXCEL</a:t>
            </a:r>
          </a:p>
          <a:p>
            <a:pPr lvl="1"/>
            <a:r>
              <a:rPr lang="en-IE" smtClean="0"/>
              <a:t>Can you remember what to do?!</a:t>
            </a:r>
          </a:p>
          <a:p>
            <a:r>
              <a:rPr lang="en-IE" smtClean="0"/>
              <a:t>Lets try a one-way ANOVA in R:</a:t>
            </a:r>
          </a:p>
          <a:p>
            <a:pPr>
              <a:buFont typeface="Arial" charset="0"/>
              <a:buNone/>
            </a:pPr>
            <a:endParaRPr lang="en-IE" smtClean="0"/>
          </a:p>
          <a:p>
            <a:pPr>
              <a:buFont typeface="Arial" charset="0"/>
              <a:buNone/>
            </a:pPr>
            <a:r>
              <a:rPr lang="en-US" smtClean="0"/>
              <a:t>&gt; anova_dataset1 &lt;- read.csv( "c:/anova_data_set.csv", header=TRUE)</a:t>
            </a:r>
          </a:p>
          <a:p>
            <a:pPr>
              <a:buFont typeface="Arial" charset="0"/>
              <a:buNone/>
            </a:pPr>
            <a:endParaRPr lang="en-IE" smtClean="0"/>
          </a:p>
          <a:p>
            <a:r>
              <a:rPr lang="en-IE" smtClean="0"/>
              <a:t>Visualise!</a:t>
            </a:r>
          </a:p>
          <a:p>
            <a:endParaRPr lang="en-IE" smtClean="0"/>
          </a:p>
          <a:p>
            <a:pPr>
              <a:buFont typeface="Arial" charset="0"/>
              <a:buNone/>
            </a:pPr>
            <a:r>
              <a:rPr lang="en-US" smtClean="0"/>
              <a:t>&gt; boxplot( anova_dataset1 )</a:t>
            </a:r>
          </a:p>
        </p:txBody>
      </p:sp>
    </p:spTree>
    <p:extLst>
      <p:ext uri="{BB962C8B-B14F-4D97-AF65-F5344CB8AC3E}">
        <p14:creationId xmlns:p14="http://schemas.microsoft.com/office/powerpoint/2010/main" val="60311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bwMode="auto"/>
        <p:txBody>
          <a:bodyPr wrap="square" numCol="1" anchorCtr="0" compatLnSpc="1">
            <a:prstTxWarp prst="textNoShape">
              <a:avLst/>
            </a:prstTxWarp>
          </a:bodyPr>
          <a:lstStyle/>
          <a:p>
            <a:pPr>
              <a:defRPr/>
            </a:pPr>
            <a:r>
              <a:rPr lang="en-IE" smtClean="0"/>
              <a:t>Two-way ANOVA</a:t>
            </a:r>
            <a:endParaRPr lang="en-US" smtClean="0"/>
          </a:p>
        </p:txBody>
      </p:sp>
      <p:sp>
        <p:nvSpPr>
          <p:cNvPr id="39938" name="Rectangle 3"/>
          <p:cNvSpPr>
            <a:spLocks noGrp="1"/>
          </p:cNvSpPr>
          <p:nvPr>
            <p:ph type="body" idx="1"/>
          </p:nvPr>
        </p:nvSpPr>
        <p:spPr/>
        <p:txBody>
          <a:bodyPr>
            <a:normAutofit lnSpcReduction="10000"/>
          </a:bodyPr>
          <a:lstStyle/>
          <a:p>
            <a:r>
              <a:rPr lang="en-US" smtClean="0"/>
              <a:t>The sums of squares equation for the two-way ANOVA model is:</a:t>
            </a:r>
          </a:p>
          <a:p>
            <a:pPr lvl="1"/>
            <a:r>
              <a:rPr lang="en-US" smtClean="0"/>
              <a:t> SS-total = SS-A + SS-B + SS-AB + SS-within.</a:t>
            </a:r>
          </a:p>
          <a:p>
            <a:r>
              <a:rPr lang="en-US" smtClean="0"/>
              <a:t>Here SS-total is the total variability in the</a:t>
            </a:r>
          </a:p>
          <a:p>
            <a:r>
              <a:rPr lang="en-US" i="1" smtClean="0"/>
              <a:t>y</a:t>
            </a:r>
            <a:r>
              <a:rPr lang="en-US" smtClean="0"/>
              <a:t>-values; SS-A is the sums of squares due to factor A (representing the variability in the </a:t>
            </a:r>
            <a:r>
              <a:rPr lang="en-US" i="1" smtClean="0"/>
              <a:t>y</a:t>
            </a:r>
            <a:r>
              <a:rPr lang="en-US" smtClean="0"/>
              <a:t>-values explained by factor A.); and similarly for SS-B and factor B.</a:t>
            </a:r>
          </a:p>
          <a:p>
            <a:r>
              <a:rPr lang="en-US" smtClean="0"/>
              <a:t>SS-AB is the sums of squares due to the interaction of factors A and B, and SS-within (aka SS-error ) is the amount of variability left unexplained, and deemed error.</a:t>
            </a:r>
          </a:p>
          <a:p>
            <a:r>
              <a:rPr lang="en-IE" smtClean="0"/>
              <a:t>Now lets look into the interaction more…</a:t>
            </a:r>
            <a:endParaRPr lang="en-US" smtClean="0"/>
          </a:p>
        </p:txBody>
      </p:sp>
    </p:spTree>
    <p:extLst>
      <p:ext uri="{BB962C8B-B14F-4D97-AF65-F5344CB8AC3E}">
        <p14:creationId xmlns:p14="http://schemas.microsoft.com/office/powerpoint/2010/main" val="1666063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bwMode="auto"/>
        <p:txBody>
          <a:bodyPr wrap="square" numCol="1" anchorCtr="0" compatLnSpc="1">
            <a:prstTxWarp prst="textNoShape">
              <a:avLst/>
            </a:prstTxWarp>
          </a:bodyPr>
          <a:lstStyle/>
          <a:p>
            <a:pPr>
              <a:defRPr/>
            </a:pPr>
            <a:r>
              <a:rPr lang="en-US" smtClean="0"/>
              <a:t>Interaction Effects</a:t>
            </a:r>
          </a:p>
        </p:txBody>
      </p:sp>
      <p:sp>
        <p:nvSpPr>
          <p:cNvPr id="40962" name="Rectangle 3"/>
          <p:cNvSpPr>
            <a:spLocks noGrp="1"/>
          </p:cNvSpPr>
          <p:nvPr>
            <p:ph type="body" idx="1"/>
          </p:nvPr>
        </p:nvSpPr>
        <p:spPr/>
        <p:txBody>
          <a:bodyPr/>
          <a:lstStyle/>
          <a:p>
            <a:r>
              <a:rPr lang="en-US" smtClean="0"/>
              <a:t>The interaction effect is the heart of the two-way ANOVA model. </a:t>
            </a:r>
          </a:p>
          <a:p>
            <a:r>
              <a:rPr lang="en-US" smtClean="0"/>
              <a:t>Knowing that the two factors may act together in a different way than they would separately is important and must be taken into account.</a:t>
            </a:r>
          </a:p>
          <a:p>
            <a:r>
              <a:rPr lang="en-IE" smtClean="0"/>
              <a:t>What is it?</a:t>
            </a:r>
          </a:p>
          <a:p>
            <a:pPr lvl="1"/>
            <a:r>
              <a:rPr lang="en-US" smtClean="0"/>
              <a:t>Interaction is when two factors meet, or interact with each other, on the response in a way that’s different from how each factor affects the response separately. </a:t>
            </a:r>
          </a:p>
          <a:p>
            <a:pPr lvl="1"/>
            <a:r>
              <a:rPr lang="en-US" smtClean="0"/>
              <a:t>For example, before you can test to see whether dosage of medicine (factor A) or number of times taken (factor B) are important in explaining changes in blood pressure, you have to look at how they operate together to affect blood pressure. That is, you have to examine the interaction term.</a:t>
            </a:r>
          </a:p>
        </p:txBody>
      </p:sp>
    </p:spTree>
    <p:extLst>
      <p:ext uri="{BB962C8B-B14F-4D97-AF65-F5344CB8AC3E}">
        <p14:creationId xmlns:p14="http://schemas.microsoft.com/office/powerpoint/2010/main" val="485030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bwMode="auto"/>
        <p:txBody>
          <a:bodyPr wrap="square" numCol="1" anchorCtr="0" compatLnSpc="1">
            <a:prstTxWarp prst="textNoShape">
              <a:avLst/>
            </a:prstTxWarp>
          </a:bodyPr>
          <a:lstStyle/>
          <a:p>
            <a:pPr>
              <a:defRPr/>
            </a:pPr>
            <a:r>
              <a:rPr lang="en-IE" smtClean="0"/>
              <a:t>Interaction</a:t>
            </a:r>
            <a:endParaRPr lang="en-US" smtClean="0"/>
          </a:p>
        </p:txBody>
      </p:sp>
      <p:sp>
        <p:nvSpPr>
          <p:cNvPr id="41986" name="Rectangle 3"/>
          <p:cNvSpPr>
            <a:spLocks noGrp="1"/>
          </p:cNvSpPr>
          <p:nvPr>
            <p:ph type="body" idx="1"/>
          </p:nvPr>
        </p:nvSpPr>
        <p:spPr/>
        <p:txBody>
          <a:bodyPr/>
          <a:lstStyle/>
          <a:p>
            <a:r>
              <a:rPr lang="en-US" smtClean="0"/>
              <a:t>Suppose you’re taking one type of medicine for cholesterol and one medicine for a heart problem. </a:t>
            </a:r>
          </a:p>
          <a:p>
            <a:r>
              <a:rPr lang="en-US" smtClean="0"/>
              <a:t>Suppose researchers only looked at the effects of each drug alone, saying each one was good for managing the problem for which it was designed, with little to no side effects. </a:t>
            </a:r>
          </a:p>
          <a:p>
            <a:r>
              <a:rPr lang="en-US" smtClean="0"/>
              <a:t>Now you come along and mix the two drugs in your system.</a:t>
            </a:r>
          </a:p>
          <a:p>
            <a:r>
              <a:rPr lang="en-US" smtClean="0"/>
              <a:t>As far as the individual study results are concerned, all bets are off. With only those separate studies to go on, they will have no idea how the drugs will interact with each other, and you can be in a great deal of trouble very quickly.</a:t>
            </a:r>
          </a:p>
        </p:txBody>
      </p:sp>
    </p:spTree>
    <p:extLst>
      <p:ext uri="{BB962C8B-B14F-4D97-AF65-F5344CB8AC3E}">
        <p14:creationId xmlns:p14="http://schemas.microsoft.com/office/powerpoint/2010/main" val="51437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bwMode="auto"/>
        <p:txBody>
          <a:bodyPr wrap="square" numCol="1" anchorCtr="0" compatLnSpc="1">
            <a:prstTxWarp prst="textNoShape">
              <a:avLst/>
            </a:prstTxWarp>
          </a:bodyPr>
          <a:lstStyle/>
          <a:p>
            <a:pPr>
              <a:defRPr/>
            </a:pPr>
            <a:r>
              <a:rPr lang="en-IE" smtClean="0"/>
              <a:t>Interaction Plots</a:t>
            </a:r>
            <a:endParaRPr lang="en-US" smtClean="0"/>
          </a:p>
        </p:txBody>
      </p:sp>
      <p:sp>
        <p:nvSpPr>
          <p:cNvPr id="43010" name="Rectangle 3"/>
          <p:cNvSpPr>
            <a:spLocks noGrp="1"/>
          </p:cNvSpPr>
          <p:nvPr>
            <p:ph type="body" idx="1"/>
          </p:nvPr>
        </p:nvSpPr>
        <p:spPr/>
        <p:txBody>
          <a:bodyPr/>
          <a:lstStyle/>
          <a:p>
            <a:r>
              <a:rPr lang="en-US" smtClean="0"/>
              <a:t>In the two-way ANOVA model, you have two factors and their interaction. </a:t>
            </a:r>
          </a:p>
          <a:p>
            <a:r>
              <a:rPr lang="en-US" smtClean="0"/>
              <a:t>A number of results could come out of this model in terms of significance of the individual terms, as you can see in the following:</a:t>
            </a:r>
          </a:p>
          <a:p>
            <a:pPr lvl="1"/>
            <a:r>
              <a:rPr lang="en-US" smtClean="0"/>
              <a:t> Factors A and B are both significant.</a:t>
            </a:r>
          </a:p>
          <a:p>
            <a:pPr lvl="1"/>
            <a:r>
              <a:rPr lang="en-US" smtClean="0"/>
              <a:t> Factor A is significant but not factor B.</a:t>
            </a:r>
          </a:p>
          <a:p>
            <a:pPr lvl="1"/>
            <a:r>
              <a:rPr lang="en-US" smtClean="0"/>
              <a:t> Factor B is significant but not factor A.</a:t>
            </a:r>
          </a:p>
          <a:p>
            <a:pPr lvl="1"/>
            <a:r>
              <a:rPr lang="en-US" smtClean="0"/>
              <a:t> Neither factors A nor B are significant.</a:t>
            </a:r>
          </a:p>
          <a:p>
            <a:pPr lvl="1"/>
            <a:r>
              <a:rPr lang="en-US" smtClean="0"/>
              <a:t> The interaction term AB is significant.</a:t>
            </a:r>
          </a:p>
        </p:txBody>
      </p:sp>
    </p:spTree>
    <p:extLst>
      <p:ext uri="{BB962C8B-B14F-4D97-AF65-F5344CB8AC3E}">
        <p14:creationId xmlns:p14="http://schemas.microsoft.com/office/powerpoint/2010/main" val="1217451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bwMode="auto"/>
        <p:txBody>
          <a:bodyPr wrap="square" numCol="1" anchorCtr="0" compatLnSpc="1">
            <a:prstTxWarp prst="textNoShape">
              <a:avLst/>
            </a:prstTxWarp>
          </a:bodyPr>
          <a:lstStyle/>
          <a:p>
            <a:pPr>
              <a:defRPr/>
            </a:pPr>
            <a:r>
              <a:rPr lang="en-IE" smtClean="0"/>
              <a:t>Interaction Plots</a:t>
            </a:r>
            <a:endParaRPr lang="en-US" smtClean="0"/>
          </a:p>
        </p:txBody>
      </p:sp>
      <p:sp>
        <p:nvSpPr>
          <p:cNvPr id="44034" name="Rectangle 3"/>
          <p:cNvSpPr>
            <a:spLocks noGrp="1"/>
          </p:cNvSpPr>
          <p:nvPr>
            <p:ph type="body" idx="1"/>
          </p:nvPr>
        </p:nvSpPr>
        <p:spPr/>
        <p:txBody>
          <a:bodyPr/>
          <a:lstStyle/>
          <a:p>
            <a:r>
              <a:rPr lang="en-US" smtClean="0"/>
              <a:t>Both A and B are significant in the model (no interaction present)</a:t>
            </a:r>
          </a:p>
          <a:p>
            <a:pPr lvl="1"/>
            <a:r>
              <a:rPr lang="en-US" smtClean="0"/>
              <a:t>The lines represent the levels of the times per-day factor (B); the </a:t>
            </a:r>
            <a:r>
              <a:rPr lang="en-US" i="1" smtClean="0"/>
              <a:t>x</a:t>
            </a:r>
            <a:r>
              <a:rPr lang="en-US" smtClean="0"/>
              <a:t>-axis represents the levels of the dosage factor (A); and the </a:t>
            </a:r>
            <a:r>
              <a:rPr lang="en-US" i="1" smtClean="0"/>
              <a:t>y-</a:t>
            </a:r>
            <a:r>
              <a:rPr lang="en-US" smtClean="0"/>
              <a:t>axis represents the average value of the response variable </a:t>
            </a:r>
            <a:r>
              <a:rPr lang="en-US" i="1" smtClean="0"/>
              <a:t>y</a:t>
            </a:r>
            <a:r>
              <a:rPr lang="en-US" smtClean="0"/>
              <a:t>, change in blood pressure, at each combination of treatments.</a:t>
            </a:r>
          </a:p>
        </p:txBody>
      </p:sp>
      <p:pic>
        <p:nvPicPr>
          <p:cNvPr id="44035" name="Picture 4"/>
          <p:cNvPicPr>
            <a:picLocks noChangeAspect="1" noChangeArrowheads="1"/>
          </p:cNvPicPr>
          <p:nvPr/>
        </p:nvPicPr>
        <p:blipFill>
          <a:blip r:embed="rId2" cstate="print"/>
          <a:srcRect/>
          <a:stretch>
            <a:fillRect/>
          </a:stretch>
        </p:blipFill>
        <p:spPr bwMode="auto">
          <a:xfrm>
            <a:off x="5448301" y="3860800"/>
            <a:ext cx="4672013" cy="2446338"/>
          </a:xfrm>
          <a:prstGeom prst="rect">
            <a:avLst/>
          </a:prstGeom>
          <a:noFill/>
          <a:ln w="9525">
            <a:solidFill>
              <a:schemeClr val="tx1"/>
            </a:solidFill>
            <a:miter lim="800000"/>
            <a:headEnd/>
            <a:tailEnd/>
          </a:ln>
        </p:spPr>
      </p:pic>
      <p:sp>
        <p:nvSpPr>
          <p:cNvPr id="44036" name="Text Box 5"/>
          <p:cNvSpPr txBox="1">
            <a:spLocks noChangeArrowheads="1"/>
          </p:cNvSpPr>
          <p:nvPr/>
        </p:nvSpPr>
        <p:spPr bwMode="auto">
          <a:xfrm>
            <a:off x="2063751" y="4581525"/>
            <a:ext cx="2951163" cy="923330"/>
          </a:xfrm>
          <a:prstGeom prst="rect">
            <a:avLst/>
          </a:prstGeom>
          <a:solidFill>
            <a:schemeClr val="accent1"/>
          </a:solidFill>
          <a:ln w="9525">
            <a:noFill/>
            <a:miter lim="800000"/>
            <a:headEnd/>
            <a:tailEnd/>
          </a:ln>
        </p:spPr>
        <p:txBody>
          <a:bodyPr>
            <a:spAutoFit/>
          </a:bodyPr>
          <a:lstStyle/>
          <a:p>
            <a:pPr>
              <a:spcBef>
                <a:spcPct val="50000"/>
              </a:spcBef>
            </a:pPr>
            <a:r>
              <a:rPr lang="en-US"/>
              <a:t>Two parallel lines in an interaction plot means a lack of an interaction effect.</a:t>
            </a:r>
          </a:p>
        </p:txBody>
      </p:sp>
    </p:spTree>
    <p:extLst>
      <p:ext uri="{BB962C8B-B14F-4D97-AF65-F5344CB8AC3E}">
        <p14:creationId xmlns:p14="http://schemas.microsoft.com/office/powerpoint/2010/main" val="482550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bwMode="auto"/>
        <p:txBody>
          <a:bodyPr wrap="square" numCol="1" anchorCtr="0" compatLnSpc="1">
            <a:prstTxWarp prst="textNoShape">
              <a:avLst/>
            </a:prstTxWarp>
          </a:bodyPr>
          <a:lstStyle/>
          <a:p>
            <a:pPr>
              <a:defRPr/>
            </a:pPr>
            <a:r>
              <a:rPr lang="en-IE" smtClean="0"/>
              <a:t>Interaction Plots</a:t>
            </a:r>
            <a:endParaRPr lang="en-US" smtClean="0"/>
          </a:p>
        </p:txBody>
      </p:sp>
      <p:sp>
        <p:nvSpPr>
          <p:cNvPr id="45058" name="Rectangle 3"/>
          <p:cNvSpPr>
            <a:spLocks noGrp="1"/>
          </p:cNvSpPr>
          <p:nvPr>
            <p:ph type="body" idx="1"/>
          </p:nvPr>
        </p:nvSpPr>
        <p:spPr/>
        <p:txBody>
          <a:bodyPr/>
          <a:lstStyle/>
          <a:p>
            <a:r>
              <a:rPr lang="en-US" smtClean="0"/>
              <a:t>Factor A is significant but not factor B:</a:t>
            </a:r>
          </a:p>
          <a:p>
            <a:pPr lvl="1"/>
            <a:r>
              <a:rPr lang="en-US" smtClean="0"/>
              <a:t>blood pressure changes across dosage levels for taking the drug once or twice a day. However, the two lines are so close together that whether you take the drug once or twice a day has no effect.</a:t>
            </a:r>
          </a:p>
          <a:p>
            <a:pPr lvl="1"/>
            <a:r>
              <a:rPr lang="en-US" smtClean="0"/>
              <a:t>So factor A (dosage) is significant, and factor B (times per day) isn’t.</a:t>
            </a:r>
          </a:p>
        </p:txBody>
      </p:sp>
      <p:pic>
        <p:nvPicPr>
          <p:cNvPr id="45059" name="Picture 4"/>
          <p:cNvPicPr>
            <a:picLocks noChangeAspect="1" noChangeArrowheads="1"/>
          </p:cNvPicPr>
          <p:nvPr/>
        </p:nvPicPr>
        <p:blipFill>
          <a:blip r:embed="rId2" cstate="print"/>
          <a:srcRect/>
          <a:stretch>
            <a:fillRect/>
          </a:stretch>
        </p:blipFill>
        <p:spPr bwMode="auto">
          <a:xfrm>
            <a:off x="3935413" y="3789363"/>
            <a:ext cx="4252912" cy="23241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320019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bwMode="auto"/>
        <p:txBody>
          <a:bodyPr wrap="square" numCol="1" anchorCtr="0" compatLnSpc="1">
            <a:prstTxWarp prst="textNoShape">
              <a:avLst/>
            </a:prstTxWarp>
          </a:bodyPr>
          <a:lstStyle/>
          <a:p>
            <a:pPr>
              <a:defRPr/>
            </a:pPr>
            <a:r>
              <a:rPr lang="en-IE" smtClean="0"/>
              <a:t>Interaction Plots</a:t>
            </a:r>
            <a:endParaRPr lang="en-US" smtClean="0"/>
          </a:p>
        </p:txBody>
      </p:sp>
      <p:sp>
        <p:nvSpPr>
          <p:cNvPr id="46082" name="Rectangle 3"/>
          <p:cNvSpPr>
            <a:spLocks noGrp="1"/>
          </p:cNvSpPr>
          <p:nvPr>
            <p:ph type="body" idx="1"/>
          </p:nvPr>
        </p:nvSpPr>
        <p:spPr/>
        <p:txBody>
          <a:bodyPr/>
          <a:lstStyle/>
          <a:p>
            <a:r>
              <a:rPr lang="en-US" smtClean="0"/>
              <a:t>Factor B is significant but not factor A:</a:t>
            </a:r>
          </a:p>
          <a:p>
            <a:pPr lvl="1"/>
            <a:r>
              <a:rPr lang="en-US" smtClean="0"/>
              <a:t>The lines are flat across dosage levels indicating that dosage has no effect on blood pressure.</a:t>
            </a:r>
          </a:p>
          <a:p>
            <a:pPr lvl="1"/>
            <a:r>
              <a:rPr lang="en-US" smtClean="0"/>
              <a:t>However, the two lines for times per day are spread apart, so their effect on blood pressure is significant. (Parallel lines mean no interaction effect).</a:t>
            </a:r>
          </a:p>
        </p:txBody>
      </p:sp>
      <p:pic>
        <p:nvPicPr>
          <p:cNvPr id="46083" name="Picture 4"/>
          <p:cNvPicPr>
            <a:picLocks noChangeAspect="1" noChangeArrowheads="1"/>
          </p:cNvPicPr>
          <p:nvPr/>
        </p:nvPicPr>
        <p:blipFill>
          <a:blip r:embed="rId2" cstate="print"/>
          <a:srcRect/>
          <a:stretch>
            <a:fillRect/>
          </a:stretch>
        </p:blipFill>
        <p:spPr bwMode="auto">
          <a:xfrm>
            <a:off x="3575050" y="3933825"/>
            <a:ext cx="4275138" cy="22479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054990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bwMode="auto"/>
        <p:txBody>
          <a:bodyPr wrap="square" numCol="1" anchorCtr="0" compatLnSpc="1">
            <a:prstTxWarp prst="textNoShape">
              <a:avLst/>
            </a:prstTxWarp>
          </a:bodyPr>
          <a:lstStyle/>
          <a:p>
            <a:pPr>
              <a:defRPr/>
            </a:pPr>
            <a:r>
              <a:rPr lang="en-IE" smtClean="0"/>
              <a:t>Interaction Plots</a:t>
            </a:r>
            <a:endParaRPr lang="en-US" smtClean="0"/>
          </a:p>
        </p:txBody>
      </p:sp>
      <p:sp>
        <p:nvSpPr>
          <p:cNvPr id="47106" name="Rectangle 3"/>
          <p:cNvSpPr>
            <a:spLocks noGrp="1"/>
          </p:cNvSpPr>
          <p:nvPr>
            <p:ph type="body" idx="1"/>
          </p:nvPr>
        </p:nvSpPr>
        <p:spPr/>
        <p:txBody>
          <a:bodyPr/>
          <a:lstStyle/>
          <a:p>
            <a:r>
              <a:rPr lang="en-US" smtClean="0"/>
              <a:t>Neither factor is significant:</a:t>
            </a:r>
          </a:p>
          <a:p>
            <a:pPr lvl="1"/>
            <a:r>
              <a:rPr lang="en-IE" smtClean="0"/>
              <a:t>We see </a:t>
            </a:r>
            <a:r>
              <a:rPr lang="en-US" smtClean="0"/>
              <a:t>two flat lines that are very close to each other. This represents the case where neither factor A nor factor B are significant.</a:t>
            </a:r>
          </a:p>
        </p:txBody>
      </p:sp>
      <p:pic>
        <p:nvPicPr>
          <p:cNvPr id="47107" name="Picture 4"/>
          <p:cNvPicPr>
            <a:picLocks noChangeAspect="1" noChangeArrowheads="1"/>
          </p:cNvPicPr>
          <p:nvPr/>
        </p:nvPicPr>
        <p:blipFill>
          <a:blip r:embed="rId2" cstate="print"/>
          <a:srcRect/>
          <a:stretch>
            <a:fillRect/>
          </a:stretch>
        </p:blipFill>
        <p:spPr bwMode="auto">
          <a:xfrm>
            <a:off x="3575050" y="3213100"/>
            <a:ext cx="4343400" cy="23622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47704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bwMode="auto"/>
        <p:txBody>
          <a:bodyPr wrap="square" numCol="1" anchorCtr="0" compatLnSpc="1">
            <a:prstTxWarp prst="textNoShape">
              <a:avLst/>
            </a:prstTxWarp>
          </a:bodyPr>
          <a:lstStyle/>
          <a:p>
            <a:pPr>
              <a:defRPr/>
            </a:pPr>
            <a:r>
              <a:rPr lang="en-IE" smtClean="0"/>
              <a:t>Interaction Plots</a:t>
            </a:r>
            <a:endParaRPr lang="en-US" smtClean="0"/>
          </a:p>
        </p:txBody>
      </p:sp>
      <p:sp>
        <p:nvSpPr>
          <p:cNvPr id="48130" name="Rectangle 3"/>
          <p:cNvSpPr>
            <a:spLocks noGrp="1"/>
          </p:cNvSpPr>
          <p:nvPr>
            <p:ph type="body" idx="1"/>
          </p:nvPr>
        </p:nvSpPr>
        <p:spPr>
          <a:xfrm>
            <a:off x="1981200" y="1341438"/>
            <a:ext cx="7620000" cy="4800600"/>
          </a:xfrm>
        </p:spPr>
        <p:txBody>
          <a:bodyPr/>
          <a:lstStyle/>
          <a:p>
            <a:r>
              <a:rPr lang="en-US" smtClean="0"/>
              <a:t>Interaction term is significant:</a:t>
            </a:r>
          </a:p>
          <a:p>
            <a:pPr lvl="1"/>
            <a:r>
              <a:rPr lang="en-IE" smtClean="0"/>
              <a:t>This is the </a:t>
            </a:r>
            <a:r>
              <a:rPr lang="en-US" smtClean="0"/>
              <a:t>most interesting interaction plot of all. The big picture is that because the two lines cross, then factors A and B interact with each other in the way that they operate on the response. If they didn’t interact, then the lines would be parallel.</a:t>
            </a:r>
          </a:p>
          <a:p>
            <a:pPr lvl="1"/>
            <a:r>
              <a:rPr lang="en-US" smtClean="0"/>
              <a:t>When you take the drug two times per day at the low dose, you get a low change in blood pressure; as you increase dosage, blood pressure increases also. But when you take the drug once per day, the opposite result happens.</a:t>
            </a:r>
          </a:p>
        </p:txBody>
      </p:sp>
      <p:pic>
        <p:nvPicPr>
          <p:cNvPr id="48131" name="Picture 4"/>
          <p:cNvPicPr>
            <a:picLocks noChangeAspect="1" noChangeArrowheads="1"/>
          </p:cNvPicPr>
          <p:nvPr/>
        </p:nvPicPr>
        <p:blipFill>
          <a:blip r:embed="rId2" cstate="print"/>
          <a:srcRect/>
          <a:stretch>
            <a:fillRect/>
          </a:stretch>
        </p:blipFill>
        <p:spPr bwMode="auto">
          <a:xfrm>
            <a:off x="3503614" y="4365625"/>
            <a:ext cx="4465637" cy="2109788"/>
          </a:xfrm>
          <a:prstGeom prst="rect">
            <a:avLst/>
          </a:prstGeom>
          <a:noFill/>
          <a:ln w="9525">
            <a:noFill/>
            <a:miter lim="800000"/>
            <a:headEnd/>
            <a:tailEnd/>
          </a:ln>
        </p:spPr>
      </p:pic>
    </p:spTree>
    <p:extLst>
      <p:ext uri="{BB962C8B-B14F-4D97-AF65-F5344CB8AC3E}">
        <p14:creationId xmlns:p14="http://schemas.microsoft.com/office/powerpoint/2010/main" val="1344139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4"/>
          <p:cNvPicPr>
            <a:picLocks noChangeAspect="1" noChangeArrowheads="1"/>
          </p:cNvPicPr>
          <p:nvPr/>
        </p:nvPicPr>
        <p:blipFill>
          <a:blip r:embed="rId2" cstate="print"/>
          <a:srcRect/>
          <a:stretch>
            <a:fillRect/>
          </a:stretch>
        </p:blipFill>
        <p:spPr bwMode="auto">
          <a:xfrm>
            <a:off x="5735638" y="3068638"/>
            <a:ext cx="3414712" cy="3409950"/>
          </a:xfrm>
          <a:prstGeom prst="rect">
            <a:avLst/>
          </a:prstGeom>
          <a:noFill/>
          <a:ln w="9525">
            <a:noFill/>
            <a:miter lim="800000"/>
            <a:headEnd/>
            <a:tailEnd/>
          </a:ln>
        </p:spPr>
      </p:pic>
      <p:sp>
        <p:nvSpPr>
          <p:cNvPr id="87042" name="Rectangle 2"/>
          <p:cNvSpPr>
            <a:spLocks noGrp="1"/>
          </p:cNvSpPr>
          <p:nvPr>
            <p:ph type="title"/>
          </p:nvPr>
        </p:nvSpPr>
        <p:spPr bwMode="auto"/>
        <p:txBody>
          <a:bodyPr wrap="square" numCol="1" anchorCtr="0" compatLnSpc="1">
            <a:prstTxWarp prst="textNoShape">
              <a:avLst/>
            </a:prstTxWarp>
          </a:bodyPr>
          <a:lstStyle/>
          <a:p>
            <a:pPr>
              <a:defRPr/>
            </a:pPr>
            <a:r>
              <a:rPr lang="en-IE" smtClean="0"/>
              <a:t>In practice</a:t>
            </a:r>
            <a:endParaRPr lang="en-US" smtClean="0"/>
          </a:p>
        </p:txBody>
      </p:sp>
      <p:sp>
        <p:nvSpPr>
          <p:cNvPr id="49155" name="Rectangle 3"/>
          <p:cNvSpPr>
            <a:spLocks noGrp="1"/>
          </p:cNvSpPr>
          <p:nvPr>
            <p:ph type="body" idx="1"/>
          </p:nvPr>
        </p:nvSpPr>
        <p:spPr>
          <a:xfrm>
            <a:off x="1992313" y="1628775"/>
            <a:ext cx="7620000" cy="4800600"/>
          </a:xfrm>
        </p:spPr>
        <p:txBody>
          <a:bodyPr/>
          <a:lstStyle/>
          <a:p>
            <a:pPr>
              <a:buFont typeface="Arial" charset="0"/>
              <a:buNone/>
            </a:pPr>
            <a:r>
              <a:rPr lang="en-US" smtClean="0"/>
              <a:t>&gt; data("weightgain", package = "HSAUR")</a:t>
            </a:r>
          </a:p>
          <a:p>
            <a:pPr>
              <a:buFont typeface="Arial" charset="0"/>
              <a:buNone/>
            </a:pPr>
            <a:r>
              <a:rPr lang="en-IE" smtClean="0"/>
              <a:t>&gt; </a:t>
            </a:r>
            <a:r>
              <a:rPr lang="en-US" smtClean="0"/>
              <a:t>str( weightgain )</a:t>
            </a:r>
          </a:p>
          <a:p>
            <a:pPr>
              <a:buFont typeface="Arial" charset="0"/>
              <a:buNone/>
            </a:pPr>
            <a:r>
              <a:rPr lang="en-US" smtClean="0"/>
              <a:t>&gt; plot.design( weightgain )</a:t>
            </a:r>
          </a:p>
          <a:p>
            <a:pPr>
              <a:buFont typeface="Arial" charset="0"/>
              <a:buNone/>
            </a:pPr>
            <a:r>
              <a:rPr lang="en-US" smtClean="0"/>
              <a:t>&gt; wg_aov &lt;- aov(weightgain ~ source * type, data = weightgain)</a:t>
            </a:r>
          </a:p>
          <a:p>
            <a:pPr>
              <a:buFont typeface="Arial" charset="0"/>
              <a:buNone/>
            </a:pPr>
            <a:r>
              <a:rPr lang="en-US" smtClean="0"/>
              <a:t>&gt; summary(wg_aov)</a:t>
            </a:r>
          </a:p>
        </p:txBody>
      </p:sp>
    </p:spTree>
    <p:extLst>
      <p:ext uri="{BB962C8B-B14F-4D97-AF65-F5344CB8AC3E}">
        <p14:creationId xmlns:p14="http://schemas.microsoft.com/office/powerpoint/2010/main" val="157286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cstate="print"/>
          <a:srcRect/>
          <a:stretch>
            <a:fillRect/>
          </a:stretch>
        </p:blipFill>
        <p:spPr bwMode="auto">
          <a:xfrm>
            <a:off x="3575051" y="1412875"/>
            <a:ext cx="6005513" cy="5207000"/>
          </a:xfrm>
          <a:prstGeom prst="rect">
            <a:avLst/>
          </a:prstGeom>
          <a:noFill/>
          <a:ln w="9525">
            <a:noFill/>
            <a:miter lim="800000"/>
            <a:headEnd/>
            <a:tailEnd/>
          </a:ln>
        </p:spPr>
      </p:pic>
      <p:sp>
        <p:nvSpPr>
          <p:cNvPr id="62466" name="Rectangle 2"/>
          <p:cNvSpPr>
            <a:spLocks noGrp="1"/>
          </p:cNvSpPr>
          <p:nvPr>
            <p:ph type="title"/>
          </p:nvPr>
        </p:nvSpPr>
        <p:spPr bwMode="auto"/>
        <p:txBody>
          <a:bodyPr wrap="square" numCol="1" anchorCtr="0" compatLnSpc="1">
            <a:prstTxWarp prst="textNoShape">
              <a:avLst/>
            </a:prstTxWarp>
          </a:bodyPr>
          <a:lstStyle/>
          <a:p>
            <a:pPr>
              <a:defRPr/>
            </a:pPr>
            <a:r>
              <a:rPr lang="en-IE" smtClean="0"/>
              <a:t>Box plot</a:t>
            </a:r>
            <a:endParaRPr lang="en-US" smtClean="0"/>
          </a:p>
        </p:txBody>
      </p:sp>
      <p:sp>
        <p:nvSpPr>
          <p:cNvPr id="22531" name="Rectangle 3"/>
          <p:cNvSpPr>
            <a:spLocks noGrp="1"/>
          </p:cNvSpPr>
          <p:nvPr>
            <p:ph type="body" idx="1"/>
          </p:nvPr>
        </p:nvSpPr>
        <p:spPr/>
        <p:txBody>
          <a:bodyPr/>
          <a:lstStyle/>
          <a:p>
            <a:r>
              <a:rPr lang="en-IE" smtClean="0"/>
              <a:t>What can we see?</a:t>
            </a:r>
            <a:endParaRPr lang="en-US" smtClean="0"/>
          </a:p>
        </p:txBody>
      </p:sp>
    </p:spTree>
    <p:extLst>
      <p:ext uri="{BB962C8B-B14F-4D97-AF65-F5344CB8AC3E}">
        <p14:creationId xmlns:p14="http://schemas.microsoft.com/office/powerpoint/2010/main" val="50998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bwMode="auto"/>
        <p:txBody>
          <a:bodyPr wrap="square" numCol="1" anchorCtr="0" compatLnSpc="1">
            <a:prstTxWarp prst="textNoShape">
              <a:avLst/>
            </a:prstTxWarp>
          </a:bodyPr>
          <a:lstStyle/>
          <a:p>
            <a:pPr>
              <a:defRPr/>
            </a:pPr>
            <a:r>
              <a:rPr lang="en-IE" smtClean="0"/>
              <a:t>Two-way ANOVA table</a:t>
            </a:r>
            <a:endParaRPr lang="en-US" smtClean="0"/>
          </a:p>
        </p:txBody>
      </p:sp>
      <p:sp>
        <p:nvSpPr>
          <p:cNvPr id="50178" name="Rectangle 3"/>
          <p:cNvSpPr>
            <a:spLocks noGrp="1"/>
          </p:cNvSpPr>
          <p:nvPr>
            <p:ph type="body" idx="1"/>
          </p:nvPr>
        </p:nvSpPr>
        <p:spPr/>
        <p:txBody>
          <a:bodyPr/>
          <a:lstStyle/>
          <a:p>
            <a:pPr>
              <a:buFont typeface="Arial" charset="0"/>
              <a:buNone/>
            </a:pPr>
            <a:r>
              <a:rPr lang="en-US" sz="1800"/>
              <a:t>&gt; summary(wg_aov)</a:t>
            </a:r>
          </a:p>
          <a:p>
            <a:pPr>
              <a:buFont typeface="Arial" charset="0"/>
              <a:buNone/>
            </a:pPr>
            <a:r>
              <a:rPr lang="en-US" sz="1800"/>
              <a:t>                       Df Sum Sq Mean Sq F value Pr(&gt;F)  </a:t>
            </a:r>
          </a:p>
          <a:p>
            <a:pPr>
              <a:buFont typeface="Arial" charset="0"/>
              <a:buNone/>
            </a:pPr>
            <a:r>
              <a:rPr lang="en-US" sz="1800"/>
              <a:t>source           1    221   220.9   0.988 0.3269  </a:t>
            </a:r>
          </a:p>
          <a:p>
            <a:pPr>
              <a:buFont typeface="Arial" charset="0"/>
              <a:buNone/>
            </a:pPr>
            <a:r>
              <a:rPr lang="en-US" sz="1800"/>
              <a:t>type               1   1300  1299.6   5.812 0.0211 *</a:t>
            </a:r>
          </a:p>
          <a:p>
            <a:pPr>
              <a:buFont typeface="Arial" charset="0"/>
              <a:buNone/>
            </a:pPr>
            <a:r>
              <a:rPr lang="en-US" sz="1800"/>
              <a:t>source:type  1    884   883.6   3.952 0.0545 .</a:t>
            </a:r>
          </a:p>
          <a:p>
            <a:pPr>
              <a:buFont typeface="Arial" charset="0"/>
              <a:buNone/>
            </a:pPr>
            <a:r>
              <a:rPr lang="en-US" sz="1800"/>
              <a:t>Residuals     36   8049   223.6                 </a:t>
            </a:r>
          </a:p>
          <a:p>
            <a:pPr>
              <a:buFont typeface="Arial" charset="0"/>
              <a:buNone/>
            </a:pPr>
            <a:r>
              <a:rPr lang="en-US" sz="1800"/>
              <a:t>---</a:t>
            </a:r>
          </a:p>
          <a:p>
            <a:pPr>
              <a:buFont typeface="Arial" charset="0"/>
              <a:buNone/>
            </a:pPr>
            <a:r>
              <a:rPr lang="en-US" sz="1800"/>
              <a:t>Signif. codes:  0 ‘***’ 0.001 ‘**’ 0.01 ‘*’ 0.05 ‘.’ 0.1 ‘ ’ 1</a:t>
            </a:r>
            <a:r>
              <a:rPr lang="en-US" smtClean="0"/>
              <a:t> </a:t>
            </a:r>
          </a:p>
        </p:txBody>
      </p:sp>
      <p:pic>
        <p:nvPicPr>
          <p:cNvPr id="50179" name="Picture 5" descr="anova19"/>
          <p:cNvPicPr>
            <a:picLocks noChangeAspect="1" noChangeArrowheads="1"/>
          </p:cNvPicPr>
          <p:nvPr/>
        </p:nvPicPr>
        <p:blipFill>
          <a:blip r:embed="rId2" cstate="print"/>
          <a:srcRect/>
          <a:stretch>
            <a:fillRect/>
          </a:stretch>
        </p:blipFill>
        <p:spPr bwMode="auto">
          <a:xfrm>
            <a:off x="4583113" y="4437064"/>
            <a:ext cx="4819650" cy="1952625"/>
          </a:xfrm>
          <a:prstGeom prst="rect">
            <a:avLst/>
          </a:prstGeom>
          <a:noFill/>
          <a:ln w="9525">
            <a:noFill/>
            <a:miter lim="800000"/>
            <a:headEnd/>
            <a:tailEnd/>
          </a:ln>
        </p:spPr>
      </p:pic>
      <p:sp>
        <p:nvSpPr>
          <p:cNvPr id="50180" name="Line 7"/>
          <p:cNvSpPr>
            <a:spLocks noChangeShapeType="1"/>
          </p:cNvSpPr>
          <p:nvPr/>
        </p:nvSpPr>
        <p:spPr bwMode="auto">
          <a:xfrm flipH="1" flipV="1">
            <a:off x="2927350" y="2492375"/>
            <a:ext cx="1873250" cy="2520950"/>
          </a:xfrm>
          <a:prstGeom prst="line">
            <a:avLst/>
          </a:prstGeom>
          <a:noFill/>
          <a:ln w="9525">
            <a:solidFill>
              <a:srgbClr val="FF0000"/>
            </a:solidFill>
            <a:round/>
            <a:headEnd/>
            <a:tailEnd type="triangle" w="med" len="med"/>
          </a:ln>
        </p:spPr>
        <p:txBody>
          <a:bodyPr/>
          <a:lstStyle/>
          <a:p>
            <a:endParaRPr lang="en-US"/>
          </a:p>
        </p:txBody>
      </p:sp>
      <p:sp>
        <p:nvSpPr>
          <p:cNvPr id="50181" name="Line 8"/>
          <p:cNvSpPr>
            <a:spLocks noChangeShapeType="1"/>
          </p:cNvSpPr>
          <p:nvPr/>
        </p:nvSpPr>
        <p:spPr bwMode="auto">
          <a:xfrm flipH="1" flipV="1">
            <a:off x="2711450" y="2781301"/>
            <a:ext cx="2089150" cy="2447925"/>
          </a:xfrm>
          <a:prstGeom prst="line">
            <a:avLst/>
          </a:prstGeom>
          <a:noFill/>
          <a:ln w="9525">
            <a:solidFill>
              <a:srgbClr val="FF0000"/>
            </a:solidFill>
            <a:round/>
            <a:headEnd/>
            <a:tailEnd type="triangle" w="med" len="med"/>
          </a:ln>
        </p:spPr>
        <p:txBody>
          <a:bodyPr/>
          <a:lstStyle/>
          <a:p>
            <a:endParaRPr lang="en-US"/>
          </a:p>
        </p:txBody>
      </p:sp>
      <p:sp>
        <p:nvSpPr>
          <p:cNvPr id="50182" name="Line 9"/>
          <p:cNvSpPr>
            <a:spLocks noChangeShapeType="1"/>
          </p:cNvSpPr>
          <p:nvPr/>
        </p:nvSpPr>
        <p:spPr bwMode="auto">
          <a:xfrm flipH="1" flipV="1">
            <a:off x="2711450" y="3284538"/>
            <a:ext cx="1944688" cy="2233612"/>
          </a:xfrm>
          <a:prstGeom prst="line">
            <a:avLst/>
          </a:prstGeom>
          <a:noFill/>
          <a:ln w="9525">
            <a:solidFill>
              <a:srgbClr val="FF0000"/>
            </a:solidFill>
            <a:round/>
            <a:headEnd/>
            <a:tailEnd type="triangle" w="med" len="med"/>
          </a:ln>
        </p:spPr>
        <p:txBody>
          <a:bodyPr/>
          <a:lstStyle/>
          <a:p>
            <a:endParaRPr lang="en-US"/>
          </a:p>
        </p:txBody>
      </p:sp>
    </p:spTree>
    <p:extLst>
      <p:ext uri="{BB962C8B-B14F-4D97-AF65-F5344CB8AC3E}">
        <p14:creationId xmlns:p14="http://schemas.microsoft.com/office/powerpoint/2010/main" val="179658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IE" smtClean="0"/>
              <a:t>After the test</a:t>
            </a:r>
          </a:p>
        </p:txBody>
      </p:sp>
      <p:sp>
        <p:nvSpPr>
          <p:cNvPr id="23554" name="Content Placeholder 2"/>
          <p:cNvSpPr>
            <a:spLocks noGrp="1"/>
          </p:cNvSpPr>
          <p:nvPr>
            <p:ph idx="1"/>
          </p:nvPr>
        </p:nvSpPr>
        <p:spPr/>
        <p:txBody>
          <a:bodyPr/>
          <a:lstStyle/>
          <a:p>
            <a:r>
              <a:rPr lang="en-IE" smtClean="0"/>
              <a:t>We could conduct a One-way ANOVA to find if there was a difference between at least one of the groups but we did not carry out any further testing.</a:t>
            </a:r>
          </a:p>
          <a:p>
            <a:r>
              <a:rPr lang="en-IE" smtClean="0"/>
              <a:t>A statistically significant F value tells us only that somewhere there is a meaningful difference between the group means.</a:t>
            </a:r>
          </a:p>
          <a:p>
            <a:r>
              <a:rPr lang="en-IE" smtClean="0"/>
              <a:t>But it does not tell us which groups differ from each other significantly. To do this, we must conduct post hoc tests.</a:t>
            </a:r>
          </a:p>
          <a:p>
            <a:r>
              <a:rPr lang="en-IE" smtClean="0"/>
              <a:t>There are a variety of post hoc tests available. Some are more conservative, making it more difficult to find statistically significant differences between groups, whereas others are more liberal.</a:t>
            </a:r>
            <a:endParaRPr lang="en-IE" smtClean="0">
              <a:solidFill>
                <a:srgbClr val="002060"/>
              </a:solidFill>
            </a:endParaRPr>
          </a:p>
          <a:p>
            <a:pPr eaLnBrk="1" hangingPunct="1"/>
            <a:endParaRPr lang="en-IE" smtClean="0"/>
          </a:p>
        </p:txBody>
      </p:sp>
    </p:spTree>
    <p:extLst>
      <p:ext uri="{BB962C8B-B14F-4D97-AF65-F5344CB8AC3E}">
        <p14:creationId xmlns:p14="http://schemas.microsoft.com/office/powerpoint/2010/main" val="28423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bwMode="auto"/>
        <p:txBody>
          <a:bodyPr wrap="square" numCol="1" anchorCtr="0" compatLnSpc="1">
            <a:prstTxWarp prst="textNoShape">
              <a:avLst/>
            </a:prstTxWarp>
          </a:bodyPr>
          <a:lstStyle/>
          <a:p>
            <a:pPr>
              <a:defRPr/>
            </a:pPr>
            <a:r>
              <a:rPr lang="en-IE" smtClean="0"/>
              <a:t>ANOVA in R</a:t>
            </a:r>
            <a:endParaRPr lang="en-US" smtClean="0"/>
          </a:p>
        </p:txBody>
      </p:sp>
      <p:sp>
        <p:nvSpPr>
          <p:cNvPr id="24578" name="Rectangle 3"/>
          <p:cNvSpPr>
            <a:spLocks noGrp="1"/>
          </p:cNvSpPr>
          <p:nvPr>
            <p:ph type="body" idx="1"/>
          </p:nvPr>
        </p:nvSpPr>
        <p:spPr/>
        <p:txBody>
          <a:bodyPr>
            <a:normAutofit fontScale="85000" lnSpcReduction="20000"/>
          </a:bodyPr>
          <a:lstStyle/>
          <a:p>
            <a:pPr>
              <a:lnSpc>
                <a:spcPct val="80000"/>
              </a:lnSpc>
              <a:buFont typeface="Arial" charset="0"/>
              <a:buNone/>
            </a:pPr>
            <a:r>
              <a:rPr lang="en-US" sz="2000">
                <a:solidFill>
                  <a:schemeClr val="hlink"/>
                </a:solidFill>
              </a:rPr>
              <a:t>&gt; names( anova_dataset1 )</a:t>
            </a:r>
          </a:p>
          <a:p>
            <a:pPr>
              <a:lnSpc>
                <a:spcPct val="80000"/>
              </a:lnSpc>
              <a:buFont typeface="Arial" charset="0"/>
              <a:buNone/>
            </a:pPr>
            <a:r>
              <a:rPr lang="en-US" sz="2000">
                <a:solidFill>
                  <a:schemeClr val="hlink"/>
                </a:solidFill>
              </a:rPr>
              <a:t>[1] "Group.1" "Group.2" "Group.3" "Group.4"</a:t>
            </a:r>
          </a:p>
          <a:p>
            <a:pPr>
              <a:lnSpc>
                <a:spcPct val="80000"/>
              </a:lnSpc>
              <a:buFont typeface="Wingdings" pitchFamily="2" charset="2"/>
              <a:buNone/>
            </a:pPr>
            <a:r>
              <a:rPr lang="en-US" sz="2000">
                <a:solidFill>
                  <a:schemeClr val="hlink"/>
                </a:solidFill>
              </a:rPr>
              <a:t>&gt; s_anova_dataset1 &lt;- stack( anova_dataset1 )</a:t>
            </a:r>
          </a:p>
          <a:p>
            <a:pPr>
              <a:lnSpc>
                <a:spcPct val="80000"/>
              </a:lnSpc>
              <a:buFont typeface="Wingdings" pitchFamily="2" charset="2"/>
              <a:buNone/>
            </a:pPr>
            <a:endParaRPr lang="en-IE" sz="2000">
              <a:solidFill>
                <a:schemeClr val="hlink"/>
              </a:solidFill>
            </a:endParaRPr>
          </a:p>
          <a:p>
            <a:pPr>
              <a:lnSpc>
                <a:spcPct val="80000"/>
              </a:lnSpc>
              <a:buFont typeface="Wingdings" pitchFamily="2" charset="2"/>
              <a:buChar char="Ø"/>
            </a:pPr>
            <a:endParaRPr lang="en-US" sz="2000">
              <a:solidFill>
                <a:schemeClr val="hlink"/>
              </a:solidFill>
            </a:endParaRPr>
          </a:p>
          <a:p>
            <a:pPr>
              <a:lnSpc>
                <a:spcPct val="80000"/>
              </a:lnSpc>
              <a:buFont typeface="Arial" charset="0"/>
              <a:buNone/>
            </a:pPr>
            <a:r>
              <a:rPr lang="en-US" sz="2000">
                <a:solidFill>
                  <a:schemeClr val="hlink"/>
                </a:solidFill>
              </a:rPr>
              <a:t>&gt; names( s_anova_dataset1 )</a:t>
            </a:r>
          </a:p>
          <a:p>
            <a:pPr>
              <a:lnSpc>
                <a:spcPct val="80000"/>
              </a:lnSpc>
              <a:buFont typeface="Arial" charset="0"/>
              <a:buNone/>
            </a:pPr>
            <a:r>
              <a:rPr lang="en-US" sz="2000">
                <a:solidFill>
                  <a:schemeClr val="hlink"/>
                </a:solidFill>
              </a:rPr>
              <a:t>[1] "values" "ind"   </a:t>
            </a:r>
          </a:p>
          <a:p>
            <a:pPr>
              <a:lnSpc>
                <a:spcPct val="80000"/>
              </a:lnSpc>
              <a:buFont typeface="Arial" charset="0"/>
              <a:buNone/>
            </a:pPr>
            <a:r>
              <a:rPr lang="en-US" sz="2000">
                <a:solidFill>
                  <a:schemeClr val="hlink"/>
                </a:solidFill>
              </a:rPr>
              <a:t>&gt; head( s_anova_dataset1 )</a:t>
            </a:r>
          </a:p>
          <a:p>
            <a:pPr>
              <a:lnSpc>
                <a:spcPct val="80000"/>
              </a:lnSpc>
              <a:buFont typeface="Arial" charset="0"/>
              <a:buNone/>
            </a:pPr>
            <a:r>
              <a:rPr lang="en-US" sz="2000">
                <a:solidFill>
                  <a:schemeClr val="hlink"/>
                </a:solidFill>
              </a:rPr>
              <a:t>  values     ind</a:t>
            </a:r>
          </a:p>
          <a:p>
            <a:pPr>
              <a:lnSpc>
                <a:spcPct val="80000"/>
              </a:lnSpc>
              <a:buFont typeface="Arial" charset="0"/>
              <a:buNone/>
            </a:pPr>
            <a:r>
              <a:rPr lang="en-US" sz="2000">
                <a:solidFill>
                  <a:schemeClr val="hlink"/>
                </a:solidFill>
              </a:rPr>
              <a:t>1     38 Group.1</a:t>
            </a:r>
          </a:p>
          <a:p>
            <a:pPr>
              <a:lnSpc>
                <a:spcPct val="80000"/>
              </a:lnSpc>
              <a:buFont typeface="Arial" charset="0"/>
              <a:buNone/>
            </a:pPr>
            <a:r>
              <a:rPr lang="en-US" sz="2000">
                <a:solidFill>
                  <a:schemeClr val="hlink"/>
                </a:solidFill>
              </a:rPr>
              <a:t>2     39 Group.1</a:t>
            </a:r>
          </a:p>
          <a:p>
            <a:pPr>
              <a:lnSpc>
                <a:spcPct val="80000"/>
              </a:lnSpc>
              <a:buFont typeface="Arial" charset="0"/>
              <a:buNone/>
            </a:pPr>
            <a:r>
              <a:rPr lang="en-US" sz="2000">
                <a:solidFill>
                  <a:schemeClr val="hlink"/>
                </a:solidFill>
              </a:rPr>
              <a:t>3     42 Group.1</a:t>
            </a:r>
          </a:p>
          <a:p>
            <a:pPr>
              <a:lnSpc>
                <a:spcPct val="80000"/>
              </a:lnSpc>
              <a:buFont typeface="Arial" charset="0"/>
              <a:buNone/>
            </a:pPr>
            <a:r>
              <a:rPr lang="en-US" sz="2000">
                <a:solidFill>
                  <a:schemeClr val="hlink"/>
                </a:solidFill>
              </a:rPr>
              <a:t>4     40 Group.1</a:t>
            </a:r>
          </a:p>
          <a:p>
            <a:pPr>
              <a:lnSpc>
                <a:spcPct val="80000"/>
              </a:lnSpc>
              <a:buFont typeface="Arial" charset="0"/>
              <a:buNone/>
            </a:pPr>
            <a:r>
              <a:rPr lang="en-US" sz="2000">
                <a:solidFill>
                  <a:schemeClr val="hlink"/>
                </a:solidFill>
              </a:rPr>
              <a:t>5     41 Group.1</a:t>
            </a:r>
          </a:p>
          <a:p>
            <a:pPr>
              <a:lnSpc>
                <a:spcPct val="80000"/>
              </a:lnSpc>
              <a:buFont typeface="Arial" charset="0"/>
              <a:buNone/>
            </a:pPr>
            <a:r>
              <a:rPr lang="en-US" sz="2000">
                <a:solidFill>
                  <a:schemeClr val="hlink"/>
                </a:solidFill>
              </a:rPr>
              <a:t>6     38 Group.2</a:t>
            </a:r>
          </a:p>
          <a:p>
            <a:pPr>
              <a:lnSpc>
                <a:spcPct val="80000"/>
              </a:lnSpc>
              <a:buFont typeface="Arial" charset="0"/>
              <a:buNone/>
            </a:pPr>
            <a:endParaRPr lang="en-US" sz="2000">
              <a:solidFill>
                <a:schemeClr val="hlink"/>
              </a:solidFill>
            </a:endParaRPr>
          </a:p>
          <a:p>
            <a:pPr>
              <a:lnSpc>
                <a:spcPct val="80000"/>
              </a:lnSpc>
              <a:buFont typeface="Arial" charset="0"/>
              <a:buNone/>
            </a:pPr>
            <a:endParaRPr lang="en-US" sz="2000"/>
          </a:p>
        </p:txBody>
      </p:sp>
    </p:spTree>
    <p:extLst>
      <p:ext uri="{BB962C8B-B14F-4D97-AF65-F5344CB8AC3E}">
        <p14:creationId xmlns:p14="http://schemas.microsoft.com/office/powerpoint/2010/main" val="112542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bwMode="auto"/>
        <p:txBody>
          <a:bodyPr wrap="square" numCol="1" anchorCtr="0" compatLnSpc="1">
            <a:prstTxWarp prst="textNoShape">
              <a:avLst/>
            </a:prstTxWarp>
          </a:bodyPr>
          <a:lstStyle/>
          <a:p>
            <a:pPr>
              <a:defRPr/>
            </a:pPr>
            <a:r>
              <a:rPr lang="en-IE" smtClean="0"/>
              <a:t>ANOVA</a:t>
            </a:r>
            <a:endParaRPr lang="en-US" smtClean="0"/>
          </a:p>
        </p:txBody>
      </p:sp>
      <p:sp>
        <p:nvSpPr>
          <p:cNvPr id="25602" name="Rectangle 3"/>
          <p:cNvSpPr>
            <a:spLocks noGrp="1"/>
          </p:cNvSpPr>
          <p:nvPr>
            <p:ph type="body" idx="1"/>
          </p:nvPr>
        </p:nvSpPr>
        <p:spPr/>
        <p:txBody>
          <a:bodyPr>
            <a:normAutofit fontScale="85000" lnSpcReduction="20000"/>
          </a:bodyPr>
          <a:lstStyle/>
          <a:p>
            <a:pPr>
              <a:lnSpc>
                <a:spcPct val="90000"/>
              </a:lnSpc>
              <a:buFont typeface="Arial" charset="0"/>
              <a:buNone/>
            </a:pPr>
            <a:r>
              <a:rPr lang="en-US" sz="2000">
                <a:solidFill>
                  <a:schemeClr val="hlink"/>
                </a:solidFill>
              </a:rPr>
              <a:t>&gt; oneway.test( values ~ ind, var.equal=TRUE, data=s_anova_dataset1 )</a:t>
            </a:r>
          </a:p>
          <a:p>
            <a:pPr>
              <a:lnSpc>
                <a:spcPct val="90000"/>
              </a:lnSpc>
              <a:buFont typeface="Arial" charset="0"/>
              <a:buNone/>
            </a:pPr>
            <a:endParaRPr lang="en-US" sz="2000">
              <a:solidFill>
                <a:schemeClr val="hlink"/>
              </a:solidFill>
            </a:endParaRPr>
          </a:p>
          <a:p>
            <a:pPr>
              <a:lnSpc>
                <a:spcPct val="90000"/>
              </a:lnSpc>
              <a:buFont typeface="Arial" charset="0"/>
              <a:buNone/>
            </a:pPr>
            <a:r>
              <a:rPr lang="en-US" sz="2000">
                <a:solidFill>
                  <a:schemeClr val="hlink"/>
                </a:solidFill>
              </a:rPr>
              <a:t>        One-way analysis of means</a:t>
            </a:r>
          </a:p>
          <a:p>
            <a:pPr>
              <a:lnSpc>
                <a:spcPct val="90000"/>
              </a:lnSpc>
              <a:buFont typeface="Arial" charset="0"/>
              <a:buNone/>
            </a:pPr>
            <a:endParaRPr lang="en-US" sz="2000">
              <a:solidFill>
                <a:schemeClr val="hlink"/>
              </a:solidFill>
            </a:endParaRPr>
          </a:p>
          <a:p>
            <a:pPr>
              <a:lnSpc>
                <a:spcPct val="90000"/>
              </a:lnSpc>
              <a:buFont typeface="Arial" charset="0"/>
              <a:buNone/>
            </a:pPr>
            <a:r>
              <a:rPr lang="en-US" sz="2000">
                <a:solidFill>
                  <a:schemeClr val="hlink"/>
                </a:solidFill>
              </a:rPr>
              <a:t>data:  values and ind </a:t>
            </a:r>
          </a:p>
          <a:p>
            <a:pPr>
              <a:lnSpc>
                <a:spcPct val="90000"/>
              </a:lnSpc>
              <a:buFont typeface="Arial" charset="0"/>
              <a:buNone/>
            </a:pPr>
            <a:r>
              <a:rPr lang="en-US" sz="2000">
                <a:solidFill>
                  <a:schemeClr val="hlink"/>
                </a:solidFill>
              </a:rPr>
              <a:t>F = 8.4272, num df = 3, denom df = 16, p-value = 0.001376</a:t>
            </a:r>
          </a:p>
          <a:p>
            <a:pPr>
              <a:lnSpc>
                <a:spcPct val="90000"/>
              </a:lnSpc>
              <a:buFont typeface="Arial" charset="0"/>
              <a:buNone/>
            </a:pPr>
            <a:endParaRPr lang="en-IE" sz="2000">
              <a:solidFill>
                <a:schemeClr val="hlink"/>
              </a:solidFill>
            </a:endParaRPr>
          </a:p>
          <a:p>
            <a:pPr>
              <a:lnSpc>
                <a:spcPct val="90000"/>
              </a:lnSpc>
              <a:buFont typeface="Arial" charset="0"/>
              <a:buNone/>
            </a:pPr>
            <a:r>
              <a:rPr lang="en-IE" sz="2000">
                <a:solidFill>
                  <a:schemeClr val="hlink"/>
                </a:solidFill>
              </a:rPr>
              <a:t>&gt; model &lt;- aov( values ~ ind, data=s_anova_dataset1 )</a:t>
            </a:r>
          </a:p>
          <a:p>
            <a:pPr>
              <a:lnSpc>
                <a:spcPct val="90000"/>
              </a:lnSpc>
              <a:buFont typeface="Arial" charset="0"/>
              <a:buNone/>
            </a:pPr>
            <a:r>
              <a:rPr lang="en-IE" sz="2000">
                <a:solidFill>
                  <a:schemeClr val="hlink"/>
                </a:solidFill>
              </a:rPr>
              <a:t>&gt; summary(model)</a:t>
            </a:r>
          </a:p>
          <a:p>
            <a:pPr>
              <a:lnSpc>
                <a:spcPct val="90000"/>
              </a:lnSpc>
              <a:buFont typeface="Arial" charset="0"/>
              <a:buNone/>
            </a:pPr>
            <a:r>
              <a:rPr lang="en-IE" sz="2000">
                <a:solidFill>
                  <a:schemeClr val="hlink"/>
                </a:solidFill>
              </a:rPr>
              <a:t>            Df Sum Sq Mean Sq F value  Pr(&gt;F)   </a:t>
            </a:r>
          </a:p>
          <a:p>
            <a:pPr>
              <a:lnSpc>
                <a:spcPct val="90000"/>
              </a:lnSpc>
              <a:buFont typeface="Arial" charset="0"/>
              <a:buNone/>
            </a:pPr>
            <a:r>
              <a:rPr lang="en-IE" sz="2000">
                <a:solidFill>
                  <a:schemeClr val="hlink"/>
                </a:solidFill>
              </a:rPr>
              <a:t>ind          3  89.75   29.92   8.427 0.00138 **</a:t>
            </a:r>
          </a:p>
          <a:p>
            <a:pPr>
              <a:lnSpc>
                <a:spcPct val="90000"/>
              </a:lnSpc>
              <a:buFont typeface="Arial" charset="0"/>
              <a:buNone/>
            </a:pPr>
            <a:r>
              <a:rPr lang="en-IE" sz="2000">
                <a:solidFill>
                  <a:schemeClr val="hlink"/>
                </a:solidFill>
              </a:rPr>
              <a:t>Residuals   16  56.80    3.55                   </a:t>
            </a:r>
          </a:p>
          <a:p>
            <a:pPr>
              <a:lnSpc>
                <a:spcPct val="90000"/>
              </a:lnSpc>
              <a:buFont typeface="Arial" charset="0"/>
              <a:buNone/>
            </a:pPr>
            <a:r>
              <a:rPr lang="en-IE" sz="2000">
                <a:solidFill>
                  <a:schemeClr val="hlink"/>
                </a:solidFill>
              </a:rPr>
              <a:t>---</a:t>
            </a:r>
          </a:p>
          <a:p>
            <a:pPr>
              <a:lnSpc>
                <a:spcPct val="90000"/>
              </a:lnSpc>
              <a:buFont typeface="Arial" charset="0"/>
              <a:buNone/>
            </a:pPr>
            <a:r>
              <a:rPr lang="en-IE" sz="2000">
                <a:solidFill>
                  <a:schemeClr val="hlink"/>
                </a:solidFill>
              </a:rPr>
              <a:t>Signif. codes:  0 ‘***’ 0.001 ‘**’ 0.01 ‘*’ 0.05 ‘.’ 0.1 ‘ ’ 1</a:t>
            </a:r>
            <a:r>
              <a:rPr lang="en-IE" sz="2000"/>
              <a:t> </a:t>
            </a:r>
          </a:p>
          <a:p>
            <a:pPr>
              <a:lnSpc>
                <a:spcPct val="90000"/>
              </a:lnSpc>
              <a:buFont typeface="Arial" charset="0"/>
              <a:buNone/>
            </a:pPr>
            <a:endParaRPr lang="en-IE" sz="2000"/>
          </a:p>
          <a:p>
            <a:pPr>
              <a:lnSpc>
                <a:spcPct val="90000"/>
              </a:lnSpc>
              <a:buFont typeface="Arial" charset="0"/>
              <a:buNone/>
            </a:pPr>
            <a:endParaRPr lang="en-US" sz="2000"/>
          </a:p>
          <a:p>
            <a:pPr>
              <a:lnSpc>
                <a:spcPct val="90000"/>
              </a:lnSpc>
            </a:pPr>
            <a:endParaRPr lang="en-US" sz="2000"/>
          </a:p>
        </p:txBody>
      </p:sp>
    </p:spTree>
    <p:extLst>
      <p:ext uri="{BB962C8B-B14F-4D97-AF65-F5344CB8AC3E}">
        <p14:creationId xmlns:p14="http://schemas.microsoft.com/office/powerpoint/2010/main" val="214117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p:txBody>
          <a:bodyPr wrap="square" numCol="1" anchorCtr="0" compatLnSpc="1">
            <a:prstTxWarp prst="textNoShape">
              <a:avLst/>
            </a:prstTxWarp>
          </a:bodyPr>
          <a:lstStyle/>
          <a:p>
            <a:pPr>
              <a:defRPr/>
            </a:pPr>
            <a:r>
              <a:rPr lang="en-IE" smtClean="0"/>
              <a:t>Post-hoc Test</a:t>
            </a:r>
            <a:endParaRPr lang="en-US" smtClean="0"/>
          </a:p>
        </p:txBody>
      </p:sp>
      <p:sp>
        <p:nvSpPr>
          <p:cNvPr id="26626" name="Rectangle 3"/>
          <p:cNvSpPr>
            <a:spLocks noGrp="1"/>
          </p:cNvSpPr>
          <p:nvPr>
            <p:ph type="body" idx="1"/>
          </p:nvPr>
        </p:nvSpPr>
        <p:spPr/>
        <p:txBody>
          <a:bodyPr>
            <a:normAutofit lnSpcReduction="10000"/>
          </a:bodyPr>
          <a:lstStyle/>
          <a:p>
            <a:r>
              <a:rPr lang="en-IE" smtClean="0"/>
              <a:t>All post hoc tests use the same basic principle:</a:t>
            </a:r>
          </a:p>
          <a:p>
            <a:pPr lvl="1"/>
            <a:r>
              <a:rPr lang="en-IE" smtClean="0"/>
              <a:t>They allow you to compare each group mean to each other group mean and determine if they are significantly different while controlling for the number of group comparisons being made. </a:t>
            </a:r>
          </a:p>
          <a:p>
            <a:r>
              <a:rPr lang="en-IE" smtClean="0"/>
              <a:t>We’ll look at one test:</a:t>
            </a:r>
          </a:p>
          <a:p>
            <a:pPr lvl="1"/>
            <a:r>
              <a:rPr lang="en-IE" smtClean="0"/>
              <a:t>Tukey HSD (honestly significantly different) post hoc test</a:t>
            </a:r>
          </a:p>
          <a:p>
            <a:r>
              <a:rPr lang="en-IE" smtClean="0"/>
              <a:t>The Tukey test compares each group mean to each other group mean by using the familiar formula described for t tests. More specifically, it is the mean of one group minus the mean of a second group divided by the standard error.</a:t>
            </a:r>
          </a:p>
          <a:p>
            <a:r>
              <a:rPr lang="en-IE" smtClean="0"/>
              <a:t>Our final value is an ‘observed Tukey HSD value’. </a:t>
            </a:r>
            <a:endParaRPr lang="en-US" smtClean="0"/>
          </a:p>
        </p:txBody>
      </p:sp>
    </p:spTree>
    <p:extLst>
      <p:ext uri="{BB962C8B-B14F-4D97-AF65-F5344CB8AC3E}">
        <p14:creationId xmlns:p14="http://schemas.microsoft.com/office/powerpoint/2010/main" val="1373929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bwMode="auto"/>
        <p:txBody>
          <a:bodyPr wrap="square" numCol="1" anchorCtr="0" compatLnSpc="1">
            <a:prstTxWarp prst="textNoShape">
              <a:avLst/>
            </a:prstTxWarp>
          </a:bodyPr>
          <a:lstStyle/>
          <a:p>
            <a:pPr>
              <a:defRPr/>
            </a:pPr>
            <a:r>
              <a:rPr lang="en-IE" smtClean="0"/>
              <a:t>Tukey HSD</a:t>
            </a:r>
            <a:endParaRPr lang="en-US" smtClean="0"/>
          </a:p>
        </p:txBody>
      </p:sp>
      <p:sp>
        <p:nvSpPr>
          <p:cNvPr id="27650" name="Rectangle 3"/>
          <p:cNvSpPr>
            <a:spLocks noGrp="1"/>
          </p:cNvSpPr>
          <p:nvPr>
            <p:ph type="body" idx="1"/>
          </p:nvPr>
        </p:nvSpPr>
        <p:spPr/>
        <p:txBody>
          <a:bodyPr>
            <a:normAutofit fontScale="77500" lnSpcReduction="20000"/>
          </a:bodyPr>
          <a:lstStyle/>
          <a:p>
            <a:pPr>
              <a:lnSpc>
                <a:spcPct val="80000"/>
              </a:lnSpc>
              <a:buFont typeface="Arial" charset="0"/>
              <a:buNone/>
            </a:pPr>
            <a:r>
              <a:rPr lang="en-US" sz="1500">
                <a:solidFill>
                  <a:schemeClr val="hlink"/>
                </a:solidFill>
              </a:rPr>
              <a:t>&gt; TukeyHSD( model )</a:t>
            </a:r>
          </a:p>
          <a:p>
            <a:pPr>
              <a:lnSpc>
                <a:spcPct val="80000"/>
              </a:lnSpc>
              <a:buFont typeface="Arial" charset="0"/>
              <a:buNone/>
            </a:pPr>
            <a:r>
              <a:rPr lang="en-US" sz="1500">
                <a:solidFill>
                  <a:schemeClr val="hlink"/>
                </a:solidFill>
              </a:rPr>
              <a:t>  Tukey multiple comparisons of means</a:t>
            </a:r>
          </a:p>
          <a:p>
            <a:pPr>
              <a:lnSpc>
                <a:spcPct val="80000"/>
              </a:lnSpc>
              <a:buFont typeface="Arial" charset="0"/>
              <a:buNone/>
            </a:pPr>
            <a:r>
              <a:rPr lang="en-US" sz="1500">
                <a:solidFill>
                  <a:schemeClr val="hlink"/>
                </a:solidFill>
              </a:rPr>
              <a:t>    95% family-wise confidence level</a:t>
            </a:r>
          </a:p>
          <a:p>
            <a:pPr>
              <a:lnSpc>
                <a:spcPct val="80000"/>
              </a:lnSpc>
              <a:buFont typeface="Arial" charset="0"/>
              <a:buNone/>
            </a:pPr>
            <a:endParaRPr lang="en-US" sz="1500">
              <a:solidFill>
                <a:schemeClr val="hlink"/>
              </a:solidFill>
            </a:endParaRPr>
          </a:p>
          <a:p>
            <a:pPr>
              <a:lnSpc>
                <a:spcPct val="80000"/>
              </a:lnSpc>
              <a:buFont typeface="Arial" charset="0"/>
              <a:buNone/>
            </a:pPr>
            <a:r>
              <a:rPr lang="en-US" sz="1500">
                <a:solidFill>
                  <a:schemeClr val="hlink"/>
                </a:solidFill>
              </a:rPr>
              <a:t>Fit: aov(formula = values ~ ind, data = s_anova_dataset1)</a:t>
            </a:r>
          </a:p>
          <a:p>
            <a:pPr>
              <a:lnSpc>
                <a:spcPct val="80000"/>
              </a:lnSpc>
              <a:buFont typeface="Arial" charset="0"/>
              <a:buNone/>
            </a:pPr>
            <a:endParaRPr lang="en-US" sz="1500">
              <a:solidFill>
                <a:schemeClr val="hlink"/>
              </a:solidFill>
            </a:endParaRPr>
          </a:p>
          <a:p>
            <a:pPr>
              <a:lnSpc>
                <a:spcPct val="80000"/>
              </a:lnSpc>
              <a:buFont typeface="Arial" charset="0"/>
              <a:buNone/>
            </a:pPr>
            <a:r>
              <a:rPr lang="en-US" sz="1500">
                <a:solidFill>
                  <a:schemeClr val="hlink"/>
                </a:solidFill>
              </a:rPr>
              <a:t>$ind</a:t>
            </a:r>
          </a:p>
          <a:p>
            <a:pPr>
              <a:lnSpc>
                <a:spcPct val="80000"/>
              </a:lnSpc>
              <a:buFont typeface="Arial" charset="0"/>
              <a:buNone/>
            </a:pPr>
            <a:r>
              <a:rPr lang="en-US" sz="1500">
                <a:solidFill>
                  <a:schemeClr val="hlink"/>
                </a:solidFill>
              </a:rPr>
              <a:t>                diff        lwr      upr     p adj</a:t>
            </a:r>
          </a:p>
          <a:p>
            <a:pPr>
              <a:lnSpc>
                <a:spcPct val="80000"/>
              </a:lnSpc>
              <a:buFont typeface="Arial" charset="0"/>
              <a:buNone/>
            </a:pPr>
            <a:r>
              <a:rPr lang="en-US" sz="1500">
                <a:solidFill>
                  <a:schemeClr val="hlink"/>
                </a:solidFill>
              </a:rPr>
              <a:t>Group.2-Group.1  0.8 -2.6092986 4.209299 0.9063674</a:t>
            </a:r>
          </a:p>
          <a:p>
            <a:pPr>
              <a:lnSpc>
                <a:spcPct val="80000"/>
              </a:lnSpc>
              <a:buFont typeface="Arial" charset="0"/>
              <a:buNone/>
            </a:pPr>
            <a:r>
              <a:rPr lang="en-US" sz="1500">
                <a:solidFill>
                  <a:schemeClr val="hlink"/>
                </a:solidFill>
              </a:rPr>
              <a:t>Group.3-Group.1  3.2 -0.2092986 6.609299 0.0697312</a:t>
            </a:r>
          </a:p>
          <a:p>
            <a:pPr>
              <a:lnSpc>
                <a:spcPct val="80000"/>
              </a:lnSpc>
              <a:buFont typeface="Arial" charset="0"/>
              <a:buNone/>
            </a:pPr>
            <a:r>
              <a:rPr lang="en-US" sz="1500">
                <a:solidFill>
                  <a:schemeClr val="hlink"/>
                </a:solidFill>
              </a:rPr>
              <a:t>Group.4-Group.1  5.4  1.9907014 8.809299 0.0017410</a:t>
            </a:r>
          </a:p>
          <a:p>
            <a:pPr>
              <a:lnSpc>
                <a:spcPct val="80000"/>
              </a:lnSpc>
              <a:buFont typeface="Arial" charset="0"/>
              <a:buNone/>
            </a:pPr>
            <a:r>
              <a:rPr lang="en-US" sz="1500">
                <a:solidFill>
                  <a:schemeClr val="hlink"/>
                </a:solidFill>
              </a:rPr>
              <a:t>Group.3-Group.2  2.4 -1.0092986 5.809299 0.2238581</a:t>
            </a:r>
          </a:p>
          <a:p>
            <a:pPr>
              <a:lnSpc>
                <a:spcPct val="80000"/>
              </a:lnSpc>
              <a:buFont typeface="Arial" charset="0"/>
              <a:buNone/>
            </a:pPr>
            <a:r>
              <a:rPr lang="en-US" sz="1500">
                <a:solidFill>
                  <a:schemeClr val="hlink"/>
                </a:solidFill>
              </a:rPr>
              <a:t>Group.4-Group.2  4.6  1.1907014 8.009299 0.0068097</a:t>
            </a:r>
          </a:p>
          <a:p>
            <a:pPr>
              <a:lnSpc>
                <a:spcPct val="80000"/>
              </a:lnSpc>
              <a:buFont typeface="Arial" charset="0"/>
              <a:buNone/>
            </a:pPr>
            <a:r>
              <a:rPr lang="en-US" sz="1500">
                <a:solidFill>
                  <a:schemeClr val="hlink"/>
                </a:solidFill>
              </a:rPr>
              <a:t>Group.4-Group.3  2.2 -1.2092986 5.609299 0.2890583</a:t>
            </a:r>
          </a:p>
          <a:p>
            <a:pPr>
              <a:lnSpc>
                <a:spcPct val="80000"/>
              </a:lnSpc>
              <a:buFont typeface="Arial" charset="0"/>
              <a:buNone/>
            </a:pPr>
            <a:endParaRPr lang="en-IE" sz="1500">
              <a:solidFill>
                <a:schemeClr val="hlink"/>
              </a:solidFill>
            </a:endParaRPr>
          </a:p>
          <a:p>
            <a:pPr>
              <a:lnSpc>
                <a:spcPct val="80000"/>
              </a:lnSpc>
              <a:buFont typeface="Arial" charset="0"/>
              <a:buNone/>
            </a:pPr>
            <a:endParaRPr lang="en-IE" sz="1500">
              <a:solidFill>
                <a:schemeClr val="hlink"/>
              </a:solidFill>
            </a:endParaRPr>
          </a:p>
          <a:p>
            <a:pPr>
              <a:lnSpc>
                <a:spcPct val="80000"/>
              </a:lnSpc>
              <a:buFont typeface="Arial" charset="0"/>
              <a:buNone/>
            </a:pPr>
            <a:endParaRPr lang="en-IE" sz="1500">
              <a:solidFill>
                <a:schemeClr val="hlink"/>
              </a:solidFill>
            </a:endParaRPr>
          </a:p>
          <a:p>
            <a:pPr>
              <a:lnSpc>
                <a:spcPct val="80000"/>
              </a:lnSpc>
            </a:pPr>
            <a:r>
              <a:rPr lang="en-IE" sz="2000">
                <a:solidFill>
                  <a:schemeClr val="tx2"/>
                </a:solidFill>
              </a:rPr>
              <a:t>Which groups differ?</a:t>
            </a:r>
            <a:endParaRPr lang="en-US" sz="2000">
              <a:solidFill>
                <a:schemeClr val="tx2"/>
              </a:solidFill>
            </a:endParaRPr>
          </a:p>
          <a:p>
            <a:pPr>
              <a:lnSpc>
                <a:spcPct val="80000"/>
              </a:lnSpc>
            </a:pPr>
            <a:endParaRPr lang="en-US" sz="2000">
              <a:solidFill>
                <a:schemeClr val="tx2"/>
              </a:solidFill>
            </a:endParaRPr>
          </a:p>
        </p:txBody>
      </p:sp>
    </p:spTree>
    <p:extLst>
      <p:ext uri="{BB962C8B-B14F-4D97-AF65-F5344CB8AC3E}">
        <p14:creationId xmlns:p14="http://schemas.microsoft.com/office/powerpoint/2010/main" val="188343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bwMode="auto"/>
        <p:txBody>
          <a:bodyPr wrap="square" numCol="1" anchorCtr="0" compatLnSpc="1">
            <a:prstTxWarp prst="textNoShape">
              <a:avLst/>
            </a:prstTxWarp>
          </a:bodyPr>
          <a:lstStyle/>
          <a:p>
            <a:pPr>
              <a:defRPr/>
            </a:pPr>
            <a:r>
              <a:rPr lang="en-IE" smtClean="0"/>
              <a:t>Another example</a:t>
            </a:r>
            <a:endParaRPr lang="en-US" smtClean="0"/>
          </a:p>
        </p:txBody>
      </p:sp>
      <p:sp>
        <p:nvSpPr>
          <p:cNvPr id="28674" name="Rectangle 3"/>
          <p:cNvSpPr>
            <a:spLocks noGrp="1"/>
          </p:cNvSpPr>
          <p:nvPr>
            <p:ph type="body" idx="1"/>
          </p:nvPr>
        </p:nvSpPr>
        <p:spPr/>
        <p:txBody>
          <a:bodyPr>
            <a:normAutofit fontScale="85000" lnSpcReduction="20000"/>
          </a:bodyPr>
          <a:lstStyle/>
          <a:p>
            <a:pPr>
              <a:lnSpc>
                <a:spcPct val="90000"/>
              </a:lnSpc>
              <a:buFont typeface="Arial" charset="0"/>
              <a:buNone/>
            </a:pPr>
            <a:r>
              <a:rPr lang="en-US" sz="2000">
                <a:solidFill>
                  <a:schemeClr val="hlink"/>
                </a:solidFill>
              </a:rPr>
              <a:t>&gt; group1 &lt;- c(5,5,4,4,3)</a:t>
            </a:r>
          </a:p>
          <a:p>
            <a:pPr>
              <a:lnSpc>
                <a:spcPct val="90000"/>
              </a:lnSpc>
              <a:buFont typeface="Arial" charset="0"/>
              <a:buNone/>
            </a:pPr>
            <a:r>
              <a:rPr lang="en-US" sz="2000">
                <a:solidFill>
                  <a:schemeClr val="hlink"/>
                </a:solidFill>
              </a:rPr>
              <a:t>&gt; group2 &lt;- c(5,4,4,3,3)</a:t>
            </a:r>
          </a:p>
          <a:p>
            <a:pPr>
              <a:lnSpc>
                <a:spcPct val="90000"/>
              </a:lnSpc>
              <a:buFont typeface="Arial" charset="0"/>
              <a:buNone/>
            </a:pPr>
            <a:r>
              <a:rPr lang="en-US" sz="2000">
                <a:solidFill>
                  <a:schemeClr val="hlink"/>
                </a:solidFill>
              </a:rPr>
              <a:t>&gt; group3 &lt;- c(4,3,2,2,1)</a:t>
            </a:r>
          </a:p>
          <a:p>
            <a:pPr>
              <a:lnSpc>
                <a:spcPct val="90000"/>
              </a:lnSpc>
              <a:buFont typeface="Arial" charset="0"/>
              <a:buNone/>
            </a:pPr>
            <a:r>
              <a:rPr lang="en-US" sz="2000">
                <a:solidFill>
                  <a:schemeClr val="hlink"/>
                </a:solidFill>
              </a:rPr>
              <a:t>&gt; groups &lt;- data.frame( group1, group2, group3 )</a:t>
            </a:r>
          </a:p>
          <a:p>
            <a:pPr>
              <a:lnSpc>
                <a:spcPct val="90000"/>
              </a:lnSpc>
              <a:buFont typeface="Arial" charset="0"/>
              <a:buNone/>
            </a:pPr>
            <a:r>
              <a:rPr lang="en-US" sz="2000">
                <a:solidFill>
                  <a:schemeClr val="hlink"/>
                </a:solidFill>
              </a:rPr>
              <a:t>&gt; names( groups )</a:t>
            </a:r>
          </a:p>
          <a:p>
            <a:pPr>
              <a:lnSpc>
                <a:spcPct val="90000"/>
              </a:lnSpc>
              <a:buFont typeface="Arial" charset="0"/>
              <a:buNone/>
            </a:pPr>
            <a:r>
              <a:rPr lang="en-US" sz="2000">
                <a:solidFill>
                  <a:schemeClr val="hlink"/>
                </a:solidFill>
              </a:rPr>
              <a:t>[1] "group1" "group2" "group3"</a:t>
            </a:r>
          </a:p>
          <a:p>
            <a:pPr>
              <a:lnSpc>
                <a:spcPct val="90000"/>
              </a:lnSpc>
              <a:buFont typeface="Arial" charset="0"/>
              <a:buNone/>
            </a:pPr>
            <a:r>
              <a:rPr lang="en-US" sz="2000">
                <a:solidFill>
                  <a:schemeClr val="hlink"/>
                </a:solidFill>
              </a:rPr>
              <a:t>&gt; head( groups )</a:t>
            </a:r>
          </a:p>
          <a:p>
            <a:pPr>
              <a:lnSpc>
                <a:spcPct val="90000"/>
              </a:lnSpc>
              <a:buFont typeface="Arial" charset="0"/>
              <a:buNone/>
            </a:pPr>
            <a:r>
              <a:rPr lang="en-US" sz="2000">
                <a:solidFill>
                  <a:schemeClr val="hlink"/>
                </a:solidFill>
              </a:rPr>
              <a:t>  group1 group2 group3</a:t>
            </a:r>
          </a:p>
          <a:p>
            <a:pPr>
              <a:lnSpc>
                <a:spcPct val="90000"/>
              </a:lnSpc>
              <a:buFont typeface="Arial" charset="0"/>
              <a:buNone/>
            </a:pPr>
            <a:r>
              <a:rPr lang="en-US" sz="2000">
                <a:solidFill>
                  <a:schemeClr val="hlink"/>
                </a:solidFill>
              </a:rPr>
              <a:t>1      5      5      4</a:t>
            </a:r>
          </a:p>
          <a:p>
            <a:pPr>
              <a:lnSpc>
                <a:spcPct val="90000"/>
              </a:lnSpc>
              <a:buFont typeface="Arial" charset="0"/>
              <a:buNone/>
            </a:pPr>
            <a:r>
              <a:rPr lang="en-US" sz="2000">
                <a:solidFill>
                  <a:schemeClr val="hlink"/>
                </a:solidFill>
              </a:rPr>
              <a:t>2      5      4      3</a:t>
            </a:r>
          </a:p>
          <a:p>
            <a:pPr>
              <a:lnSpc>
                <a:spcPct val="90000"/>
              </a:lnSpc>
              <a:buFont typeface="Arial" charset="0"/>
              <a:buNone/>
            </a:pPr>
            <a:r>
              <a:rPr lang="en-US" sz="2000">
                <a:solidFill>
                  <a:schemeClr val="hlink"/>
                </a:solidFill>
              </a:rPr>
              <a:t>3      4      4      2</a:t>
            </a:r>
          </a:p>
          <a:p>
            <a:pPr>
              <a:lnSpc>
                <a:spcPct val="90000"/>
              </a:lnSpc>
              <a:buFont typeface="Arial" charset="0"/>
              <a:buNone/>
            </a:pPr>
            <a:r>
              <a:rPr lang="en-US" sz="2000">
                <a:solidFill>
                  <a:schemeClr val="hlink"/>
                </a:solidFill>
              </a:rPr>
              <a:t>4      4      3      2</a:t>
            </a:r>
          </a:p>
          <a:p>
            <a:pPr>
              <a:lnSpc>
                <a:spcPct val="90000"/>
              </a:lnSpc>
              <a:buFont typeface="Arial" charset="0"/>
              <a:buNone/>
            </a:pPr>
            <a:r>
              <a:rPr lang="en-US" sz="2000">
                <a:solidFill>
                  <a:schemeClr val="hlink"/>
                </a:solidFill>
              </a:rPr>
              <a:t>5      3      3      1</a:t>
            </a:r>
          </a:p>
          <a:p>
            <a:pPr>
              <a:lnSpc>
                <a:spcPct val="90000"/>
              </a:lnSpc>
              <a:buFont typeface="Arial" charset="0"/>
              <a:buNone/>
            </a:pPr>
            <a:r>
              <a:rPr lang="en-US" sz="2000">
                <a:solidFill>
                  <a:schemeClr val="hlink"/>
                </a:solidFill>
              </a:rPr>
              <a:t>&gt; </a:t>
            </a:r>
          </a:p>
          <a:p>
            <a:pPr>
              <a:lnSpc>
                <a:spcPct val="90000"/>
              </a:lnSpc>
            </a:pPr>
            <a:endParaRPr lang="en-US" sz="2000">
              <a:solidFill>
                <a:schemeClr val="hlink"/>
              </a:solidFill>
            </a:endParaRPr>
          </a:p>
        </p:txBody>
      </p:sp>
    </p:spTree>
    <p:extLst>
      <p:ext uri="{BB962C8B-B14F-4D97-AF65-F5344CB8AC3E}">
        <p14:creationId xmlns:p14="http://schemas.microsoft.com/office/powerpoint/2010/main" val="1034635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9173</TotalTime>
  <Words>2720</Words>
  <Application>Microsoft Macintosh PowerPoint</Application>
  <PresentationFormat>Custom</PresentationFormat>
  <Paragraphs>231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Analysis of Variance (ANOVA)</vt:lpstr>
      <vt:lpstr>ANOVA</vt:lpstr>
      <vt:lpstr>Box plot</vt:lpstr>
      <vt:lpstr>After the test</vt:lpstr>
      <vt:lpstr>ANOVA in R</vt:lpstr>
      <vt:lpstr>ANOVA</vt:lpstr>
      <vt:lpstr>Post-hoc Test</vt:lpstr>
      <vt:lpstr>Tukey HSD</vt:lpstr>
      <vt:lpstr>Another example</vt:lpstr>
      <vt:lpstr>ANOVA example</vt:lpstr>
      <vt:lpstr>ANOVA example</vt:lpstr>
      <vt:lpstr>How to write this up!</vt:lpstr>
      <vt:lpstr>A note on ANOVA in R</vt:lpstr>
      <vt:lpstr>Factorial ANOVA </vt:lpstr>
      <vt:lpstr>Example</vt:lpstr>
      <vt:lpstr>Two-way ANOVA</vt:lpstr>
      <vt:lpstr>Two-way ANOVA</vt:lpstr>
      <vt:lpstr>Treatments</vt:lpstr>
      <vt:lpstr>Two-way ANOVA terms</vt:lpstr>
      <vt:lpstr>Two-way ANOVA</vt:lpstr>
      <vt:lpstr>Interaction Effects</vt:lpstr>
      <vt:lpstr>Interaction</vt:lpstr>
      <vt:lpstr>Interaction Plots</vt:lpstr>
      <vt:lpstr>Interaction Plots</vt:lpstr>
      <vt:lpstr>Interaction Plots</vt:lpstr>
      <vt:lpstr>Interaction Plots</vt:lpstr>
      <vt:lpstr>Interaction Plots</vt:lpstr>
      <vt:lpstr>Interaction Plots</vt:lpstr>
      <vt:lpstr>In practice</vt:lpstr>
      <vt:lpstr>Two-way ANOVA table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Anscombe’s Quartet</dc:title>
  <dc:creator>Darren Redmond</dc:creator>
  <cp:lastModifiedBy>Darren Redmond</cp:lastModifiedBy>
  <cp:revision>9</cp:revision>
  <dcterms:created xsi:type="dcterms:W3CDTF">2016-02-04T08:27:41Z</dcterms:created>
  <dcterms:modified xsi:type="dcterms:W3CDTF">2017-09-06T06:33:26Z</dcterms:modified>
</cp:coreProperties>
</file>