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8" r:id="rId8"/>
    <p:sldId id="269" r:id="rId9"/>
    <p:sldId id="272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7" r:id="rId20"/>
    <p:sldId id="280" r:id="rId21"/>
    <p:sldId id="263" r:id="rId22"/>
    <p:sldId id="281" r:id="rId23"/>
    <p:sldId id="264" r:id="rId24"/>
    <p:sldId id="266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598D4-28F4-4902-89BD-8B49062C9C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E8E97F-4671-4D30-AC7F-AEC4C317DA32}">
      <dgm:prSet/>
      <dgm:spPr/>
      <dgm:t>
        <a:bodyPr/>
        <a:lstStyle/>
        <a:p>
          <a:r>
            <a:rPr lang="zh-CN" b="1" i="0" dirty="0"/>
            <a:t>官方定义：</a:t>
          </a:r>
          <a:endParaRPr lang="en-US" dirty="0"/>
        </a:p>
      </dgm:t>
    </dgm:pt>
    <dgm:pt modelId="{92BD4F64-A155-46F2-84C9-36F1D7F32083}" type="parTrans" cxnId="{7749226F-BACC-43B8-8EAA-F36C88125769}">
      <dgm:prSet/>
      <dgm:spPr/>
      <dgm:t>
        <a:bodyPr/>
        <a:lstStyle/>
        <a:p>
          <a:endParaRPr lang="en-US"/>
        </a:p>
      </dgm:t>
    </dgm:pt>
    <dgm:pt modelId="{87F0B687-E9A8-42C0-97CC-04D890162F4A}" type="sibTrans" cxnId="{7749226F-BACC-43B8-8EAA-F36C88125769}">
      <dgm:prSet/>
      <dgm:spPr/>
      <dgm:t>
        <a:bodyPr/>
        <a:lstStyle/>
        <a:p>
          <a:endParaRPr lang="en-US"/>
        </a:p>
      </dgm:t>
    </dgm:pt>
    <dgm:pt modelId="{C0D22DC0-0D20-4D82-9D6D-7BD1A1B0D22B}">
      <dgm:prSet/>
      <dgm:spPr/>
      <dgm:t>
        <a:bodyPr/>
        <a:lstStyle/>
        <a:p>
          <a:r>
            <a:rPr lang="zh-CN" b="1" i="0" dirty="0"/>
            <a:t>在计算机科学中，</a:t>
          </a:r>
          <a:r>
            <a:rPr lang="en-US" b="1" i="0" dirty="0"/>
            <a:t>Shell</a:t>
          </a:r>
          <a:r>
            <a:rPr lang="zh-CN" b="1" i="0" dirty="0"/>
            <a:t>俗称壳（用来区别于核），是指“为使用者提供操作界面”的软件（命令解析器）</a:t>
          </a:r>
          <a:endParaRPr lang="en-US" dirty="0"/>
        </a:p>
      </dgm:t>
    </dgm:pt>
    <dgm:pt modelId="{22EE41E9-FE91-41F6-9BE9-EA53F7DAEE29}" type="parTrans" cxnId="{21CF35C5-B868-4A1A-94D0-A15F382B31C4}">
      <dgm:prSet/>
      <dgm:spPr/>
      <dgm:t>
        <a:bodyPr/>
        <a:lstStyle/>
        <a:p>
          <a:endParaRPr lang="en-US"/>
        </a:p>
      </dgm:t>
    </dgm:pt>
    <dgm:pt modelId="{D773ED0C-0748-4C58-B9BC-CB24A4B69AA1}" type="sibTrans" cxnId="{21CF35C5-B868-4A1A-94D0-A15F382B31C4}">
      <dgm:prSet/>
      <dgm:spPr/>
      <dgm:t>
        <a:bodyPr/>
        <a:lstStyle/>
        <a:p>
          <a:endParaRPr lang="en-US"/>
        </a:p>
      </dgm:t>
    </dgm:pt>
    <dgm:pt modelId="{435F0FF1-444C-4921-96C7-E89A722776B8}">
      <dgm:prSet/>
      <dgm:spPr/>
      <dgm:t>
        <a:bodyPr/>
        <a:lstStyle/>
        <a:p>
          <a:r>
            <a:rPr lang="zh-CN" b="1" i="0" dirty="0"/>
            <a:t>它接收用户命令，然后调用相应的应用程序</a:t>
          </a:r>
          <a:endParaRPr lang="en-US" dirty="0"/>
        </a:p>
      </dgm:t>
    </dgm:pt>
    <dgm:pt modelId="{172BFBFC-C17D-408D-9BB5-B6002315C5C6}" type="parTrans" cxnId="{0D174F33-650B-456F-BFBB-04565FA77CDB}">
      <dgm:prSet/>
      <dgm:spPr/>
      <dgm:t>
        <a:bodyPr/>
        <a:lstStyle/>
        <a:p>
          <a:endParaRPr lang="en-US"/>
        </a:p>
      </dgm:t>
    </dgm:pt>
    <dgm:pt modelId="{E8360995-C3C3-4303-ADCC-DF543BE240A3}" type="sibTrans" cxnId="{0D174F33-650B-456F-BFBB-04565FA77CDB}">
      <dgm:prSet/>
      <dgm:spPr/>
      <dgm:t>
        <a:bodyPr/>
        <a:lstStyle/>
        <a:p>
          <a:endParaRPr lang="en-US"/>
        </a:p>
      </dgm:t>
    </dgm:pt>
    <dgm:pt modelId="{86C5CD5C-F7F6-41F4-92EF-C2C2EDB23F01}">
      <dgm:prSet/>
      <dgm:spPr/>
      <dgm:t>
        <a:bodyPr/>
        <a:lstStyle/>
        <a:p>
          <a:r>
            <a:rPr lang="zh-CN" b="1" i="0" dirty="0"/>
            <a:t>大白话式定义：</a:t>
          </a:r>
          <a:endParaRPr lang="en-US" dirty="0"/>
        </a:p>
      </dgm:t>
    </dgm:pt>
    <dgm:pt modelId="{3BB8DF1F-6926-4913-9BC5-5C2F61F8843C}" type="parTrans" cxnId="{62254EA1-A1B0-414D-A6E8-6B9907ECE4EB}">
      <dgm:prSet/>
      <dgm:spPr/>
      <dgm:t>
        <a:bodyPr/>
        <a:lstStyle/>
        <a:p>
          <a:endParaRPr lang="en-US"/>
        </a:p>
      </dgm:t>
    </dgm:pt>
    <dgm:pt modelId="{B9C478E1-F849-405E-B6DE-832D34D279D4}" type="sibTrans" cxnId="{62254EA1-A1B0-414D-A6E8-6B9907ECE4EB}">
      <dgm:prSet/>
      <dgm:spPr/>
      <dgm:t>
        <a:bodyPr/>
        <a:lstStyle/>
        <a:p>
          <a:endParaRPr lang="en-US"/>
        </a:p>
      </dgm:t>
    </dgm:pt>
    <dgm:pt modelId="{0DD36AB4-1768-49B1-AC8B-DB3B8EE23942}">
      <dgm:prSet/>
      <dgm:spPr/>
      <dgm:t>
        <a:bodyPr/>
        <a:lstStyle/>
        <a:p>
          <a:r>
            <a:rPr lang="zh-CN" b="1" i="0" dirty="0"/>
            <a:t>文件操作系统与外部最主要的接口就是</a:t>
          </a:r>
          <a:r>
            <a:rPr lang="en-US" b="1" i="0" dirty="0"/>
            <a:t>Shell</a:t>
          </a:r>
          <a:endParaRPr lang="en-US" dirty="0"/>
        </a:p>
      </dgm:t>
    </dgm:pt>
    <dgm:pt modelId="{CFFC8CC0-3565-401C-AD89-F459C9B8DC77}" type="parTrans" cxnId="{016157C8-F87D-426D-B385-A036408013AB}">
      <dgm:prSet/>
      <dgm:spPr/>
      <dgm:t>
        <a:bodyPr/>
        <a:lstStyle/>
        <a:p>
          <a:endParaRPr lang="en-US"/>
        </a:p>
      </dgm:t>
    </dgm:pt>
    <dgm:pt modelId="{CDF91E26-42A3-4656-A72A-CF7688271EAE}" type="sibTrans" cxnId="{016157C8-F87D-426D-B385-A036408013AB}">
      <dgm:prSet/>
      <dgm:spPr/>
      <dgm:t>
        <a:bodyPr/>
        <a:lstStyle/>
        <a:p>
          <a:endParaRPr lang="en-US"/>
        </a:p>
      </dgm:t>
    </dgm:pt>
    <dgm:pt modelId="{2CAD136E-C86F-445D-9D73-C9428BA70A81}">
      <dgm:prSet/>
      <dgm:spPr/>
      <dgm:t>
        <a:bodyPr/>
        <a:lstStyle/>
        <a:p>
          <a:r>
            <a:rPr lang="en-US" b="1" i="0" dirty="0"/>
            <a:t>Shell</a:t>
          </a:r>
          <a:r>
            <a:rPr lang="zh-CN" b="1" i="0" dirty="0"/>
            <a:t>是操作系统最外面的一层</a:t>
          </a:r>
          <a:endParaRPr lang="en-US" dirty="0"/>
        </a:p>
      </dgm:t>
    </dgm:pt>
    <dgm:pt modelId="{F2CB919D-66E4-4740-91A5-5C6746319679}" type="parTrans" cxnId="{3A3E2423-CE65-41D2-9DB8-37A3652D4D05}">
      <dgm:prSet/>
      <dgm:spPr/>
      <dgm:t>
        <a:bodyPr/>
        <a:lstStyle/>
        <a:p>
          <a:endParaRPr lang="en-US"/>
        </a:p>
      </dgm:t>
    </dgm:pt>
    <dgm:pt modelId="{61A59F10-0E37-4E7A-9098-80F8D5D367F1}" type="sibTrans" cxnId="{3A3E2423-CE65-41D2-9DB8-37A3652D4D05}">
      <dgm:prSet/>
      <dgm:spPr/>
      <dgm:t>
        <a:bodyPr/>
        <a:lstStyle/>
        <a:p>
          <a:endParaRPr lang="en-US"/>
        </a:p>
      </dgm:t>
    </dgm:pt>
    <dgm:pt modelId="{CBD8B0C4-7F7F-40E1-BAE7-1A6E6E226335}">
      <dgm:prSet/>
      <dgm:spPr/>
      <dgm:t>
        <a:bodyPr/>
        <a:lstStyle/>
        <a:p>
          <a:r>
            <a:rPr lang="en-US" b="1" dirty="0"/>
            <a:t>Shell</a:t>
          </a:r>
          <a:r>
            <a:rPr lang="zh-CN" b="1" dirty="0"/>
            <a:t>管理你与操作系统之间的交互：等待你输入、向操作系统解释你的输入，并且处理各种各样的操作系统的输入结果</a:t>
          </a:r>
          <a:endParaRPr lang="en-US" dirty="0"/>
        </a:p>
      </dgm:t>
    </dgm:pt>
    <dgm:pt modelId="{F6406439-6D7A-4D54-9202-B0AE6B382B26}" type="parTrans" cxnId="{A3B2F7E6-48CD-4619-8A1E-8FC1A6393113}">
      <dgm:prSet/>
      <dgm:spPr/>
      <dgm:t>
        <a:bodyPr/>
        <a:lstStyle/>
        <a:p>
          <a:endParaRPr lang="en-US"/>
        </a:p>
      </dgm:t>
    </dgm:pt>
    <dgm:pt modelId="{AE87E16F-FABC-4D62-8CE2-053F9FC9B8F5}" type="sibTrans" cxnId="{A3B2F7E6-48CD-4619-8A1E-8FC1A6393113}">
      <dgm:prSet/>
      <dgm:spPr/>
      <dgm:t>
        <a:bodyPr/>
        <a:lstStyle/>
        <a:p>
          <a:endParaRPr lang="en-US"/>
        </a:p>
      </dgm:t>
    </dgm:pt>
    <dgm:pt modelId="{0E6B0D1F-361E-4191-83C2-CF9A3996CF8D}" type="pres">
      <dgm:prSet presAssocID="{C88598D4-28F4-4902-89BD-8B49062C9C9D}" presName="linear" presStyleCnt="0">
        <dgm:presLayoutVars>
          <dgm:dir/>
          <dgm:animLvl val="lvl"/>
          <dgm:resizeHandles val="exact"/>
        </dgm:presLayoutVars>
      </dgm:prSet>
      <dgm:spPr/>
    </dgm:pt>
    <dgm:pt modelId="{3EAEC237-C817-483A-80C9-CAFFEB7FB57A}" type="pres">
      <dgm:prSet presAssocID="{F5E8E97F-4671-4D30-AC7F-AEC4C317DA32}" presName="parentLin" presStyleCnt="0"/>
      <dgm:spPr/>
    </dgm:pt>
    <dgm:pt modelId="{CBD6E0DB-238E-4AE7-A768-D7E4A8B0B054}" type="pres">
      <dgm:prSet presAssocID="{F5E8E97F-4671-4D30-AC7F-AEC4C317DA32}" presName="parentLeftMargin" presStyleLbl="node1" presStyleIdx="0" presStyleCnt="2"/>
      <dgm:spPr/>
    </dgm:pt>
    <dgm:pt modelId="{DC850F2D-DDA7-4815-8E30-47A29B4A3727}" type="pres">
      <dgm:prSet presAssocID="{F5E8E97F-4671-4D30-AC7F-AEC4C317DA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611634-305E-489E-A009-E53D27A3A3EF}" type="pres">
      <dgm:prSet presAssocID="{F5E8E97F-4671-4D30-AC7F-AEC4C317DA32}" presName="negativeSpace" presStyleCnt="0"/>
      <dgm:spPr/>
    </dgm:pt>
    <dgm:pt modelId="{38748E22-3DDD-47F7-9C4D-B57BDA5A2D50}" type="pres">
      <dgm:prSet presAssocID="{F5E8E97F-4671-4D30-AC7F-AEC4C317DA32}" presName="childText" presStyleLbl="conFgAcc1" presStyleIdx="0" presStyleCnt="2">
        <dgm:presLayoutVars>
          <dgm:bulletEnabled val="1"/>
        </dgm:presLayoutVars>
      </dgm:prSet>
      <dgm:spPr/>
    </dgm:pt>
    <dgm:pt modelId="{3FB94E04-F1E1-4B1B-9BA5-39003A538029}" type="pres">
      <dgm:prSet presAssocID="{87F0B687-E9A8-42C0-97CC-04D890162F4A}" presName="spaceBetweenRectangles" presStyleCnt="0"/>
      <dgm:spPr/>
    </dgm:pt>
    <dgm:pt modelId="{2244069C-3EDA-4761-B981-C6A0590DFC00}" type="pres">
      <dgm:prSet presAssocID="{86C5CD5C-F7F6-41F4-92EF-C2C2EDB23F01}" presName="parentLin" presStyleCnt="0"/>
      <dgm:spPr/>
    </dgm:pt>
    <dgm:pt modelId="{7983DE58-E93D-43D3-8D7A-1CACA999DB08}" type="pres">
      <dgm:prSet presAssocID="{86C5CD5C-F7F6-41F4-92EF-C2C2EDB23F01}" presName="parentLeftMargin" presStyleLbl="node1" presStyleIdx="0" presStyleCnt="2"/>
      <dgm:spPr/>
    </dgm:pt>
    <dgm:pt modelId="{1F4197C6-86F1-4D0C-8772-C0EE3769C99A}" type="pres">
      <dgm:prSet presAssocID="{86C5CD5C-F7F6-41F4-92EF-C2C2EDB23F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ED9A8F-0A82-4101-8853-60DD0DD2FF3A}" type="pres">
      <dgm:prSet presAssocID="{86C5CD5C-F7F6-41F4-92EF-C2C2EDB23F01}" presName="negativeSpace" presStyleCnt="0"/>
      <dgm:spPr/>
    </dgm:pt>
    <dgm:pt modelId="{FF2804EC-9183-48AF-A963-0395EFD7B2F3}" type="pres">
      <dgm:prSet presAssocID="{86C5CD5C-F7F6-41F4-92EF-C2C2EDB23F0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09F005-2DA7-42B0-B862-56D2D2324B75}" type="presOf" srcId="{F5E8E97F-4671-4D30-AC7F-AEC4C317DA32}" destId="{DC850F2D-DDA7-4815-8E30-47A29B4A3727}" srcOrd="1" destOrd="0" presId="urn:microsoft.com/office/officeart/2005/8/layout/list1"/>
    <dgm:cxn modelId="{3A3E2423-CE65-41D2-9DB8-37A3652D4D05}" srcId="{86C5CD5C-F7F6-41F4-92EF-C2C2EDB23F01}" destId="{2CAD136E-C86F-445D-9D73-C9428BA70A81}" srcOrd="1" destOrd="0" parTransId="{F2CB919D-66E4-4740-91A5-5C6746319679}" sibTransId="{61A59F10-0E37-4E7A-9098-80F8D5D367F1}"/>
    <dgm:cxn modelId="{C13A8328-164C-44BA-B5DB-934781488466}" type="presOf" srcId="{F5E8E97F-4671-4D30-AC7F-AEC4C317DA32}" destId="{CBD6E0DB-238E-4AE7-A768-D7E4A8B0B054}" srcOrd="0" destOrd="0" presId="urn:microsoft.com/office/officeart/2005/8/layout/list1"/>
    <dgm:cxn modelId="{0D174F33-650B-456F-BFBB-04565FA77CDB}" srcId="{F5E8E97F-4671-4D30-AC7F-AEC4C317DA32}" destId="{435F0FF1-444C-4921-96C7-E89A722776B8}" srcOrd="1" destOrd="0" parTransId="{172BFBFC-C17D-408D-9BB5-B6002315C5C6}" sibTransId="{E8360995-C3C3-4303-ADCC-DF543BE240A3}"/>
    <dgm:cxn modelId="{7749226F-BACC-43B8-8EAA-F36C88125769}" srcId="{C88598D4-28F4-4902-89BD-8B49062C9C9D}" destId="{F5E8E97F-4671-4D30-AC7F-AEC4C317DA32}" srcOrd="0" destOrd="0" parTransId="{92BD4F64-A155-46F2-84C9-36F1D7F32083}" sibTransId="{87F0B687-E9A8-42C0-97CC-04D890162F4A}"/>
    <dgm:cxn modelId="{F9786A52-6B96-4BE3-8706-0212B5511F01}" type="presOf" srcId="{C0D22DC0-0D20-4D82-9D6D-7BD1A1B0D22B}" destId="{38748E22-3DDD-47F7-9C4D-B57BDA5A2D50}" srcOrd="0" destOrd="0" presId="urn:microsoft.com/office/officeart/2005/8/layout/list1"/>
    <dgm:cxn modelId="{88527E8B-37F9-47BD-B643-ED6367502D85}" type="presOf" srcId="{0DD36AB4-1768-49B1-AC8B-DB3B8EE23942}" destId="{FF2804EC-9183-48AF-A963-0395EFD7B2F3}" srcOrd="0" destOrd="0" presId="urn:microsoft.com/office/officeart/2005/8/layout/list1"/>
    <dgm:cxn modelId="{F7B1288D-0BBF-4245-9AE3-E6291480C315}" type="presOf" srcId="{CBD8B0C4-7F7F-40E1-BAE7-1A6E6E226335}" destId="{FF2804EC-9183-48AF-A963-0395EFD7B2F3}" srcOrd="0" destOrd="2" presId="urn:microsoft.com/office/officeart/2005/8/layout/list1"/>
    <dgm:cxn modelId="{888B61A0-4F43-46FA-8D3B-22340F258AA2}" type="presOf" srcId="{86C5CD5C-F7F6-41F4-92EF-C2C2EDB23F01}" destId="{1F4197C6-86F1-4D0C-8772-C0EE3769C99A}" srcOrd="1" destOrd="0" presId="urn:microsoft.com/office/officeart/2005/8/layout/list1"/>
    <dgm:cxn modelId="{62254EA1-A1B0-414D-A6E8-6B9907ECE4EB}" srcId="{C88598D4-28F4-4902-89BD-8B49062C9C9D}" destId="{86C5CD5C-F7F6-41F4-92EF-C2C2EDB23F01}" srcOrd="1" destOrd="0" parTransId="{3BB8DF1F-6926-4913-9BC5-5C2F61F8843C}" sibTransId="{B9C478E1-F849-405E-B6DE-832D34D279D4}"/>
    <dgm:cxn modelId="{BAE41FA8-AD60-4649-A1F4-0BFE37F1F1E2}" type="presOf" srcId="{C88598D4-28F4-4902-89BD-8B49062C9C9D}" destId="{0E6B0D1F-361E-4191-83C2-CF9A3996CF8D}" srcOrd="0" destOrd="0" presId="urn:microsoft.com/office/officeart/2005/8/layout/list1"/>
    <dgm:cxn modelId="{3E4C29AF-DBC0-4C4C-BD5B-07BF1A1E77CB}" type="presOf" srcId="{2CAD136E-C86F-445D-9D73-C9428BA70A81}" destId="{FF2804EC-9183-48AF-A963-0395EFD7B2F3}" srcOrd="0" destOrd="1" presId="urn:microsoft.com/office/officeart/2005/8/layout/list1"/>
    <dgm:cxn modelId="{83CCD3B2-92E0-41E3-8C84-02D41012913C}" type="presOf" srcId="{435F0FF1-444C-4921-96C7-E89A722776B8}" destId="{38748E22-3DDD-47F7-9C4D-B57BDA5A2D50}" srcOrd="0" destOrd="1" presId="urn:microsoft.com/office/officeart/2005/8/layout/list1"/>
    <dgm:cxn modelId="{21CF35C5-B868-4A1A-94D0-A15F382B31C4}" srcId="{F5E8E97F-4671-4D30-AC7F-AEC4C317DA32}" destId="{C0D22DC0-0D20-4D82-9D6D-7BD1A1B0D22B}" srcOrd="0" destOrd="0" parTransId="{22EE41E9-FE91-41F6-9BE9-EA53F7DAEE29}" sibTransId="{D773ED0C-0748-4C58-B9BC-CB24A4B69AA1}"/>
    <dgm:cxn modelId="{016157C8-F87D-426D-B385-A036408013AB}" srcId="{86C5CD5C-F7F6-41F4-92EF-C2C2EDB23F01}" destId="{0DD36AB4-1768-49B1-AC8B-DB3B8EE23942}" srcOrd="0" destOrd="0" parTransId="{CFFC8CC0-3565-401C-AD89-F459C9B8DC77}" sibTransId="{CDF91E26-42A3-4656-A72A-CF7688271EAE}"/>
    <dgm:cxn modelId="{463FBAE3-CF98-4573-9438-B2ACA1D96D0B}" type="presOf" srcId="{86C5CD5C-F7F6-41F4-92EF-C2C2EDB23F01}" destId="{7983DE58-E93D-43D3-8D7A-1CACA999DB08}" srcOrd="0" destOrd="0" presId="urn:microsoft.com/office/officeart/2005/8/layout/list1"/>
    <dgm:cxn modelId="{A3B2F7E6-48CD-4619-8A1E-8FC1A6393113}" srcId="{86C5CD5C-F7F6-41F4-92EF-C2C2EDB23F01}" destId="{CBD8B0C4-7F7F-40E1-BAE7-1A6E6E226335}" srcOrd="2" destOrd="0" parTransId="{F6406439-6D7A-4D54-9202-B0AE6B382B26}" sibTransId="{AE87E16F-FABC-4D62-8CE2-053F9FC9B8F5}"/>
    <dgm:cxn modelId="{10B77659-4E1D-41D6-AC7B-07A8786A9DFE}" type="presParOf" srcId="{0E6B0D1F-361E-4191-83C2-CF9A3996CF8D}" destId="{3EAEC237-C817-483A-80C9-CAFFEB7FB57A}" srcOrd="0" destOrd="0" presId="urn:microsoft.com/office/officeart/2005/8/layout/list1"/>
    <dgm:cxn modelId="{3932BA18-9C36-4FD5-80CF-4E63A8A67971}" type="presParOf" srcId="{3EAEC237-C817-483A-80C9-CAFFEB7FB57A}" destId="{CBD6E0DB-238E-4AE7-A768-D7E4A8B0B054}" srcOrd="0" destOrd="0" presId="urn:microsoft.com/office/officeart/2005/8/layout/list1"/>
    <dgm:cxn modelId="{F88CB8C5-8885-49E8-A9BD-D35369F412A7}" type="presParOf" srcId="{3EAEC237-C817-483A-80C9-CAFFEB7FB57A}" destId="{DC850F2D-DDA7-4815-8E30-47A29B4A3727}" srcOrd="1" destOrd="0" presId="urn:microsoft.com/office/officeart/2005/8/layout/list1"/>
    <dgm:cxn modelId="{213069FF-053F-420A-9360-E4E072E6ABCA}" type="presParOf" srcId="{0E6B0D1F-361E-4191-83C2-CF9A3996CF8D}" destId="{A1611634-305E-489E-A009-E53D27A3A3EF}" srcOrd="1" destOrd="0" presId="urn:microsoft.com/office/officeart/2005/8/layout/list1"/>
    <dgm:cxn modelId="{9BAE15EF-2883-4ACE-9E2E-5C443C02D4E6}" type="presParOf" srcId="{0E6B0D1F-361E-4191-83C2-CF9A3996CF8D}" destId="{38748E22-3DDD-47F7-9C4D-B57BDA5A2D50}" srcOrd="2" destOrd="0" presId="urn:microsoft.com/office/officeart/2005/8/layout/list1"/>
    <dgm:cxn modelId="{343F46D6-604E-4A82-9EE9-386517A26943}" type="presParOf" srcId="{0E6B0D1F-361E-4191-83C2-CF9A3996CF8D}" destId="{3FB94E04-F1E1-4B1B-9BA5-39003A538029}" srcOrd="3" destOrd="0" presId="urn:microsoft.com/office/officeart/2005/8/layout/list1"/>
    <dgm:cxn modelId="{44DC3A5E-7108-4664-A16E-46EC196EAB1F}" type="presParOf" srcId="{0E6B0D1F-361E-4191-83C2-CF9A3996CF8D}" destId="{2244069C-3EDA-4761-B981-C6A0590DFC00}" srcOrd="4" destOrd="0" presId="urn:microsoft.com/office/officeart/2005/8/layout/list1"/>
    <dgm:cxn modelId="{E27AFFF6-16D1-431E-BCFA-A36F85BC32C2}" type="presParOf" srcId="{2244069C-3EDA-4761-B981-C6A0590DFC00}" destId="{7983DE58-E93D-43D3-8D7A-1CACA999DB08}" srcOrd="0" destOrd="0" presId="urn:microsoft.com/office/officeart/2005/8/layout/list1"/>
    <dgm:cxn modelId="{5B372DCB-1461-4F02-8EBD-ABEA83803753}" type="presParOf" srcId="{2244069C-3EDA-4761-B981-C6A0590DFC00}" destId="{1F4197C6-86F1-4D0C-8772-C0EE3769C99A}" srcOrd="1" destOrd="0" presId="urn:microsoft.com/office/officeart/2005/8/layout/list1"/>
    <dgm:cxn modelId="{68791F58-C330-4746-B8E5-26E9C40ED471}" type="presParOf" srcId="{0E6B0D1F-361E-4191-83C2-CF9A3996CF8D}" destId="{31ED9A8F-0A82-4101-8853-60DD0DD2FF3A}" srcOrd="5" destOrd="0" presId="urn:microsoft.com/office/officeart/2005/8/layout/list1"/>
    <dgm:cxn modelId="{4C4D50DC-4049-4B8E-AD29-58502423CC00}" type="presParOf" srcId="{0E6B0D1F-361E-4191-83C2-CF9A3996CF8D}" destId="{FF2804EC-9183-48AF-A963-0395EFD7B2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48E22-3DDD-47F7-9C4D-B57BDA5A2D50}">
      <dsp:nvSpPr>
        <dsp:cNvPr id="0" name=""/>
        <dsp:cNvSpPr/>
      </dsp:nvSpPr>
      <dsp:spPr>
        <a:xfrm>
          <a:off x="0" y="449843"/>
          <a:ext cx="6391275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37388" rIns="4960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b="1" i="0" kern="1200" dirty="0"/>
            <a:t>在计算机科学中，</a:t>
          </a:r>
          <a:r>
            <a:rPr lang="en-US" sz="2100" b="1" i="0" kern="1200" dirty="0"/>
            <a:t>Shell</a:t>
          </a:r>
          <a:r>
            <a:rPr lang="zh-CN" sz="2100" b="1" i="0" kern="1200" dirty="0"/>
            <a:t>俗称壳（用来区别于核），是指“为使用者提供操作界面”的软件（命令解析器）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b="1" i="0" kern="1200" dirty="0"/>
            <a:t>它接收用户命令，然后调用相应的应用程序</a:t>
          </a:r>
          <a:endParaRPr lang="en-US" sz="2100" kern="1200" dirty="0"/>
        </a:p>
      </dsp:txBody>
      <dsp:txXfrm>
        <a:off x="0" y="449843"/>
        <a:ext cx="6391275" cy="1918350"/>
      </dsp:txXfrm>
    </dsp:sp>
    <dsp:sp modelId="{DC850F2D-DDA7-4815-8E30-47A29B4A3727}">
      <dsp:nvSpPr>
        <dsp:cNvPr id="0" name=""/>
        <dsp:cNvSpPr/>
      </dsp:nvSpPr>
      <dsp:spPr>
        <a:xfrm>
          <a:off x="319563" y="139883"/>
          <a:ext cx="447389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b="1" i="0" kern="1200" dirty="0"/>
            <a:t>官方定义：</a:t>
          </a:r>
          <a:endParaRPr lang="en-US" sz="2100" kern="1200" dirty="0"/>
        </a:p>
      </dsp:txBody>
      <dsp:txXfrm>
        <a:off x="349825" y="170145"/>
        <a:ext cx="4413368" cy="559396"/>
      </dsp:txXfrm>
    </dsp:sp>
    <dsp:sp modelId="{FF2804EC-9183-48AF-A963-0395EFD7B2F3}">
      <dsp:nvSpPr>
        <dsp:cNvPr id="0" name=""/>
        <dsp:cNvSpPr/>
      </dsp:nvSpPr>
      <dsp:spPr>
        <a:xfrm>
          <a:off x="0" y="2791553"/>
          <a:ext cx="6391275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37388" rIns="4960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b="1" i="0" kern="1200" dirty="0"/>
            <a:t>文件操作系统与外部最主要的接口就是</a:t>
          </a:r>
          <a:r>
            <a:rPr lang="en-US" sz="2100" b="1" i="0" kern="1200" dirty="0"/>
            <a:t>Shell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/>
            <a:t>Shell</a:t>
          </a:r>
          <a:r>
            <a:rPr lang="zh-CN" sz="2100" b="1" i="0" kern="1200" dirty="0"/>
            <a:t>是操作系统最外面的一层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Shell</a:t>
          </a:r>
          <a:r>
            <a:rPr lang="zh-CN" sz="2100" b="1" kern="1200" dirty="0"/>
            <a:t>管理你与操作系统之间的交互：等待你输入、向操作系统解释你的输入，并且处理各种各样的操作系统的输入结果</a:t>
          </a:r>
          <a:endParaRPr lang="en-US" sz="2100" kern="1200" dirty="0"/>
        </a:p>
      </dsp:txBody>
      <dsp:txXfrm>
        <a:off x="0" y="2791553"/>
        <a:ext cx="6391275" cy="2315250"/>
      </dsp:txXfrm>
    </dsp:sp>
    <dsp:sp modelId="{1F4197C6-86F1-4D0C-8772-C0EE3769C99A}">
      <dsp:nvSpPr>
        <dsp:cNvPr id="0" name=""/>
        <dsp:cNvSpPr/>
      </dsp:nvSpPr>
      <dsp:spPr>
        <a:xfrm>
          <a:off x="319563" y="2481593"/>
          <a:ext cx="4473892" cy="6199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b="1" i="0" kern="1200" dirty="0"/>
            <a:t>大白话式定义：</a:t>
          </a:r>
          <a:endParaRPr lang="en-US" sz="2100" kern="1200" dirty="0"/>
        </a:p>
      </dsp:txBody>
      <dsp:txXfrm>
        <a:off x="349825" y="2511855"/>
        <a:ext cx="441336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6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9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4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6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8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0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2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9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2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C037DD-9250-4D96-89B5-9D916E87698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7ED8FE-CC97-471F-8D60-F184B8822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2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~/.ssh/user@git.reolink.com.pub" TargetMode="External"/><Relationship Id="rId2" Type="http://schemas.openxmlformats.org/officeDocument/2006/relationships/hyperlink" Target="mailto:user@git.reolink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cmd.exe" TargetMode="External"/><Relationship Id="rId2" Type="http://schemas.openxmlformats.org/officeDocument/2006/relationships/hyperlink" Target="https://baike.baidu.com/item/MS-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Windows%20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7880-A31D-4FD3-99E6-9008ABB1A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Shell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4F878-335F-467B-B45F-7FD48DC0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主讲：周旺旺</a:t>
            </a:r>
          </a:p>
        </p:txBody>
      </p:sp>
    </p:spTree>
    <p:extLst>
      <p:ext uri="{BB962C8B-B14F-4D97-AF65-F5344CB8AC3E}">
        <p14:creationId xmlns:p14="http://schemas.microsoft.com/office/powerpoint/2010/main" val="354518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4A3ED-708C-49DA-8D7E-6DF04399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C0BDF-5B95-4A7D-83DF-201B2991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中所有变量都定义为字符串，且变量名称只能是英文字母与数字，但是数字不能是开头字符</a:t>
            </a:r>
            <a:endParaRPr lang="en-US" altLang="zh-CN" dirty="0"/>
          </a:p>
          <a:p>
            <a:r>
              <a:rPr lang="zh-CN" altLang="en-US" dirty="0"/>
              <a:t>变量名和等号之间不能有空格</a:t>
            </a:r>
            <a:endParaRPr lang="en-US" altLang="zh-CN" dirty="0"/>
          </a:p>
          <a:p>
            <a:pPr lvl="1"/>
            <a:r>
              <a:rPr lang="en-US" altLang="zh-CN" dirty="0" err="1"/>
              <a:t>your_name</a:t>
            </a:r>
            <a:r>
              <a:rPr lang="en-US" altLang="zh-CN" dirty="0"/>
              <a:t>="</a:t>
            </a:r>
            <a:r>
              <a:rPr lang="en-US" altLang="zh-CN" dirty="0" err="1"/>
              <a:t>runoob</a:t>
            </a:r>
            <a:r>
              <a:rPr lang="en-US" altLang="zh-CN" dirty="0"/>
              <a:t>“</a:t>
            </a:r>
          </a:p>
          <a:p>
            <a:pPr lvl="1"/>
            <a:r>
              <a:rPr lang="zh-CN" altLang="en-US" dirty="0"/>
              <a:t>只有使用变量时需要加</a:t>
            </a:r>
            <a:r>
              <a:rPr lang="en-US" altLang="zh-CN" dirty="0"/>
              <a:t>$  ( $name</a:t>
            </a:r>
            <a:r>
              <a:rPr lang="zh-CN" altLang="en-US" dirty="0"/>
              <a:t>或者</a:t>
            </a:r>
            <a:r>
              <a:rPr lang="en-US" altLang="zh-CN" dirty="0"/>
              <a:t>${name} )</a:t>
            </a:r>
          </a:p>
          <a:p>
            <a:pPr lvl="2"/>
            <a:r>
              <a:rPr lang="zh-CN" altLang="en-US" dirty="0"/>
              <a:t>定义变量、赋值、</a:t>
            </a:r>
            <a:r>
              <a:rPr lang="en-US" altLang="zh-CN" dirty="0" err="1"/>
              <a:t>readonly</a:t>
            </a:r>
            <a:r>
              <a:rPr lang="zh-CN" altLang="en-US" dirty="0"/>
              <a:t>、</a:t>
            </a:r>
            <a:r>
              <a:rPr lang="en-US" altLang="zh-CN" dirty="0"/>
              <a:t>unset</a:t>
            </a:r>
            <a:r>
              <a:rPr lang="zh-CN" altLang="en-US" dirty="0"/>
              <a:t>时，变量名不加美元符号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7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740D-14B7-40EC-9EB0-DC5640AB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3F8B-4FEE-4271-8912-615E5A94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95399" cy="373515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全局变量</a:t>
            </a:r>
          </a:p>
          <a:p>
            <a:pPr lvl="1"/>
            <a:r>
              <a:rPr lang="zh-CN" altLang="en-US" dirty="0"/>
              <a:t>在当前</a:t>
            </a:r>
            <a:r>
              <a:rPr lang="en-US" altLang="zh-CN" dirty="0"/>
              <a:t>shell</a:t>
            </a:r>
            <a:r>
              <a:rPr lang="zh-CN" altLang="en-US" dirty="0"/>
              <a:t>进程中都有效（子进程或父进程无效）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Shell </a:t>
            </a:r>
            <a:r>
              <a:rPr lang="zh-CN" altLang="en-US" dirty="0"/>
              <a:t>中定义的变量，默认就是全局变量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Shell </a:t>
            </a:r>
            <a:r>
              <a:rPr lang="zh-CN" altLang="en-US" dirty="0"/>
              <a:t>函数中定义的变量默认也是全局变量，它和在函数外部定义变量拥有一样的效果</a:t>
            </a:r>
          </a:p>
          <a:p>
            <a:r>
              <a:rPr lang="zh-CN" altLang="en-US" dirty="0"/>
              <a:t>局部变量</a:t>
            </a:r>
          </a:p>
          <a:p>
            <a:pPr lvl="1"/>
            <a:r>
              <a:rPr lang="zh-CN" altLang="en-US" dirty="0"/>
              <a:t>函数内部，可以在定义变量时加上</a:t>
            </a:r>
            <a:r>
              <a:rPr lang="en-US" altLang="zh-CN" dirty="0"/>
              <a:t>local</a:t>
            </a:r>
            <a:r>
              <a:rPr lang="zh-CN" altLang="en-US" dirty="0"/>
              <a:t>命令，此时该变量就成了局部变量</a:t>
            </a:r>
          </a:p>
          <a:p>
            <a:pPr lvl="1"/>
            <a:r>
              <a:rPr lang="en-US" altLang="zh-CN" dirty="0"/>
              <a:t>local a=99</a:t>
            </a:r>
          </a:p>
          <a:p>
            <a:r>
              <a:rPr lang="zh-CN" altLang="en-US" dirty="0"/>
              <a:t>环境变量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export</a:t>
            </a:r>
            <a:r>
              <a:rPr lang="zh-CN" altLang="en-US" dirty="0"/>
              <a:t>生成环境变量，在父子关系的</a:t>
            </a:r>
            <a:r>
              <a:rPr lang="en-US" altLang="zh-CN" dirty="0"/>
              <a:t>shell</a:t>
            </a:r>
            <a:r>
              <a:rPr lang="zh-CN" altLang="en-US" dirty="0"/>
              <a:t>进程中都可以访问到</a:t>
            </a:r>
          </a:p>
          <a:p>
            <a:pPr lvl="1"/>
            <a:r>
              <a:rPr lang="zh-CN" altLang="en-US" dirty="0"/>
              <a:t>只能向下传递而不能向上传递，即“传子不传父”</a:t>
            </a:r>
          </a:p>
        </p:txBody>
      </p:sp>
    </p:spTree>
    <p:extLst>
      <p:ext uri="{BB962C8B-B14F-4D97-AF65-F5344CB8AC3E}">
        <p14:creationId xmlns:p14="http://schemas.microsoft.com/office/powerpoint/2010/main" val="33245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DCE7-6C7A-4A87-A9E4-1CE5559A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字符串引号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7FBC-42E5-4C3A-B32A-8B2CF03A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单引号</a:t>
            </a:r>
            <a:endParaRPr lang="en-US" altLang="zh-CN" dirty="0"/>
          </a:p>
          <a:p>
            <a:pPr lvl="1"/>
            <a:r>
              <a:rPr lang="zh-CN" altLang="en-US" dirty="0"/>
              <a:t>单引号里的任何字符都会原样输出，单引号字符串中的变量是无效的</a:t>
            </a:r>
            <a:endParaRPr lang="en-US" altLang="zh-CN" dirty="0"/>
          </a:p>
          <a:p>
            <a:pPr lvl="1"/>
            <a:r>
              <a:rPr lang="zh-CN" altLang="en-US" dirty="0"/>
              <a:t>单引号字串中不能出现单引号（对单引号使用转义符后也不行）</a:t>
            </a:r>
            <a:endParaRPr lang="en-US" altLang="zh-CN" dirty="0"/>
          </a:p>
          <a:p>
            <a:r>
              <a:rPr lang="zh-CN" altLang="en-US" dirty="0"/>
              <a:t>双引号</a:t>
            </a:r>
            <a:endParaRPr lang="en-US" altLang="zh-CN" dirty="0"/>
          </a:p>
          <a:p>
            <a:pPr lvl="1"/>
            <a:r>
              <a:rPr lang="zh-CN" altLang="en-US" dirty="0"/>
              <a:t>双引号里可以有变量、转义字符</a:t>
            </a:r>
            <a:endParaRPr lang="en-US" altLang="zh-CN" dirty="0"/>
          </a:p>
          <a:p>
            <a:r>
              <a:rPr lang="zh-CN" altLang="en-US" dirty="0"/>
              <a:t>反引号</a:t>
            </a:r>
          </a:p>
          <a:p>
            <a:pPr lvl="1"/>
            <a:r>
              <a:rPr lang="zh-CN" altLang="en-US" dirty="0"/>
              <a:t>括起来的字符串被</a:t>
            </a:r>
            <a:r>
              <a:rPr lang="en-US" altLang="zh-CN" dirty="0"/>
              <a:t>shell</a:t>
            </a:r>
            <a:r>
              <a:rPr lang="zh-CN" altLang="en-US" dirty="0"/>
              <a:t>解释为命令行，在执行时，</a:t>
            </a:r>
            <a:r>
              <a:rPr lang="en-US" altLang="zh-CN" dirty="0"/>
              <a:t>shell</a:t>
            </a:r>
            <a:r>
              <a:rPr lang="zh-CN" altLang="en-US" dirty="0"/>
              <a:t>首先执行命令行，执行结果会取代包括反引号在内的部分</a:t>
            </a:r>
          </a:p>
        </p:txBody>
      </p:sp>
    </p:spTree>
    <p:extLst>
      <p:ext uri="{BB962C8B-B14F-4D97-AF65-F5344CB8AC3E}">
        <p14:creationId xmlns:p14="http://schemas.microsoft.com/office/powerpoint/2010/main" val="15402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3B4D-210E-40F1-84B4-3A3A4BD6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EA90E-9D83-4C04-9E2D-8F2B81B4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只支持一维数组，不限定大小</a:t>
            </a:r>
          </a:p>
          <a:p>
            <a:r>
              <a:rPr lang="zh-CN" altLang="en-US" dirty="0"/>
              <a:t>用括号来表示数组，数组元素用</a:t>
            </a:r>
            <a:r>
              <a:rPr lang="en-US" altLang="zh-CN" dirty="0"/>
              <a:t>"</a:t>
            </a:r>
            <a:r>
              <a:rPr lang="zh-CN" altLang="en-US" dirty="0"/>
              <a:t>空格</a:t>
            </a:r>
            <a:r>
              <a:rPr lang="en-US" altLang="zh-CN" dirty="0"/>
              <a:t>"</a:t>
            </a:r>
            <a:r>
              <a:rPr lang="zh-CN" altLang="en-US" dirty="0"/>
              <a:t>符号分割开：数组名</a:t>
            </a:r>
            <a:r>
              <a:rPr lang="en-US" altLang="zh-CN" dirty="0"/>
              <a:t>=(</a:t>
            </a:r>
            <a:r>
              <a:rPr lang="zh-CN" altLang="en-US" dirty="0"/>
              <a:t>值</a:t>
            </a:r>
            <a:r>
              <a:rPr lang="en-US" altLang="zh-CN" dirty="0"/>
              <a:t>1 </a:t>
            </a:r>
            <a:r>
              <a:rPr lang="zh-CN" altLang="en-US" dirty="0"/>
              <a:t>值</a:t>
            </a:r>
            <a:r>
              <a:rPr lang="en-US" altLang="zh-CN" dirty="0"/>
              <a:t>2 ... </a:t>
            </a:r>
            <a:r>
              <a:rPr lang="zh-CN" altLang="en-US" dirty="0"/>
              <a:t>值</a:t>
            </a:r>
            <a:r>
              <a:rPr lang="en-US" altLang="zh-CN" dirty="0"/>
              <a:t>n)</a:t>
            </a:r>
          </a:p>
          <a:p>
            <a:r>
              <a:rPr lang="en-US" altLang="zh-CN" dirty="0" err="1"/>
              <a:t>array_name</a:t>
            </a:r>
            <a:r>
              <a:rPr lang="en-US" altLang="zh-CN" dirty="0"/>
              <a:t>[0]=value0</a:t>
            </a:r>
          </a:p>
          <a:p>
            <a:r>
              <a:rPr lang="en-US" altLang="zh-CN" dirty="0" err="1"/>
              <a:t>valuen</a:t>
            </a:r>
            <a:r>
              <a:rPr lang="en-US" altLang="zh-CN" dirty="0"/>
              <a:t>=${</a:t>
            </a:r>
            <a:r>
              <a:rPr lang="en-US" altLang="zh-CN" dirty="0" err="1"/>
              <a:t>array_name</a:t>
            </a:r>
            <a:r>
              <a:rPr lang="en-US" altLang="zh-CN" dirty="0"/>
              <a:t>[n]}</a:t>
            </a:r>
          </a:p>
          <a:p>
            <a:r>
              <a:rPr lang="zh-CN" altLang="en-US" dirty="0"/>
              <a:t>获取数组中所有的元素：</a:t>
            </a:r>
            <a:r>
              <a:rPr lang="en-US" altLang="zh-CN" dirty="0"/>
              <a:t>${</a:t>
            </a:r>
            <a:r>
              <a:rPr lang="en-US" altLang="zh-CN" dirty="0" err="1"/>
              <a:t>array_name</a:t>
            </a:r>
            <a:r>
              <a:rPr lang="en-US" altLang="zh-CN" dirty="0"/>
              <a:t>[@]}  </a:t>
            </a:r>
            <a:r>
              <a:rPr lang="zh-CN" altLang="en-US" dirty="0"/>
              <a:t>或者  </a:t>
            </a:r>
            <a:r>
              <a:rPr lang="en-US" altLang="zh-CN" dirty="0"/>
              <a:t>${</a:t>
            </a:r>
            <a:r>
              <a:rPr lang="en-US" altLang="zh-CN" dirty="0" err="1"/>
              <a:t>array_name</a:t>
            </a:r>
            <a:r>
              <a:rPr lang="en-US" altLang="zh-CN" dirty="0"/>
              <a:t>[*]}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5ECAD-3EC1-48EF-BBC4-20CEDE57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传参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F7691-159A-41B5-8603-3F2A1998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 </a:t>
            </a:r>
            <a:r>
              <a:rPr lang="en-US" altLang="zh-CN" dirty="0"/>
              <a:t>Shell </a:t>
            </a:r>
            <a:r>
              <a:rPr lang="zh-CN" altLang="en-US" dirty="0"/>
              <a:t>脚本时，向脚本传递参数，脚本内获取参数的格式为：</a:t>
            </a:r>
            <a:r>
              <a:rPr lang="en-US" altLang="zh-CN" dirty="0"/>
              <a:t>$n</a:t>
            </a:r>
            <a:r>
              <a:rPr lang="zh-CN" altLang="en-US" dirty="0"/>
              <a:t>， </a:t>
            </a:r>
            <a:r>
              <a:rPr lang="en-US" altLang="zh-CN" dirty="0"/>
              <a:t>n </a:t>
            </a:r>
            <a:r>
              <a:rPr lang="zh-CN" altLang="en-US" dirty="0"/>
              <a:t>代表一个第几个参数</a:t>
            </a:r>
            <a:endParaRPr lang="en-US" altLang="zh-CN" dirty="0"/>
          </a:p>
          <a:p>
            <a:r>
              <a:rPr lang="en-US" altLang="zh-CN" dirty="0"/>
              <a:t>$0</a:t>
            </a:r>
            <a:r>
              <a:rPr lang="zh-CN" altLang="en-US" dirty="0"/>
              <a:t>为执行的文件名</a:t>
            </a:r>
            <a:endParaRPr lang="en-US" altLang="zh-CN" dirty="0"/>
          </a:p>
          <a:p>
            <a:r>
              <a:rPr lang="en-US" altLang="zh-CN" dirty="0"/>
              <a:t>$* </a:t>
            </a:r>
            <a:r>
              <a:rPr lang="zh-CN" altLang="en-US" dirty="0"/>
              <a:t>以一个单字符串显示所有向脚本传递的参数</a:t>
            </a:r>
            <a:endParaRPr lang="en-US" altLang="zh-CN" dirty="0"/>
          </a:p>
          <a:p>
            <a:pPr lvl="1"/>
            <a:r>
              <a:rPr lang="zh-CN" altLang="en-US" dirty="0"/>
              <a:t>如 </a:t>
            </a:r>
            <a:r>
              <a:rPr lang="en-US" altLang="zh-CN" dirty="0"/>
              <a:t>$* </a:t>
            </a:r>
            <a:r>
              <a:rPr lang="zh-CN" altLang="en-US" dirty="0"/>
              <a:t>用双引号括起来的情况、以</a:t>
            </a:r>
            <a:r>
              <a:rPr lang="en-US" altLang="zh-CN" dirty="0"/>
              <a:t>"$1 $2 … $n"</a:t>
            </a:r>
            <a:r>
              <a:rPr lang="zh-CN" altLang="en-US" dirty="0"/>
              <a:t>的形式输出所有参数。相当于一个字符串</a:t>
            </a:r>
            <a:endParaRPr lang="en-US" altLang="zh-CN" dirty="0"/>
          </a:p>
          <a:p>
            <a:r>
              <a:rPr lang="en-US" altLang="zh-CN" dirty="0"/>
              <a:t>$@ </a:t>
            </a:r>
            <a:r>
              <a:rPr lang="zh-CN" altLang="en-US" dirty="0"/>
              <a:t>与 </a:t>
            </a:r>
            <a:r>
              <a:rPr lang="en-US" altLang="zh-CN" dirty="0"/>
              <a:t>$* </a:t>
            </a:r>
            <a:r>
              <a:rPr lang="zh-CN" altLang="en-US" dirty="0"/>
              <a:t>相同，输出形式为  </a:t>
            </a:r>
            <a:r>
              <a:rPr lang="en-US" altLang="zh-CN" dirty="0"/>
              <a:t>“$1”  “$2”  “$3”</a:t>
            </a:r>
          </a:p>
        </p:txBody>
      </p:sp>
    </p:spTree>
    <p:extLst>
      <p:ext uri="{BB962C8B-B14F-4D97-AF65-F5344CB8AC3E}">
        <p14:creationId xmlns:p14="http://schemas.microsoft.com/office/powerpoint/2010/main" val="7819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A6C204-2C00-40AF-85BC-88540ABB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EBEBEB"/>
                </a:solidFill>
              </a:rPr>
              <a:t>Shell </a:t>
            </a:r>
            <a:r>
              <a:rPr lang="zh-CN" altLang="en-US" dirty="0">
                <a:solidFill>
                  <a:srgbClr val="EBEBEB"/>
                </a:solidFill>
              </a:rPr>
              <a:t>流程控制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26585672-EACA-4279-A094-0ECC9530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03EED9DA-48D6-4EB4-9B4C-26702189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500" dirty="0" err="1">
                <a:solidFill>
                  <a:srgbClr val="FFFFFF"/>
                </a:solidFill>
              </a:rPr>
              <a:t>sh</a:t>
            </a:r>
            <a:r>
              <a:rPr lang="zh-CN" altLang="en-US" sz="1500" dirty="0">
                <a:solidFill>
                  <a:srgbClr val="FFFFFF"/>
                </a:solidFill>
              </a:rPr>
              <a:t>的流程控制不可为空</a:t>
            </a:r>
            <a:endParaRPr lang="en-US" altLang="zh-CN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2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AA33-F514-448B-9131-2144A8F8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692F5-21F8-4FB5-8934-6EF22960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if condition1</a:t>
            </a:r>
          </a:p>
          <a:p>
            <a:r>
              <a:rPr lang="en-US" altLang="zh-CN" dirty="0"/>
              <a:t>    then</a:t>
            </a:r>
          </a:p>
          <a:p>
            <a:r>
              <a:rPr lang="en-US" altLang="zh-CN" dirty="0"/>
              <a:t>        command1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condition2</a:t>
            </a:r>
          </a:p>
          <a:p>
            <a:r>
              <a:rPr lang="en-US" altLang="zh-CN" dirty="0"/>
              <a:t>    then</a:t>
            </a:r>
          </a:p>
          <a:p>
            <a:r>
              <a:rPr lang="en-US" altLang="zh-CN" dirty="0"/>
              <a:t>        command2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    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7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AED1F-5528-414D-BD2F-C2421579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5403-0182-455C-B5EF-8719727B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for name in item1 item2 ... </a:t>
            </a:r>
            <a:r>
              <a:rPr lang="en-US" altLang="zh-CN" dirty="0" err="1"/>
              <a:t>itemN</a:t>
            </a:r>
            <a:endParaRPr lang="en-US" altLang="zh-CN" dirty="0"/>
          </a:p>
          <a:p>
            <a:r>
              <a:rPr lang="en-US" altLang="zh-CN" dirty="0"/>
              <a:t>    do</a:t>
            </a:r>
          </a:p>
          <a:p>
            <a:r>
              <a:rPr lang="en-US" altLang="zh-CN" dirty="0"/>
              <a:t>        command1</a:t>
            </a:r>
          </a:p>
          <a:p>
            <a:r>
              <a:rPr lang="en-US" altLang="zh-CN" dirty="0"/>
              <a:t>        command2</a:t>
            </a:r>
          </a:p>
          <a:p>
            <a:r>
              <a:rPr lang="en-US" altLang="zh-CN" dirty="0"/>
              <a:t>        ...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   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F20C-A444-4326-8DE5-D5411714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29FC7-2CB0-4EE5-A57E-2E3A3FBC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while condition</a:t>
            </a:r>
          </a:p>
          <a:p>
            <a:r>
              <a:rPr lang="en-US" altLang="zh-CN" dirty="0"/>
              <a:t>    do</a:t>
            </a:r>
          </a:p>
          <a:p>
            <a:r>
              <a:rPr lang="en-US" altLang="zh-CN" dirty="0"/>
              <a:t>        command</a:t>
            </a:r>
          </a:p>
          <a:p>
            <a:r>
              <a:rPr lang="en-US" altLang="zh-CN" dirty="0"/>
              <a:t>    done</a:t>
            </a:r>
          </a:p>
          <a:p>
            <a:endParaRPr lang="en-US" altLang="zh-CN" dirty="0"/>
          </a:p>
          <a:p>
            <a:r>
              <a:rPr lang="en-US" altLang="zh-CN" dirty="0"/>
              <a:t> until condition</a:t>
            </a:r>
          </a:p>
          <a:p>
            <a:r>
              <a:rPr lang="en-US" altLang="zh-CN" dirty="0"/>
              <a:t>    do</a:t>
            </a:r>
          </a:p>
          <a:p>
            <a:r>
              <a:rPr lang="en-US" altLang="zh-CN" dirty="0"/>
              <a:t>        command</a:t>
            </a:r>
          </a:p>
          <a:p>
            <a:r>
              <a:rPr lang="en-US" altLang="zh-CN" dirty="0"/>
              <a:t>    done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2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359-583C-4C6A-A35A-208B5742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4A265-B1E5-4FE0-B51C-F002D7CB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cat &lt;file&gt;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输出文件内容到基本输出（屏幕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fileName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到另一个文件） </a:t>
            </a:r>
            <a:r>
              <a:rPr lang="en-US" altLang="zh-CN" dirty="0"/>
              <a:t>		</a:t>
            </a: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–w &lt;file&gt;								rm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当前的时间和日期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					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显示目录路径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ls &lt;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										vi &lt;file&gt; 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编辑文件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查看磁盘空间状况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					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查看当前进程状况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mkdir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rmdir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sed [-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hnV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][-e&lt;script&gt;][-f&lt;script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&gt;][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文本文件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利用脚本来处理文本文件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1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C8BD5E1-8724-42C9-A5CB-004B2C17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EBEBEB"/>
                </a:solidFill>
              </a:rPr>
              <a:t>Shell</a:t>
            </a:r>
            <a:r>
              <a:rPr lang="zh-CN" altLang="en-US" dirty="0">
                <a:solidFill>
                  <a:srgbClr val="EBEBEB"/>
                </a:solidFill>
              </a:rPr>
              <a:t>的定义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1A74E29-5BF7-4F15-A0E8-BD3AFCCE8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31305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0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850F2D-DDA7-4815-8E30-47A29B4A3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C850F2D-DDA7-4815-8E30-47A29B4A3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748E22-3DDD-47F7-9C4D-B57BDA5A2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8748E22-3DDD-47F7-9C4D-B57BDA5A2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4197C6-86F1-4D0C-8772-C0EE3769C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1F4197C6-86F1-4D0C-8772-C0EE3769C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2804EC-9183-48AF-A963-0395EFD7B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F2804EC-9183-48AF-A963-0395EFD7B2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6E77B-1333-47FD-BDAC-CC7A0223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FBF2B-720D-4170-851D-AED25E0F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一个一个词组地接收输入的参数，每个词组需要使用空格进行分隔</a:t>
            </a:r>
            <a:endParaRPr lang="en-US" altLang="zh-CN" dirty="0"/>
          </a:p>
          <a:p>
            <a:r>
              <a:rPr lang="zh-CN" altLang="en-US" dirty="0"/>
              <a:t>如果输入的词组个数大于需要的参数个数，则多出的词组将被作为整体为最后一个参数接收</a:t>
            </a:r>
            <a:endParaRPr lang="en-US" altLang="zh-CN" dirty="0"/>
          </a:p>
          <a:p>
            <a:r>
              <a:rPr lang="en-US" altLang="zh-CN" dirty="0"/>
              <a:t>-p </a:t>
            </a:r>
            <a:r>
              <a:rPr lang="zh-CN" altLang="en-US" dirty="0"/>
              <a:t>输入提示文字   </a:t>
            </a:r>
            <a:endParaRPr lang="en-US" altLang="zh-CN" dirty="0"/>
          </a:p>
          <a:p>
            <a:r>
              <a:rPr lang="en-US" altLang="zh-CN" dirty="0"/>
              <a:t>-n </a:t>
            </a:r>
            <a:r>
              <a:rPr lang="zh-CN" altLang="en-US" dirty="0"/>
              <a:t>输入字符长度限制</a:t>
            </a:r>
            <a:r>
              <a:rPr lang="en-US" altLang="zh-CN" dirty="0"/>
              <a:t>(</a:t>
            </a:r>
            <a:r>
              <a:rPr lang="zh-CN" altLang="en-US" dirty="0"/>
              <a:t>达到最大，自动结束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-t </a:t>
            </a:r>
            <a:r>
              <a:rPr lang="zh-CN" altLang="en-US" dirty="0"/>
              <a:t>输入限时  </a:t>
            </a:r>
            <a:endParaRPr lang="en-US" altLang="zh-CN" dirty="0"/>
          </a:p>
          <a:p>
            <a:r>
              <a:rPr lang="en-US" altLang="zh-CN" dirty="0"/>
              <a:t>-s </a:t>
            </a:r>
            <a:r>
              <a:rPr lang="zh-CN" altLang="en-US" dirty="0"/>
              <a:t>隐藏输入内容</a:t>
            </a:r>
            <a:endParaRPr lang="en-US" altLang="zh-CN" dirty="0"/>
          </a:p>
          <a:p>
            <a:pPr lvl="1"/>
            <a:r>
              <a:rPr lang="en-US" altLang="zh-CN" dirty="0"/>
              <a:t>read -p "</a:t>
            </a:r>
            <a:r>
              <a:rPr lang="zh-CN" altLang="en-US" dirty="0"/>
              <a:t>请输入一段文字</a:t>
            </a:r>
            <a:r>
              <a:rPr lang="en-US" altLang="zh-CN" dirty="0"/>
              <a:t>:" -n 6 -t 5 -s password</a:t>
            </a:r>
          </a:p>
          <a:p>
            <a:pPr lvl="1"/>
            <a:r>
              <a:rPr lang="en-US" altLang="zh-CN" dirty="0"/>
              <a:t>echo -e "\</a:t>
            </a:r>
            <a:r>
              <a:rPr lang="en-US" altLang="zh-CN" dirty="0" err="1"/>
              <a:t>npassword</a:t>
            </a:r>
            <a:r>
              <a:rPr lang="en-US" altLang="zh-CN" dirty="0"/>
              <a:t> is $password"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0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5F378-BCB9-48F2-A86E-E71D775A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7A717-1F85-435A-8486-BAB9D514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全称 </a:t>
            </a:r>
            <a:r>
              <a:rPr lang="en-US" altLang="zh-CN" dirty="0"/>
              <a:t>Secure Shell</a:t>
            </a:r>
          </a:p>
          <a:p>
            <a:r>
              <a:rPr lang="zh-CN" altLang="en-US" dirty="0"/>
              <a:t>为建立在应用层基础上的安全协议</a:t>
            </a:r>
            <a:endParaRPr lang="en-US" altLang="zh-CN" dirty="0"/>
          </a:p>
          <a:p>
            <a:r>
              <a:rPr lang="zh-CN" altLang="en-US" dirty="0"/>
              <a:t>是较可靠的，专为远程登录会话和其他网络服务提供安全性的协议</a:t>
            </a:r>
            <a:endParaRPr lang="en-US" altLang="zh-CN" dirty="0"/>
          </a:p>
          <a:p>
            <a:r>
              <a:rPr lang="zh-CN" altLang="en-US" dirty="0"/>
              <a:t>利用 </a:t>
            </a:r>
            <a:r>
              <a:rPr lang="en-US" altLang="zh-CN" dirty="0"/>
              <a:t>SSH </a:t>
            </a:r>
            <a:r>
              <a:rPr lang="zh-CN" altLang="en-US" dirty="0"/>
              <a:t>协议可以把所有传输的数据进行加密，有效防止远程管理过程中的信息泄露问题</a:t>
            </a:r>
            <a:r>
              <a:rPr lang="en-US" altLang="zh-CN" dirty="0"/>
              <a:t>(</a:t>
            </a:r>
            <a:r>
              <a:rPr lang="zh-CN" altLang="en-US" dirty="0"/>
              <a:t>中间人攻击、</a:t>
            </a:r>
            <a:r>
              <a:rPr lang="en-US" altLang="zh-CN" dirty="0"/>
              <a:t>DNS</a:t>
            </a:r>
            <a:r>
              <a:rPr lang="zh-CN" altLang="en-US" dirty="0"/>
              <a:t>欺骗和</a:t>
            </a:r>
            <a:r>
              <a:rPr lang="en-US" altLang="zh-CN" dirty="0"/>
              <a:t>IP</a:t>
            </a:r>
            <a:r>
              <a:rPr lang="zh-CN" altLang="en-US" dirty="0"/>
              <a:t>欺骗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传输的数据是经过压缩的，所以可以加快传输的速度</a:t>
            </a:r>
          </a:p>
        </p:txBody>
      </p:sp>
    </p:spTree>
    <p:extLst>
      <p:ext uri="{BB962C8B-B14F-4D97-AF65-F5344CB8AC3E}">
        <p14:creationId xmlns:p14="http://schemas.microsoft.com/office/powerpoint/2010/main" val="100057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DA1C0-0F5D-4BFE-B9D7-ABEDCE99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SSH</a:t>
            </a:r>
            <a:r>
              <a:rPr lang="zh-CN" altLang="en-US" dirty="0"/>
              <a:t>的两种安全验证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83A70-C7DD-4CE4-8F9B-201EFEEE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5747"/>
            <a:ext cx="10004277" cy="378188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基于口令的安全验证</a:t>
            </a:r>
            <a:endParaRPr lang="en-US" altLang="zh-CN" dirty="0"/>
          </a:p>
          <a:p>
            <a:pPr lvl="1"/>
            <a:r>
              <a:rPr lang="zh-CN" altLang="en-US" dirty="0"/>
              <a:t>只要你知道自己帐号和口令，就可以登录到远程主机</a:t>
            </a:r>
            <a:endParaRPr lang="en-US" altLang="zh-CN" dirty="0"/>
          </a:p>
          <a:p>
            <a:pPr lvl="1"/>
            <a:r>
              <a:rPr lang="zh-CN" altLang="en-US" dirty="0"/>
              <a:t>所有传输的数据都会被加密，但是不能保证你正在连接的服务器就是你想连接的服务器，容易受到中间人攻击</a:t>
            </a:r>
            <a:endParaRPr lang="en-US" altLang="zh-CN" dirty="0"/>
          </a:p>
          <a:p>
            <a:r>
              <a:rPr lang="zh-CN" altLang="en-US" dirty="0"/>
              <a:t>基于密匙的安全验证</a:t>
            </a:r>
            <a:endParaRPr lang="en-US" altLang="zh-CN" dirty="0"/>
          </a:p>
          <a:p>
            <a:pPr lvl="1"/>
            <a:r>
              <a:rPr lang="zh-CN" altLang="en-US" dirty="0"/>
              <a:t>把公用密匙放在需要访问的服务器上</a:t>
            </a:r>
          </a:p>
          <a:p>
            <a:pPr lvl="1"/>
            <a:r>
              <a:rPr lang="zh-CN" altLang="en-US" dirty="0"/>
              <a:t>当要连接到</a:t>
            </a:r>
            <a:r>
              <a:rPr lang="en-US" altLang="zh-CN" dirty="0"/>
              <a:t>SSH</a:t>
            </a:r>
            <a:r>
              <a:rPr lang="zh-CN" altLang="en-US" dirty="0"/>
              <a:t>服务器上，客户端软件就会向服务器发出请求，请求用你的公用密匙进行安全验证</a:t>
            </a:r>
          </a:p>
          <a:p>
            <a:pPr lvl="1"/>
            <a:r>
              <a:rPr lang="zh-CN" altLang="en-US" dirty="0"/>
              <a:t>服务器收到请求之后，对比服务器上公用密钥和发送来的密钥，如果两个密匙一致，服务器就用公用密匙加密“质询”（</a:t>
            </a:r>
            <a:r>
              <a:rPr lang="en-US" altLang="zh-CN" dirty="0"/>
              <a:t>challenge</a:t>
            </a:r>
            <a:r>
              <a:rPr lang="zh-CN" altLang="en-US" dirty="0"/>
              <a:t>）并把它发送给客户端软件</a:t>
            </a:r>
          </a:p>
          <a:p>
            <a:pPr lvl="1"/>
            <a:r>
              <a:rPr lang="zh-CN" altLang="en-US" dirty="0"/>
              <a:t>客户端软件收到“质询”之后就可以用你的私人密匙解密再把它发送给服务器，验证通过，建立连接</a:t>
            </a:r>
          </a:p>
          <a:p>
            <a:pPr lvl="1"/>
            <a:r>
              <a:rPr lang="zh-CN" altLang="en-US" dirty="0"/>
              <a:t>整个登录的过程可能需要</a:t>
            </a:r>
            <a:r>
              <a:rPr lang="en-US" altLang="zh-CN" dirty="0"/>
              <a:t>10</a:t>
            </a:r>
            <a:r>
              <a:rPr lang="zh-CN" altLang="en-US" dirty="0"/>
              <a:t>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1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F1B0-30AA-4C07-85A5-8103AC03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en-US" altLang="zh-CN" dirty="0"/>
              <a:t>-agent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E200F-4B51-41E2-A202-B44B7D5D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可以控制和保存公钥身份验证所使用的私钥的程序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Open Sans"/>
              </a:rPr>
              <a:t>当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Open Sans"/>
              </a:rPr>
              <a:t>ssh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Open Sans"/>
              </a:rPr>
              <a:t>-add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Open Sans"/>
              </a:rPr>
              <a:t>把私钥交给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Open Sans"/>
              </a:rPr>
              <a:t>ssh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Open Sans"/>
              </a:rPr>
              <a:t>-agent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Open Sans"/>
              </a:rPr>
              <a:t>来管理时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Open Sans"/>
              </a:rPr>
              <a:t>,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Open Sans"/>
              </a:rPr>
              <a:t>其他程序需要身份验证的时候都可以申请交给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Open Sans"/>
              </a:rPr>
              <a:t>ssh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Open Sans"/>
              </a:rPr>
              <a:t>-agent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Open Sans"/>
              </a:rPr>
              <a:t>来完成整个认证过程</a:t>
            </a:r>
            <a:endParaRPr lang="en-US" altLang="zh-CN" b="0" i="0" dirty="0">
              <a:solidFill>
                <a:srgbClr val="444444"/>
              </a:solidFill>
              <a:effectLst/>
              <a:latin typeface="Open Sans"/>
            </a:endParaRPr>
          </a:p>
          <a:p>
            <a:r>
              <a:rPr lang="zh-CN" altLang="en-US" dirty="0"/>
              <a:t>密钥登录常用操作</a:t>
            </a:r>
            <a:endParaRPr lang="en-US" altLang="zh-CN" dirty="0"/>
          </a:p>
          <a:p>
            <a:pPr lvl="1"/>
            <a:r>
              <a:rPr lang="en-US" altLang="zh-CN" dirty="0"/>
              <a:t>eval $(</a:t>
            </a:r>
            <a:r>
              <a:rPr lang="en-US" altLang="zh-CN" dirty="0" err="1"/>
              <a:t>ssh</a:t>
            </a:r>
            <a:r>
              <a:rPr lang="en-US" altLang="zh-CN" dirty="0"/>
              <a:t>-agent -s)</a:t>
            </a:r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-add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3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EFE4-F958-4741-B2B6-9CA8CE1F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设置密钥登录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AF073-A5E0-4379-855D-29DFBFBC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ssh-keygen -t rsa -b 4096 -C </a:t>
            </a:r>
            <a:r>
              <a:rPr lang="en-US" altLang="zh-CN" dirty="0">
                <a:hlinkClick r:id="rId2"/>
              </a:rPr>
              <a:t>user</a:t>
            </a:r>
            <a:r>
              <a:rPr lang="de-DE" altLang="zh-CN" dirty="0">
                <a:hlinkClick r:id="rId2"/>
              </a:rPr>
              <a:t>@git.reolink.com</a:t>
            </a:r>
            <a:endParaRPr lang="de-DE" altLang="zh-CN" dirty="0"/>
          </a:p>
          <a:p>
            <a:pPr lvl="1"/>
            <a:r>
              <a:rPr lang="zh-CN" altLang="en-US" dirty="0"/>
              <a:t>生成 </a:t>
            </a:r>
            <a:r>
              <a:rPr lang="de-DE" altLang="zh-CN" dirty="0"/>
              <a:t>rsa</a:t>
            </a:r>
            <a:r>
              <a:rPr lang="zh-CN" altLang="en-US" dirty="0"/>
              <a:t>型 </a:t>
            </a:r>
            <a:r>
              <a:rPr lang="en-US" altLang="zh-CN" dirty="0"/>
              <a:t>4096</a:t>
            </a:r>
            <a:r>
              <a:rPr lang="zh-CN" altLang="en-US" dirty="0"/>
              <a:t>长度的密钥文件，注释为 </a:t>
            </a:r>
            <a:r>
              <a:rPr lang="en-US" altLang="zh-CN" dirty="0">
                <a:hlinkClick r:id="rId2"/>
              </a:rPr>
              <a:t>user</a:t>
            </a:r>
            <a:r>
              <a:rPr lang="de-DE" altLang="zh-CN" dirty="0">
                <a:hlinkClick r:id="rId2"/>
              </a:rPr>
              <a:t>@git.reolink.com</a:t>
            </a:r>
            <a:endParaRPr lang="de-DE" altLang="zh-CN" dirty="0"/>
          </a:p>
          <a:p>
            <a:r>
              <a:rPr lang="zh-CN" altLang="en-US" dirty="0"/>
              <a:t>输入密钥存放地址</a:t>
            </a:r>
            <a:endParaRPr lang="en-US" altLang="zh-CN" dirty="0"/>
          </a:p>
          <a:p>
            <a:r>
              <a:rPr lang="zh-CN" altLang="en-US" dirty="0"/>
              <a:t>输入密码和二次确认密码交互模式提示输入密钥存放地址</a:t>
            </a:r>
            <a:endParaRPr lang="en-US" altLang="zh-CN" dirty="0"/>
          </a:p>
          <a:p>
            <a:r>
              <a:rPr lang="en-US" altLang="zh-CN" dirty="0"/>
              <a:t>ls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clip &lt; </a:t>
            </a:r>
            <a:r>
              <a:rPr lang="en-US" altLang="zh-CN" dirty="0">
                <a:hlinkClick r:id="rId3"/>
              </a:rPr>
              <a:t>~/.</a:t>
            </a:r>
            <a:r>
              <a:rPr lang="en-US" altLang="zh-CN" dirty="0" err="1">
                <a:hlinkClick r:id="rId3"/>
              </a:rPr>
              <a:t>ssh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u="sng" dirty="0">
                <a:hlinkClick r:id="rId3"/>
              </a:rPr>
              <a:t>user@</a:t>
            </a:r>
            <a:r>
              <a:rPr lang="en-US" altLang="zh-CN" dirty="0">
                <a:hlinkClick r:id="rId3"/>
              </a:rPr>
              <a:t>git.reolink.com.pub</a:t>
            </a:r>
            <a:endParaRPr lang="en-US" altLang="zh-CN" dirty="0"/>
          </a:p>
          <a:p>
            <a:r>
              <a:rPr lang="zh-CN" altLang="en-US" dirty="0"/>
              <a:t>去</a:t>
            </a:r>
            <a:r>
              <a:rPr lang="en-US" altLang="zh-CN" dirty="0"/>
              <a:t>git</a:t>
            </a:r>
            <a:r>
              <a:rPr lang="zh-CN" altLang="en-US" dirty="0"/>
              <a:t>的账户</a:t>
            </a:r>
            <a:r>
              <a:rPr lang="en-US" altLang="zh-CN" dirty="0"/>
              <a:t>settings</a:t>
            </a:r>
            <a:r>
              <a:rPr lang="zh-CN" altLang="en-US" dirty="0"/>
              <a:t>中切换到</a:t>
            </a:r>
            <a:r>
              <a:rPr lang="en-US" altLang="zh-CN" dirty="0"/>
              <a:t>SSH Keys</a:t>
            </a:r>
            <a:r>
              <a:rPr lang="zh-CN" altLang="en-US" dirty="0"/>
              <a:t>这个</a:t>
            </a:r>
            <a:r>
              <a:rPr lang="en-US" altLang="zh-CN" dirty="0"/>
              <a:t>tab</a:t>
            </a:r>
            <a:r>
              <a:rPr lang="zh-CN" altLang="en-US" dirty="0"/>
              <a:t>，直接黏贴保存</a:t>
            </a:r>
          </a:p>
        </p:txBody>
      </p:sp>
    </p:spTree>
    <p:extLst>
      <p:ext uri="{BB962C8B-B14F-4D97-AF65-F5344CB8AC3E}">
        <p14:creationId xmlns:p14="http://schemas.microsoft.com/office/powerpoint/2010/main" val="22928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D90A-8E99-49A0-A262-91AB9070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bash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D85AD-99C6-489D-889A-3EC1C7DE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endParaRPr lang="en-US" altLang="zh-CN" dirty="0"/>
          </a:p>
          <a:p>
            <a:pPr lvl="1"/>
            <a:r>
              <a:rPr lang="zh-CN" altLang="en-US" dirty="0"/>
              <a:t>每个用户都可使用该文件输入专用于自己使用的</a:t>
            </a:r>
            <a:r>
              <a:rPr lang="en-US" altLang="zh-CN" dirty="0"/>
              <a:t>shell</a:t>
            </a:r>
            <a:r>
              <a:rPr lang="zh-CN" altLang="en-US" dirty="0"/>
              <a:t>信息</a:t>
            </a:r>
            <a:r>
              <a:rPr lang="en-US" altLang="zh-CN" dirty="0"/>
              <a:t>,</a:t>
            </a:r>
            <a:r>
              <a:rPr lang="zh-CN" altLang="en-US" dirty="0"/>
              <a:t>当用户登录时</a:t>
            </a:r>
            <a:r>
              <a:rPr lang="en-US" altLang="zh-CN" dirty="0"/>
              <a:t>,</a:t>
            </a:r>
            <a:r>
              <a:rPr lang="zh-CN" altLang="en-US" dirty="0"/>
              <a:t>该文件仅仅执行一次</a:t>
            </a:r>
            <a:endParaRPr lang="en-US" altLang="zh-CN" dirty="0"/>
          </a:p>
          <a:p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pPr lvl="1"/>
            <a:r>
              <a:rPr lang="zh-CN" altLang="en-US" dirty="0"/>
              <a:t>该文件包含专用于某个用户的</a:t>
            </a:r>
            <a:r>
              <a:rPr lang="en-US" altLang="zh-CN" dirty="0"/>
              <a:t>bash shell</a:t>
            </a:r>
            <a:r>
              <a:rPr lang="zh-CN" altLang="en-US" dirty="0"/>
              <a:t>的</a:t>
            </a:r>
            <a:r>
              <a:rPr lang="en-US" altLang="zh-CN" dirty="0"/>
              <a:t>bash</a:t>
            </a:r>
            <a:r>
              <a:rPr lang="zh-CN" altLang="en-US" dirty="0"/>
              <a:t>信息</a:t>
            </a:r>
            <a:r>
              <a:rPr lang="en-US" altLang="zh-CN" dirty="0"/>
              <a:t>,</a:t>
            </a:r>
            <a:r>
              <a:rPr lang="zh-CN" altLang="en-US" dirty="0"/>
              <a:t>当该用户登录时以及每次打开新的</a:t>
            </a:r>
            <a:r>
              <a:rPr lang="en-US" altLang="zh-CN" dirty="0"/>
              <a:t>shell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该文件被读取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5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6F8F-32BA-492A-A1E8-B98823E7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默认启动</a:t>
            </a:r>
            <a:r>
              <a:rPr lang="en-US" altLang="zh-CN" dirty="0" err="1"/>
              <a:t>ssh</a:t>
            </a:r>
            <a:r>
              <a:rPr lang="en-US" altLang="zh-CN" dirty="0"/>
              <a:t>-agent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3039D-A7BB-494E-BF18-C97A0AF7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16005" cy="3416300"/>
          </a:xfrm>
        </p:spPr>
        <p:txBody>
          <a:bodyPr/>
          <a:lstStyle/>
          <a:p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eval $(</a:t>
            </a:r>
            <a:r>
              <a:rPr lang="en-US" altLang="zh-CN" dirty="0" err="1"/>
              <a:t>ssh</a:t>
            </a:r>
            <a:r>
              <a:rPr lang="en-US" altLang="zh-CN" dirty="0"/>
              <a:t>-agent -s) &gt; /dev/null</a:t>
            </a:r>
          </a:p>
          <a:p>
            <a:pPr lvl="1"/>
            <a:r>
              <a:rPr lang="en-US" altLang="zh-CN" dirty="0"/>
              <a:t>trap 'test -n "$SSH_AGENT_PID" &amp;&amp; eval `/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ssh</a:t>
            </a:r>
            <a:r>
              <a:rPr lang="en-US" altLang="zh-CN" dirty="0"/>
              <a:t>-agent -k` &gt; /dev/null'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0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53F4-EB62-481C-B30E-C7AF45D6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02A5D-3A5E-4A84-8EDF-54DED3A8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/>
              <a:t>shell</a:t>
            </a:r>
            <a:r>
              <a:rPr lang="zh-CN" altLang="en-US" dirty="0"/>
              <a:t>窗口使用</a:t>
            </a:r>
            <a:r>
              <a:rPr lang="en-US" altLang="zh-CN" dirty="0" err="1"/>
              <a:t>ssh</a:t>
            </a:r>
            <a:r>
              <a:rPr lang="en-US" altLang="zh-CN" dirty="0"/>
              <a:t>-agent</a:t>
            </a:r>
            <a:r>
              <a:rPr lang="zh-CN" altLang="en-US" dirty="0"/>
              <a:t>方式的密钥登录后，其他</a:t>
            </a:r>
            <a:r>
              <a:rPr lang="en-US" altLang="zh-CN" dirty="0"/>
              <a:t>shell</a:t>
            </a:r>
            <a:r>
              <a:rPr lang="zh-CN" altLang="en-US" dirty="0"/>
              <a:t>窗口不用再次输入验证即可登录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中使用</a:t>
            </a:r>
            <a:r>
              <a:rPr lang="en-US" altLang="zh-CN" dirty="0"/>
              <a:t>bash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1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D47C91-40CF-4CE0-BDE5-A482118D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Shell</a:t>
            </a:r>
            <a:r>
              <a:rPr lang="zh-CN" alt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运行过程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FFA73A-A57D-4C09-8F7F-BC66963B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920323"/>
            <a:ext cx="6391533" cy="501735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9F9985A1-0B29-4EB9-9F8D-BBD57841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Shell</a:t>
            </a:r>
            <a:r>
              <a:rPr lang="zh-CN" altLang="en-US" dirty="0">
                <a:solidFill>
                  <a:srgbClr val="FFFFFF"/>
                </a:solidFill>
              </a:rPr>
              <a:t>基本上是一个命令解释器，类似于</a:t>
            </a:r>
            <a:r>
              <a:rPr lang="en-US" dirty="0">
                <a:solidFill>
                  <a:srgbClr val="FFFFFF"/>
                </a:solidFill>
              </a:rPr>
              <a:t>DOS</a:t>
            </a:r>
            <a:r>
              <a:rPr lang="zh-CN" altLang="en-US" dirty="0">
                <a:solidFill>
                  <a:srgbClr val="FFFFFF"/>
                </a:solidFill>
              </a:rPr>
              <a:t>下的</a:t>
            </a:r>
            <a:r>
              <a:rPr lang="en-US" dirty="0">
                <a:solidFill>
                  <a:srgbClr val="FFFFFF"/>
                </a:solidFill>
              </a:rPr>
              <a:t>command。</a:t>
            </a:r>
            <a:r>
              <a:rPr lang="zh-CN" altLang="en-US" dirty="0">
                <a:solidFill>
                  <a:srgbClr val="FFFFFF"/>
                </a:solidFill>
              </a:rPr>
              <a:t>它接收用户命令（如</a:t>
            </a:r>
            <a:r>
              <a:rPr lang="en-US" dirty="0">
                <a:solidFill>
                  <a:srgbClr val="FFFFFF"/>
                </a:solidFill>
              </a:rPr>
              <a:t>ls</a:t>
            </a:r>
            <a:r>
              <a:rPr lang="zh-CN" altLang="en-US" dirty="0">
                <a:solidFill>
                  <a:srgbClr val="FFFFFF"/>
                </a:solidFill>
              </a:rPr>
              <a:t>等），然后调用相应的应用程序。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较为通用的</a:t>
            </a:r>
            <a:r>
              <a:rPr lang="en-US" dirty="0">
                <a:solidFill>
                  <a:srgbClr val="FFFFFF"/>
                </a:solidFill>
              </a:rPr>
              <a:t>shell</a:t>
            </a:r>
            <a:r>
              <a:rPr lang="zh-CN" altLang="en-US" dirty="0">
                <a:solidFill>
                  <a:srgbClr val="FFFFFF"/>
                </a:solidFill>
              </a:rPr>
              <a:t>有标准的</a:t>
            </a:r>
            <a:r>
              <a:rPr lang="en-US" dirty="0">
                <a:solidFill>
                  <a:srgbClr val="FFFFFF"/>
                </a:solidFill>
              </a:rPr>
              <a:t>Bourne shell (</a:t>
            </a:r>
            <a:r>
              <a:rPr lang="en-US" dirty="0" err="1">
                <a:solidFill>
                  <a:srgbClr val="FFFFFF"/>
                </a:solidFill>
              </a:rPr>
              <a:t>sh</a:t>
            </a:r>
            <a:r>
              <a:rPr lang="en-US" dirty="0">
                <a:solidFill>
                  <a:srgbClr val="FFFFFF"/>
                </a:solidFill>
              </a:rPr>
              <a:t>）</a:t>
            </a:r>
            <a:r>
              <a:rPr lang="zh-CN" altLang="en-US" dirty="0">
                <a:solidFill>
                  <a:srgbClr val="FFFFFF"/>
                </a:solidFill>
              </a:rPr>
              <a:t>和</a:t>
            </a:r>
            <a:r>
              <a:rPr lang="en-US" dirty="0">
                <a:solidFill>
                  <a:srgbClr val="FFFFFF"/>
                </a:solidFill>
              </a:rPr>
              <a:t>C shell (</a:t>
            </a:r>
            <a:r>
              <a:rPr lang="en-US" dirty="0" err="1">
                <a:solidFill>
                  <a:srgbClr val="FFFFFF"/>
                </a:solidFill>
              </a:rPr>
              <a:t>csh</a:t>
            </a:r>
            <a:r>
              <a:rPr lang="en-US" dirty="0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1874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D370F-A701-4144-97FD-F99F198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965C-3D07-41E3-AF30-C0F73842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GUI Shell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应用最为广泛的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Windows Explorer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（微软的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系列操作系统）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Linux shell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包括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window manager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BlackBox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FluxBox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），以及功能更强大的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GNOME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XFCE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CLI Shell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bash /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ksh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csh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Unix/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系统）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MS-DOS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系统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cmd.exe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/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命令提示字符（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NT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系统）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Windows PowerShell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4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D493-1DC9-44E5-B94E-9B7A0F86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 Shell </a:t>
            </a:r>
            <a:r>
              <a:rPr lang="zh-CN" altLang="en-US" dirty="0"/>
              <a:t>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FADDB-53A1-4B67-9298-A36E004E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交互式 </a:t>
            </a:r>
            <a:r>
              <a:rPr lang="en-US" altLang="zh-CN" dirty="0"/>
              <a:t>Shell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等待你的输入，并且执行你提交的命令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这种模式也是大多数用户非常熟悉的：登录、执行一些命令、签退。当你签退后，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也终止了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非交互式</a:t>
            </a:r>
            <a:r>
              <a:rPr lang="en-US" altLang="zh-CN" dirty="0"/>
              <a:t>Shell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不与你进行交互，而是读取存放在文件中的命令，并且执行它们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当它读到文件的结尾，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也就终止了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65A9-E82E-49D9-8BCA-A3223579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2B3A5-4EBD-4FAE-BCD9-6E6A79CD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765" y="2405847"/>
            <a:ext cx="10706470" cy="42967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通俗的看，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Shell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就是命令行工具的胶水，没有任何语言能像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Shell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一样方便地将一大堆命令行工具组合起来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原则上来说，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Shell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做什么都可以，但显然它最适合的是自动化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只需要将你原来手动敲的命令都复制到一个文件里面就行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能轻易调用所有用其他语言编写的程序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命令大多都是系统调用（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system call 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劣势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Shell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的调用是进程级别的切换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而其它语言一般使用调用库的方法实现系统调用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这是栈级别的切换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Shell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一旦复杂了就是频繁的进程切换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对于系统来说进程切换是十分重量级的操作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而栈级别的切换要轻量得多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4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17F6-9DB3-4406-84C3-3A559AB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执行的方法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6BE50-E60F-4A8E-BCEE-B72E83C6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相对路径</a:t>
            </a:r>
            <a:endParaRPr lang="en-US" altLang="zh-CN" dirty="0"/>
          </a:p>
          <a:p>
            <a:pPr lvl="1"/>
            <a:r>
              <a:rPr lang="en-US" altLang="zh-CN" dirty="0"/>
              <a:t>./hello.sh</a:t>
            </a:r>
          </a:p>
          <a:p>
            <a:pPr lvl="1"/>
            <a:r>
              <a:rPr lang="zh-CN" altLang="en-US" dirty="0"/>
              <a:t>如果不加上 </a:t>
            </a:r>
            <a:r>
              <a:rPr lang="en-US" altLang="zh-CN" dirty="0"/>
              <a:t>./</a:t>
            </a:r>
            <a:r>
              <a:rPr lang="zh-CN" altLang="en-US" dirty="0"/>
              <a:t>，</a:t>
            </a:r>
            <a:r>
              <a:rPr lang="en-US" altLang="zh-CN" dirty="0"/>
              <a:t>bash</a:t>
            </a:r>
            <a:r>
              <a:rPr lang="zh-CN" altLang="en-US" dirty="0"/>
              <a:t>可能会因找不到相应</a:t>
            </a:r>
            <a:r>
              <a:rPr lang="en-US" altLang="zh-CN" dirty="0"/>
              <a:t>hello.sh</a:t>
            </a:r>
            <a:r>
              <a:rPr lang="zh-CN" altLang="en-US" dirty="0"/>
              <a:t>而报错，因为</a:t>
            </a:r>
            <a:r>
              <a:rPr lang="en-US" altLang="zh-CN" dirty="0"/>
              <a:t>hello.sh</a:t>
            </a:r>
            <a:r>
              <a:rPr lang="zh-CN" altLang="en-US" dirty="0"/>
              <a:t>不在环境变量</a:t>
            </a:r>
            <a:r>
              <a:rPr lang="en-US" altLang="zh-CN" dirty="0"/>
              <a:t>PASH</a:t>
            </a:r>
            <a:r>
              <a:rPr lang="zh-CN" altLang="en-US" dirty="0"/>
              <a:t>中（</a:t>
            </a:r>
            <a:r>
              <a:rPr lang="en-US" altLang="zh-CN" dirty="0"/>
              <a:t>echo $PATH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sh</a:t>
            </a:r>
            <a:r>
              <a:rPr lang="zh-CN" altLang="en-US" dirty="0"/>
              <a:t>文件需要可执行权限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绝对路径</a:t>
            </a:r>
            <a:endParaRPr lang="en-US" altLang="zh-CN" dirty="0"/>
          </a:p>
          <a:p>
            <a:pPr lvl="1"/>
            <a:r>
              <a:rPr lang="en-US" altLang="zh-CN" dirty="0"/>
              <a:t>/data/shell/hello.sh</a:t>
            </a:r>
          </a:p>
          <a:p>
            <a:pPr lvl="1"/>
            <a:r>
              <a:rPr lang="en-US" altLang="zh-CN" dirty="0" err="1"/>
              <a:t>sh</a:t>
            </a:r>
            <a:r>
              <a:rPr lang="zh-CN" altLang="en-US" dirty="0"/>
              <a:t>文件需要可执行权限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5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7762-1B1D-4729-8061-3C8DE899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执行的方法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49C4B-5F5E-4EA2-95D9-4338D948C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45830" cy="3779193"/>
          </a:xfrm>
        </p:spPr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bash </a:t>
            </a:r>
            <a:r>
              <a:rPr lang="zh-CN" altLang="en-US" dirty="0"/>
              <a:t>或者 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hello.sh</a:t>
            </a:r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zh-CN" altLang="en-US" dirty="0"/>
              <a:t>文件不需要可执行权限</a:t>
            </a:r>
            <a:r>
              <a:rPr lang="en-US" altLang="zh-CN" dirty="0"/>
              <a:t>, </a:t>
            </a:r>
            <a:r>
              <a:rPr lang="zh-CN" altLang="en-US" dirty="0"/>
              <a:t>甚至都不用写</a:t>
            </a:r>
            <a:r>
              <a:rPr lang="en-US" altLang="zh-CN" dirty="0"/>
              <a:t>shell</a:t>
            </a:r>
            <a:r>
              <a:rPr lang="zh-CN" altLang="en-US" dirty="0"/>
              <a:t>文件中的第一行（指定</a:t>
            </a:r>
            <a:r>
              <a:rPr lang="en-US" altLang="zh-CN" dirty="0"/>
              <a:t>bash</a:t>
            </a:r>
            <a:r>
              <a:rPr lang="zh-CN" altLang="en-US" dirty="0"/>
              <a:t>路径）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hello.sh</a:t>
            </a:r>
            <a:r>
              <a:rPr lang="zh-CN" altLang="en-US" dirty="0"/>
              <a:t>作为参数传给</a:t>
            </a:r>
            <a:r>
              <a:rPr lang="en-US" altLang="zh-CN" dirty="0" err="1"/>
              <a:t>sh</a:t>
            </a:r>
            <a:r>
              <a:rPr lang="en-US" altLang="zh-CN" dirty="0"/>
              <a:t>(bash)</a:t>
            </a:r>
            <a:r>
              <a:rPr lang="zh-CN" altLang="en-US" dirty="0"/>
              <a:t>命令来执行的。这时不是</a:t>
            </a:r>
            <a:r>
              <a:rPr lang="en-US" altLang="zh-CN" dirty="0"/>
              <a:t>hello.sh</a:t>
            </a:r>
            <a:r>
              <a:rPr lang="zh-CN" altLang="en-US" dirty="0"/>
              <a:t>自己来执行，而是被人家调用执行，所以不要执行权限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.  </a:t>
            </a:r>
            <a:r>
              <a:rPr lang="zh-CN" altLang="en-US" dirty="0"/>
              <a:t>或者 </a:t>
            </a:r>
            <a:r>
              <a:rPr lang="en-US" altLang="zh-CN" dirty="0"/>
              <a:t>source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source hello.sh</a:t>
            </a:r>
          </a:p>
          <a:p>
            <a:pPr lvl="1"/>
            <a:r>
              <a:rPr lang="zh-CN" altLang="en-US" dirty="0"/>
              <a:t>不创建子</a:t>
            </a:r>
            <a:r>
              <a:rPr lang="en-US" altLang="zh-CN" dirty="0"/>
              <a:t>shell</a:t>
            </a:r>
            <a:r>
              <a:rPr lang="zh-CN" altLang="en-US" dirty="0"/>
              <a:t>，在当前</a:t>
            </a:r>
            <a:r>
              <a:rPr lang="en-US" altLang="zh-CN" dirty="0"/>
              <a:t>shell</a:t>
            </a:r>
            <a:r>
              <a:rPr lang="zh-CN" altLang="en-US" dirty="0"/>
              <a:t>环境下读取并执行脚本中的命令，相当于顺序执行脚本里面的命令</a:t>
            </a:r>
            <a:endParaRPr lang="en-US" altLang="zh-CN" dirty="0"/>
          </a:p>
          <a:p>
            <a:pPr lvl="1"/>
            <a:r>
              <a:rPr lang="zh-CN" altLang="en-US" dirty="0"/>
              <a:t>前三种方法执行</a:t>
            </a:r>
            <a:r>
              <a:rPr lang="en-US" altLang="zh-CN" dirty="0"/>
              <a:t>shell</a:t>
            </a:r>
            <a:r>
              <a:rPr lang="zh-CN" altLang="en-US" dirty="0"/>
              <a:t>脚本时都是在当前</a:t>
            </a:r>
            <a:r>
              <a:rPr lang="en-US" altLang="zh-CN" dirty="0"/>
              <a:t>shell</a:t>
            </a:r>
            <a:r>
              <a:rPr lang="zh-CN" altLang="en-US" dirty="0"/>
              <a:t>（称为父</a:t>
            </a:r>
            <a:r>
              <a:rPr lang="en-US" altLang="zh-CN" dirty="0"/>
              <a:t>shell</a:t>
            </a:r>
            <a:r>
              <a:rPr lang="zh-CN" altLang="en-US" dirty="0"/>
              <a:t>）开启一个子</a:t>
            </a:r>
            <a:r>
              <a:rPr lang="en-US" altLang="zh-CN" dirty="0"/>
              <a:t>shell</a:t>
            </a:r>
            <a:r>
              <a:rPr lang="zh-CN" altLang="en-US" dirty="0"/>
              <a:t>环境，此</a:t>
            </a:r>
            <a:r>
              <a:rPr lang="en-US" altLang="zh-CN" dirty="0"/>
              <a:t>shell</a:t>
            </a:r>
            <a:r>
              <a:rPr lang="zh-CN" altLang="en-US" dirty="0"/>
              <a:t>脚本就在这个子</a:t>
            </a:r>
            <a:r>
              <a:rPr lang="en-US" altLang="zh-CN" dirty="0"/>
              <a:t>shell</a:t>
            </a:r>
            <a:r>
              <a:rPr lang="zh-CN" altLang="en-US" dirty="0"/>
              <a:t>环境中执行。</a:t>
            </a:r>
            <a:r>
              <a:rPr lang="en-US" altLang="zh-CN" dirty="0"/>
              <a:t>shell</a:t>
            </a:r>
            <a:r>
              <a:rPr lang="zh-CN" altLang="en-US" dirty="0"/>
              <a:t>脚本执行完后子</a:t>
            </a:r>
            <a:r>
              <a:rPr lang="en-US" altLang="zh-CN" dirty="0"/>
              <a:t>shell</a:t>
            </a:r>
            <a:r>
              <a:rPr lang="zh-CN" altLang="en-US" dirty="0"/>
              <a:t>环境随即关闭，然后又回到父</a:t>
            </a:r>
            <a:r>
              <a:rPr lang="en-US" altLang="zh-CN" dirty="0"/>
              <a:t>shell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75410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D2319-0010-4BD8-A5D1-E42F6989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父子</a:t>
            </a:r>
            <a:r>
              <a:rPr lang="en-US" altLang="zh-CN" dirty="0"/>
              <a:t>Shell</a:t>
            </a:r>
            <a:r>
              <a:rPr lang="zh-CN" altLang="en-US" dirty="0"/>
              <a:t>的属性继承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8FAC6-CAC9-401C-93EF-C031E9AB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en-US" altLang="zh-CN" dirty="0"/>
              <a:t>Shell</a:t>
            </a:r>
            <a:r>
              <a:rPr lang="zh-CN" altLang="en-US" dirty="0"/>
              <a:t>可以从父</a:t>
            </a:r>
            <a:r>
              <a:rPr lang="en-US" altLang="zh-CN" dirty="0"/>
              <a:t>Shell</a:t>
            </a:r>
            <a:r>
              <a:rPr lang="zh-CN" altLang="en-US" dirty="0"/>
              <a:t>继承的属性：</a:t>
            </a:r>
            <a:endParaRPr lang="en-US" altLang="zh-CN" dirty="0"/>
          </a:p>
          <a:p>
            <a:pPr lvl="1"/>
            <a:r>
              <a:rPr lang="zh-CN" altLang="en-US" dirty="0"/>
              <a:t>当前工作目录</a:t>
            </a:r>
            <a:endParaRPr lang="en-US" altLang="zh-CN" dirty="0"/>
          </a:p>
          <a:p>
            <a:pPr lvl="1"/>
            <a:r>
              <a:rPr lang="zh-CN" altLang="en-US" dirty="0"/>
              <a:t>环境变量</a:t>
            </a:r>
            <a:endParaRPr lang="en-US" altLang="zh-CN" dirty="0"/>
          </a:p>
          <a:p>
            <a:pPr lvl="1"/>
            <a:r>
              <a:rPr lang="zh-CN" altLang="en-US" dirty="0"/>
              <a:t>标准输入、标准输出和标准错误输出</a:t>
            </a:r>
            <a:endParaRPr lang="en-US" altLang="zh-CN" dirty="0"/>
          </a:p>
          <a:p>
            <a:pPr lvl="1"/>
            <a:r>
              <a:rPr lang="zh-CN" altLang="en-US" dirty="0"/>
              <a:t>所有已打开的文件标识符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r>
              <a:rPr lang="zh-CN" altLang="en-US" dirty="0"/>
              <a:t>文件中定义的变量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7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1975</Words>
  <Application>Microsoft Office PowerPoint</Application>
  <PresentationFormat>宽屏</PresentationFormat>
  <Paragraphs>196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Helvetica Neue</vt:lpstr>
      <vt:lpstr>Open Sans</vt:lpstr>
      <vt:lpstr>Microsoft YaHei</vt:lpstr>
      <vt:lpstr>Arial</vt:lpstr>
      <vt:lpstr>Arial</vt:lpstr>
      <vt:lpstr>Century Gothic</vt:lpstr>
      <vt:lpstr>Wingdings 3</vt:lpstr>
      <vt:lpstr>离子会议室</vt:lpstr>
      <vt:lpstr>进击的Shell </vt:lpstr>
      <vt:lpstr>Shell的定义</vt:lpstr>
      <vt:lpstr>Shell运行过程</vt:lpstr>
      <vt:lpstr>Shell的分类</vt:lpstr>
      <vt:lpstr>CLI Shell 的分类</vt:lpstr>
      <vt:lpstr>Shell的特点</vt:lpstr>
      <vt:lpstr>Shell 执行的方法</vt:lpstr>
      <vt:lpstr>Shell 执行的方法</vt:lpstr>
      <vt:lpstr>父子Shell的属性继承</vt:lpstr>
      <vt:lpstr>Shell 变量</vt:lpstr>
      <vt:lpstr>Shell 变量类型</vt:lpstr>
      <vt:lpstr>Shell 字符串引号</vt:lpstr>
      <vt:lpstr>Shell 数组</vt:lpstr>
      <vt:lpstr>Shell 传参</vt:lpstr>
      <vt:lpstr>Shell 流程控制</vt:lpstr>
      <vt:lpstr>if 判断</vt:lpstr>
      <vt:lpstr>for循环</vt:lpstr>
      <vt:lpstr>while和until</vt:lpstr>
      <vt:lpstr>Shell的常用命令</vt:lpstr>
      <vt:lpstr>read</vt:lpstr>
      <vt:lpstr>SSH的定义</vt:lpstr>
      <vt:lpstr>使用SSH的两种安全验证</vt:lpstr>
      <vt:lpstr>ssh-agent</vt:lpstr>
      <vt:lpstr>设置密钥登录</vt:lpstr>
      <vt:lpstr>bash配置文件</vt:lpstr>
      <vt:lpstr>默认启动ssh-agent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</dc:title>
  <dc:creator>Chou Darren</dc:creator>
  <cp:lastModifiedBy>Chou Darren</cp:lastModifiedBy>
  <cp:revision>39</cp:revision>
  <dcterms:created xsi:type="dcterms:W3CDTF">2020-05-25T13:08:44Z</dcterms:created>
  <dcterms:modified xsi:type="dcterms:W3CDTF">2020-05-26T13:46:25Z</dcterms:modified>
</cp:coreProperties>
</file>