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ETBembo" panose="02000503000000000000" pitchFamily="2" charset="0"/>
      <p:regular r:id="rId12"/>
      <p:bold r:id="rId13"/>
      <p:italic r:id="rId14"/>
    </p:embeddedFont>
    <p:embeddedFont>
      <p:font typeface="Lucida Console" panose="020B0609040504020204" pitchFamily="49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37E"/>
    <a:srgbClr val="333432"/>
    <a:srgbClr val="EFC758"/>
    <a:srgbClr val="3B6E8C"/>
    <a:srgbClr val="BC5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3C27-3699-4E95-93B9-D37B2BBFE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39990-CA0C-456E-A34A-FD7E3982D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7F5AF-74FA-44C0-B11D-6814DB3A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02F3-3CA7-4F16-BD9D-C3E054C0E95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B677C-5191-4A95-BE31-BD96DA2A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0E71D-8AF9-42B5-A4E8-EED63059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2B4C-E40A-40E3-8546-F7179DFC7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4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F7AB-2C6C-41B3-96FD-155AAC5A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39303-F554-4A5A-A82A-DF0D43BF0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C446D-E18F-4DB4-87DD-BCE0EC2B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02F3-3CA7-4F16-BD9D-C3E054C0E95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4FBF7-404A-4E36-90CC-66596707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23A23-7ED1-41C2-B65B-E23391C8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2B4C-E40A-40E3-8546-F7179DFC7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4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E26B7-7DA9-459A-97FD-A10368198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A3740-057B-49B2-A445-381A58334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64A01-55EE-45AB-98C6-7189FAB6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02F3-3CA7-4F16-BD9D-C3E054C0E95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D2A17-B329-4115-A927-937BEB32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47AE1-FAA9-4F9E-98DB-D123C3E9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2B4C-E40A-40E3-8546-F7179DFC7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6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BB62-E643-4BAA-B235-C5563EB5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C7DDD-D2F0-4B1F-B188-79D9ACBA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EF557-D295-4291-908C-065E58D9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02F3-3CA7-4F16-BD9D-C3E054C0E95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78370-0C83-422A-922D-13FC56E5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A209-D4C0-4CB5-B8A3-AD4258FA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2B4C-E40A-40E3-8546-F7179DFC7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5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03C9-8243-4987-ACA7-D19AC3FD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9CF76-FCA1-4B90-BBAD-FB2DAB0B4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54E19-7265-4052-9B1C-8968FA64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02F3-3CA7-4F16-BD9D-C3E054C0E95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5DE64-E62E-4004-90A5-9E208C81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F8ACD-E766-498C-A35D-0BD34912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2B4C-E40A-40E3-8546-F7179DFC7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3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DD14-5114-4899-9E80-E080E490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605F-9170-47C9-8053-56B44F600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0ED85-F9A3-4F11-B3FF-DB0568EDD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380E7-8059-4849-AF27-25CEA3AA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02F3-3CA7-4F16-BD9D-C3E054C0E95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893D-2BC4-422C-B159-413DE614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1100A-557F-454E-9D62-DB069961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2B4C-E40A-40E3-8546-F7179DFC7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8BC8-4BBE-4809-A418-8CC7F931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94205-B58B-4B60-A830-7DB8D0F83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BD300-F6E3-4B1E-8AC8-2D1FF693E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79DE9-0C08-412F-80D9-B3DFE045F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8C915-868F-4F4C-9874-2279F758E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86EDD-E70F-4145-981F-825F1AEE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02F3-3CA7-4F16-BD9D-C3E054C0E95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A8D63-421C-4EC6-A880-0595A246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730AB-E334-4482-9E31-CB3DFCC5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2B4C-E40A-40E3-8546-F7179DFC7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4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9C3C-4B7F-4B52-BD6C-D9B6659B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4B2C2-0C8D-4D18-8D8F-5BF41D29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02F3-3CA7-4F16-BD9D-C3E054C0E95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C8377-4D75-426B-B0AE-6AC9BB04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11655-D08B-4F9C-BD44-1F427F71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2B4C-E40A-40E3-8546-F7179DFC7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6C2C1-E762-48B0-A4B7-E62D8832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02F3-3CA7-4F16-BD9D-C3E054C0E95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E33EF-57D2-4836-8071-63CD5A42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A4193-014D-431A-9C7E-00160D30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2B4C-E40A-40E3-8546-F7179DFC7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5092-7CC1-4500-9781-425D485DD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2CCC1-215C-4028-853C-3E0F9D20B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0107E-BE42-41F0-A2BA-5B8374DB3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C3857-42EC-4388-BA17-BC3ECFBD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02F3-3CA7-4F16-BD9D-C3E054C0E95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325DD-5968-4F58-8E1A-A6397D3B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3D26D-6BEF-45D5-A87A-0169DE5E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2B4C-E40A-40E3-8546-F7179DFC7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3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EA28-5E1A-4C60-A4A8-F7CA566DF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13E38-9DCD-4DF2-BDE1-158D590BC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9D69D-E0F9-4B89-895B-00AF2BF11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34693-883D-48BC-9A35-CCCAFBF1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02F3-3CA7-4F16-BD9D-C3E054C0E95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1645D-8E9A-45EF-B298-F3F7E70D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86DB9-DFBE-481A-BBED-AABF2E3C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2B4C-E40A-40E3-8546-F7179DFC7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5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9D48B-E060-40B5-9D14-D2F4BC81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4DDB-E72A-48A1-85D0-3B2732507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4F693-249A-41E9-B201-D512FD0B2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002F3-3CA7-4F16-BD9D-C3E054C0E95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72CDD-2832-46E6-BBA6-819B01AE2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8D17E-E993-4BFB-9B45-67D54CDAC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72B4C-E40A-40E3-8546-F7179DFC7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6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wardtufte/tufte-css/blob/gh-pages/LICENSE" TargetMode="External"/><Relationship Id="rId2" Type="http://schemas.openxmlformats.org/officeDocument/2006/relationships/hyperlink" Target="https://github.com/edwardtufte/tufte-c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rbangrammarai/graph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F865-E815-401C-9425-8356716EC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ETBembo" panose="02000503000000000000" pitchFamily="2" charset="0"/>
              </a:rPr>
              <a:t>Template</a:t>
            </a:r>
            <a:endParaRPr lang="en-US" dirty="0">
              <a:latin typeface="ETBembo" panose="020005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F4A14-76BA-4ED8-B847-7C42ADE34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>
                <a:latin typeface="ETBembo" panose="02000503000000000000" pitchFamily="2" charset="0"/>
              </a:rPr>
              <a:t>ETbook</a:t>
            </a:r>
            <a:r>
              <a:rPr lang="en-GB" dirty="0">
                <a:latin typeface="ETBembo" panose="02000503000000000000" pitchFamily="2" charset="0"/>
              </a:rPr>
              <a:t> settings, Urban Grammar colours</a:t>
            </a:r>
            <a:endParaRPr lang="en-US" dirty="0">
              <a:latin typeface="ETBembo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126E-7891-447D-AF07-0519EB6F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TBembo" panose="02000503000000000000" pitchFamily="2" charset="0"/>
              </a:rPr>
              <a:t>The Edward Tufte Book fonts</a:t>
            </a:r>
            <a:endParaRPr lang="en-US" dirty="0">
              <a:latin typeface="ETBembo" panose="020005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9B6B-2461-4616-B946-D9E9F6F5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ETBembo" panose="02000503000000000000" pitchFamily="2" charset="0"/>
              </a:rPr>
              <a:t>Normal</a:t>
            </a:r>
          </a:p>
          <a:p>
            <a:r>
              <a:rPr lang="en-GB" i="1" dirty="0">
                <a:latin typeface="ETBembo" panose="02000503000000000000" pitchFamily="2" charset="0"/>
              </a:rPr>
              <a:t>Italic</a:t>
            </a:r>
          </a:p>
          <a:p>
            <a:r>
              <a:rPr lang="en-GB" b="1" dirty="0">
                <a:latin typeface="ETBembo" panose="02000503000000000000" pitchFamily="2" charset="0"/>
              </a:rPr>
              <a:t>Bold</a:t>
            </a:r>
          </a:p>
          <a:p>
            <a:r>
              <a:rPr lang="en-GB" b="1" i="1" dirty="0">
                <a:latin typeface="ETBembo" panose="02000503000000000000" pitchFamily="2" charset="0"/>
              </a:rPr>
              <a:t>Italic bold</a:t>
            </a:r>
          </a:p>
          <a:p>
            <a:r>
              <a:rPr lang="en-US" u="sng" dirty="0">
                <a:latin typeface="ETBembo" panose="02000503000000000000" pitchFamily="2" charset="0"/>
              </a:rPr>
              <a:t>Underline</a:t>
            </a:r>
          </a:p>
        </p:txBody>
      </p:sp>
    </p:spTree>
    <p:extLst>
      <p:ext uri="{BB962C8B-B14F-4D97-AF65-F5344CB8AC3E}">
        <p14:creationId xmlns:p14="http://schemas.microsoft.com/office/powerpoint/2010/main" val="308621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B9B0-A0EB-4C53-AB8E-B70C71DA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ETBembo" panose="02000503000000000000" pitchFamily="2" charset="0"/>
              </a:rPr>
              <a:t>Colors</a:t>
            </a:r>
            <a:endParaRPr lang="en-US" dirty="0">
              <a:latin typeface="ETBembo" panose="020005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1A33E-2E94-4F61-9664-0BFBC3EF8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solidFill>
                  <a:srgbClr val="BC5B4F"/>
                </a:solidFill>
                <a:latin typeface="ETBembo" panose="02000503000000000000" pitchFamily="2" charset="0"/>
              </a:rPr>
              <a:t>Red: #bc5b4f</a:t>
            </a:r>
            <a:endParaRPr lang="en-GB" dirty="0">
              <a:solidFill>
                <a:srgbClr val="BC5B4F"/>
              </a:solidFill>
              <a:latin typeface="ETBembo" panose="02000503000000000000" pitchFamily="2" charset="0"/>
            </a:endParaRPr>
          </a:p>
          <a:p>
            <a:r>
              <a:rPr lang="en-GB" dirty="0">
                <a:solidFill>
                  <a:srgbClr val="3B6E8C"/>
                </a:solidFill>
                <a:latin typeface="ETBembo" panose="02000503000000000000" pitchFamily="2" charset="0"/>
              </a:rPr>
              <a:t>Blue: #3b6e8c</a:t>
            </a:r>
          </a:p>
          <a:p>
            <a:r>
              <a:rPr lang="en-GB" dirty="0">
                <a:solidFill>
                  <a:srgbClr val="EFC758"/>
                </a:solidFill>
                <a:latin typeface="ETBembo" panose="02000503000000000000" pitchFamily="2" charset="0"/>
              </a:rPr>
              <a:t>Yellow: #efc758</a:t>
            </a:r>
          </a:p>
          <a:p>
            <a:r>
              <a:rPr lang="en-GB" dirty="0">
                <a:solidFill>
                  <a:srgbClr val="8FA37E"/>
                </a:solidFill>
                <a:latin typeface="ETBembo" panose="02000503000000000000" pitchFamily="2" charset="0"/>
              </a:rPr>
              <a:t>Green: #8fa37e</a:t>
            </a:r>
          </a:p>
          <a:p>
            <a:r>
              <a:rPr lang="en-GB" dirty="0">
                <a:solidFill>
                  <a:srgbClr val="333432"/>
                </a:solidFill>
                <a:latin typeface="ETBembo" panose="02000503000000000000" pitchFamily="2" charset="0"/>
              </a:rPr>
              <a:t>“Black”: #333432</a:t>
            </a:r>
            <a:endParaRPr lang="en-US" dirty="0">
              <a:solidFill>
                <a:srgbClr val="333432"/>
              </a:solidFill>
              <a:latin typeface="ETBembo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9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126E-7891-447D-AF07-0519EB6F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TBembo" panose="02000503000000000000" pitchFamily="2" charset="0"/>
              </a:rPr>
              <a:t>Credits</a:t>
            </a:r>
            <a:endParaRPr lang="en-US" dirty="0">
              <a:latin typeface="ETBembo" panose="020005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9B6B-2461-4616-B946-D9E9F6F5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ETBembo" panose="02000503000000000000" pitchFamily="2" charset="0"/>
              </a:rPr>
              <a:t>The fonts have been downloaded from: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  <a:hlinkClick r:id="rId2"/>
              </a:rPr>
              <a:t>https://github.com/edwardtufte/tufte-css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ETBembo" panose="02000503000000000000" pitchFamily="2" charset="0"/>
              </a:rPr>
              <a:t>Fonts are distributed under the MIT license. More information available </a:t>
            </a:r>
            <a:r>
              <a:rPr lang="en-GB" dirty="0">
                <a:latin typeface="ETBembo" panose="02000503000000000000" pitchFamily="2" charset="0"/>
                <a:hlinkClick r:id="rId3"/>
              </a:rPr>
              <a:t>here</a:t>
            </a:r>
            <a:r>
              <a:rPr lang="en-GB" dirty="0">
                <a:latin typeface="ETBembo" panose="02000503000000000000" pitchFamily="2" charset="0"/>
              </a:rPr>
              <a:t>.</a:t>
            </a:r>
          </a:p>
          <a:p>
            <a:r>
              <a:rPr lang="en-US" dirty="0">
                <a:latin typeface="ETBembo" panose="02000503000000000000" pitchFamily="2" charset="0"/>
              </a:rPr>
              <a:t>The colors come from: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hlinkClick r:id="rId4"/>
              </a:rPr>
              <a:t>https://github.com/urbangrammarai</a:t>
            </a:r>
            <a:r>
              <a:rPr lang="en-US">
                <a:latin typeface="Lucida Console" panose="020B0609040504020204" pitchFamily="49" charset="0"/>
                <a:hlinkClick r:id="rId4"/>
              </a:rPr>
              <a:t>/graphics</a:t>
            </a:r>
            <a:endParaRPr lang="en-US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82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Lucida Console</vt:lpstr>
      <vt:lpstr>ETBembo</vt:lpstr>
      <vt:lpstr>Calibri Light</vt:lpstr>
      <vt:lpstr>Office Theme</vt:lpstr>
      <vt:lpstr>Template</vt:lpstr>
      <vt:lpstr>The Edward Tufte Book fonts</vt:lpstr>
      <vt:lpstr>Colors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Arribas-Bel, Daniel</dc:creator>
  <cp:lastModifiedBy>Arribas-Bel, Daniel</cp:lastModifiedBy>
  <cp:revision>7</cp:revision>
  <dcterms:created xsi:type="dcterms:W3CDTF">2022-05-02T14:53:56Z</dcterms:created>
  <dcterms:modified xsi:type="dcterms:W3CDTF">2022-05-02T20:32:52Z</dcterms:modified>
</cp:coreProperties>
</file>