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612" y="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F959-A06E-AB61-0935-028FD05DE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5059F-5CAA-9E71-0BD6-36BEF2DE4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E88F5-00C4-B869-7E6B-03B88500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D22D2-A6A7-3886-4F3F-8E6AB93C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9E5F4-0F97-6D8E-DFAD-2604B742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8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BD00D-718A-A351-2E98-C6DA8FF48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9CD7F-5233-13BC-262A-B8725C518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8AEA4-2AC9-B9CF-4A77-A9BD4EF8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2B6B3-91F2-B88E-ADB8-140D6BB1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602F1-B5CB-69D0-252A-607AF4AA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13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53EDDB-D40B-78EA-8C42-9BEC71C6D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4A7C92-0322-BBCB-7DFD-2018533B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9B8E5-C733-A488-4E97-CC2B233A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0B83B-CC48-3C39-F0A9-6B16F0C62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C96F6-DFFA-51FC-5753-7CB538D2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AFE1-C222-B10F-13E4-74A277E5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8B435-FB8E-BB45-A3F3-41AD262BF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4C12B-AB79-7FDC-371F-F0967841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6E231-6713-0B1B-40F6-BAA88EE3B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1A53B-1676-73A5-E582-E415E784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002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07E9E-71DD-D5B5-F753-DFBA68671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FF1F14-04AC-6E86-C655-75AED572E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BB563-6EFD-3D3C-7C3B-9AD065A9D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88B41-907E-5FFD-7C35-1E0D4B1CE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075A-89AD-C49F-0328-7CCC3232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55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BAE8-EC53-01EE-1123-6BB02C11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EB849-B38F-6F9E-4CD1-13B9DC178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2E371-EAB6-102C-3711-8182B8833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88C2C-F10B-A7EF-8577-8AB1E748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C71935-C63E-A70F-4492-F7AA49A62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79FD0-D969-D11A-6A54-534777D88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356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11A8-988C-1221-4EE9-7ADEF6519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64930-D11B-A4F9-1251-04B01745E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33BB3-3ED3-B9FD-6265-15053164B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18F9E-9BE4-5EC1-6179-2707EB7BCF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3478E-4B94-4F6C-1313-EED4D9FA0D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824E4D-258F-FD3D-AD62-7462BF142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D941EC-6BCC-E6C4-B63F-9DDE1179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05885-367D-18FE-1BF5-107FBB81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1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58822-1A2B-AE22-CCE0-9F337D4A6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3BB48-7472-9082-D052-986DFB5D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38DC1D-5815-C865-F454-ADDFFA2A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3F3866-E0C1-0F86-C453-CE15DC37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072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2F2B2-95C3-5C23-8BCD-4FA727DC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49D37A-0C05-582E-EBEE-ED4273E4E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8FAC5-8B61-F49D-31CD-17B59DEE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001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7BB2-9DA8-F11A-0A71-85FEA831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EA6E-42F8-93D9-3607-EC86B3134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F3C3E-EC6D-5401-9B6D-82BBB9CE1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03460-F301-E353-1158-55C7FAA94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296A8C-C5A4-B98D-7B8A-CFE63F6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1C342-FF53-BF66-5EFF-D7C26E5D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770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242D-9053-5F05-A42F-9EB6A93CA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1C252D-881C-4751-6A32-995D038260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9F0D7-9E9A-190B-5970-E03DFEBD0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2523E-9AF2-E0D9-0E83-C9E3B1F9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5988F-B0D6-A081-28C6-8A1D61FA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F86E-39D9-963B-5267-7308371C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13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229B8-51E1-DA59-5F6C-D453495EB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EFEFD-A9E3-8436-A88F-C84783F1D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152E1-92B3-C0EE-ED2F-10683E56A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6271F-5CF0-4D4A-9692-62E069266334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666BB-8BCE-146F-A865-6DA2B9E95C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42BC-BA79-DA26-C7F9-AE80FD159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69771-1F01-4A52-AAAA-FEC6D8BC6C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20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C09A130-175F-BB73-95AC-397CA554BB64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068278"/>
            <a:ext cx="12192000" cy="5057771"/>
            <a:chOff x="0" y="1982831"/>
            <a:chExt cx="14483169" cy="6008248"/>
          </a:xfrm>
        </p:grpSpPr>
        <p:pic>
          <p:nvPicPr>
            <p:cNvPr id="5" name="Picture 4" descr="A person snowboarding down a slope&#10;&#10;AI-generated content may be incorrect.">
              <a:extLst>
                <a:ext uri="{FF2B5EF4-FFF2-40B4-BE49-F238E27FC236}">
                  <a16:creationId xmlns:a16="http://schemas.microsoft.com/office/drawing/2014/main" id="{19B818CB-18BB-EDC6-72F2-6CCF84324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982831"/>
              <a:ext cx="4719235" cy="2651760"/>
            </a:xfrm>
            <a:prstGeom prst="rect">
              <a:avLst/>
            </a:prstGeom>
          </p:spPr>
        </p:pic>
        <p:pic>
          <p:nvPicPr>
            <p:cNvPr id="7" name="Picture 6" descr="A person on a snowboard&#10;&#10;AI-generated content may be incorrect.">
              <a:extLst>
                <a:ext uri="{FF2B5EF4-FFF2-40B4-BE49-F238E27FC236}">
                  <a16:creationId xmlns:a16="http://schemas.microsoft.com/office/drawing/2014/main" id="{075084FA-14BC-F144-F7B8-1783B76108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967" y="1982831"/>
              <a:ext cx="4719235" cy="2651760"/>
            </a:xfrm>
            <a:prstGeom prst="roundRect">
              <a:avLst>
                <a:gd name="adj" fmla="val 10560"/>
              </a:avLst>
            </a:prstGeom>
            <a:solidFill>
              <a:srgbClr val="FFFFFF">
                <a:shade val="85000"/>
              </a:srgbClr>
            </a:solidFill>
            <a:ln w="76200">
              <a:solidFill>
                <a:schemeClr val="bg1"/>
              </a:solidFill>
            </a:ln>
            <a:effectLst/>
          </p:spPr>
        </p:pic>
        <p:pic>
          <p:nvPicPr>
            <p:cNvPr id="9" name="Picture 8" descr="A person on a snowboard&#10;&#10;AI-generated content may be incorrect.">
              <a:extLst>
                <a:ext uri="{FF2B5EF4-FFF2-40B4-BE49-F238E27FC236}">
                  <a16:creationId xmlns:a16="http://schemas.microsoft.com/office/drawing/2014/main" id="{C147123B-E3DA-5B64-37EB-40578EC3B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3934" y="1982831"/>
              <a:ext cx="4719235" cy="2651760"/>
            </a:xfrm>
            <a:prstGeom prst="rect">
              <a:avLst/>
            </a:prstGeom>
          </p:spPr>
        </p:pic>
        <p:pic>
          <p:nvPicPr>
            <p:cNvPr id="24" name="Picture 23" descr="A person on a snowboard&#10;&#10;AI-generated content may be incorrect.">
              <a:extLst>
                <a:ext uri="{FF2B5EF4-FFF2-40B4-BE49-F238E27FC236}">
                  <a16:creationId xmlns:a16="http://schemas.microsoft.com/office/drawing/2014/main" id="{ED8D6105-534E-4BF3-F5CE-5F1558D41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8939" y="5339319"/>
              <a:ext cx="4719235" cy="2651760"/>
            </a:xfrm>
            <a:prstGeom prst="roundRect">
              <a:avLst>
                <a:gd name="adj" fmla="val 10560"/>
              </a:avLst>
            </a:prstGeom>
            <a:solidFill>
              <a:srgbClr val="FFFFFF">
                <a:shade val="85000"/>
              </a:srgbClr>
            </a:solidFill>
            <a:ln w="76200">
              <a:solidFill>
                <a:schemeClr val="bg1"/>
              </a:solidFill>
            </a:ln>
            <a:effectLst/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0EFC680-4771-FD30-86BE-D931EE6FC1F6}"/>
              </a:ext>
            </a:extLst>
          </p:cNvPr>
          <p:cNvSpPr txBox="1"/>
          <p:nvPr/>
        </p:nvSpPr>
        <p:spPr>
          <a:xfrm>
            <a:off x="0" y="215443"/>
            <a:ext cx="397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前一帧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1F5BBB-55FE-8AA9-F67A-7177C619CDB1}"/>
              </a:ext>
            </a:extLst>
          </p:cNvPr>
          <p:cNvSpPr txBox="1"/>
          <p:nvPr/>
        </p:nvSpPr>
        <p:spPr>
          <a:xfrm>
            <a:off x="4109663" y="0"/>
            <a:ext cx="39726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结合前后画面</a:t>
            </a:r>
            <a:endParaRPr lang="en-US" altLang="zh-CN" sz="2800" dirty="0">
              <a:solidFill>
                <a:schemeClr val="bg1"/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插值得出的帧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E10B4F-D294-1A6F-8D7A-B8306B414B22}"/>
              </a:ext>
            </a:extLst>
          </p:cNvPr>
          <p:cNvSpPr txBox="1"/>
          <p:nvPr/>
        </p:nvSpPr>
        <p:spPr>
          <a:xfrm>
            <a:off x="8219326" y="215443"/>
            <a:ext cx="397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后一帧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B5806C-3430-B985-2B76-6DD513D2BC35}"/>
              </a:ext>
            </a:extLst>
          </p:cNvPr>
          <p:cNvSpPr txBox="1"/>
          <p:nvPr/>
        </p:nvSpPr>
        <p:spPr>
          <a:xfrm>
            <a:off x="4302296" y="6332553"/>
            <a:ext cx="3587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视频来源：</a:t>
            </a:r>
            <a:r>
              <a:rPr lang="en-US" altLang="zh-CN" sz="16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Intel</a:t>
            </a:r>
            <a:endParaRPr lang="zh-CN" altLang="en-US" sz="1600" dirty="0">
              <a:solidFill>
                <a:schemeClr val="bg1"/>
              </a:solidFill>
              <a:latin typeface="Noto Sans SC Medium" panose="020B0600000000000000" pitchFamily="34" charset="-122"/>
              <a:ea typeface="Noto Sans SC Medium" panose="020B0600000000000000" pitchFamily="34" charset="-122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A2DF905-38DC-93CB-AFF0-9CAE55C8F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382" y="3893785"/>
            <a:ext cx="3970665" cy="22311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7EA6CF0-624E-30B1-7271-908D633051ED}"/>
              </a:ext>
            </a:extLst>
          </p:cNvPr>
          <p:cNvSpPr txBox="1"/>
          <p:nvPr/>
        </p:nvSpPr>
        <p:spPr>
          <a:xfrm>
            <a:off x="1016382" y="6240220"/>
            <a:ext cx="397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渲染低分辨率帧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58784A-A499-0088-0C03-EFAE7AFF88D1}"/>
              </a:ext>
            </a:extLst>
          </p:cNvPr>
          <p:cNvSpPr txBox="1"/>
          <p:nvPr/>
        </p:nvSpPr>
        <p:spPr>
          <a:xfrm>
            <a:off x="7202943" y="6240220"/>
            <a:ext cx="3972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Noto Sans SC Medium" panose="020B0600000000000000" pitchFamily="34" charset="-122"/>
                <a:ea typeface="Noto Sans SC Medium" panose="020B0600000000000000" pitchFamily="34" charset="-122"/>
              </a:rPr>
              <a:t>插值超分辨率帧</a:t>
            </a:r>
          </a:p>
        </p:txBody>
      </p:sp>
    </p:spTree>
    <p:extLst>
      <p:ext uri="{BB962C8B-B14F-4D97-AF65-F5344CB8AC3E}">
        <p14:creationId xmlns:p14="http://schemas.microsoft.com/office/powerpoint/2010/main" val="1819719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B4D86B-3DAD-023E-4034-09E2E8509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985320"/>
              </p:ext>
            </p:extLst>
          </p:nvPr>
        </p:nvGraphicFramePr>
        <p:xfrm>
          <a:off x="6766720" y="1143000"/>
          <a:ext cx="4572000" cy="457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1886601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2958468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8533997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9115727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0108497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96615109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660897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1811401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60055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9923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36975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809033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293C58-B979-9706-E4D4-15FBC5AA87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470235"/>
              </p:ext>
            </p:extLst>
          </p:nvPr>
        </p:nvGraphicFramePr>
        <p:xfrm>
          <a:off x="853280" y="1143000"/>
          <a:ext cx="4572000" cy="457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54571617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1007517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042810428"/>
                    </a:ext>
                  </a:extLst>
                </a:gridCol>
              </a:tblGrid>
              <a:tr h="1524000">
                <a:tc>
                  <a:txBody>
                    <a:bodyPr/>
                    <a:lstStyle/>
                    <a:p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975868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7771718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9610144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DCD0F6-8282-F22E-28D1-B28D3C3C194C}"/>
              </a:ext>
            </a:extLst>
          </p:cNvPr>
          <p:cNvCxnSpPr>
            <a:cxnSpLocks/>
          </p:cNvCxnSpPr>
          <p:nvPr/>
        </p:nvCxnSpPr>
        <p:spPr>
          <a:xfrm>
            <a:off x="6096000" y="787598"/>
            <a:ext cx="0" cy="5282804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96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436D23-B479-3720-7684-2B3FA9E98B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339433"/>
              </p:ext>
            </p:extLst>
          </p:nvPr>
        </p:nvGraphicFramePr>
        <p:xfrm>
          <a:off x="0" y="1417320"/>
          <a:ext cx="402336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224">
                  <a:extLst>
                    <a:ext uri="{9D8B030D-6E8A-4147-A177-3AD203B41FA5}">
                      <a16:colId xmlns:a16="http://schemas.microsoft.com/office/drawing/2014/main" val="47491665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4198591807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652041566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60108057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638646958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176180708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60065540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44228324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107194209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1881179884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403987901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777730490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01047240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175934041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038756576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2632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134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53857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62447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76326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7974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19452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32201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41621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7822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23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8449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6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6703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8071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473EDD-A40A-1FE7-95A1-B82FF330CE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85976"/>
              </p:ext>
            </p:extLst>
          </p:nvPr>
        </p:nvGraphicFramePr>
        <p:xfrm>
          <a:off x="4084320" y="1417320"/>
          <a:ext cx="402336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224">
                  <a:extLst>
                    <a:ext uri="{9D8B030D-6E8A-4147-A177-3AD203B41FA5}">
                      <a16:colId xmlns:a16="http://schemas.microsoft.com/office/drawing/2014/main" val="47491665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4198591807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652041566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60108057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638646958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176180708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60065540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44228324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107194209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1881179884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403987901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777730490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01047240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175934041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038756576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2632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134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53857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62447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76326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7974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19452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32201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41621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7822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23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8449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6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6703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80712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2DA264C-7FB1-3AED-7C7E-38CC94BEF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918723"/>
              </p:ext>
            </p:extLst>
          </p:nvPr>
        </p:nvGraphicFramePr>
        <p:xfrm>
          <a:off x="8168640" y="1417320"/>
          <a:ext cx="4023360" cy="40233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8224">
                  <a:extLst>
                    <a:ext uri="{9D8B030D-6E8A-4147-A177-3AD203B41FA5}">
                      <a16:colId xmlns:a16="http://schemas.microsoft.com/office/drawing/2014/main" val="47491665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4198591807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652041566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60108057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638646958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176180708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60065540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442283243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107194209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1881179884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403987901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777730490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301047240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1759340412"/>
                    </a:ext>
                  </a:extLst>
                </a:gridCol>
                <a:gridCol w="268224">
                  <a:extLst>
                    <a:ext uri="{9D8B030D-6E8A-4147-A177-3AD203B41FA5}">
                      <a16:colId xmlns:a16="http://schemas.microsoft.com/office/drawing/2014/main" val="2038756576"/>
                    </a:ext>
                  </a:extLst>
                </a:gridCol>
              </a:tblGrid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52632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4134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538579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362447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9276326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7974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19452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322018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41621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6578224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13237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384491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79600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567032"/>
                  </a:ext>
                </a:extLst>
              </a:tr>
              <a:tr h="268224"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00" dirty="0"/>
                    </a:p>
                  </a:txBody>
                  <a:tcPr marL="0" marR="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80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7137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25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Noto Sans SC Medium</vt:lpstr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Ricky Zhu</dc:creator>
  <cp:lastModifiedBy>Ricky Zhu</cp:lastModifiedBy>
  <cp:revision>2</cp:revision>
  <dcterms:created xsi:type="dcterms:W3CDTF">2025-05-24T15:15:29Z</dcterms:created>
  <dcterms:modified xsi:type="dcterms:W3CDTF">2025-05-25T08:50:49Z</dcterms:modified>
</cp:coreProperties>
</file>