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5"/>
  </p:handoutMasterIdLst>
  <p:sldIdLst>
    <p:sldId id="257" r:id="rId3"/>
    <p:sldId id="258" r:id="rId5"/>
    <p:sldId id="256" r:id="rId6"/>
    <p:sldId id="270" r:id="rId7"/>
    <p:sldId id="260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8BD2"/>
    <a:srgbClr val="6C71C4"/>
    <a:srgbClr val="2AA198"/>
    <a:srgbClr val="93A1A1"/>
    <a:srgbClr val="657B83"/>
    <a:srgbClr val="DC322F"/>
    <a:srgbClr val="D33682"/>
    <a:srgbClr val="859900"/>
    <a:srgbClr val="586E75"/>
    <a:srgbClr val="FDF6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æ·±è²æ ·å¼ 1 - å¼ºè°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ä¸»é¢æ ·å¼ 1 - å¼ºè°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2"/>
        <p:guide pos="3909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handoutMaster" Target="handoutMasters/handoutMaster1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Droid Sans Fallback" panose="020B0502000000000001" charset="-122"/>
                <a:ea typeface="Droid Sans Fallback" panose="020B0502000000000001" charset="-122"/>
                <a:cs typeface="DejaVu Sans" panose="020B0603030804020204" charset="0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Droid Sans Fallback" panose="020B0502000000000001" charset="-122"/>
                <a:ea typeface="Droid Sans Fallback" panose="020B0502000000000001" charset="-122"/>
                <a:cs typeface="DejaVu Sans" panose="020B0603030804020204" charset="0"/>
              </a:defRPr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Droid Sans Fallback" panose="020B0502000000000001" charset="-122"/>
                <a:ea typeface="Droid Sans Fallback" panose="020B0502000000000001" charset="-122"/>
                <a:cs typeface="DejaVu Sans" panose="020B0603030804020204" charset="0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Droid Sans Fallback" panose="020B0502000000000001" charset="-122"/>
                <a:ea typeface="Droid Sans Fallback" panose="020B0502000000000001" charset="-122"/>
                <a:cs typeface="DejaVu Sans" panose="020B0603030804020204" charset="0"/>
              </a:defRPr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Droid Sans Fallback" panose="020B0502000000000001" charset="-122"/>
        <a:ea typeface="Droid Sans Fallback" panose="020B0502000000000001" charset="-122"/>
        <a:cs typeface="DejaVu Sans" panose="020B0603030804020204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Droid Sans Fallback" panose="020B0502000000000001" charset="-122"/>
        <a:ea typeface="Droid Sans Fallback" panose="020B0502000000000001" charset="-122"/>
        <a:cs typeface="DejaVu Sans" panose="020B0603030804020204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Droid Sans Fallback" panose="020B0502000000000001" charset="-122"/>
        <a:ea typeface="Droid Sans Fallback" panose="020B0502000000000001" charset="-122"/>
        <a:cs typeface="DejaVu Sans" panose="020B0603030804020204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Droid Sans Fallback" panose="020B0502000000000001" charset="-122"/>
        <a:ea typeface="Droid Sans Fallback" panose="020B0502000000000001" charset="-122"/>
        <a:cs typeface="DejaVu Sans" panose="020B0603030804020204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Droid Sans Fallback" panose="020B0502000000000001" charset="-122"/>
        <a:ea typeface="Droid Sans Fallback" panose="020B0502000000000001" charset="-122"/>
        <a:cs typeface="DejaVu Sans" panose="020B060303080402020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pPr marL="171450" indent="-171450">
              <a:buFont typeface="Arial" panose="02080604020202020204" pitchFamily="34" charset="0"/>
              <a:buChar char="•"/>
            </a:pPr>
            <a:r>
              <a:rPr lang="en-US" dirty="0" smtClean="0">
                <a:sym typeface="+mn-ea"/>
              </a:rPr>
              <a:t>Higher-order patterns, can be:</a:t>
            </a:r>
            <a:br>
              <a:rPr lang="en-US" dirty="0" smtClean="0">
                <a:sym typeface="+mn-ea"/>
              </a:rPr>
            </a:br>
            <a:r>
              <a:rPr lang="en-US" dirty="0" smtClean="0">
                <a:sym typeface="+mn-ea"/>
              </a:rPr>
              <a:t> </a:t>
            </a:r>
            <a:endParaRPr lang="en-US" dirty="0" smtClean="0"/>
          </a:p>
          <a:p>
            <a:pPr marL="628650" lvl="1" indent="-171450">
              <a:buFont typeface="Arial" panose="02080604020202020204" pitchFamily="34" charset="0"/>
              <a:buChar char="•"/>
            </a:pPr>
            <a:r>
              <a:rPr lang="en-US" altLang="en-US" dirty="0" smtClean="0">
                <a:sym typeface="+mn-ea"/>
              </a:rPr>
              <a:t>C</a:t>
            </a:r>
            <a:r>
              <a:rPr lang="en-US" dirty="0" smtClean="0">
                <a:sym typeface="+mn-ea"/>
              </a:rPr>
              <a:t>omposed</a:t>
            </a:r>
            <a:br>
              <a:rPr lang="en-US" dirty="0" smtClean="0">
                <a:sym typeface="+mn-ea"/>
              </a:rPr>
            </a:br>
            <a:endParaRPr lang="en-US" dirty="0" smtClean="0"/>
          </a:p>
          <a:p>
            <a:pPr marL="628650" lvl="1" indent="-171450">
              <a:buFont typeface="Arial" panose="02080604020202020204" pitchFamily="34" charset="0"/>
              <a:buChar char="•"/>
            </a:pPr>
            <a:r>
              <a:rPr lang="en-US" altLang="en-US" dirty="0" smtClean="0">
                <a:sym typeface="+mn-ea"/>
              </a:rPr>
              <a:t>P</a:t>
            </a:r>
            <a:r>
              <a:rPr lang="en-US" dirty="0" smtClean="0">
                <a:sym typeface="+mn-ea"/>
              </a:rPr>
              <a:t>artially applied</a:t>
            </a:r>
            <a:br>
              <a:rPr lang="en-US" dirty="0" smtClean="0">
                <a:sym typeface="+mn-ea"/>
              </a:rPr>
            </a:br>
            <a:endParaRPr lang="en-US" dirty="0" smtClean="0"/>
          </a:p>
          <a:p>
            <a:pPr marL="628650" lvl="1" indent="-171450">
              <a:buFont typeface="Arial" panose="02080604020202020204" pitchFamily="34" charset="0"/>
              <a:buChar char="•"/>
            </a:pPr>
            <a:r>
              <a:rPr lang="en-US" altLang="en-US" dirty="0" smtClean="0">
                <a:sym typeface="+mn-ea"/>
              </a:rPr>
              <a:t>T</a:t>
            </a:r>
            <a:r>
              <a:rPr lang="en-US" dirty="0" smtClean="0">
                <a:sym typeface="+mn-ea"/>
              </a:rPr>
              <a:t>reated as arguments</a:t>
            </a:r>
            <a:br>
              <a:rPr lang="en-US" dirty="0" smtClean="0">
                <a:sym typeface="+mn-ea"/>
              </a:rPr>
            </a:br>
            <a:endParaRPr lang="en-US" dirty="0" smtClean="0"/>
          </a:p>
          <a:p>
            <a:pPr marL="628650" lvl="1" indent="-171450">
              <a:buFont typeface="Arial" panose="02080604020202020204" pitchFamily="34" charset="0"/>
              <a:buChar char="•"/>
            </a:pPr>
            <a:r>
              <a:rPr lang="en-US" dirty="0" smtClean="0">
                <a:sym typeface="+mn-ea"/>
              </a:rPr>
              <a:t>Nest</a:t>
            </a:r>
            <a:r>
              <a:rPr lang="en-US" altLang="en-US" dirty="0" smtClean="0">
                <a:sym typeface="+mn-ea"/>
              </a:rPr>
              <a:t>ed</a:t>
            </a:r>
            <a:r>
              <a:rPr lang="en-US" dirty="0" smtClean="0">
                <a:sym typeface="+mn-ea"/>
              </a:rPr>
              <a:t> and combin</a:t>
            </a:r>
            <a:r>
              <a:rPr lang="en-US" altLang="en-US" dirty="0" smtClean="0">
                <a:sym typeface="+mn-ea"/>
              </a:rPr>
              <a:t>ed</a:t>
            </a:r>
            <a:br>
              <a:rPr lang="en-US" altLang="en-US" dirty="0" smtClean="0">
                <a:sym typeface="+mn-ea"/>
              </a:rPr>
            </a:br>
            <a:endParaRPr lang="en-US" dirty="0" smtClean="0"/>
          </a:p>
          <a:p>
            <a:pPr marL="1085850" lvl="2" indent="-171450">
              <a:buFont typeface="Arial" panose="02080604020202020204" pitchFamily="34" charset="0"/>
              <a:buChar char="•"/>
            </a:pPr>
            <a:r>
              <a:rPr lang="en-US" dirty="0" smtClean="0">
                <a:sym typeface="+mn-ea"/>
              </a:rPr>
              <a:t>Create more complex patterns</a:t>
            </a:r>
            <a:br>
              <a:rPr lang="en-US" dirty="0" smtClean="0">
                <a:sym typeface="+mn-ea"/>
              </a:rPr>
            </a:br>
            <a:endParaRPr lang="en-US" dirty="0" smtClean="0"/>
          </a:p>
          <a:p>
            <a:pPr marL="1085850" lvl="2" indent="-171450">
              <a:buFont typeface="Arial" panose="02080604020202020204" pitchFamily="34" charset="0"/>
              <a:buChar char="•"/>
            </a:pPr>
            <a:r>
              <a:rPr lang="en-US" dirty="0" smtClean="0">
                <a:sym typeface="+mn-ea"/>
              </a:rPr>
              <a:t>Use `&amp;` (dual to `|`) for combining</a:t>
            </a:r>
            <a:endParaRPr lang="en-US" dirty="0"/>
          </a:p>
          <a:p>
            <a:pPr marL="171450" indent="-171450"/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pPr marL="171450" indent="-171450">
              <a:buFont typeface="Arial" panose="02080604020202020204" pitchFamily="34" charset="0"/>
              <a:buChar char="•"/>
            </a:pPr>
            <a:r>
              <a:rPr lang="en-US"/>
              <a:t>"Just functions -- plus some additional compile-time meta-data..."</a:t>
            </a:r>
            <a:br>
              <a:rPr lang="en-US"/>
            </a:br>
            <a:endParaRPr lang="en-US"/>
          </a:p>
          <a:p>
            <a:pPr marL="628650" lvl="1" indent="-171450">
              <a:buFont typeface="Arial" panose="02080604020202020204" pitchFamily="34" charset="0"/>
              <a:buChar char="•"/>
            </a:pPr>
            <a:r>
              <a:rPr lang="en-US" altLang="en-US"/>
              <a:t>Still callable as functions (just include parentheses and pipes)</a:t>
            </a:r>
            <a:endParaRPr lang="en-US"/>
          </a:p>
          <a:p>
            <a:pPr marL="171450" indent="-171450">
              <a:buFont typeface="Arial" panose="02080604020202020204" pitchFamily="34" charset="0"/>
              <a:buChar char="•"/>
            </a:pPr>
            <a:endParaRPr lang="en-US"/>
          </a:p>
          <a:p>
            <a:pPr marL="171450" indent="-171450">
              <a:buFont typeface="Arial" panose="02080604020202020204" pitchFamily="34" charset="0"/>
              <a:buChar char="•"/>
            </a:pPr>
            <a:r>
              <a:rPr lang="en-US" altLang="en-US"/>
              <a:t>Multiple-case partial patterns were considered -- but no practical use cases have ever emerged</a:t>
            </a:r>
            <a:endParaRPr lang="en-US" altLang="en-US"/>
          </a:p>
          <a:p>
            <a:pPr marL="171450" indent="-171450">
              <a:buFont typeface="Arial" panose="02080604020202020204" pitchFamily="34" charset="0"/>
              <a:buChar char="•"/>
            </a:pPr>
            <a:endParaRPr lang="en-US" altLang="en-US"/>
          </a:p>
          <a:p>
            <a:pPr marL="171450" indent="-171450">
              <a:buFont typeface="Arial" panose="02080604020202020204" pitchFamily="34" charset="0"/>
              <a:buChar char="•"/>
            </a:pPr>
            <a:r>
              <a:rPr lang="en-US" altLang="en-US"/>
              <a:t>Multiple-case total patterns limited to seven cases (just ‘cuz... could be extended arbitrarily -- like tuples)</a:t>
            </a:r>
            <a:endParaRPr lang="en-US" altLang="en-US"/>
          </a:p>
          <a:p>
            <a:pPr marL="171450" indent="-171450">
              <a:buFont typeface="Arial" panose="02080604020202020204" pitchFamily="34" charset="0"/>
              <a:buChar char="•"/>
            </a:pPr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 dirty="0" smtClean="0"/>
          </a:p>
          <a:p>
            <a:pPr marL="171450" indent="-171450">
              <a:lnSpc>
                <a:spcPct val="200000"/>
              </a:lnSpc>
              <a:buFont typeface="Arial" panose="02080604020202020204" pitchFamily="34" charset="0"/>
              <a:buChar char="•"/>
            </a:pPr>
            <a:r>
              <a:rPr lang="en-US" altLang="en-US" dirty="0" smtClean="0">
                <a:sym typeface="+mn-ea"/>
              </a:rPr>
              <a:t>Common to most statically-typed functional programming languages</a:t>
            </a:r>
            <a:br>
              <a:rPr lang="en-US" altLang="en-US" dirty="0" smtClean="0">
                <a:sym typeface="+mn-ea"/>
              </a:rPr>
            </a:br>
            <a:endParaRPr lang="en-US" dirty="0" smtClean="0">
              <a:sym typeface="+mn-ea"/>
            </a:endParaRPr>
          </a:p>
          <a:p>
            <a:pPr marL="171450" indent="-171450">
              <a:lnSpc>
                <a:spcPct val="200000"/>
              </a:lnSpc>
              <a:buFont typeface="Arial" panose="02080604020202020204" pitchFamily="34" charset="0"/>
              <a:buChar char="•"/>
            </a:pPr>
            <a:r>
              <a:rPr lang="en-US" dirty="0" smtClean="0">
                <a:sym typeface="+mn-ea"/>
              </a:rPr>
              <a:t>“Patterns are rules for transforming input data.</a:t>
            </a:r>
            <a:r>
              <a:rPr lang="en-US" altLang="en-US" dirty="0" smtClean="0">
                <a:sym typeface="+mn-ea"/>
              </a:rPr>
              <a:t>” -- MSDN</a:t>
            </a:r>
            <a:br>
              <a:rPr lang="en-US" altLang="en-US" dirty="0" smtClean="0">
                <a:sym typeface="+mn-ea"/>
              </a:rPr>
            </a:br>
            <a:r>
              <a:rPr lang="en-US" dirty="0" smtClean="0">
                <a:sym typeface="+mn-ea"/>
              </a:rPr>
              <a:t> </a:t>
            </a:r>
            <a:endParaRPr lang="en-US" dirty="0" smtClean="0">
              <a:sym typeface="+mn-ea"/>
            </a:endParaRPr>
          </a:p>
          <a:p>
            <a:pPr marL="628650" lvl="1" indent="-171450">
              <a:lnSpc>
                <a:spcPct val="200000"/>
              </a:lnSpc>
              <a:buFont typeface="Arial" panose="02080604020202020204" pitchFamily="34" charset="0"/>
              <a:buChar char="•"/>
            </a:pPr>
            <a:r>
              <a:rPr lang="en-US" altLang="en-US" dirty="0" smtClean="0">
                <a:sym typeface="+mn-ea"/>
              </a:rPr>
              <a:t>C</a:t>
            </a:r>
            <a:r>
              <a:rPr lang="en-US" dirty="0" smtClean="0">
                <a:sym typeface="+mn-ea"/>
              </a:rPr>
              <a:t>ompare data with a logical structure</a:t>
            </a:r>
            <a:br>
              <a:rPr lang="en-US" dirty="0" smtClean="0">
                <a:sym typeface="+mn-ea"/>
              </a:rPr>
            </a:br>
            <a:endParaRPr lang="en-US" dirty="0" smtClean="0">
              <a:sym typeface="+mn-ea"/>
            </a:endParaRPr>
          </a:p>
          <a:p>
            <a:pPr marL="628650" lvl="1" indent="-171450">
              <a:lnSpc>
                <a:spcPct val="200000"/>
              </a:lnSpc>
              <a:buFont typeface="Arial" panose="02080604020202020204" pitchFamily="34" charset="0"/>
              <a:buChar char="•"/>
            </a:pPr>
            <a:r>
              <a:rPr lang="en-US" altLang="en-US" dirty="0" smtClean="0">
                <a:sym typeface="+mn-ea"/>
              </a:rPr>
              <a:t>D</a:t>
            </a:r>
            <a:r>
              <a:rPr lang="en-US" dirty="0" smtClean="0">
                <a:sym typeface="+mn-ea"/>
              </a:rPr>
              <a:t>ecompose data into constituent parts</a:t>
            </a:r>
            <a:br>
              <a:rPr lang="en-US" dirty="0" smtClean="0">
                <a:sym typeface="+mn-ea"/>
              </a:rPr>
            </a:br>
            <a:endParaRPr lang="en-US" dirty="0" smtClean="0">
              <a:sym typeface="+mn-ea"/>
            </a:endParaRPr>
          </a:p>
          <a:p>
            <a:pPr marL="628650" lvl="1" indent="-171450">
              <a:lnSpc>
                <a:spcPct val="200000"/>
              </a:lnSpc>
              <a:buFont typeface="Arial" panose="02080604020202020204" pitchFamily="34" charset="0"/>
              <a:buChar char="•"/>
            </a:pPr>
            <a:r>
              <a:rPr lang="en-US" altLang="en-US" dirty="0" smtClean="0">
                <a:sym typeface="+mn-ea"/>
              </a:rPr>
              <a:t>E</a:t>
            </a:r>
            <a:r>
              <a:rPr lang="en-US" dirty="0" smtClean="0">
                <a:sym typeface="+mn-ea"/>
              </a:rPr>
              <a:t>xtract information from data</a:t>
            </a:r>
            <a:endParaRPr lang="en-US" dirty="0" smtClean="0"/>
          </a:p>
          <a:p>
            <a:pPr indent="0">
              <a:lnSpc>
                <a:spcPct val="200000"/>
              </a:lnSpc>
              <a:buFont typeface="Arial" panose="02080604020202020204" pitchFamily="34" charset="0"/>
              <a:buNone/>
            </a:pPr>
            <a:endParaRPr lang="en-US" dirty="0" smtClean="0"/>
          </a:p>
          <a:p>
            <a:pPr marL="171450" indent="-171450">
              <a:buFont typeface="Arial"/>
              <a:buChar char="•"/>
            </a:pPr>
            <a:r>
              <a:rPr lang="en-US" dirty="0" smtClean="0">
                <a:sym typeface="+mn-ea"/>
              </a:rPr>
              <a:t>Used</a:t>
            </a:r>
            <a:r>
              <a:rPr lang="en-US" altLang="en-US" dirty="0" smtClean="0">
                <a:sym typeface="+mn-ea"/>
              </a:rPr>
              <a:t>, primarily,</a:t>
            </a:r>
            <a:r>
              <a:rPr lang="en-US" dirty="0" smtClean="0">
                <a:sym typeface="+mn-ea"/>
              </a:rPr>
              <a:t> via</a:t>
            </a:r>
            <a:r>
              <a:rPr lang="en-US" altLang="en-US" dirty="0" smtClean="0">
                <a:sym typeface="+mn-ea"/>
              </a:rPr>
              <a:t>:</a:t>
            </a:r>
            <a:br>
              <a:rPr lang="en-US" altLang="en-US" dirty="0" smtClean="0">
                <a:sym typeface="+mn-ea"/>
              </a:rPr>
            </a:br>
            <a:r>
              <a:rPr lang="en-US" dirty="0" smtClean="0">
                <a:sym typeface="+mn-ea"/>
              </a:rPr>
              <a:t> </a:t>
            </a:r>
            <a:endParaRPr lang="en-US" dirty="0" smtClean="0">
              <a:sym typeface="+mn-ea"/>
            </a:endParaRPr>
          </a:p>
          <a:p>
            <a:pPr marL="628650" lvl="1" indent="-171450">
              <a:buFont typeface="Arial"/>
              <a:buChar char="•"/>
            </a:pPr>
            <a:r>
              <a:rPr lang="en-US" altLang="en-US" dirty="0" smtClean="0">
                <a:sym typeface="+mn-ea"/>
              </a:rPr>
              <a:t>in </a:t>
            </a:r>
            <a:r>
              <a:rPr lang="en-US" dirty="0" smtClean="0">
                <a:sym typeface="+mn-ea"/>
              </a:rPr>
              <a:t>`match` expression</a:t>
            </a:r>
            <a:r>
              <a:rPr lang="en-US" altLang="en-US" dirty="0" smtClean="0">
                <a:sym typeface="+mn-ea"/>
              </a:rPr>
              <a:t>s</a:t>
            </a:r>
            <a:br>
              <a:rPr lang="en-US" altLang="en-US" dirty="0" smtClean="0">
                <a:sym typeface="+mn-ea"/>
              </a:rPr>
            </a:br>
            <a:endParaRPr lang="en-US" dirty="0" smtClean="0">
              <a:sym typeface="+mn-ea"/>
            </a:endParaRPr>
          </a:p>
          <a:p>
            <a:pPr marL="628650" lvl="1" indent="-171450">
              <a:buFont typeface="Arial"/>
              <a:buChar char="•"/>
            </a:pPr>
            <a:r>
              <a:rPr lang="en-US" altLang="en-US" dirty="0" smtClean="0">
                <a:sym typeface="+mn-ea"/>
              </a:rPr>
              <a:t>in `let` bindings </a:t>
            </a:r>
            <a:br>
              <a:rPr lang="en-US" altLang="en-US" dirty="0" smtClean="0">
                <a:sym typeface="+mn-ea"/>
              </a:rPr>
            </a:br>
            <a:br>
              <a:rPr lang="en-US" altLang="en-US" dirty="0" smtClean="0">
                <a:sym typeface="+mn-ea"/>
              </a:rPr>
            </a:br>
            <a:endParaRPr lang="en-US" altLang="en-US" dirty="0" smtClean="0">
              <a:sym typeface="+mn-ea"/>
            </a:endParaRPr>
          </a:p>
          <a:p>
            <a:pPr marL="628650" lvl="1" indent="-171450">
              <a:buFont typeface="Arial"/>
              <a:buChar char="•"/>
            </a:pPr>
            <a:r>
              <a:rPr lang="en-US" altLang="en-US" dirty="0" smtClean="0">
                <a:sym typeface="+mn-ea"/>
              </a:rPr>
              <a:t>in </a:t>
            </a:r>
            <a:r>
              <a:rPr lang="en-US" dirty="0" smtClean="0">
                <a:sym typeface="+mn-ea"/>
              </a:rPr>
              <a:t>function definitions </a:t>
            </a:r>
            <a:br>
              <a:rPr lang="en-US" dirty="0" smtClean="0">
                <a:sym typeface="+mn-ea"/>
              </a:rPr>
            </a:br>
            <a:endParaRPr lang="en-US" dirty="0" smtClean="0">
              <a:sym typeface="+mn-ea"/>
            </a:endParaRPr>
          </a:p>
          <a:p>
            <a:pPr marL="628650" lvl="1" indent="-171450">
              <a:buFont typeface="Arial"/>
              <a:buChar char="•"/>
            </a:pPr>
            <a:r>
              <a:rPr lang="en-US" altLang="en-US" dirty="0" smtClean="0">
                <a:sym typeface="+mn-ea"/>
              </a:rPr>
              <a:t>in `try ... with` expressions</a:t>
            </a:r>
            <a:endParaRPr lang="en-US" dirty="0" smtClean="0"/>
          </a:p>
          <a:p>
            <a:pPr marL="628650" lvl="1" indent="-171450">
              <a:lnSpc>
                <a:spcPct val="200000"/>
              </a:lnSpc>
              <a:buFont typeface="Arial" panose="02080604020202020204" pitchFamily="34" charset="0"/>
              <a:buChar char="•"/>
            </a:pPr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pPr marL="171450" indent="-171450">
              <a:buFont typeface="Arial" panose="02080604020202020204" pitchFamily="34" charset="0"/>
              <a:buChar char="•"/>
            </a:pPr>
            <a:endParaRPr lang="en-US" altLang="en-US" dirty="0" smtClean="0"/>
          </a:p>
          <a:p>
            <a:pPr marL="171450" indent="-171450">
              <a:buFont typeface="Arial" panose="02080604020202020204" pitchFamily="34" charset="0"/>
              <a:buChar char="•"/>
            </a:pPr>
            <a:endParaRPr lang="en-US" altLang="en-US" dirty="0" smtClean="0"/>
          </a:p>
          <a:p>
            <a:pPr marL="171450" indent="-171450">
              <a:lnSpc>
                <a:spcPct val="200000"/>
              </a:lnSpc>
              <a:buFont typeface="Arial" panose="02080604020202020204" pitchFamily="34" charset="0"/>
              <a:buChar char="•"/>
            </a:pPr>
            <a:r>
              <a:rPr lang="en-US" altLang="en-US">
                <a:sym typeface="+mn-ea"/>
              </a:rPr>
              <a:t>Not “first class”</a:t>
            </a:r>
            <a:br>
              <a:rPr lang="en-US" altLang="en-US">
                <a:sym typeface="+mn-ea"/>
              </a:rPr>
            </a:br>
            <a:endParaRPr lang="en-US" altLang="en-US"/>
          </a:p>
          <a:p>
            <a:pPr marL="628650" lvl="1" indent="-171450">
              <a:lnSpc>
                <a:spcPct val="200000"/>
              </a:lnSpc>
              <a:buFont typeface="Arial" panose="02080604020202020204" pitchFamily="34" charset="0"/>
              <a:buChar char="•"/>
            </a:pPr>
            <a:r>
              <a:rPr lang="en-US" altLang="en-US">
                <a:sym typeface="+mn-ea"/>
              </a:rPr>
              <a:t>Hard-coded into compiler</a:t>
            </a:r>
            <a:br>
              <a:rPr lang="en-US" altLang="en-US">
                <a:sym typeface="+mn-ea"/>
              </a:rPr>
            </a:br>
            <a:endParaRPr lang="en-US" altLang="en-US"/>
          </a:p>
          <a:p>
            <a:pPr marL="628650" lvl="1" indent="-171450">
              <a:lnSpc>
                <a:spcPct val="200000"/>
              </a:lnSpc>
              <a:buFont typeface="Arial" panose="02080604020202020204" pitchFamily="34" charset="0"/>
              <a:buChar char="•"/>
            </a:pPr>
            <a:r>
              <a:rPr lang="en-US" altLang="en-US">
                <a:sym typeface="+mn-ea"/>
              </a:rPr>
              <a:t>Not usable as data</a:t>
            </a:r>
            <a:endParaRPr lang="en-US" dirty="0" smtClean="0"/>
          </a:p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 dirty="0" smtClean="0"/>
          </a:p>
          <a:p>
            <a:pPr marL="171450" indent="-171450">
              <a:lnSpc>
                <a:spcPct val="200000"/>
              </a:lnSpc>
              <a:buFont typeface="Arial" panose="02080604020202020204" pitchFamily="34" charset="0"/>
              <a:buChar char="•"/>
            </a:pPr>
            <a:r>
              <a:rPr lang="en-US" altLang="en-US">
                <a:sym typeface="+mn-ea"/>
              </a:rPr>
              <a:t>”Interacts poorly with abstraction” -- ICFP’07</a:t>
            </a:r>
            <a:br>
              <a:rPr lang="en-US" altLang="en-US">
                <a:sym typeface="+mn-ea"/>
              </a:rPr>
            </a:br>
            <a:endParaRPr lang="en-US" altLang="en-US">
              <a:sym typeface="+mn-ea"/>
            </a:endParaRPr>
          </a:p>
          <a:p>
            <a:pPr marL="171450" lvl="0" indent="-171450">
              <a:lnSpc>
                <a:spcPct val="200000"/>
              </a:lnSpc>
              <a:buFont typeface="Arial" panose="02080604020202020204" pitchFamily="34" charset="0"/>
              <a:buChar char="•"/>
            </a:pPr>
            <a:r>
              <a:rPr lang="en-US" dirty="0" smtClean="0">
                <a:sym typeface="+mn-ea"/>
              </a:rPr>
              <a:t>Also: Some limits on the consumption of </a:t>
            </a:r>
            <a:r>
              <a:rPr lang="en-US" i="1" dirty="0" smtClean="0">
                <a:sym typeface="+mn-ea"/>
              </a:rPr>
              <a:t>run-time</a:t>
            </a:r>
            <a:r>
              <a:rPr lang="en-US" dirty="0" smtClean="0">
                <a:sym typeface="+mn-ea"/>
              </a:rPr>
              <a:t> data</a:t>
            </a:r>
            <a:endParaRPr lang="en-US" dirty="0" smtClean="0"/>
          </a:p>
          <a:p>
            <a:pPr marL="628650" lvl="1" indent="-171450">
              <a:lnSpc>
                <a:spcPct val="200000"/>
              </a:lnSpc>
              <a:buFont typeface="Arial" panose="02080604020202020204" pitchFamily="34" charset="0"/>
              <a:buChar char="•"/>
            </a:pPr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pPr marL="171450" indent="-171450">
              <a:buFont typeface="Arial" panose="02080604020202020204" pitchFamily="34" charset="0"/>
              <a:buChar char="•"/>
            </a:pPr>
            <a:r>
              <a:rPr lang="en-US"/>
              <a:t>https://www.microsoft.com/en-us/research/wp-content/uploads/2016/02/p29-syme.pdf</a:t>
            </a:r>
            <a:endParaRPr lang="en-US"/>
          </a:p>
          <a:p>
            <a:pPr marL="171450" indent="-171450">
              <a:buFont typeface="Arial" panose="02080604020202020204" pitchFamily="34" charset="0"/>
              <a:buChar char="•"/>
            </a:pPr>
            <a:endParaRPr lang="en-US"/>
          </a:p>
          <a:p>
            <a:pPr marL="171450" indent="-171450">
              <a:buFont typeface="Arial" panose="02080604020202020204" pitchFamily="34" charset="0"/>
              <a:buChar char="•"/>
            </a:pPr>
            <a:r>
              <a:rPr lang="en-US"/>
              <a:t>"Make Pattern Matching a Powerful and Flexible Feature"</a:t>
            </a:r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Char char="•"/>
              <a:defRPr/>
            </a:pPr>
            <a:r>
              <a:rPr lang="en-US" dirty="0" smtClean="0">
                <a:sym typeface="+mn-ea"/>
              </a:rPr>
              <a:t>Use with “total” function domains</a:t>
            </a:r>
            <a:endParaRPr lang="en-US" dirty="0" smtClean="0"/>
          </a:p>
          <a:p>
            <a:pPr marL="171450" indent="-171450">
              <a:buFont typeface="Arial" panose="02080604020202020204" pitchFamily="34" charset="0"/>
              <a:buChar char="•"/>
            </a:pPr>
            <a:endParaRPr lang="en-US" dirty="0" smtClean="0"/>
          </a:p>
          <a:p>
            <a:pPr marL="171450" indent="-171450">
              <a:buFont typeface="Arial" panose="02080604020202020204" pitchFamily="34" charset="0"/>
              <a:buChar char="•"/>
            </a:pPr>
            <a:r>
              <a:rPr lang="en-US" dirty="0" smtClean="0">
                <a:sym typeface="+mn-ea"/>
              </a:rPr>
              <a:t>Have identity</a:t>
            </a:r>
            <a:endParaRPr lang="en-US" dirty="0" smtClean="0"/>
          </a:p>
          <a:p>
            <a:pPr marL="171450" indent="-171450">
              <a:buFont typeface="Arial" panose="02080604020202020204" pitchFamily="34" charset="0"/>
              <a:buChar char="•"/>
            </a:pPr>
            <a:endParaRPr lang="en-US" dirty="0" smtClean="0"/>
          </a:p>
          <a:p>
            <a:pPr marL="171450" indent="-171450">
              <a:buFont typeface="Arial" panose="02080604020202020204" pitchFamily="34" charset="0"/>
              <a:buChar char="•"/>
            </a:pPr>
            <a:r>
              <a:rPr lang="en-US" dirty="0" smtClean="0">
                <a:sym typeface="+mn-ea"/>
              </a:rPr>
              <a:t>Can be checked for </a:t>
            </a:r>
            <a:r>
              <a:rPr lang="en-US" dirty="0" err="1" smtClean="0">
                <a:sym typeface="+mn-ea"/>
              </a:rPr>
              <a:t>exhaustivity</a:t>
            </a:r>
            <a:endParaRPr lang="en-US" dirty="0" smtClean="0"/>
          </a:p>
          <a:p>
            <a:pPr marL="171450" indent="-171450">
              <a:buFont typeface="Arial" panose="02080604020202020204" pitchFamily="34" charset="0"/>
              <a:buChar char="•"/>
            </a:pPr>
            <a:endParaRPr lang="en-US" dirty="0" smtClean="0"/>
          </a:p>
          <a:p>
            <a:pPr marL="171450" indent="-171450">
              <a:buFont typeface="Arial" panose="02080604020202020204" pitchFamily="34" charset="0"/>
              <a:buChar char="•"/>
            </a:pPr>
            <a:r>
              <a:rPr lang="en-US" dirty="0" smtClean="0">
                <a:sym typeface="+mn-ea"/>
              </a:rPr>
              <a:t>Provide alternate "view” (think RDBMS) of data</a:t>
            </a:r>
            <a:br>
              <a:rPr lang="en-US" dirty="0" smtClean="0">
                <a:sym typeface="+mn-ea"/>
              </a:rPr>
            </a:br>
            <a:endParaRPr lang="en-US" dirty="0" smtClean="0"/>
          </a:p>
          <a:p>
            <a:pPr marL="171450" indent="-171450">
              <a:buFont typeface="Arial" panose="02080604020202020204" pitchFamily="34" charset="0"/>
              <a:buChar char="•"/>
            </a:pPr>
            <a:r>
              <a:rPr lang="en-US" dirty="0" smtClean="0">
                <a:sym typeface="+mn-ea"/>
              </a:rPr>
              <a:t>Great for taming clunky OO-style-everything-requires-a-different-getter classes &amp; for massaging data into a friendlier “shape”</a:t>
            </a:r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Char char="•"/>
              <a:defRPr/>
            </a:pPr>
            <a:r>
              <a:rPr lang="en-US" dirty="0" smtClean="0">
                <a:sym typeface="+mn-ea"/>
              </a:rPr>
              <a:t>Use with “total” function domains</a:t>
            </a:r>
            <a:endParaRPr lang="en-US" dirty="0" smtClean="0"/>
          </a:p>
          <a:p>
            <a:pPr marL="171450" indent="-171450">
              <a:buFont typeface="Arial" panose="02080604020202020204" pitchFamily="34" charset="0"/>
              <a:buChar char="•"/>
            </a:pPr>
            <a:endParaRPr lang="en-US" dirty="0" smtClean="0"/>
          </a:p>
          <a:p>
            <a:pPr marL="171450" indent="-171450">
              <a:buFont typeface="Arial" panose="02080604020202020204" pitchFamily="34" charset="0"/>
              <a:buChar char="•"/>
            </a:pPr>
            <a:r>
              <a:rPr lang="en-US" dirty="0" smtClean="0">
                <a:sym typeface="+mn-ea"/>
              </a:rPr>
              <a:t>Have identity</a:t>
            </a:r>
            <a:endParaRPr lang="en-US" dirty="0" smtClean="0"/>
          </a:p>
          <a:p>
            <a:pPr marL="171450" indent="-171450">
              <a:buFont typeface="Arial" panose="02080604020202020204" pitchFamily="34" charset="0"/>
              <a:buChar char="•"/>
            </a:pPr>
            <a:endParaRPr lang="en-US" dirty="0" smtClean="0"/>
          </a:p>
          <a:p>
            <a:pPr marL="171450" indent="-171450">
              <a:buFont typeface="Arial" panose="02080604020202020204" pitchFamily="34" charset="0"/>
              <a:buChar char="•"/>
            </a:pPr>
            <a:r>
              <a:rPr lang="en-US" dirty="0" smtClean="0">
                <a:sym typeface="+mn-ea"/>
              </a:rPr>
              <a:t>Can be checked for </a:t>
            </a:r>
            <a:r>
              <a:rPr lang="en-US" dirty="0" err="1" smtClean="0">
                <a:sym typeface="+mn-ea"/>
              </a:rPr>
              <a:t>exhaustivity</a:t>
            </a:r>
            <a:endParaRPr lang="en-US" dirty="0" smtClean="0"/>
          </a:p>
          <a:p>
            <a:pPr marL="171450" indent="-171450">
              <a:buFont typeface="Arial" panose="02080604020202020204" pitchFamily="34" charset="0"/>
              <a:buChar char="•"/>
            </a:pPr>
            <a:endParaRPr lang="en-US" dirty="0" smtClean="0"/>
          </a:p>
          <a:p>
            <a:pPr marL="171450" indent="-171450">
              <a:buFont typeface="Arial" panose="02080604020202020204" pitchFamily="34" charset="0"/>
              <a:buChar char="•"/>
            </a:pPr>
            <a:r>
              <a:rPr lang="en-US" dirty="0" smtClean="0">
                <a:sym typeface="+mn-ea"/>
              </a:rPr>
              <a:t>Partitions data into one of many "buckets”</a:t>
            </a:r>
            <a:endParaRPr lang="en-US" dirty="0" smtClean="0"/>
          </a:p>
          <a:p>
            <a:pPr marL="171450" indent="-171450">
              <a:buFont typeface="Arial" panose="02080604020202020204" pitchFamily="34" charset="0"/>
              <a:buChar char="•"/>
            </a:pPr>
            <a:endParaRPr lang="en-US" dirty="0" smtClean="0"/>
          </a:p>
          <a:p>
            <a:pPr marL="171450" indent="-171450">
              <a:buFont typeface="Arial" panose="02080604020202020204" pitchFamily="34" charset="0"/>
              <a:buChar char="•"/>
            </a:pPr>
            <a:r>
              <a:rPr lang="en-US" altLang="en-US" dirty="0" smtClean="0">
                <a:sym typeface="+mn-ea"/>
              </a:rPr>
              <a:t>Sort of like an “anonymous union”</a:t>
            </a:r>
            <a:endParaRPr lang="en-US" baseline="0" dirty="0" smtClean="0"/>
          </a:p>
          <a:p>
            <a:pPr marL="171450" indent="-171450">
              <a:buFont typeface="Arial" panose="02080604020202020204" pitchFamily="34" charset="0"/>
              <a:buChar char="•"/>
            </a:pPr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Char char="•"/>
              <a:defRPr/>
            </a:pPr>
            <a:r>
              <a:rPr lang="en-US" dirty="0" smtClean="0">
                <a:sym typeface="+mn-ea"/>
              </a:rPr>
              <a:t>Use with “partial” </a:t>
            </a:r>
            <a:r>
              <a:rPr lang="en-US" altLang="en-US" dirty="0" smtClean="0">
                <a:sym typeface="+mn-ea"/>
              </a:rPr>
              <a:t>functions (i.e. not every value in the domain produces a value in the range)</a:t>
            </a:r>
            <a:endParaRPr lang="en-US" dirty="0" smtClean="0"/>
          </a:p>
          <a:p>
            <a:pPr marL="171450" indent="-171450">
              <a:buFont typeface="Arial" panose="02080604020202020204" pitchFamily="34" charset="0"/>
              <a:buChar char="•"/>
            </a:pPr>
            <a:endParaRPr lang="en-US" dirty="0" smtClean="0"/>
          </a:p>
          <a:p>
            <a:pPr marL="171450" indent="-171450">
              <a:buFont typeface="Arial" panose="02080604020202020204" pitchFamily="34" charset="0"/>
              <a:buChar char="•"/>
            </a:pPr>
            <a:r>
              <a:rPr lang="en-US" dirty="0" smtClean="0">
                <a:sym typeface="+mn-ea"/>
              </a:rPr>
              <a:t>No identity</a:t>
            </a:r>
            <a:endParaRPr lang="en-US" dirty="0" smtClean="0"/>
          </a:p>
          <a:p>
            <a:pPr marL="171450" indent="-171450">
              <a:buFont typeface="Arial" panose="02080604020202020204" pitchFamily="34" charset="0"/>
              <a:buChar char="•"/>
            </a:pPr>
            <a:endParaRPr lang="en-US" dirty="0" smtClean="0"/>
          </a:p>
          <a:p>
            <a:pPr marL="171450" indent="-171450">
              <a:buFont typeface="Arial" panose="02080604020202020204" pitchFamily="34" charset="0"/>
              <a:buChar char="•"/>
            </a:pPr>
            <a:r>
              <a:rPr lang="en-US" dirty="0" smtClean="0">
                <a:sym typeface="+mn-ea"/>
              </a:rPr>
              <a:t>NOT checked for </a:t>
            </a:r>
            <a:r>
              <a:rPr lang="en-US" dirty="0" err="1" smtClean="0">
                <a:sym typeface="+mn-ea"/>
              </a:rPr>
              <a:t>exhaustivity</a:t>
            </a:r>
            <a:endParaRPr lang="en-US" dirty="0" smtClean="0"/>
          </a:p>
          <a:p>
            <a:pPr marL="171450" indent="-171450">
              <a:buFont typeface="Arial" panose="02080604020202020204" pitchFamily="34" charset="0"/>
              <a:buChar char="•"/>
            </a:pPr>
            <a:endParaRPr lang="en-US" dirty="0" smtClean="0"/>
          </a:p>
          <a:p>
            <a:pPr marL="171450" indent="-171450">
              <a:buFont typeface="Arial" panose="02080604020202020204" pitchFamily="34" charset="0"/>
              <a:buChar char="•"/>
            </a:pPr>
            <a:r>
              <a:rPr lang="en-US" dirty="0" smtClean="0">
                <a:sym typeface="+mn-ea"/>
              </a:rPr>
              <a:t>Usefully as "application-focused (i.e. incomplete) view" of data</a:t>
            </a:r>
            <a:br>
              <a:rPr lang="en-US" dirty="0" smtClean="0">
                <a:sym typeface="+mn-ea"/>
              </a:rPr>
            </a:br>
            <a:endParaRPr lang="en-US" dirty="0" smtClean="0">
              <a:sym typeface="+mn-ea"/>
            </a:endParaRPr>
          </a:p>
          <a:p>
            <a:pPr marL="171450" indent="-171450">
              <a:buFont typeface="Arial" panose="02080604020202020204" pitchFamily="34" charset="0"/>
              <a:buChar char="•"/>
            </a:pPr>
            <a:r>
              <a:rPr lang="en-US" altLang="en-US" dirty="0" smtClean="0">
                <a:sym typeface="+mn-ea"/>
              </a:rPr>
              <a:t>Especially useful when combined with other patterns: OR ( | ), AND ( &amp; )</a:t>
            </a:r>
            <a:endParaRPr lang="en-US" altLang="en-US" dirty="0" smtClean="0">
              <a:sym typeface="+mn-ea"/>
            </a:endParaRPr>
          </a:p>
          <a:p>
            <a:pPr marL="171450" indent="-171450">
              <a:buFont typeface="Arial" panose="02080604020202020204" pitchFamily="34" charset="0"/>
              <a:buChar char="•"/>
            </a:pPr>
            <a:endParaRPr lang="en-US" altLang="en-US" dirty="0" smtClean="0">
              <a:sym typeface="+mn-ea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Char char="•"/>
              <a:defRPr/>
            </a:pPr>
            <a:r>
              <a:rPr lang="en-US" dirty="0" smtClean="0">
                <a:sym typeface="+mn-ea"/>
              </a:rPr>
              <a:t>Improve the reuse and applicability of patterns</a:t>
            </a:r>
            <a:r>
              <a:rPr lang="en-US" i="1" dirty="0" smtClean="0">
                <a:sym typeface="+mn-ea"/>
              </a:rPr>
              <a:t> (note: value of Active Patterns increases as the general applicability increases)</a:t>
            </a:r>
            <a:endParaRPr lang="en-US" b="0" i="1" dirty="0" smtClean="0"/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Char char="•"/>
              <a:defRPr/>
            </a:pPr>
            <a:endParaRPr lang="en-US" b="0" i="1" dirty="0" smtClean="0"/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Char char="•"/>
              <a:defRPr/>
            </a:pPr>
            <a:r>
              <a:rPr lang="en-US" dirty="0" smtClean="0">
                <a:sym typeface="+mn-ea"/>
              </a:rPr>
              <a:t>May NOT be used with </a:t>
            </a:r>
            <a:r>
              <a:rPr lang="en-US" altLang="en-US" dirty="0" smtClean="0">
                <a:sym typeface="+mn-ea"/>
              </a:rPr>
              <a:t>*</a:t>
            </a:r>
            <a:r>
              <a:rPr lang="en-US" dirty="0" smtClean="0">
                <a:sym typeface="+mn-ea"/>
              </a:rPr>
              <a:t>multi-case</a:t>
            </a:r>
            <a:r>
              <a:rPr lang="en-US" altLang="en-US" dirty="0" smtClean="0">
                <a:sym typeface="+mn-ea"/>
              </a:rPr>
              <a:t>*</a:t>
            </a:r>
            <a:r>
              <a:rPr lang="en-US" dirty="0" smtClean="0">
                <a:sym typeface="+mn-ea"/>
              </a:rPr>
              <a:t> total patterns, due to evaluation “completeness” checks</a:t>
            </a:r>
            <a:endParaRPr lang="en-US" b="0" i="0" dirty="0" smtClean="0"/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Char char="•"/>
              <a:defRPr/>
            </a:pPr>
            <a:endParaRPr lang="en-US" b="0" i="1" dirty="0" smtClean="0"/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Char char="•"/>
              <a:defRPr/>
            </a:pPr>
            <a:r>
              <a:rPr lang="en-US" dirty="0" smtClean="0">
                <a:sym typeface="+mn-ea"/>
              </a:rPr>
              <a:t>Of `N` arguments…</a:t>
            </a:r>
            <a:br>
              <a:rPr lang="en-US" dirty="0" smtClean="0">
                <a:sym typeface="+mn-ea"/>
              </a:rPr>
            </a:br>
            <a:endParaRPr lang="en-US" b="0" i="0" baseline="0" dirty="0" smtClean="0"/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Char char="•"/>
              <a:defRPr/>
            </a:pPr>
            <a:r>
              <a:rPr lang="en-US" dirty="0" smtClean="0">
                <a:sym typeface="+mn-ea"/>
              </a:rPr>
              <a:t>	`N-1` are used to tune the Active Pattern</a:t>
            </a:r>
            <a:br>
              <a:rPr lang="en-US" dirty="0" smtClean="0">
                <a:sym typeface="+mn-ea"/>
              </a:rPr>
            </a:br>
            <a:endParaRPr lang="en-US" b="0" i="0" baseline="0" dirty="0" smtClean="0"/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Char char="•"/>
              <a:defRPr/>
            </a:pPr>
            <a:r>
              <a:rPr lang="en-US" dirty="0" smtClean="0">
                <a:sym typeface="+mn-ea"/>
              </a:rPr>
              <a:t>	Final argument to a Parameterized Pattern is the value against which matching occurs</a:t>
            </a:r>
            <a:endParaRPr lang="en-US" b="0" i="0" baseline="0" dirty="0" smtClean="0"/>
          </a:p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>
                <a:cs typeface="DejaVu Sans" panose="020B060303080402020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bit.ly/DeepDiveAP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>
                <a:cs typeface="DejaVu Sans" panose="020B060303080402020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/>
              <a:t>bit.ly/DeepDiveAP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>
                <a:cs typeface="DejaVu Sans" panose="020B060303080402020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bit.ly/DeepDiveAP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>
                <a:cs typeface="DejaVu Sans" panose="020B060303080402020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bit.ly/DeepDiveAP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>
                <a:cs typeface="DejaVu Sans" panose="020B060303080402020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bit.ly/DeepDiveAP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>
                <a:cs typeface="DejaVu Sans" panose="020B060303080402020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bit.ly/DeepDiveAP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>
                <a:cs typeface="DejaVu Sans" panose="020B060303080402020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bit.ly/DeepDiveAP</a:t>
            </a: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>
                <a:cs typeface="DejaVu Sans" panose="020B060303080402020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bit.ly/DeepDiveAP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>
                <a:cs typeface="DejaVu Sans" panose="020B060303080402020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bit.ly/DeepDiveAP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>
                <a:cs typeface="DejaVu Sans" panose="020B060303080402020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/>
              <a:t>bit.ly/DeepDiveAP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>
                <a:cs typeface="DejaVu Sans" panose="020B0603030804020204" charset="0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bit.ly/DeepDiveAP</a:t>
            </a:r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6E3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9" name="Footer Placeholder 1028"/>
          <p:cNvSpPr/>
          <p:nvPr>
            <p:ph type="ftr" sz="quarter" idx="3"/>
          </p:nvPr>
        </p:nvSpPr>
        <p:spPr>
          <a:xfrm>
            <a:off x="609600" y="6245225"/>
            <a:ext cx="2832735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l">
              <a:defRPr sz="1400">
                <a:solidFill>
                  <a:srgbClr val="657B83"/>
                </a:solidFill>
                <a:latin typeface="Fira Sans Condensed" panose="020B0603050000020004" charset="0"/>
                <a:ea typeface="DejaVu Sans" panose="020B0603030804020204" charset="0"/>
                <a:cs typeface="Fira Sans Condensed" panose="020B0603050000020004" charset="0"/>
              </a:defRPr>
            </a:lvl1pPr>
          </a:lstStyle>
          <a:p>
            <a:r>
              <a:rPr lang="zh-CN" altLang="en-US"/>
              <a:t>bit.ly/DeepDiveAP</a:t>
            </a:r>
            <a:endParaRPr lang="zh-CN" altLang="en-US"/>
          </a:p>
        </p:txBody>
      </p:sp>
      <p:sp>
        <p:nvSpPr>
          <p:cNvPr id="1030" name="Slide Number Placeholder 1029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>
                <a:solidFill>
                  <a:srgbClr val="657B83"/>
                </a:solidFill>
                <a:latin typeface="Fira Sans Condensed" panose="020B0603050000020004" charset="0"/>
                <a:ea typeface="DejaVu Sans" panose="020B0603030804020204" charset="0"/>
                <a:cs typeface="Fira Sans Condensed" panose="020B060305000002000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rgbClr val="657B83"/>
          </a:solidFill>
          <a:latin typeface="Fira Sans Condensed" panose="020B0603050000020004" charset="0"/>
          <a:ea typeface="DejaVu Sans" panose="020B0603030804020204" charset="0"/>
          <a:cs typeface="Fira Sans Condensed" panose="020B0603050000020004" charset="0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rgbClr val="657B83"/>
          </a:solidFill>
          <a:latin typeface="Fira Sans Condensed" panose="020B0603050000020004" charset="0"/>
          <a:ea typeface="DejaVu Sans" panose="020B0603030804020204" charset="0"/>
          <a:cs typeface="Fira Sans Condensed" panose="020B0603050000020004" charset="0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rgbClr val="657B83"/>
          </a:solidFill>
          <a:latin typeface="Fira Sans Condensed" panose="020B0603050000020004" charset="0"/>
          <a:ea typeface="DejaVu Sans" panose="020B0603030804020204" charset="0"/>
          <a:cs typeface="Fira Sans Condensed" panose="020B0603050000020004" charset="0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rgbClr val="657B83"/>
          </a:solidFill>
          <a:latin typeface="Fira Sans Condensed" panose="020B0603050000020004" charset="0"/>
          <a:ea typeface="DejaVu Sans" panose="020B0603030804020204" charset="0"/>
          <a:cs typeface="Fira Sans Condensed" panose="020B0603050000020004" charset="0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rgbClr val="657B83"/>
          </a:solidFill>
          <a:latin typeface="Fira Sans Condensed" panose="020B0603050000020004" charset="0"/>
          <a:ea typeface="DejaVu Sans" panose="020B0603030804020204" charset="0"/>
          <a:cs typeface="Fira Sans Condensed" panose="020B0603050000020004" charset="0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rgbClr val="657B83"/>
          </a:solidFill>
          <a:latin typeface="Fira Sans Condensed" panose="020B0603050000020004" charset="0"/>
          <a:ea typeface="DejaVu Sans" panose="020B0603030804020204" charset="0"/>
          <a:cs typeface="Fira Sans Condensed" panose="020B0603050000020004" charset="0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1128713"/>
            <a:ext cx="9144000" cy="2387600"/>
          </a:xfrm>
        </p:spPr>
        <p:txBody>
          <a:bodyPr/>
          <a:p>
            <a:r>
              <a:rPr lang="en-US" altLang="en-US" sz="4400" b="1">
                <a:solidFill>
                  <a:srgbClr val="002B36"/>
                </a:solidFill>
                <a:latin typeface="Fira Sans Condensed" panose="020B0603050000020004" charset="0"/>
                <a:cs typeface="Fira Sans Condensed" panose="020B0603050000020004" charset="0"/>
              </a:rPr>
              <a:t>A Deep Dive into Active Patterns</a:t>
            </a:r>
            <a:endParaRPr lang="en-US" altLang="en-US" sz="4400" b="1">
              <a:solidFill>
                <a:srgbClr val="002B36"/>
              </a:solidFill>
              <a:latin typeface="Fira Sans Condensed" panose="020B0603050000020004" charset="0"/>
              <a:cs typeface="Fira Sans Condensed" panose="020B0603050000020004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en-US" sz="2400" i="1">
                <a:latin typeface="Fira Sans Condensed" panose="020B0603050000020004" charset="0"/>
                <a:cs typeface="Fira Sans Condensed" panose="020B0603050000020004" charset="0"/>
              </a:rPr>
              <a:t>@</a:t>
            </a:r>
            <a:r>
              <a:rPr lang="en-US" altLang="en-US" sz="2400" i="1">
                <a:solidFill>
                  <a:srgbClr val="268BD2"/>
                </a:solidFill>
                <a:latin typeface="Fira Sans Condensed" panose="020B0603050000020004" charset="0"/>
                <a:cs typeface="Fira Sans Condensed" panose="020B0603050000020004" charset="0"/>
              </a:rPr>
              <a:t>pblasucci</a:t>
            </a:r>
            <a:r>
              <a:rPr lang="en-US" altLang="en-US" sz="2400" i="1">
                <a:latin typeface="Fira Sans Condensed" panose="020B0603050000020004" charset="0"/>
                <a:cs typeface="Fira Sans Condensed" panose="020B0603050000020004" charset="0"/>
              </a:rPr>
              <a:t>    bit.ly/</a:t>
            </a:r>
            <a:r>
              <a:rPr lang="en-US" altLang="en-US" sz="2400" i="1">
                <a:solidFill>
                  <a:srgbClr val="DC322F"/>
                </a:solidFill>
                <a:latin typeface="Fira Sans Condensed" panose="020B0603050000020004" charset="0"/>
                <a:cs typeface="Fira Sans Condensed" panose="020B0603050000020004" charset="0"/>
              </a:rPr>
              <a:t>DeepDiveAP</a:t>
            </a:r>
            <a:endParaRPr lang="en-US" altLang="en-US" sz="2400" i="1">
              <a:solidFill>
                <a:srgbClr val="DC322F"/>
              </a:solidFill>
              <a:latin typeface="Fira Sans Condensed" panose="020B0603050000020004" charset="0"/>
              <a:cs typeface="Fira Sans Condensed" panose="020B060305000002000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en-US" altLang="en-US" sz="4400" b="1">
                <a:solidFill>
                  <a:srgbClr val="002B36"/>
                </a:solidFill>
                <a:latin typeface="Fira Sans Condensed" panose="020B0603050000020004" charset="0"/>
                <a:cs typeface="Fira Sans Condensed" panose="020B0603050000020004" charset="0"/>
              </a:rPr>
              <a:t>Active Patterns</a:t>
            </a:r>
            <a:r>
              <a:rPr lang="en-US" altLang="en-US">
                <a:latin typeface="Fira Sans Condensed" panose="020B0603050000020004" charset="0"/>
                <a:cs typeface="Fira Sans Condensed" panose="020B0603050000020004" charset="0"/>
              </a:rPr>
              <a:t> </a:t>
            </a:r>
            <a:br>
              <a:rPr lang="en-US" altLang="en-US">
                <a:latin typeface="Fira Sans Condensed" panose="020B0603050000020004" charset="0"/>
                <a:cs typeface="Fira Sans Condensed" panose="020B0603050000020004" charset="0"/>
              </a:rPr>
            </a:br>
            <a:r>
              <a:rPr lang="en-US" altLang="en-US" sz="2400" i="1">
                <a:latin typeface="Fira Sans Condensed" panose="020B0603050000020004" charset="0"/>
                <a:cs typeface="Fira Sans Condensed" panose="020B0603050000020004" charset="0"/>
              </a:rPr>
              <a:t>(First-class Patterns)</a:t>
            </a:r>
            <a:endParaRPr lang="en-US" altLang="en-US" sz="2400" i="1">
              <a:latin typeface="Fira Sans Condensed" panose="020B0603050000020004" charset="0"/>
              <a:cs typeface="Fira Sans Condensed" panose="020B060305000002000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noFill/>
          <a:ln w="12700">
            <a:solidFill>
              <a:srgbClr val="EEE8D5"/>
            </a:solidFill>
          </a:ln>
        </p:spPr>
        <p:txBody>
          <a:bodyPr vert="horz" rtlCol="0" anchor="t" anchorCtr="0">
            <a:normAutofit lnSpcReduction="10000"/>
          </a:bodyPr>
          <a:p>
            <a:pPr marL="0" lvl="0" algn="l"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let </a:t>
            </a:r>
            <a:r>
              <a:rPr lang="en-US" altLang="en-US" sz="1400" dirty="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unfold</a:t>
            </a:r>
            <a:r>
              <a:rPr lang="en-US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 (</a:t>
            </a:r>
            <a:r>
              <a:rPr lang="en-US" altLang="en-US" sz="1400" dirty="0">
                <a:solidFill>
                  <a:srgbClr val="6C71C4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|Q|_|</a:t>
            </a:r>
            <a:r>
              <a:rPr lang="en-US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) </a:t>
            </a:r>
            <a:r>
              <a:rPr lang="en-US" altLang="en-US" sz="1400" dirty="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input </a:t>
            </a:r>
            <a:r>
              <a:rPr lang="en-US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=</a:t>
            </a:r>
            <a:endParaRPr lang="en-US" altLang="en-US" sz="1400" dirty="0">
              <a:solidFill>
                <a:srgbClr val="859900"/>
              </a:solidFill>
              <a:latin typeface="Fira Code" panose="020B0809050000020004" charset="0"/>
              <a:cs typeface="Fira Code" panose="020B0809050000020004" charset="0"/>
              <a:sym typeface="+mn-ea"/>
            </a:endParaRPr>
          </a:p>
          <a:p>
            <a:pPr marL="0" lvl="0" algn="l"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  let rec </a:t>
            </a:r>
            <a:r>
              <a:rPr lang="en-US" altLang="en-US" sz="1400" dirty="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loop values</a:t>
            </a:r>
            <a:r>
              <a:rPr lang="en-US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 = function</a:t>
            </a:r>
            <a:endParaRPr lang="en-US" altLang="en-US" sz="1400" dirty="0">
              <a:solidFill>
                <a:srgbClr val="859900"/>
              </a:solidFill>
              <a:latin typeface="Fira Code" panose="020B0809050000020004" charset="0"/>
              <a:cs typeface="Fira Code" panose="020B0809050000020004" charset="0"/>
              <a:sym typeface="+mn-ea"/>
            </a:endParaRPr>
          </a:p>
          <a:p>
            <a:pPr marL="0" lvl="0" algn="l"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    | </a:t>
            </a:r>
            <a:r>
              <a:rPr lang="en-US" altLang="en-US" sz="1400" dirty="0">
                <a:solidFill>
                  <a:srgbClr val="6C71C4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Q</a:t>
            </a:r>
            <a:r>
              <a:rPr lang="en-US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(</a:t>
            </a:r>
            <a:r>
              <a:rPr lang="en-US" altLang="en-US" sz="1400" dirty="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v</a:t>
            </a:r>
            <a:r>
              <a:rPr lang="en-US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, </a:t>
            </a:r>
            <a:r>
              <a:rPr lang="en-US" altLang="en-US" sz="1400" dirty="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next</a:t>
            </a:r>
            <a:r>
              <a:rPr lang="en-US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) -&gt; </a:t>
            </a:r>
            <a:r>
              <a:rPr lang="en-US" altLang="en-US" sz="1400" dirty="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loop </a:t>
            </a:r>
            <a:r>
              <a:rPr lang="en-US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(</a:t>
            </a:r>
            <a:r>
              <a:rPr lang="en-US" altLang="en-US" sz="1400" dirty="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v</a:t>
            </a:r>
            <a:r>
              <a:rPr lang="en-US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::</a:t>
            </a:r>
            <a:r>
              <a:rPr lang="en-US" altLang="en-US" sz="1400" dirty="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values</a:t>
            </a:r>
            <a:r>
              <a:rPr lang="en-US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) </a:t>
            </a:r>
            <a:r>
              <a:rPr lang="en-US" altLang="en-US" sz="1400" dirty="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next</a:t>
            </a:r>
            <a:endParaRPr lang="en-US" altLang="en-US" sz="1400" dirty="0">
              <a:solidFill>
                <a:srgbClr val="859900"/>
              </a:solidFill>
              <a:latin typeface="Fira Code" panose="020B0809050000020004" charset="0"/>
              <a:cs typeface="Fira Code" panose="020B0809050000020004" charset="0"/>
              <a:sym typeface="+mn-ea"/>
            </a:endParaRPr>
          </a:p>
          <a:p>
            <a:pPr marL="0" lvl="0" algn="l"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    | </a:t>
            </a:r>
            <a:r>
              <a:rPr lang="en-US" altLang="en-US" sz="1400" dirty="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otherwise </a:t>
            </a:r>
            <a:r>
              <a:rPr lang="en-US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-&gt; (</a:t>
            </a:r>
            <a:r>
              <a:rPr lang="en-US" altLang="en-US" sz="1400" dirty="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List.rev values</a:t>
            </a:r>
            <a:r>
              <a:rPr lang="en-US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, </a:t>
            </a:r>
            <a:r>
              <a:rPr lang="en-US" altLang="en-US" sz="1400" dirty="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otherwise</a:t>
            </a:r>
            <a:r>
              <a:rPr lang="en-US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)</a:t>
            </a:r>
            <a:endParaRPr lang="en-US" altLang="en-US" sz="1400" dirty="0">
              <a:solidFill>
                <a:srgbClr val="859900"/>
              </a:solidFill>
              <a:latin typeface="Fira Code" panose="020B0809050000020004" charset="0"/>
              <a:cs typeface="Fira Code" panose="020B0809050000020004" charset="0"/>
              <a:sym typeface="+mn-ea"/>
            </a:endParaRPr>
          </a:p>
          <a:p>
            <a:pPr marL="0" lvl="0" algn="l"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  </a:t>
            </a:r>
            <a:r>
              <a:rPr lang="en-US" altLang="en-US" sz="1400" dirty="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loop</a:t>
            </a:r>
            <a:r>
              <a:rPr lang="en-US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 [] </a:t>
            </a:r>
            <a:r>
              <a:rPr lang="en-US" altLang="en-US" sz="1400" dirty="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input</a:t>
            </a:r>
            <a:endParaRPr lang="en-US" altLang="en-US" sz="1400" dirty="0">
              <a:solidFill>
                <a:srgbClr val="859900"/>
              </a:solidFill>
              <a:latin typeface="Fira Code" panose="020B0809050000020004" charset="0"/>
              <a:cs typeface="Fira Code" panose="020B0809050000020004" charset="0"/>
              <a:sym typeface="+mn-ea"/>
            </a:endParaRPr>
          </a:p>
          <a:p>
            <a:pPr marL="0" lvl="0" algn="l">
              <a:buClrTx/>
              <a:buSzTx/>
              <a:buFontTx/>
              <a:buNone/>
            </a:pPr>
            <a:endParaRPr lang="en-US" altLang="en-US" sz="1400" dirty="0">
              <a:solidFill>
                <a:srgbClr val="859900"/>
              </a:solidFill>
              <a:latin typeface="Fira Code" panose="020B0809050000020004" charset="0"/>
              <a:cs typeface="Fira Code" panose="020B0809050000020004" charset="0"/>
              <a:sym typeface="+mn-ea"/>
            </a:endParaRPr>
          </a:p>
          <a:p>
            <a:pPr marL="0" lvl="0" algn="l">
              <a:buClrTx/>
              <a:buSzTx/>
              <a:buFontTx/>
              <a:buNone/>
            </a:pPr>
            <a:r>
              <a:rPr lang="en-US" altLang="en-US" sz="1400" i="1" dirty="0">
                <a:solidFill>
                  <a:srgbClr val="93A1A1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// ... elsewhere ...</a:t>
            </a:r>
            <a:endParaRPr lang="en-US" altLang="en-US" sz="1400" dirty="0">
              <a:solidFill>
                <a:srgbClr val="859900"/>
              </a:solidFill>
              <a:latin typeface="Fira Code" panose="020B0809050000020004" charset="0"/>
              <a:cs typeface="Fira Code" panose="020B0809050000020004" charset="0"/>
              <a:sym typeface="+mn-ea"/>
            </a:endParaRPr>
          </a:p>
          <a:p>
            <a:pPr marL="0" lvl="0" algn="l">
              <a:buClrTx/>
              <a:buSzTx/>
              <a:buFontTx/>
              <a:buNone/>
            </a:pPr>
            <a:endParaRPr lang="en-US" altLang="en-US" sz="1400" dirty="0">
              <a:solidFill>
                <a:srgbClr val="859900"/>
              </a:solidFill>
              <a:latin typeface="Fira Code" panose="020B0809050000020004" charset="0"/>
              <a:cs typeface="Fira Code" panose="020B0809050000020004" charset="0"/>
              <a:sym typeface="+mn-ea"/>
            </a:endParaRPr>
          </a:p>
          <a:p>
            <a:pPr marL="0" lvl="0" algn="l"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type </a:t>
            </a:r>
            <a:r>
              <a:rPr lang="en-US" altLang="en-US" sz="1400" dirty="0">
                <a:solidFill>
                  <a:srgbClr val="268BD2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Expr </a:t>
            </a:r>
            <a:r>
              <a:rPr lang="en-US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=</a:t>
            </a:r>
            <a:endParaRPr lang="en-US" altLang="en-US" sz="1400" dirty="0">
              <a:solidFill>
                <a:srgbClr val="859900"/>
              </a:solidFill>
              <a:latin typeface="Fira Code" panose="020B0809050000020004" charset="0"/>
              <a:cs typeface="Fira Code" panose="020B0809050000020004" charset="0"/>
              <a:sym typeface="+mn-ea"/>
            </a:endParaRPr>
          </a:p>
          <a:p>
            <a:pPr marL="0" lvl="0" algn="l"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  | </a:t>
            </a:r>
            <a:r>
              <a:rPr lang="en-US" altLang="en-US" sz="1400" dirty="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App </a:t>
            </a:r>
            <a:r>
              <a:rPr lang="en-US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of </a:t>
            </a:r>
            <a:r>
              <a:rPr lang="en-US" altLang="en-US" sz="1400" dirty="0">
                <a:solidFill>
                  <a:srgbClr val="268BD2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Expr </a:t>
            </a:r>
            <a:r>
              <a:rPr lang="en-US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* </a:t>
            </a:r>
            <a:r>
              <a:rPr lang="en-US" altLang="en-US" sz="1400" dirty="0">
                <a:solidFill>
                  <a:srgbClr val="268BD2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Expr</a:t>
            </a:r>
            <a:endParaRPr lang="en-US" altLang="en-US" sz="1400" dirty="0">
              <a:solidFill>
                <a:srgbClr val="859900"/>
              </a:solidFill>
              <a:latin typeface="Fira Code" panose="020B0809050000020004" charset="0"/>
              <a:cs typeface="Fira Code" panose="020B0809050000020004" charset="0"/>
              <a:sym typeface="+mn-ea"/>
            </a:endParaRPr>
          </a:p>
          <a:p>
            <a:pPr marL="0" lvl="0" algn="l"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  | </a:t>
            </a:r>
            <a:r>
              <a:rPr lang="en-US" altLang="en-US" sz="1400" dirty="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Lam </a:t>
            </a:r>
            <a:r>
              <a:rPr lang="en-US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of </a:t>
            </a:r>
            <a:r>
              <a:rPr lang="en-US" altLang="en-US" sz="1400" dirty="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head </a:t>
            </a:r>
            <a:r>
              <a:rPr lang="en-US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: </a:t>
            </a:r>
            <a:r>
              <a:rPr lang="en-US" altLang="en-US" sz="1400" dirty="0">
                <a:solidFill>
                  <a:srgbClr val="268BD2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string </a:t>
            </a:r>
            <a:r>
              <a:rPr lang="en-US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* </a:t>
            </a:r>
            <a:r>
              <a:rPr lang="en-US" altLang="en-US" sz="1400" dirty="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body </a:t>
            </a:r>
            <a:r>
              <a:rPr lang="en-US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: </a:t>
            </a:r>
            <a:r>
              <a:rPr lang="en-US" altLang="en-US" sz="1400" dirty="0">
                <a:solidFill>
                  <a:srgbClr val="268BD2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Expr</a:t>
            </a:r>
            <a:endParaRPr lang="en-US" altLang="en-US" sz="1400" dirty="0">
              <a:solidFill>
                <a:srgbClr val="859900"/>
              </a:solidFill>
              <a:latin typeface="Fira Code" panose="020B0809050000020004" charset="0"/>
              <a:cs typeface="Fira Code" panose="020B0809050000020004" charset="0"/>
              <a:sym typeface="+mn-ea"/>
            </a:endParaRPr>
          </a:p>
          <a:p>
            <a:pPr marL="0" lvl="0" algn="l"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  | </a:t>
            </a:r>
            <a:r>
              <a:rPr lang="en-US" altLang="en-US" sz="1400" dirty="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Var </a:t>
            </a:r>
            <a:r>
              <a:rPr lang="en-US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of </a:t>
            </a:r>
            <a:r>
              <a:rPr lang="en-US" altLang="en-US" sz="1400" dirty="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name </a:t>
            </a:r>
            <a:r>
              <a:rPr lang="en-US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: </a:t>
            </a:r>
            <a:r>
              <a:rPr lang="en-US" altLang="en-US" sz="1400" dirty="0">
                <a:solidFill>
                  <a:srgbClr val="268BD2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string</a:t>
            </a:r>
            <a:endParaRPr lang="en-US" altLang="en-US" sz="1400" dirty="0">
              <a:solidFill>
                <a:srgbClr val="859900"/>
              </a:solidFill>
              <a:latin typeface="Fira Code" panose="020B0809050000020004" charset="0"/>
              <a:cs typeface="Fira Code" panose="020B0809050000020004" charset="0"/>
              <a:sym typeface="+mn-ea"/>
            </a:endParaRPr>
          </a:p>
          <a:p>
            <a:pPr marL="0" lvl="0" algn="l">
              <a:buClrTx/>
              <a:buSzTx/>
              <a:buFontTx/>
              <a:buNone/>
            </a:pPr>
            <a:endParaRPr lang="en-US" altLang="en-US" sz="1400" dirty="0">
              <a:solidFill>
                <a:srgbClr val="859900"/>
              </a:solidFill>
              <a:latin typeface="Fira Code" panose="020B0809050000020004" charset="0"/>
              <a:cs typeface="Fira Code" panose="020B0809050000020004" charset="0"/>
              <a:sym typeface="+mn-ea"/>
            </a:endParaRPr>
          </a:p>
          <a:p>
            <a:pPr marL="0" lvl="0" algn="l"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let (</a:t>
            </a:r>
            <a:r>
              <a:rPr lang="en-US" altLang="en-US" sz="1400" dirty="0">
                <a:solidFill>
                  <a:srgbClr val="6C71C4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|Lambda|_|</a:t>
            </a:r>
            <a:r>
              <a:rPr lang="en-US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) = function</a:t>
            </a:r>
            <a:endParaRPr lang="en-US" altLang="en-US" sz="1400" dirty="0">
              <a:solidFill>
                <a:srgbClr val="859900"/>
              </a:solidFill>
              <a:latin typeface="Fira Code" panose="020B0809050000020004" charset="0"/>
              <a:cs typeface="Fira Code" panose="020B0809050000020004" charset="0"/>
              <a:sym typeface="+mn-ea"/>
            </a:endParaRPr>
          </a:p>
          <a:p>
            <a:pPr marL="0" lvl="0" algn="l"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  | </a:t>
            </a:r>
            <a:r>
              <a:rPr lang="en-US" altLang="en-US" sz="1400" dirty="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Lam</a:t>
            </a:r>
            <a:r>
              <a:rPr lang="en-US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(</a:t>
            </a:r>
            <a:r>
              <a:rPr lang="en-US" altLang="en-US" sz="1400" dirty="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head</a:t>
            </a:r>
            <a:r>
              <a:rPr lang="en-US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, </a:t>
            </a:r>
            <a:r>
              <a:rPr lang="en-US" altLang="en-US" sz="1400" dirty="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body</a:t>
            </a:r>
            <a:r>
              <a:rPr lang="en-US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) -&gt; </a:t>
            </a:r>
            <a:r>
              <a:rPr lang="en-US" altLang="en-US" sz="1400" dirty="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Some</a:t>
            </a:r>
            <a:r>
              <a:rPr lang="en-US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(</a:t>
            </a:r>
            <a:r>
              <a:rPr lang="en-US" altLang="en-US" sz="1400" dirty="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head</a:t>
            </a:r>
            <a:r>
              <a:rPr lang="en-US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, </a:t>
            </a:r>
            <a:r>
              <a:rPr lang="en-US" altLang="en-US" sz="1400" dirty="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body</a:t>
            </a:r>
            <a:r>
              <a:rPr lang="en-US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)</a:t>
            </a:r>
            <a:endParaRPr lang="en-US" altLang="en-US" sz="1400" dirty="0">
              <a:solidFill>
                <a:srgbClr val="859900"/>
              </a:solidFill>
              <a:latin typeface="Fira Code" panose="020B0809050000020004" charset="0"/>
              <a:cs typeface="Fira Code" panose="020B0809050000020004" charset="0"/>
              <a:sym typeface="+mn-ea"/>
            </a:endParaRPr>
          </a:p>
          <a:p>
            <a:pPr marL="0" lvl="0" algn="l"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  | _ -&gt; None</a:t>
            </a:r>
            <a:endParaRPr lang="en-US" altLang="en-US" sz="1400" dirty="0">
              <a:solidFill>
                <a:srgbClr val="859900"/>
              </a:solidFill>
              <a:latin typeface="Fira Code" panose="020B0809050000020004" charset="0"/>
              <a:cs typeface="Fira Code" panose="020B0809050000020004" charset="0"/>
              <a:sym typeface="+mn-ea"/>
            </a:endParaRPr>
          </a:p>
          <a:p>
            <a:pPr marL="0" lvl="0" algn="l">
              <a:buClrTx/>
              <a:buSzTx/>
              <a:buFontTx/>
              <a:buNone/>
            </a:pPr>
            <a:endParaRPr lang="en-US" altLang="en-US" sz="1400" dirty="0">
              <a:solidFill>
                <a:srgbClr val="859900"/>
              </a:solidFill>
              <a:latin typeface="Fira Code" panose="020B0809050000020004" charset="0"/>
              <a:cs typeface="Fira Code" panose="020B0809050000020004" charset="0"/>
              <a:sym typeface="+mn-ea"/>
            </a:endParaRPr>
          </a:p>
          <a:p>
            <a:pPr marL="0" lvl="0" algn="l"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let (</a:t>
            </a:r>
            <a:r>
              <a:rPr lang="en-US" altLang="en-US" sz="1400" dirty="0">
                <a:solidFill>
                  <a:srgbClr val="6C71C4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|Lambdas|</a:t>
            </a:r>
            <a:r>
              <a:rPr lang="en-US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) </a:t>
            </a:r>
            <a:r>
              <a:rPr lang="en-US" altLang="en-US" sz="1400" dirty="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expr </a:t>
            </a:r>
            <a:r>
              <a:rPr lang="en-US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= </a:t>
            </a:r>
            <a:r>
              <a:rPr lang="en-US" altLang="en-US" sz="1400" dirty="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unfold </a:t>
            </a:r>
            <a:r>
              <a:rPr lang="en-US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(</a:t>
            </a:r>
            <a:r>
              <a:rPr lang="en-US" altLang="en-US" sz="1400" dirty="0">
                <a:solidFill>
                  <a:srgbClr val="6C71C4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|Lambda|_|</a:t>
            </a:r>
            <a:r>
              <a:rPr lang="en-US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) </a:t>
            </a:r>
            <a:r>
              <a:rPr lang="en-US" altLang="en-US" sz="1400" dirty="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expr</a:t>
            </a:r>
            <a:endParaRPr lang="en-US" altLang="en-US" sz="1400" dirty="0">
              <a:solidFill>
                <a:srgbClr val="657B83"/>
              </a:solidFill>
              <a:latin typeface="Fira Code" panose="020B0809050000020004" charset="0"/>
              <a:cs typeface="Fira Code" panose="020B0809050000020004" charset="0"/>
              <a:sym typeface="+mn-ea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half" idx="2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bit.ly/DeepDiveAP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en-US" altLang="en-US" b="1">
                <a:solidFill>
                  <a:srgbClr val="002B36"/>
                </a:solidFill>
                <a:latin typeface="Fira Sans Condensed" panose="020B0603050000020004" charset="0"/>
                <a:cs typeface="Fira Sans Condensed" panose="020B0603050000020004" charset="0"/>
              </a:rPr>
              <a:t>Active Patterns</a:t>
            </a:r>
            <a:r>
              <a:rPr lang="en-US" altLang="en-US">
                <a:latin typeface="Fira Sans Condensed" panose="020B0603050000020004" charset="0"/>
                <a:cs typeface="Fira Sans Condensed" panose="020B0603050000020004" charset="0"/>
              </a:rPr>
              <a:t> </a:t>
            </a:r>
            <a:br>
              <a:rPr lang="en-US" altLang="en-US">
                <a:latin typeface="Fira Sans Condensed" panose="020B0603050000020004" charset="0"/>
                <a:cs typeface="Fira Sans Condensed" panose="020B0603050000020004" charset="0"/>
              </a:rPr>
            </a:br>
            <a:r>
              <a:rPr lang="en-US" altLang="en-US" sz="2400" i="1">
                <a:latin typeface="Fira Sans Condensed" panose="020B0603050000020004" charset="0"/>
                <a:cs typeface="Fira Sans Condensed" panose="020B0603050000020004" charset="0"/>
              </a:rPr>
              <a:t>(Underlying Mechanics)</a:t>
            </a:r>
            <a:endParaRPr lang="en-US" altLang="en-US" sz="2400" i="1">
              <a:latin typeface="Fira Sans Condensed" panose="020B0603050000020004" charset="0"/>
              <a:cs typeface="Fira Sans Condensed" panose="020B0603050000020004" charset="0"/>
            </a:endParaRPr>
          </a:p>
        </p:txBody>
      </p:sp>
      <p:graphicFrame>
        <p:nvGraphicFramePr>
          <p:cNvPr id="2" name="Content Placeholder 1"/>
          <p:cNvGraphicFramePr/>
          <p:nvPr>
            <p:ph idx="1"/>
          </p:nvPr>
        </p:nvGraphicFramePr>
        <p:xfrm>
          <a:off x="609600" y="2300605"/>
          <a:ext cx="10972800" cy="2257425"/>
        </p:xfrm>
        <a:graphic>
          <a:graphicData uri="http://schemas.openxmlformats.org/drawingml/2006/table">
            <a:tbl>
              <a:tblPr firstRow="1">
                <a:tableStyleId>{69C7853C-536D-4A76-A0AE-DD22124D55A5}</a:tableStyleId>
              </a:tblPr>
              <a:tblGrid>
                <a:gridCol w="1978025"/>
                <a:gridCol w="4497387"/>
                <a:gridCol w="4497387"/>
              </a:tblGrid>
              <a:tr h="45148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400" b="0" i="1" u="sng">
                          <a:solidFill>
                            <a:srgbClr val="586E75"/>
                          </a:solidFill>
                          <a:latin typeface="Fira Sans Condensed" panose="020B0603050000020004" charset="0"/>
                          <a:cs typeface="Fira Sans Condensed" panose="020B0603050000020004" charset="0"/>
                        </a:rPr>
                        <a:t>Kind</a:t>
                      </a:r>
                      <a:endParaRPr lang="en-US" altLang="en-US" sz="1400" b="0" i="1" u="sng">
                        <a:solidFill>
                          <a:srgbClr val="586E75"/>
                        </a:solidFill>
                        <a:latin typeface="Fira Sans Condensed" panose="020B0603050000020004" charset="0"/>
                        <a:cs typeface="Fira Sans Condensed" panose="020B060305000002000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8D5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400" b="0" i="1" u="sng">
                          <a:solidFill>
                            <a:srgbClr val="586E75"/>
                          </a:solidFill>
                          <a:latin typeface="Fira Sans Condensed" panose="020B0603050000020004" charset="0"/>
                          <a:cs typeface="Fira Sans Condensed" panose="020B0603050000020004" charset="0"/>
                        </a:rPr>
                        <a:t>Form</a:t>
                      </a:r>
                      <a:endParaRPr lang="en-US" altLang="en-US" sz="1400" b="0" i="1" u="sng">
                        <a:solidFill>
                          <a:srgbClr val="586E75"/>
                        </a:solidFill>
                        <a:latin typeface="Fira Sans Condensed" panose="020B0603050000020004" charset="0"/>
                        <a:cs typeface="Fira Sans Condensed" panose="020B060305000002000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8D5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400" b="0" i="1" u="sng">
                          <a:solidFill>
                            <a:srgbClr val="586E75"/>
                          </a:solidFill>
                          <a:latin typeface="Fira Sans Condensed" panose="020B0603050000020004" charset="0"/>
                          <a:cs typeface="Fira Sans Condensed" panose="020B0603050000020004" charset="0"/>
                        </a:rPr>
                        <a:t>Type</a:t>
                      </a:r>
                      <a:endParaRPr lang="en-US" altLang="en-US" sz="1400" b="0" i="1" u="sng">
                        <a:solidFill>
                          <a:srgbClr val="586E75"/>
                        </a:solidFill>
                        <a:latin typeface="Fira Sans Condensed" panose="020B0603050000020004" charset="0"/>
                        <a:cs typeface="Fira Sans Condensed" panose="020B060305000002000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8D5"/>
                    </a:solidFill>
                  </a:tcPr>
                </a:tc>
              </a:tr>
              <a:tr h="45148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400" i="1">
                          <a:solidFill>
                            <a:srgbClr val="657B83"/>
                          </a:solidFill>
                          <a:latin typeface="Fira Sans Condensed" panose="020B0603050000020004" charset="0"/>
                          <a:cs typeface="Fira Sans Condensed" panose="020B0603050000020004" charset="0"/>
                        </a:rPr>
                        <a:t>Single-case Total</a:t>
                      </a:r>
                      <a:endParaRPr lang="en-US" altLang="en-US" sz="1400" i="1">
                        <a:solidFill>
                          <a:srgbClr val="657B83"/>
                        </a:solidFill>
                        <a:latin typeface="Fira Sans Condensed" panose="020B0603050000020004" charset="0"/>
                        <a:cs typeface="Fira Sans Condensed" panose="020B060305000002000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8D5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>
                          <a:solidFill>
                            <a:srgbClr val="859900"/>
                          </a:solidFill>
                          <a:latin typeface="Fira Code" panose="020B0809050000020004" charset="0"/>
                          <a:cs typeface="Fira Code" panose="020B0809050000020004" charset="0"/>
                        </a:rPr>
                        <a:t>let (</a:t>
                      </a:r>
                      <a:r>
                        <a:rPr lang="en-US" sz="1400">
                          <a:solidFill>
                            <a:srgbClr val="6C71C4"/>
                          </a:solidFill>
                          <a:latin typeface="Fira Code" panose="020B0809050000020004" charset="0"/>
                          <a:cs typeface="Fira Code" panose="020B0809050000020004" charset="0"/>
                        </a:rPr>
                        <a:t>|A|</a:t>
                      </a:r>
                      <a:r>
                        <a:rPr lang="en-US" sz="1400">
                          <a:solidFill>
                            <a:srgbClr val="859900"/>
                          </a:solidFill>
                          <a:latin typeface="Fira Code" panose="020B0809050000020004" charset="0"/>
                          <a:cs typeface="Fira Code" panose="020B0809050000020004" charset="0"/>
                        </a:rPr>
                        <a:t>)</a:t>
                      </a:r>
                      <a:r>
                        <a:rPr lang="en-US" sz="1400">
                          <a:latin typeface="Fira Code" panose="020B0809050000020004" charset="0"/>
                          <a:cs typeface="Fira Code" panose="020B0809050000020004" charset="0"/>
                        </a:rPr>
                        <a:t> </a:t>
                      </a:r>
                      <a:r>
                        <a:rPr lang="en-US" sz="1400">
                          <a:solidFill>
                            <a:srgbClr val="657B83"/>
                          </a:solidFill>
                          <a:latin typeface="Fira Code" panose="020B0809050000020004" charset="0"/>
                          <a:cs typeface="Fira Code" panose="020B0809050000020004" charset="0"/>
                        </a:rPr>
                        <a:t>t</a:t>
                      </a:r>
                      <a:r>
                        <a:rPr lang="en-US" sz="1400">
                          <a:latin typeface="Fira Code" panose="020B0809050000020004" charset="0"/>
                          <a:cs typeface="Fira Code" panose="020B0809050000020004" charset="0"/>
                        </a:rPr>
                        <a:t> </a:t>
                      </a:r>
                      <a:r>
                        <a:rPr lang="en-US" sz="1400">
                          <a:solidFill>
                            <a:srgbClr val="859900"/>
                          </a:solidFill>
                          <a:latin typeface="Fira Code" panose="020B0809050000020004" charset="0"/>
                          <a:cs typeface="Fira Code" panose="020B0809050000020004" charset="0"/>
                        </a:rPr>
                        <a:t>=</a:t>
                      </a:r>
                      <a:r>
                        <a:rPr lang="en-US" sz="1400">
                          <a:latin typeface="Fira Code" panose="020B0809050000020004" charset="0"/>
                          <a:cs typeface="Fira Code" panose="020B0809050000020004" charset="0"/>
                        </a:rPr>
                        <a:t> </a:t>
                      </a:r>
                      <a:r>
                        <a:rPr lang="en-US" sz="1400">
                          <a:solidFill>
                            <a:srgbClr val="657B83"/>
                          </a:solidFill>
                          <a:latin typeface="Fira Code" panose="020B0809050000020004" charset="0"/>
                          <a:cs typeface="Fira Code" panose="020B0809050000020004" charset="0"/>
                        </a:rPr>
                        <a:t>…</a:t>
                      </a:r>
                      <a:endParaRPr lang="en-US" sz="1400">
                        <a:solidFill>
                          <a:srgbClr val="657B83"/>
                        </a:solidFill>
                        <a:latin typeface="Fira Code" panose="020B0809050000020004" charset="0"/>
                        <a:cs typeface="Fira Code" panose="020B0809050000020004" charset="0"/>
                      </a:endParaRPr>
                    </a:p>
                  </a:txBody>
                  <a:tcPr>
                    <a:lnL>
                      <a:noFill/>
                    </a:lnL>
                    <a:lnR w="12700">
                      <a:solidFill>
                        <a:srgbClr val="EEE8D5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F6E3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>
                          <a:solidFill>
                            <a:srgbClr val="268BD2"/>
                          </a:solidFill>
                          <a:latin typeface="Fira Code" panose="020B0809050000020004" charset="0"/>
                          <a:cs typeface="Fira Code" panose="020B0809050000020004" charset="0"/>
                        </a:rPr>
                        <a:t>'T</a:t>
                      </a:r>
                      <a:r>
                        <a:rPr lang="en-US" sz="1400">
                          <a:latin typeface="Fira Code" panose="020B0809050000020004" charset="0"/>
                          <a:cs typeface="Fira Code" panose="020B0809050000020004" charset="0"/>
                        </a:rPr>
                        <a:t> </a:t>
                      </a:r>
                      <a:r>
                        <a:rPr lang="en-US" sz="1400">
                          <a:solidFill>
                            <a:srgbClr val="859900"/>
                          </a:solidFill>
                          <a:latin typeface="Fira Code" panose="020B0809050000020004" charset="0"/>
                          <a:cs typeface="Fira Code" panose="020B0809050000020004" charset="0"/>
                        </a:rPr>
                        <a:t>-&gt;</a:t>
                      </a:r>
                      <a:r>
                        <a:rPr lang="en-US" sz="1400">
                          <a:latin typeface="Fira Code" panose="020B0809050000020004" charset="0"/>
                          <a:cs typeface="Fira Code" panose="020B0809050000020004" charset="0"/>
                        </a:rPr>
                        <a:t> </a:t>
                      </a:r>
                      <a:r>
                        <a:rPr lang="en-US" sz="1400">
                          <a:solidFill>
                            <a:srgbClr val="268BD2"/>
                          </a:solidFill>
                          <a:latin typeface="Fira Code" panose="020B0809050000020004" charset="0"/>
                          <a:cs typeface="Fira Code" panose="020B0809050000020004" charset="0"/>
                        </a:rPr>
                        <a:t>'A</a:t>
                      </a:r>
                      <a:endParaRPr lang="en-US" sz="1400">
                        <a:solidFill>
                          <a:srgbClr val="268BD2"/>
                        </a:solidFill>
                        <a:latin typeface="Fira Code" panose="020B0809050000020004" charset="0"/>
                        <a:cs typeface="Fira Code" panose="020B0809050000020004" charset="0"/>
                      </a:endParaRPr>
                    </a:p>
                  </a:txBody>
                  <a:tcPr>
                    <a:lnL w="12700">
                      <a:solidFill>
                        <a:srgbClr val="EEE8D5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F6E3"/>
                    </a:solidFill>
                  </a:tcPr>
                </a:tc>
              </a:tr>
              <a:tr h="45148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400" i="1">
                          <a:solidFill>
                            <a:srgbClr val="657B83"/>
                          </a:solidFill>
                          <a:latin typeface="Fira Sans Condensed" panose="020B0603050000020004" charset="0"/>
                          <a:cs typeface="Fira Sans Condensed" panose="020B0603050000020004" charset="0"/>
                        </a:rPr>
                        <a:t>Multiple-case Total</a:t>
                      </a:r>
                      <a:endParaRPr lang="en-US" altLang="en-US" sz="1400" i="1">
                        <a:solidFill>
                          <a:srgbClr val="657B83"/>
                        </a:solidFill>
                        <a:latin typeface="Fira Sans Condensed" panose="020B0603050000020004" charset="0"/>
                        <a:cs typeface="Fira Sans Condensed" panose="020B060305000002000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8D5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>
                          <a:solidFill>
                            <a:srgbClr val="859900"/>
                          </a:solidFill>
                          <a:latin typeface="Fira Code" panose="020B0809050000020004" charset="0"/>
                          <a:cs typeface="Fira Code" panose="020B0809050000020004" charset="0"/>
                        </a:rPr>
                        <a:t>let (</a:t>
                      </a:r>
                      <a:r>
                        <a:rPr lang="en-US" sz="1400">
                          <a:solidFill>
                            <a:srgbClr val="6C71C4"/>
                          </a:solidFill>
                          <a:latin typeface="Fira Code" panose="020B0809050000020004" charset="0"/>
                          <a:cs typeface="Fira Code" panose="020B0809050000020004" charset="0"/>
                        </a:rPr>
                        <a:t>|A1|</a:t>
                      </a:r>
                      <a:r>
                        <a:rPr lang="en-US" sz="1400">
                          <a:solidFill>
                            <a:srgbClr val="657B83"/>
                          </a:solidFill>
                          <a:latin typeface="Fira Code" panose="020B0809050000020004" charset="0"/>
                          <a:cs typeface="Fira Code" panose="020B0809050000020004" charset="0"/>
                        </a:rPr>
                        <a:t>…</a:t>
                      </a:r>
                      <a:r>
                        <a:rPr lang="en-US" sz="1400">
                          <a:solidFill>
                            <a:srgbClr val="6C71C4"/>
                          </a:solidFill>
                          <a:latin typeface="Fira Code" panose="020B0809050000020004" charset="0"/>
                          <a:cs typeface="Fira Code" panose="020B0809050000020004" charset="0"/>
                        </a:rPr>
                        <a:t>|AN|</a:t>
                      </a:r>
                      <a:r>
                        <a:rPr lang="en-US" sz="1400">
                          <a:solidFill>
                            <a:srgbClr val="859900"/>
                          </a:solidFill>
                          <a:latin typeface="Fira Code" panose="020B0809050000020004" charset="0"/>
                          <a:cs typeface="Fira Code" panose="020B0809050000020004" charset="0"/>
                        </a:rPr>
                        <a:t>)</a:t>
                      </a:r>
                      <a:r>
                        <a:rPr lang="en-US" sz="1400">
                          <a:latin typeface="Fira Code" panose="020B0809050000020004" charset="0"/>
                          <a:cs typeface="Fira Code" panose="020B0809050000020004" charset="0"/>
                        </a:rPr>
                        <a:t> </a:t>
                      </a:r>
                      <a:r>
                        <a:rPr lang="en-US" sz="1400">
                          <a:solidFill>
                            <a:srgbClr val="657B83"/>
                          </a:solidFill>
                          <a:latin typeface="Fira Code" panose="020B0809050000020004" charset="0"/>
                          <a:cs typeface="Fira Code" panose="020B0809050000020004" charset="0"/>
                        </a:rPr>
                        <a:t>t</a:t>
                      </a:r>
                      <a:r>
                        <a:rPr lang="en-US" sz="1400">
                          <a:latin typeface="Fira Code" panose="020B0809050000020004" charset="0"/>
                          <a:cs typeface="Fira Code" panose="020B0809050000020004" charset="0"/>
                        </a:rPr>
                        <a:t> </a:t>
                      </a:r>
                      <a:r>
                        <a:rPr lang="en-US" sz="1400">
                          <a:solidFill>
                            <a:srgbClr val="859900"/>
                          </a:solidFill>
                          <a:latin typeface="Fira Code" panose="020B0809050000020004" charset="0"/>
                          <a:cs typeface="Fira Code" panose="020B0809050000020004" charset="0"/>
                        </a:rPr>
                        <a:t>=</a:t>
                      </a:r>
                      <a:r>
                        <a:rPr lang="en-US" sz="1400">
                          <a:latin typeface="Fira Code" panose="020B0809050000020004" charset="0"/>
                          <a:cs typeface="Fira Code" panose="020B0809050000020004" charset="0"/>
                        </a:rPr>
                        <a:t> </a:t>
                      </a:r>
                      <a:r>
                        <a:rPr lang="en-US" sz="1400">
                          <a:solidFill>
                            <a:srgbClr val="657B83"/>
                          </a:solidFill>
                          <a:latin typeface="Fira Code" panose="020B0809050000020004" charset="0"/>
                          <a:cs typeface="Fira Code" panose="020B0809050000020004" charset="0"/>
                        </a:rPr>
                        <a:t>…</a:t>
                      </a:r>
                      <a:endParaRPr lang="en-US" sz="1400">
                        <a:solidFill>
                          <a:srgbClr val="657B83"/>
                        </a:solidFill>
                        <a:latin typeface="Fira Code" panose="020B0809050000020004" charset="0"/>
                        <a:cs typeface="Fira Code" panose="020B0809050000020004" charset="0"/>
                      </a:endParaRPr>
                    </a:p>
                  </a:txBody>
                  <a:tcPr>
                    <a:lnL>
                      <a:noFill/>
                    </a:lnL>
                    <a:lnR w="12700">
                      <a:solidFill>
                        <a:srgbClr val="EEE8D5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F6E3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>
                          <a:solidFill>
                            <a:srgbClr val="268BD2"/>
                          </a:solidFill>
                          <a:latin typeface="Fira Code" panose="020B0809050000020004" charset="0"/>
                          <a:cs typeface="Fira Code" panose="020B0809050000020004" charset="0"/>
                        </a:rPr>
                        <a:t>'T</a:t>
                      </a:r>
                      <a:r>
                        <a:rPr lang="en-US" sz="1400">
                          <a:latin typeface="Fira Code" panose="020B0809050000020004" charset="0"/>
                          <a:cs typeface="Fira Code" panose="020B0809050000020004" charset="0"/>
                        </a:rPr>
                        <a:t> </a:t>
                      </a:r>
                      <a:r>
                        <a:rPr lang="en-US" sz="1400">
                          <a:solidFill>
                            <a:srgbClr val="859900"/>
                          </a:solidFill>
                          <a:latin typeface="Fira Code" panose="020B0809050000020004" charset="0"/>
                          <a:cs typeface="Fira Code" panose="020B0809050000020004" charset="0"/>
                        </a:rPr>
                        <a:t>-&gt;</a:t>
                      </a:r>
                      <a:r>
                        <a:rPr lang="en-US" sz="1400">
                          <a:latin typeface="Fira Code" panose="020B0809050000020004" charset="0"/>
                          <a:cs typeface="Fira Code" panose="020B0809050000020004" charset="0"/>
                        </a:rPr>
                        <a:t> </a:t>
                      </a:r>
                      <a:r>
                        <a:rPr lang="en-US" altLang="en-US" sz="1400">
                          <a:solidFill>
                            <a:srgbClr val="859900"/>
                          </a:solidFill>
                          <a:latin typeface="Fira Code" panose="020B0809050000020004" charset="0"/>
                          <a:cs typeface="Fira Code" panose="020B0809050000020004" charset="0"/>
                        </a:rPr>
                        <a:t>(</a:t>
                      </a:r>
                      <a:r>
                        <a:rPr lang="en-US" sz="1400">
                          <a:solidFill>
                            <a:srgbClr val="268BD2"/>
                          </a:solidFill>
                          <a:latin typeface="Fira Code" panose="020B0809050000020004" charset="0"/>
                          <a:cs typeface="Fira Code" panose="020B0809050000020004" charset="0"/>
                        </a:rPr>
                        <a:t>'A1</a:t>
                      </a:r>
                      <a:r>
                        <a:rPr lang="en-US" sz="1400">
                          <a:solidFill>
                            <a:srgbClr val="859900"/>
                          </a:solidFill>
                          <a:latin typeface="Fira Code" panose="020B0809050000020004" charset="0"/>
                          <a:cs typeface="Fira Code" panose="020B0809050000020004" charset="0"/>
                        </a:rPr>
                        <a:t>, </a:t>
                      </a:r>
                      <a:r>
                        <a:rPr lang="en-US" sz="1400">
                          <a:solidFill>
                            <a:srgbClr val="657B83"/>
                          </a:solidFill>
                          <a:latin typeface="Fira Code" panose="020B0809050000020004" charset="0"/>
                          <a:cs typeface="Fira Code" panose="020B0809050000020004" charset="0"/>
                        </a:rPr>
                        <a:t>… </a:t>
                      </a:r>
                      <a:r>
                        <a:rPr lang="en-US" sz="1400">
                          <a:solidFill>
                            <a:srgbClr val="859900"/>
                          </a:solidFill>
                          <a:latin typeface="Fira Code" panose="020B0809050000020004" charset="0"/>
                          <a:cs typeface="Fira Code" panose="020B0809050000020004" charset="0"/>
                        </a:rPr>
                        <a:t>,</a:t>
                      </a:r>
                      <a:r>
                        <a:rPr lang="en-US" sz="1400">
                          <a:solidFill>
                            <a:srgbClr val="268BD2"/>
                          </a:solidFill>
                          <a:latin typeface="Fira Code" panose="020B0809050000020004" charset="0"/>
                          <a:cs typeface="Fira Code" panose="020B0809050000020004" charset="0"/>
                        </a:rPr>
                        <a:t>'AN</a:t>
                      </a:r>
                      <a:r>
                        <a:rPr lang="en-US" altLang="en-US" sz="1400">
                          <a:solidFill>
                            <a:srgbClr val="859900"/>
                          </a:solidFill>
                          <a:latin typeface="Fira Code" panose="020B0809050000020004" charset="0"/>
                          <a:cs typeface="Fira Code" panose="020B0809050000020004" charset="0"/>
                        </a:rPr>
                        <a:t>)</a:t>
                      </a:r>
                      <a:r>
                        <a:rPr lang="en-US" altLang="en-US" sz="1400">
                          <a:latin typeface="Fira Code" panose="020B0809050000020004" charset="0"/>
                          <a:cs typeface="Fira Code" panose="020B0809050000020004" charset="0"/>
                        </a:rPr>
                        <a:t> </a:t>
                      </a:r>
                      <a:r>
                        <a:rPr lang="en-US" sz="1400">
                          <a:solidFill>
                            <a:srgbClr val="268BD2"/>
                          </a:solidFill>
                          <a:latin typeface="Fira Code" panose="020B0809050000020004" charset="0"/>
                          <a:cs typeface="Fira Code" panose="020B0809050000020004" charset="0"/>
                          <a:sym typeface="+mn-ea"/>
                        </a:rPr>
                        <a:t>Choice</a:t>
                      </a:r>
                      <a:endParaRPr lang="en-US" altLang="en-US" sz="1400">
                        <a:solidFill>
                          <a:srgbClr val="268BD2"/>
                        </a:solidFill>
                        <a:latin typeface="Fira Code" panose="020B0809050000020004" charset="0"/>
                        <a:cs typeface="Fira Code" panose="020B0809050000020004" charset="0"/>
                        <a:sym typeface="+mn-ea"/>
                      </a:endParaRPr>
                    </a:p>
                  </a:txBody>
                  <a:tcPr>
                    <a:lnL w="12700">
                      <a:solidFill>
                        <a:srgbClr val="EEE8D5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F6E3"/>
                    </a:solidFill>
                  </a:tcPr>
                </a:tc>
              </a:tr>
              <a:tr h="45148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400" i="1">
                          <a:solidFill>
                            <a:srgbClr val="657B83"/>
                          </a:solidFill>
                          <a:latin typeface="Fira Sans Condensed" panose="020B0603050000020004" charset="0"/>
                          <a:cs typeface="Fira Sans Condensed" panose="020B0603050000020004" charset="0"/>
                        </a:rPr>
                        <a:t>Single-case Partial</a:t>
                      </a:r>
                      <a:endParaRPr lang="en-US" altLang="en-US" sz="1400" i="1">
                        <a:solidFill>
                          <a:srgbClr val="657B83"/>
                        </a:solidFill>
                        <a:latin typeface="Fira Sans Condensed" panose="020B0603050000020004" charset="0"/>
                        <a:cs typeface="Fira Sans Condensed" panose="020B060305000002000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8D5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>
                          <a:solidFill>
                            <a:srgbClr val="859900"/>
                          </a:solidFill>
                          <a:latin typeface="Fira Code" panose="020B0809050000020004" charset="0"/>
                          <a:cs typeface="Fira Code" panose="020B0809050000020004" charset="0"/>
                        </a:rPr>
                        <a:t>let (</a:t>
                      </a:r>
                      <a:r>
                        <a:rPr lang="en-US" sz="1400">
                          <a:solidFill>
                            <a:srgbClr val="6C71C4"/>
                          </a:solidFill>
                          <a:latin typeface="Fira Code" panose="020B0809050000020004" charset="0"/>
                          <a:cs typeface="Fira Code" panose="020B0809050000020004" charset="0"/>
                        </a:rPr>
                        <a:t>|A|_|</a:t>
                      </a:r>
                      <a:r>
                        <a:rPr lang="en-US" sz="1400">
                          <a:solidFill>
                            <a:srgbClr val="859900"/>
                          </a:solidFill>
                          <a:latin typeface="Fira Code" panose="020B0809050000020004" charset="0"/>
                          <a:cs typeface="Fira Code" panose="020B0809050000020004" charset="0"/>
                        </a:rPr>
                        <a:t>)</a:t>
                      </a:r>
                      <a:r>
                        <a:rPr lang="en-US" sz="1400">
                          <a:latin typeface="Fira Code" panose="020B0809050000020004" charset="0"/>
                          <a:cs typeface="Fira Code" panose="020B0809050000020004" charset="0"/>
                        </a:rPr>
                        <a:t> </a:t>
                      </a:r>
                      <a:r>
                        <a:rPr lang="en-US" sz="1400">
                          <a:solidFill>
                            <a:srgbClr val="657B83"/>
                          </a:solidFill>
                          <a:latin typeface="Fira Code" panose="020B0809050000020004" charset="0"/>
                          <a:cs typeface="Fira Code" panose="020B0809050000020004" charset="0"/>
                        </a:rPr>
                        <a:t>t</a:t>
                      </a:r>
                      <a:r>
                        <a:rPr lang="en-US" sz="1400">
                          <a:latin typeface="Fira Code" panose="020B0809050000020004" charset="0"/>
                          <a:cs typeface="Fira Code" panose="020B0809050000020004" charset="0"/>
                        </a:rPr>
                        <a:t> </a:t>
                      </a:r>
                      <a:r>
                        <a:rPr lang="en-US" sz="1400">
                          <a:solidFill>
                            <a:srgbClr val="859900"/>
                          </a:solidFill>
                          <a:latin typeface="Fira Code" panose="020B0809050000020004" charset="0"/>
                          <a:cs typeface="Fira Code" panose="020B0809050000020004" charset="0"/>
                        </a:rPr>
                        <a:t>=</a:t>
                      </a:r>
                      <a:r>
                        <a:rPr lang="en-US" sz="1400">
                          <a:latin typeface="Fira Code" panose="020B0809050000020004" charset="0"/>
                          <a:cs typeface="Fira Code" panose="020B0809050000020004" charset="0"/>
                        </a:rPr>
                        <a:t> </a:t>
                      </a:r>
                      <a:r>
                        <a:rPr lang="en-US" sz="1400">
                          <a:solidFill>
                            <a:srgbClr val="657B83"/>
                          </a:solidFill>
                          <a:latin typeface="Fira Code" panose="020B0809050000020004" charset="0"/>
                          <a:cs typeface="Fira Code" panose="020B0809050000020004" charset="0"/>
                        </a:rPr>
                        <a:t>…</a:t>
                      </a:r>
                      <a:endParaRPr lang="en-US" sz="1400">
                        <a:solidFill>
                          <a:srgbClr val="657B83"/>
                        </a:solidFill>
                        <a:latin typeface="Fira Code" panose="020B0809050000020004" charset="0"/>
                        <a:cs typeface="Fira Code" panose="020B0809050000020004" charset="0"/>
                      </a:endParaRPr>
                    </a:p>
                  </a:txBody>
                  <a:tcPr>
                    <a:lnL>
                      <a:noFill/>
                    </a:lnL>
                    <a:lnR w="12700">
                      <a:solidFill>
                        <a:srgbClr val="EEE8D5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F6E3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>
                          <a:solidFill>
                            <a:srgbClr val="268BD2"/>
                          </a:solidFill>
                          <a:latin typeface="Fira Code" panose="020B0809050000020004" charset="0"/>
                          <a:cs typeface="Fira Code" panose="020B0809050000020004" charset="0"/>
                        </a:rPr>
                        <a:t>'T</a:t>
                      </a:r>
                      <a:r>
                        <a:rPr lang="en-US" sz="1400">
                          <a:latin typeface="Fira Code" panose="020B0809050000020004" charset="0"/>
                          <a:cs typeface="Fira Code" panose="020B0809050000020004" charset="0"/>
                        </a:rPr>
                        <a:t> </a:t>
                      </a:r>
                      <a:r>
                        <a:rPr lang="en-US" sz="1400">
                          <a:solidFill>
                            <a:srgbClr val="859900"/>
                          </a:solidFill>
                          <a:latin typeface="Fira Code" panose="020B0809050000020004" charset="0"/>
                          <a:cs typeface="Fira Code" panose="020B0809050000020004" charset="0"/>
                        </a:rPr>
                        <a:t>-&gt;</a:t>
                      </a:r>
                      <a:r>
                        <a:rPr lang="en-US" sz="1400">
                          <a:latin typeface="Fira Code" panose="020B0809050000020004" charset="0"/>
                          <a:cs typeface="Fira Code" panose="020B0809050000020004" charset="0"/>
                        </a:rPr>
                        <a:t> </a:t>
                      </a:r>
                      <a:r>
                        <a:rPr lang="en-US" sz="1400">
                          <a:solidFill>
                            <a:srgbClr val="268BD2"/>
                          </a:solidFill>
                          <a:latin typeface="Fira Code" panose="020B0809050000020004" charset="0"/>
                          <a:cs typeface="Fira Code" panose="020B0809050000020004" charset="0"/>
                          <a:sym typeface="+mn-ea"/>
                        </a:rPr>
                        <a:t>'</a:t>
                      </a:r>
                      <a:r>
                        <a:rPr lang="en-US" altLang="en-US" sz="1400">
                          <a:solidFill>
                            <a:srgbClr val="268BD2"/>
                          </a:solidFill>
                          <a:latin typeface="Fira Code" panose="020B0809050000020004" charset="0"/>
                          <a:cs typeface="Fira Code" panose="020B0809050000020004" charset="0"/>
                        </a:rPr>
                        <a:t>A</a:t>
                      </a:r>
                      <a:r>
                        <a:rPr lang="en-US" altLang="en-US" sz="1400">
                          <a:latin typeface="Fira Code" panose="020B0809050000020004" charset="0"/>
                          <a:cs typeface="Fira Code" panose="020B0809050000020004" charset="0"/>
                        </a:rPr>
                        <a:t> </a:t>
                      </a:r>
                      <a:r>
                        <a:rPr lang="en-US" altLang="en-US" sz="1400">
                          <a:solidFill>
                            <a:srgbClr val="268BD2"/>
                          </a:solidFill>
                          <a:latin typeface="Fira Code" panose="020B0809050000020004" charset="0"/>
                          <a:cs typeface="Fira Code" panose="020B0809050000020004" charset="0"/>
                        </a:rPr>
                        <a:t>o</a:t>
                      </a:r>
                      <a:r>
                        <a:rPr lang="en-US" sz="1400">
                          <a:solidFill>
                            <a:srgbClr val="268BD2"/>
                          </a:solidFill>
                          <a:latin typeface="Fira Code" panose="020B0809050000020004" charset="0"/>
                          <a:cs typeface="Fira Code" panose="020B0809050000020004" charset="0"/>
                        </a:rPr>
                        <a:t>ption</a:t>
                      </a:r>
                      <a:endParaRPr lang="en-US" sz="1400">
                        <a:solidFill>
                          <a:srgbClr val="268BD2"/>
                        </a:solidFill>
                        <a:latin typeface="Fira Code" panose="020B0809050000020004" charset="0"/>
                        <a:cs typeface="Fira Code" panose="020B0809050000020004" charset="0"/>
                      </a:endParaRPr>
                    </a:p>
                  </a:txBody>
                  <a:tcPr>
                    <a:lnL w="12700">
                      <a:solidFill>
                        <a:srgbClr val="EEE8D5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F6E3"/>
                    </a:solidFill>
                  </a:tcPr>
                </a:tc>
              </a:tr>
              <a:tr h="45148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400" i="1">
                          <a:solidFill>
                            <a:srgbClr val="657B83"/>
                          </a:solidFill>
                          <a:latin typeface="Fira Sans Condensed" panose="020B0603050000020004" charset="0"/>
                          <a:cs typeface="Fira Sans Condensed" panose="020B0603050000020004" charset="0"/>
                        </a:rPr>
                        <a:t>Parameterized (Partial)</a:t>
                      </a:r>
                      <a:endParaRPr lang="en-US" altLang="en-US" sz="1400" i="1">
                        <a:solidFill>
                          <a:srgbClr val="657B83"/>
                        </a:solidFill>
                        <a:latin typeface="Fira Sans Condensed" panose="020B0603050000020004" charset="0"/>
                        <a:cs typeface="Fira Sans Condensed" panose="020B060305000002000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8D5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>
                          <a:solidFill>
                            <a:srgbClr val="859900"/>
                          </a:solidFill>
                          <a:latin typeface="Fira Code" panose="020B0809050000020004" charset="0"/>
                          <a:cs typeface="Fira Code" panose="020B0809050000020004" charset="0"/>
                        </a:rPr>
                        <a:t>let (</a:t>
                      </a:r>
                      <a:r>
                        <a:rPr lang="en-US" sz="1400">
                          <a:solidFill>
                            <a:srgbClr val="6C71C4"/>
                          </a:solidFill>
                          <a:latin typeface="Fira Code" panose="020B0809050000020004" charset="0"/>
                          <a:cs typeface="Fira Code" panose="020B0809050000020004" charset="0"/>
                        </a:rPr>
                        <a:t>|A|_|</a:t>
                      </a:r>
                      <a:r>
                        <a:rPr lang="en-US" sz="1400">
                          <a:solidFill>
                            <a:srgbClr val="859900"/>
                          </a:solidFill>
                          <a:latin typeface="Fira Code" panose="020B0809050000020004" charset="0"/>
                          <a:cs typeface="Fira Code" panose="020B0809050000020004" charset="0"/>
                        </a:rPr>
                        <a:t>)</a:t>
                      </a:r>
                      <a:r>
                        <a:rPr lang="en-US" sz="1400">
                          <a:latin typeface="Fira Code" panose="020B0809050000020004" charset="0"/>
                          <a:cs typeface="Fira Code" panose="020B0809050000020004" charset="0"/>
                        </a:rPr>
                        <a:t> </a:t>
                      </a:r>
                      <a:r>
                        <a:rPr lang="en-US" sz="1400">
                          <a:solidFill>
                            <a:srgbClr val="657B83"/>
                          </a:solidFill>
                          <a:latin typeface="Fira Code" panose="020B0809050000020004" charset="0"/>
                          <a:cs typeface="Fira Code" panose="020B0809050000020004" charset="0"/>
                        </a:rPr>
                        <a:t>p … t</a:t>
                      </a:r>
                      <a:r>
                        <a:rPr lang="en-US" sz="1400">
                          <a:latin typeface="Fira Code" panose="020B0809050000020004" charset="0"/>
                          <a:cs typeface="Fira Code" panose="020B0809050000020004" charset="0"/>
                        </a:rPr>
                        <a:t> </a:t>
                      </a:r>
                      <a:r>
                        <a:rPr lang="en-US" sz="1400">
                          <a:solidFill>
                            <a:srgbClr val="859900"/>
                          </a:solidFill>
                          <a:latin typeface="Fira Code" panose="020B0809050000020004" charset="0"/>
                          <a:cs typeface="Fira Code" panose="020B0809050000020004" charset="0"/>
                        </a:rPr>
                        <a:t>=</a:t>
                      </a:r>
                      <a:r>
                        <a:rPr lang="en-US" sz="1400">
                          <a:latin typeface="Fira Code" panose="020B0809050000020004" charset="0"/>
                          <a:cs typeface="Fira Code" panose="020B0809050000020004" charset="0"/>
                        </a:rPr>
                        <a:t> </a:t>
                      </a:r>
                      <a:r>
                        <a:rPr lang="en-US" sz="1400">
                          <a:solidFill>
                            <a:srgbClr val="657B83"/>
                          </a:solidFill>
                          <a:latin typeface="Fira Code" panose="020B0809050000020004" charset="0"/>
                          <a:cs typeface="Fira Code" panose="020B0809050000020004" charset="0"/>
                        </a:rPr>
                        <a:t>…</a:t>
                      </a:r>
                      <a:endParaRPr lang="en-US" sz="1400">
                        <a:solidFill>
                          <a:srgbClr val="657B83"/>
                        </a:solidFill>
                        <a:latin typeface="Fira Code" panose="020B0809050000020004" charset="0"/>
                        <a:cs typeface="Fira Code" panose="020B0809050000020004" charset="0"/>
                      </a:endParaRPr>
                    </a:p>
                  </a:txBody>
                  <a:tcPr>
                    <a:lnL>
                      <a:noFill/>
                    </a:lnL>
                    <a:lnR w="12700">
                      <a:solidFill>
                        <a:srgbClr val="EEE8D5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F6E3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>
                          <a:solidFill>
                            <a:srgbClr val="268BD2"/>
                          </a:solidFill>
                          <a:latin typeface="Fira Code" panose="020B0809050000020004" charset="0"/>
                          <a:cs typeface="Fira Code" panose="020B0809050000020004" charset="0"/>
                        </a:rPr>
                        <a:t>'T</a:t>
                      </a:r>
                      <a:r>
                        <a:rPr lang="en-US" sz="1400">
                          <a:latin typeface="Fira Code" panose="020B0809050000020004" charset="0"/>
                          <a:cs typeface="Fira Code" panose="020B0809050000020004" charset="0"/>
                        </a:rPr>
                        <a:t> </a:t>
                      </a:r>
                      <a:r>
                        <a:rPr lang="en-US" sz="1400">
                          <a:solidFill>
                            <a:srgbClr val="859900"/>
                          </a:solidFill>
                          <a:latin typeface="Fira Code" panose="020B0809050000020004" charset="0"/>
                          <a:cs typeface="Fira Code" panose="020B0809050000020004" charset="0"/>
                        </a:rPr>
                        <a:t>-&gt;</a:t>
                      </a:r>
                      <a:r>
                        <a:rPr lang="en-US" sz="1400">
                          <a:latin typeface="Fira Code" panose="020B0809050000020004" charset="0"/>
                          <a:cs typeface="Fira Code" panose="020B0809050000020004" charset="0"/>
                        </a:rPr>
                        <a:t> </a:t>
                      </a:r>
                      <a:r>
                        <a:rPr lang="en-US" sz="1400">
                          <a:solidFill>
                            <a:srgbClr val="268BD2"/>
                          </a:solidFill>
                          <a:latin typeface="Fira Code" panose="020B0809050000020004" charset="0"/>
                          <a:cs typeface="Fira Code" panose="020B0809050000020004" charset="0"/>
                        </a:rPr>
                        <a:t>'P</a:t>
                      </a:r>
                      <a:r>
                        <a:rPr lang="en-US" sz="1400">
                          <a:latin typeface="Fira Code" panose="020B0809050000020004" charset="0"/>
                          <a:cs typeface="Fira Code" panose="020B0809050000020004" charset="0"/>
                        </a:rPr>
                        <a:t> </a:t>
                      </a:r>
                      <a:r>
                        <a:rPr lang="en-US" sz="1400">
                          <a:solidFill>
                            <a:srgbClr val="657B83"/>
                          </a:solidFill>
                          <a:latin typeface="Fira Code" panose="020B0809050000020004" charset="0"/>
                          <a:cs typeface="Fira Code" panose="020B0809050000020004" charset="0"/>
                        </a:rPr>
                        <a:t>…</a:t>
                      </a:r>
                      <a:r>
                        <a:rPr lang="en-US" sz="1400">
                          <a:latin typeface="Fira Code" panose="020B0809050000020004" charset="0"/>
                          <a:cs typeface="Fira Code" panose="020B0809050000020004" charset="0"/>
                        </a:rPr>
                        <a:t> </a:t>
                      </a:r>
                      <a:r>
                        <a:rPr lang="en-US" sz="1400">
                          <a:solidFill>
                            <a:srgbClr val="859900"/>
                          </a:solidFill>
                          <a:latin typeface="Fira Code" panose="020B0809050000020004" charset="0"/>
                          <a:cs typeface="Fira Code" panose="020B0809050000020004" charset="0"/>
                        </a:rPr>
                        <a:t>-&gt;</a:t>
                      </a:r>
                      <a:r>
                        <a:rPr lang="en-US" sz="1400">
                          <a:latin typeface="Fira Code" panose="020B0809050000020004" charset="0"/>
                          <a:cs typeface="Fira Code" panose="020B0809050000020004" charset="0"/>
                        </a:rPr>
                        <a:t> </a:t>
                      </a:r>
                      <a:r>
                        <a:rPr lang="en-US" sz="1400">
                          <a:solidFill>
                            <a:srgbClr val="268BD2"/>
                          </a:solidFill>
                          <a:latin typeface="Fira Code" panose="020B0809050000020004" charset="0"/>
                          <a:cs typeface="Fira Code" panose="020B0809050000020004" charset="0"/>
                          <a:sym typeface="+mn-ea"/>
                        </a:rPr>
                        <a:t>'</a:t>
                      </a:r>
                      <a:r>
                        <a:rPr lang="en-US" altLang="en-US" sz="1400">
                          <a:solidFill>
                            <a:srgbClr val="268BD2"/>
                          </a:solidFill>
                          <a:latin typeface="Fira Code" panose="020B0809050000020004" charset="0"/>
                          <a:cs typeface="Fira Code" panose="020B0809050000020004" charset="0"/>
                          <a:sym typeface="+mn-ea"/>
                        </a:rPr>
                        <a:t>A</a:t>
                      </a:r>
                      <a:r>
                        <a:rPr lang="en-US" altLang="en-US" sz="1400">
                          <a:latin typeface="Fira Code" panose="020B0809050000020004" charset="0"/>
                          <a:cs typeface="Fira Code" panose="020B0809050000020004" charset="0"/>
                          <a:sym typeface="+mn-ea"/>
                        </a:rPr>
                        <a:t> </a:t>
                      </a:r>
                      <a:r>
                        <a:rPr lang="en-US" altLang="en-US" sz="1400">
                          <a:solidFill>
                            <a:srgbClr val="268BD2"/>
                          </a:solidFill>
                          <a:latin typeface="Fira Code" panose="020B0809050000020004" charset="0"/>
                          <a:cs typeface="Fira Code" panose="020B0809050000020004" charset="0"/>
                          <a:sym typeface="+mn-ea"/>
                        </a:rPr>
                        <a:t>o</a:t>
                      </a:r>
                      <a:r>
                        <a:rPr lang="en-US" sz="1400">
                          <a:solidFill>
                            <a:srgbClr val="268BD2"/>
                          </a:solidFill>
                          <a:latin typeface="Fira Code" panose="020B0809050000020004" charset="0"/>
                          <a:cs typeface="Fira Code" panose="020B0809050000020004" charset="0"/>
                          <a:sym typeface="+mn-ea"/>
                        </a:rPr>
                        <a:t>ption</a:t>
                      </a:r>
                      <a:endParaRPr lang="en-US" sz="1400">
                        <a:solidFill>
                          <a:srgbClr val="268BD2"/>
                        </a:solidFill>
                        <a:latin typeface="Fira Code" panose="020B0809050000020004" charset="0"/>
                        <a:cs typeface="Fira Code" panose="020B0809050000020004" charset="0"/>
                        <a:sym typeface="+mn-ea"/>
                      </a:endParaRPr>
                    </a:p>
                  </a:txBody>
                  <a:tcPr>
                    <a:lnL w="12700">
                      <a:solidFill>
                        <a:srgbClr val="EEE8D5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F6E3"/>
                    </a:solidFill>
                  </a:tcPr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bit.ly/DeepDiveAP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6E3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en-US" altLang="en-US" b="1">
                <a:solidFill>
                  <a:srgbClr val="002B36"/>
                </a:solidFill>
                <a:latin typeface="Fira Sans Condensed" panose="020B0603050000020004" charset="0"/>
                <a:cs typeface="Fira Sans Condensed" panose="020B0603050000020004" charset="0"/>
              </a:rPr>
              <a:t>Pattern Matching</a:t>
            </a:r>
            <a:r>
              <a:rPr lang="en-US" altLang="en-US">
                <a:solidFill>
                  <a:srgbClr val="002B36"/>
                </a:solidFill>
                <a:latin typeface="Fira Sans Condensed" panose="020B0603050000020004" charset="0"/>
                <a:cs typeface="Fira Sans Condensed" panose="020B0603050000020004" charset="0"/>
              </a:rPr>
              <a:t> </a:t>
            </a:r>
            <a:r>
              <a:rPr lang="en-US" altLang="en-US" sz="2400" i="1">
                <a:latin typeface="Fira Sans Condensed" panose="020B0603050000020004" charset="0"/>
                <a:cs typeface="Fira Sans Condensed" panose="020B0603050000020004" charset="0"/>
              </a:rPr>
              <a:t>(Benefits)</a:t>
            </a:r>
            <a:endParaRPr lang="en-US" altLang="en-US" sz="2400" i="1">
              <a:latin typeface="Fira Sans Condensed" panose="020B0603050000020004" charset="0"/>
              <a:cs typeface="Fira Sans Condensed" panose="020B060305000002000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noFill/>
          <a:ln w="12700">
            <a:solidFill>
              <a:srgbClr val="EEE8D5"/>
            </a:solidFill>
          </a:ln>
        </p:spPr>
        <p:txBody>
          <a:bodyPr anchor="t" anchorCtr="0"/>
          <a:p>
            <a:pPr marL="0" indent="0" algn="l">
              <a:lnSpc>
                <a:spcPct val="100000"/>
              </a:lnSpc>
              <a:buNone/>
            </a:pPr>
            <a:r>
              <a:rPr lang="en-US" sz="140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let </a:t>
            </a:r>
            <a:r>
              <a:rPr lang="en-US" sz="140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filter123 x</a:t>
            </a:r>
            <a:r>
              <a:rPr lang="en-US" sz="140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 =</a:t>
            </a:r>
            <a:endParaRPr lang="en-US" sz="1400">
              <a:solidFill>
                <a:srgbClr val="859900"/>
              </a:solidFill>
              <a:latin typeface="Fira Code" panose="020B0809050000020004" charset="0"/>
              <a:cs typeface="Fira Code" panose="020B0809050000020004" charset="0"/>
              <a:sym typeface="+mn-ea"/>
            </a:endParaRPr>
          </a:p>
          <a:p>
            <a:pPr marL="0" indent="0" algn="l">
              <a:lnSpc>
                <a:spcPct val="100000"/>
              </a:lnSpc>
              <a:buNone/>
            </a:pPr>
            <a:r>
              <a:rPr lang="en-US" sz="140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  match </a:t>
            </a:r>
            <a:r>
              <a:rPr lang="en-US" sz="140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x </a:t>
            </a:r>
            <a:r>
              <a:rPr lang="en-US" sz="140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with </a:t>
            </a:r>
            <a:endParaRPr lang="en-US" sz="1400">
              <a:solidFill>
                <a:srgbClr val="859900"/>
              </a:solidFill>
              <a:latin typeface="Fira Code" panose="020B0809050000020004" charset="0"/>
              <a:cs typeface="Fira Code" panose="020B0809050000020004" charset="0"/>
              <a:sym typeface="+mn-ea"/>
            </a:endParaRPr>
          </a:p>
          <a:p>
            <a:pPr marL="0" indent="0" algn="l">
              <a:lnSpc>
                <a:spcPct val="100000"/>
              </a:lnSpc>
              <a:buNone/>
            </a:pPr>
            <a:r>
              <a:rPr lang="en-US" sz="140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  | </a:t>
            </a:r>
            <a:r>
              <a:rPr lang="en-US" sz="1400">
                <a:solidFill>
                  <a:srgbClr val="D33682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1</a:t>
            </a:r>
            <a:r>
              <a:rPr lang="en-US" sz="140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 | </a:t>
            </a:r>
            <a:r>
              <a:rPr lang="en-US" sz="1400">
                <a:solidFill>
                  <a:srgbClr val="D33682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2</a:t>
            </a:r>
            <a:r>
              <a:rPr lang="en-US" sz="140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 | </a:t>
            </a:r>
            <a:r>
              <a:rPr lang="en-US" sz="140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Three </a:t>
            </a:r>
            <a:r>
              <a:rPr lang="en-US" sz="140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-&gt; </a:t>
            </a:r>
            <a:r>
              <a:rPr lang="en-US" sz="140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printfn </a:t>
            </a:r>
            <a:r>
              <a:rPr lang="en-US" sz="1400">
                <a:solidFill>
                  <a:srgbClr val="2AA198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"Found 1, 2, or 3!"</a:t>
            </a:r>
            <a:r>
              <a:rPr lang="en-US" sz="140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 </a:t>
            </a:r>
            <a:endParaRPr lang="en-US" sz="1400">
              <a:solidFill>
                <a:srgbClr val="859900"/>
              </a:solidFill>
              <a:latin typeface="Fira Code" panose="020B0809050000020004" charset="0"/>
              <a:cs typeface="Fira Code" panose="020B0809050000020004" charset="0"/>
              <a:sym typeface="+mn-ea"/>
            </a:endParaRPr>
          </a:p>
          <a:p>
            <a:pPr marL="0" indent="0" algn="l">
              <a:lnSpc>
                <a:spcPct val="100000"/>
              </a:lnSpc>
              <a:buNone/>
            </a:pPr>
            <a:r>
              <a:rPr lang="en-US" sz="140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  | </a:t>
            </a:r>
            <a:r>
              <a:rPr lang="en-US" sz="140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var1 </a:t>
            </a:r>
            <a:r>
              <a:rPr lang="en-US" sz="140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-&gt; </a:t>
            </a:r>
            <a:r>
              <a:rPr lang="en-US" sz="140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printfn </a:t>
            </a:r>
            <a:r>
              <a:rPr lang="en-US" sz="1400">
                <a:solidFill>
                  <a:srgbClr val="2AA198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"</a:t>
            </a:r>
            <a:r>
              <a:rPr lang="en-US" sz="1400">
                <a:solidFill>
                  <a:srgbClr val="6C71C4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%d</a:t>
            </a:r>
            <a:r>
              <a:rPr lang="en-US" sz="1400">
                <a:solidFill>
                  <a:srgbClr val="2AA198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"</a:t>
            </a:r>
            <a:r>
              <a:rPr lang="en-US" sz="140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 </a:t>
            </a:r>
            <a:r>
              <a:rPr lang="en-US" sz="140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var1</a:t>
            </a:r>
            <a:endParaRPr lang="en-US" sz="1400">
              <a:solidFill>
                <a:srgbClr val="859900"/>
              </a:solidFill>
              <a:latin typeface="Fira Code" panose="020B0809050000020004" charset="0"/>
              <a:cs typeface="Fira Code" panose="020B0809050000020004" charset="0"/>
              <a:sym typeface="+mn-ea"/>
            </a:endParaRPr>
          </a:p>
          <a:p>
            <a:pPr marL="0" indent="0" algn="l">
              <a:lnSpc>
                <a:spcPct val="100000"/>
              </a:lnSpc>
              <a:buNone/>
            </a:pPr>
            <a:endParaRPr lang="en-US" sz="1400">
              <a:solidFill>
                <a:srgbClr val="859900"/>
              </a:solidFill>
              <a:latin typeface="Fira Code" panose="020B0809050000020004" charset="0"/>
              <a:cs typeface="Fira Code" panose="020B0809050000020004" charset="0"/>
              <a:sym typeface="+mn-ea"/>
            </a:endParaRPr>
          </a:p>
          <a:p>
            <a:pPr marL="0" indent="0" algn="l">
              <a:lnSpc>
                <a:spcPct val="100000"/>
              </a:lnSpc>
              <a:buNone/>
            </a:pPr>
            <a:r>
              <a:rPr lang="en-US" sz="140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let </a:t>
            </a:r>
            <a:r>
              <a:rPr lang="en-US" sz="140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matchShape shape </a:t>
            </a:r>
            <a:r>
              <a:rPr lang="en-US" sz="140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=</a:t>
            </a:r>
            <a:endParaRPr lang="en-US" sz="1400">
              <a:solidFill>
                <a:srgbClr val="859900"/>
              </a:solidFill>
              <a:latin typeface="Fira Code" panose="020B0809050000020004" charset="0"/>
              <a:cs typeface="Fira Code" panose="020B0809050000020004" charset="0"/>
              <a:sym typeface="+mn-ea"/>
            </a:endParaRPr>
          </a:p>
          <a:p>
            <a:pPr marL="0" indent="0" algn="l">
              <a:lnSpc>
                <a:spcPct val="100000"/>
              </a:lnSpc>
              <a:buNone/>
            </a:pPr>
            <a:r>
              <a:rPr lang="en-US" sz="140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  match </a:t>
            </a:r>
            <a:r>
              <a:rPr lang="en-US" sz="140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shape </a:t>
            </a:r>
            <a:r>
              <a:rPr lang="en-US" sz="140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with</a:t>
            </a:r>
            <a:endParaRPr lang="en-US" sz="1400">
              <a:solidFill>
                <a:srgbClr val="859900"/>
              </a:solidFill>
              <a:latin typeface="Fira Code" panose="020B0809050000020004" charset="0"/>
              <a:cs typeface="Fira Code" panose="020B0809050000020004" charset="0"/>
              <a:sym typeface="+mn-ea"/>
            </a:endParaRPr>
          </a:p>
          <a:p>
            <a:pPr marL="0" indent="0" algn="l">
              <a:lnSpc>
                <a:spcPct val="100000"/>
              </a:lnSpc>
              <a:buNone/>
            </a:pPr>
            <a:r>
              <a:rPr lang="en-US" sz="140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  | </a:t>
            </a:r>
            <a:r>
              <a:rPr lang="en-US" sz="140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Rectangle</a:t>
            </a:r>
            <a:r>
              <a:rPr lang="en-US" sz="140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(</a:t>
            </a:r>
            <a:r>
              <a:rPr lang="en-US" sz="140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height </a:t>
            </a:r>
            <a:r>
              <a:rPr lang="en-US" sz="140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= </a:t>
            </a:r>
            <a:r>
              <a:rPr lang="en-US" sz="140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h</a:t>
            </a:r>
            <a:r>
              <a:rPr lang="en-US" sz="140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) -&gt; </a:t>
            </a:r>
            <a:endParaRPr lang="en-US" sz="1400">
              <a:solidFill>
                <a:srgbClr val="859900"/>
              </a:solidFill>
              <a:latin typeface="Fira Code" panose="020B0809050000020004" charset="0"/>
              <a:cs typeface="Fira Code" panose="020B0809050000020004" charset="0"/>
              <a:sym typeface="+mn-ea"/>
            </a:endParaRPr>
          </a:p>
          <a:p>
            <a:pPr marL="0" indent="0" algn="l">
              <a:lnSpc>
                <a:spcPct val="100000"/>
              </a:lnSpc>
              <a:buNone/>
            </a:pPr>
            <a:r>
              <a:rPr lang="en-US" sz="140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      </a:t>
            </a:r>
            <a:r>
              <a:rPr lang="en-US" sz="140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printfn </a:t>
            </a:r>
            <a:r>
              <a:rPr lang="en-US" sz="1400">
                <a:solidFill>
                  <a:srgbClr val="2AA198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"Rectangle with length </a:t>
            </a:r>
            <a:r>
              <a:rPr lang="en-US" sz="1400">
                <a:solidFill>
                  <a:srgbClr val="6C71C4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%f</a:t>
            </a:r>
            <a:r>
              <a:rPr lang="en-US" sz="1400">
                <a:solidFill>
                  <a:srgbClr val="2AA198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"</a:t>
            </a:r>
            <a:r>
              <a:rPr lang="en-US" sz="140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 </a:t>
            </a:r>
            <a:r>
              <a:rPr lang="en-US" sz="140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h</a:t>
            </a:r>
            <a:endParaRPr lang="en-US" sz="1400">
              <a:solidFill>
                <a:srgbClr val="859900"/>
              </a:solidFill>
              <a:latin typeface="Fira Code" panose="020B0809050000020004" charset="0"/>
              <a:cs typeface="Fira Code" panose="020B0809050000020004" charset="0"/>
              <a:sym typeface="+mn-ea"/>
            </a:endParaRPr>
          </a:p>
          <a:p>
            <a:pPr marL="0" indent="0" algn="l">
              <a:lnSpc>
                <a:spcPct val="100000"/>
              </a:lnSpc>
              <a:buNone/>
            </a:pPr>
            <a:r>
              <a:rPr lang="en-US" sz="140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  | </a:t>
            </a:r>
            <a:r>
              <a:rPr lang="en-US" sz="140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Circle r</a:t>
            </a:r>
            <a:r>
              <a:rPr lang="en-US" sz="140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 -&gt; </a:t>
            </a:r>
            <a:endParaRPr lang="en-US" sz="1400">
              <a:solidFill>
                <a:srgbClr val="859900"/>
              </a:solidFill>
              <a:latin typeface="Fira Code" panose="020B0809050000020004" charset="0"/>
              <a:cs typeface="Fira Code" panose="020B0809050000020004" charset="0"/>
              <a:sym typeface="+mn-ea"/>
            </a:endParaRPr>
          </a:p>
          <a:p>
            <a:pPr marL="0" indent="0" algn="l">
              <a:lnSpc>
                <a:spcPct val="100000"/>
              </a:lnSpc>
              <a:buNone/>
            </a:pPr>
            <a:r>
              <a:rPr lang="en-US" sz="140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      </a:t>
            </a:r>
            <a:r>
              <a:rPr lang="en-US" sz="140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printfn </a:t>
            </a:r>
            <a:r>
              <a:rPr lang="en-US" sz="1400">
                <a:solidFill>
                  <a:srgbClr val="2AA198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"Circle with radius </a:t>
            </a:r>
            <a:r>
              <a:rPr lang="en-US" sz="1400">
                <a:solidFill>
                  <a:srgbClr val="6C71C4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%f</a:t>
            </a:r>
            <a:r>
              <a:rPr lang="en-US" sz="1400">
                <a:solidFill>
                  <a:srgbClr val="2AA198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"</a:t>
            </a:r>
            <a:r>
              <a:rPr lang="en-US" sz="140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 </a:t>
            </a:r>
            <a:r>
              <a:rPr lang="en-US" sz="140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r</a:t>
            </a:r>
            <a:endParaRPr lang="en-US" sz="1400">
              <a:solidFill>
                <a:srgbClr val="859900"/>
              </a:solidFill>
              <a:latin typeface="Fira Code" panose="020B0809050000020004" charset="0"/>
              <a:cs typeface="Fira Code" panose="020B0809050000020004" charset="0"/>
              <a:sym typeface="+mn-ea"/>
            </a:endParaRPr>
          </a:p>
          <a:p>
            <a:pPr marL="0" indent="0" algn="l">
              <a:lnSpc>
                <a:spcPct val="100000"/>
              </a:lnSpc>
              <a:buNone/>
            </a:pPr>
            <a:endParaRPr lang="en-US" sz="1400">
              <a:solidFill>
                <a:srgbClr val="859900"/>
              </a:solidFill>
              <a:latin typeface="Fira Code" panose="020B0809050000020004" charset="0"/>
              <a:cs typeface="Fira Code" panose="020B0809050000020004" charset="0"/>
              <a:sym typeface="+mn-ea"/>
            </a:endParaRPr>
          </a:p>
          <a:p>
            <a:pPr marL="0" indent="0" algn="l">
              <a:lnSpc>
                <a:spcPct val="100000"/>
              </a:lnSpc>
              <a:buNone/>
            </a:pPr>
            <a:r>
              <a:rPr lang="en-US" sz="140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let rec </a:t>
            </a:r>
            <a:r>
              <a:rPr lang="en-US" sz="140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printList items</a:t>
            </a:r>
            <a:r>
              <a:rPr lang="en-US" sz="140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 =</a:t>
            </a:r>
            <a:endParaRPr lang="en-US" sz="1400">
              <a:solidFill>
                <a:srgbClr val="859900"/>
              </a:solidFill>
              <a:latin typeface="Fira Code" panose="020B0809050000020004" charset="0"/>
              <a:cs typeface="Fira Code" panose="020B0809050000020004" charset="0"/>
              <a:sym typeface="+mn-ea"/>
            </a:endParaRPr>
          </a:p>
          <a:p>
            <a:pPr marL="0" indent="0" algn="l">
              <a:lnSpc>
                <a:spcPct val="100000"/>
              </a:lnSpc>
              <a:buNone/>
            </a:pPr>
            <a:r>
              <a:rPr lang="en-US" sz="140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  match </a:t>
            </a:r>
            <a:r>
              <a:rPr lang="en-US" sz="140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items </a:t>
            </a:r>
            <a:r>
              <a:rPr lang="en-US" sz="140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with</a:t>
            </a:r>
            <a:endParaRPr lang="en-US" sz="1400">
              <a:solidFill>
                <a:srgbClr val="859900"/>
              </a:solidFill>
              <a:latin typeface="Fira Code" panose="020B0809050000020004" charset="0"/>
              <a:cs typeface="Fira Code" panose="020B0809050000020004" charset="0"/>
              <a:sym typeface="+mn-ea"/>
            </a:endParaRPr>
          </a:p>
          <a:p>
            <a:pPr marL="0" indent="0" algn="l">
              <a:lnSpc>
                <a:spcPct val="100000"/>
              </a:lnSpc>
              <a:buNone/>
            </a:pPr>
            <a:r>
              <a:rPr lang="en-US" sz="140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  | h :: t -&gt; </a:t>
            </a:r>
            <a:r>
              <a:rPr lang="en-US" sz="140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printf </a:t>
            </a:r>
            <a:r>
              <a:rPr lang="en-US" sz="1400">
                <a:solidFill>
                  <a:srgbClr val="2AA198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"</a:t>
            </a:r>
            <a:r>
              <a:rPr lang="en-US" sz="1400">
                <a:solidFill>
                  <a:srgbClr val="6C71C4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%d</a:t>
            </a:r>
            <a:r>
              <a:rPr lang="en-US" sz="1400">
                <a:solidFill>
                  <a:srgbClr val="2AA198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 "</a:t>
            </a:r>
            <a:r>
              <a:rPr lang="en-US" sz="140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 </a:t>
            </a:r>
            <a:r>
              <a:rPr lang="en-US" sz="140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h</a:t>
            </a:r>
            <a:r>
              <a:rPr lang="en-US" sz="140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; </a:t>
            </a:r>
            <a:r>
              <a:rPr lang="en-US" sz="140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printList t</a:t>
            </a:r>
            <a:endParaRPr lang="en-US" sz="1400">
              <a:solidFill>
                <a:srgbClr val="859900"/>
              </a:solidFill>
              <a:latin typeface="Fira Code" panose="020B0809050000020004" charset="0"/>
              <a:cs typeface="Fira Code" panose="020B0809050000020004" charset="0"/>
              <a:sym typeface="+mn-ea"/>
            </a:endParaRPr>
          </a:p>
          <a:p>
            <a:pPr marL="0" indent="0" algn="l">
              <a:lnSpc>
                <a:spcPct val="100000"/>
              </a:lnSpc>
              <a:buNone/>
            </a:pPr>
            <a:r>
              <a:rPr lang="en-US" sz="140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  | [] -&gt; </a:t>
            </a:r>
            <a:r>
              <a:rPr lang="en-US" sz="140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printfn </a:t>
            </a:r>
            <a:r>
              <a:rPr lang="en-US" sz="1400">
                <a:solidFill>
                  <a:srgbClr val="2AA198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""</a:t>
            </a:r>
            <a:endParaRPr lang="en-US" sz="1400">
              <a:solidFill>
                <a:srgbClr val="2AA198"/>
              </a:solidFill>
              <a:latin typeface="Fira Code" panose="020B0809050000020004" charset="0"/>
              <a:cs typeface="Fira Code" panose="020B0809050000020004" charset="0"/>
              <a:sym typeface="+mn-ea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noFill/>
          <a:ln w="12700">
            <a:solidFill>
              <a:srgbClr val="EEE8D5"/>
            </a:solidFill>
          </a:ln>
        </p:spPr>
        <p:txBody>
          <a:bodyPr vert="horz" rtlCol="0" anchor="t" anchorCtr="0">
            <a:normAutofit/>
          </a:bodyPr>
          <a:p>
            <a:pPr marL="0" lvl="0" algn="l">
              <a:buClrTx/>
              <a:buSzTx/>
              <a:buFontTx/>
              <a:buNone/>
            </a:pPr>
            <a:r>
              <a:rPr lang="en-US" altLang="en-US" sz="140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let </a:t>
            </a:r>
            <a:r>
              <a:rPr lang="en-US" altLang="en-US" sz="140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handleTaken users</a:t>
            </a:r>
            <a:r>
              <a:rPr lang="en-US" altLang="en-US" sz="140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 { </a:t>
            </a:r>
            <a:r>
              <a:rPr lang="en-US" altLang="en-US" sz="140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name </a:t>
            </a:r>
            <a:r>
              <a:rPr lang="en-US" altLang="en-US" sz="140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= </a:t>
            </a:r>
            <a:r>
              <a:rPr lang="en-US" altLang="en-US" sz="140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nm </a:t>
            </a:r>
            <a:r>
              <a:rPr lang="en-US" altLang="en-US" sz="140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} =</a:t>
            </a:r>
            <a:endParaRPr lang="en-US" altLang="en-US" sz="1400">
              <a:solidFill>
                <a:srgbClr val="859900"/>
              </a:solidFill>
              <a:latin typeface="Fira Code" panose="020B0809050000020004" charset="0"/>
              <a:cs typeface="Fira Code" panose="020B0809050000020004" charset="0"/>
              <a:sym typeface="+mn-ea"/>
            </a:endParaRPr>
          </a:p>
          <a:p>
            <a:pPr marL="0" lvl="0" algn="l">
              <a:buClrTx/>
              <a:buSzTx/>
              <a:buFontTx/>
              <a:buNone/>
            </a:pPr>
            <a:r>
              <a:rPr lang="en-US" altLang="en-US" sz="140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  </a:t>
            </a:r>
            <a:r>
              <a:rPr lang="en-US" altLang="en-US" sz="140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users </a:t>
            </a:r>
            <a:endParaRPr lang="en-US" altLang="en-US" sz="1400">
              <a:solidFill>
                <a:srgbClr val="859900"/>
              </a:solidFill>
              <a:latin typeface="Fira Code" panose="020B0809050000020004" charset="0"/>
              <a:cs typeface="Fira Code" panose="020B0809050000020004" charset="0"/>
              <a:sym typeface="+mn-ea"/>
            </a:endParaRPr>
          </a:p>
          <a:p>
            <a:pPr marL="0" lvl="0" algn="l">
              <a:buClrTx/>
              <a:buSzTx/>
              <a:buFontTx/>
              <a:buNone/>
            </a:pPr>
            <a:r>
              <a:rPr lang="en-US" altLang="en-US" sz="140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  |&gt; </a:t>
            </a:r>
            <a:r>
              <a:rPr lang="en-US" altLang="en-US" sz="140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List.exists</a:t>
            </a:r>
            <a:r>
              <a:rPr lang="en-US" altLang="en-US" sz="140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 (fun { </a:t>
            </a:r>
            <a:r>
              <a:rPr lang="en-US" altLang="en-US" sz="140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name </a:t>
            </a:r>
            <a:r>
              <a:rPr lang="en-US" altLang="en-US" sz="140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= </a:t>
            </a:r>
            <a:r>
              <a:rPr lang="en-US" altLang="en-US" sz="140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n’</a:t>
            </a:r>
            <a:r>
              <a:rPr lang="en-US" altLang="en-US" sz="140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 } -&gt; </a:t>
            </a:r>
            <a:r>
              <a:rPr lang="en-US" altLang="en-US" sz="140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n’</a:t>
            </a:r>
            <a:r>
              <a:rPr lang="en-US" altLang="en-US" sz="140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 = </a:t>
            </a:r>
            <a:r>
              <a:rPr lang="en-US" altLang="en-US" sz="140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nm</a:t>
            </a:r>
            <a:r>
              <a:rPr lang="en-US" altLang="en-US" sz="140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)</a:t>
            </a:r>
            <a:endParaRPr lang="en-US" altLang="en-US" sz="1400">
              <a:solidFill>
                <a:srgbClr val="859900"/>
              </a:solidFill>
              <a:latin typeface="Fira Code" panose="020B0809050000020004" charset="0"/>
              <a:cs typeface="Fira Code" panose="020B0809050000020004" charset="0"/>
              <a:sym typeface="+mn-ea"/>
            </a:endParaRPr>
          </a:p>
          <a:p>
            <a:pPr marL="0" lvl="0" algn="l">
              <a:buClrTx/>
              <a:buSzTx/>
              <a:buFontTx/>
              <a:buNone/>
            </a:pPr>
            <a:endParaRPr lang="en-US" altLang="en-US" sz="1400">
              <a:solidFill>
                <a:srgbClr val="859900"/>
              </a:solidFill>
              <a:latin typeface="Fira Code" panose="020B0809050000020004" charset="0"/>
              <a:cs typeface="Fira Code" panose="020B0809050000020004" charset="0"/>
              <a:sym typeface="+mn-ea"/>
            </a:endParaRPr>
          </a:p>
          <a:p>
            <a:pPr marL="0" lvl="0" algn="l">
              <a:buClrTx/>
              <a:buSzTx/>
              <a:buFontTx/>
              <a:buNone/>
            </a:pPr>
            <a:r>
              <a:rPr lang="en-US" altLang="en-US" sz="140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try</a:t>
            </a:r>
            <a:endParaRPr lang="en-US" altLang="en-US" sz="1400">
              <a:solidFill>
                <a:srgbClr val="859900"/>
              </a:solidFill>
              <a:latin typeface="Fira Code" panose="020B0809050000020004" charset="0"/>
              <a:cs typeface="Fira Code" panose="020B0809050000020004" charset="0"/>
              <a:sym typeface="+mn-ea"/>
            </a:endParaRPr>
          </a:p>
          <a:p>
            <a:pPr marL="0" lvl="0" algn="l">
              <a:buClrTx/>
              <a:buSzTx/>
              <a:buFontTx/>
              <a:buNone/>
            </a:pPr>
            <a:r>
              <a:rPr lang="en-US" altLang="en-US" sz="140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  </a:t>
            </a:r>
            <a:r>
              <a:rPr lang="en-US" altLang="en-US" sz="140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printf </a:t>
            </a:r>
            <a:r>
              <a:rPr lang="en-US" altLang="en-US" sz="1400">
                <a:solidFill>
                  <a:srgbClr val="2AA198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"Difference: </a:t>
            </a:r>
            <a:r>
              <a:rPr lang="en-US" altLang="en-US" sz="1400">
                <a:solidFill>
                  <a:srgbClr val="6C71C4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%i</a:t>
            </a:r>
            <a:r>
              <a:rPr lang="en-US" altLang="en-US" sz="1400">
                <a:solidFill>
                  <a:srgbClr val="2AA198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"</a:t>
            </a:r>
            <a:r>
              <a:rPr lang="en-US" altLang="en-US" sz="140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 (</a:t>
            </a:r>
            <a:r>
              <a:rPr lang="en-US" altLang="en-US" sz="1400">
                <a:solidFill>
                  <a:srgbClr val="D33682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42</a:t>
            </a:r>
            <a:r>
              <a:rPr lang="en-US" altLang="en-US" sz="140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 / </a:t>
            </a:r>
            <a:r>
              <a:rPr lang="en-US" altLang="en-US" sz="1400">
                <a:solidFill>
                  <a:srgbClr val="D33682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0</a:t>
            </a:r>
            <a:r>
              <a:rPr lang="en-US" altLang="en-US" sz="140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)</a:t>
            </a:r>
            <a:endParaRPr lang="en-US" altLang="en-US" sz="1400">
              <a:solidFill>
                <a:srgbClr val="859900"/>
              </a:solidFill>
              <a:latin typeface="Fira Code" panose="020B0809050000020004" charset="0"/>
              <a:cs typeface="Fira Code" panose="020B0809050000020004" charset="0"/>
              <a:sym typeface="+mn-ea"/>
            </a:endParaRPr>
          </a:p>
          <a:p>
            <a:pPr marL="0" lvl="0" algn="l">
              <a:buClrTx/>
              <a:buSzTx/>
              <a:buFontTx/>
              <a:buNone/>
            </a:pPr>
            <a:r>
              <a:rPr lang="en-US" altLang="en-US" sz="140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with</a:t>
            </a:r>
            <a:endParaRPr lang="en-US" altLang="en-US" sz="1400">
              <a:solidFill>
                <a:srgbClr val="859900"/>
              </a:solidFill>
              <a:latin typeface="Fira Code" panose="020B0809050000020004" charset="0"/>
              <a:cs typeface="Fira Code" panose="020B0809050000020004" charset="0"/>
              <a:sym typeface="+mn-ea"/>
            </a:endParaRPr>
          </a:p>
          <a:p>
            <a:pPr marL="0" lvl="0" algn="l">
              <a:buClrTx/>
              <a:buSzTx/>
              <a:buFontTx/>
              <a:buNone/>
            </a:pPr>
            <a:r>
              <a:rPr lang="en-US" altLang="en-US" sz="140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| :? </a:t>
            </a:r>
            <a:r>
              <a:rPr lang="en-US" altLang="en-US" sz="1400">
                <a:solidFill>
                  <a:srgbClr val="268BD2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DivideByZeroException </a:t>
            </a:r>
            <a:r>
              <a:rPr lang="en-US" altLang="en-US" sz="140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as </a:t>
            </a:r>
            <a:r>
              <a:rPr lang="en-US" altLang="en-US" sz="140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x</a:t>
            </a:r>
            <a:r>
              <a:rPr lang="en-US" altLang="en-US" sz="140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 -&gt; </a:t>
            </a:r>
            <a:endParaRPr lang="en-US" altLang="en-US" sz="1400">
              <a:solidFill>
                <a:srgbClr val="859900"/>
              </a:solidFill>
              <a:latin typeface="Fira Code" panose="020B0809050000020004" charset="0"/>
              <a:cs typeface="Fira Code" panose="020B0809050000020004" charset="0"/>
              <a:sym typeface="+mn-ea"/>
            </a:endParaRPr>
          </a:p>
          <a:p>
            <a:pPr marL="0" lvl="0" algn="l">
              <a:buClrTx/>
              <a:buSzTx/>
              <a:buFontTx/>
              <a:buNone/>
            </a:pPr>
            <a:r>
              <a:rPr lang="en-US" altLang="en-US" sz="140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    </a:t>
            </a:r>
            <a:r>
              <a:rPr lang="en-US" altLang="en-US" sz="140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printfn </a:t>
            </a:r>
            <a:r>
              <a:rPr lang="en-US" altLang="en-US" sz="1400">
                <a:solidFill>
                  <a:srgbClr val="2AA198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"Fail! </a:t>
            </a:r>
            <a:r>
              <a:rPr lang="en-US" altLang="en-US" sz="1400">
                <a:solidFill>
                  <a:srgbClr val="6C71C4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%s</a:t>
            </a:r>
            <a:r>
              <a:rPr lang="en-US" altLang="en-US" sz="1400">
                <a:solidFill>
                  <a:srgbClr val="2AA198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"</a:t>
            </a:r>
            <a:r>
              <a:rPr lang="en-US" altLang="en-US" sz="140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 </a:t>
            </a:r>
            <a:r>
              <a:rPr lang="en-US" altLang="en-US" sz="140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x.Message</a:t>
            </a:r>
            <a:endParaRPr lang="en-US" altLang="en-US" sz="1400">
              <a:solidFill>
                <a:srgbClr val="859900"/>
              </a:solidFill>
              <a:latin typeface="Fira Code" panose="020B0809050000020004" charset="0"/>
              <a:cs typeface="Fira Code" panose="020B0809050000020004" charset="0"/>
              <a:sym typeface="+mn-ea"/>
            </a:endParaRPr>
          </a:p>
          <a:p>
            <a:pPr marL="0" lvl="0" algn="l">
              <a:buClrTx/>
              <a:buSzTx/>
              <a:buFontTx/>
              <a:buNone/>
            </a:pPr>
            <a:r>
              <a:rPr lang="en-US" altLang="en-US" sz="140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| :? </a:t>
            </a:r>
            <a:r>
              <a:rPr lang="en-US" altLang="en-US" sz="1400">
                <a:solidFill>
                  <a:srgbClr val="268BD2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TimeoutException </a:t>
            </a:r>
            <a:r>
              <a:rPr lang="en-US" altLang="en-US" sz="140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-&gt; </a:t>
            </a:r>
            <a:endParaRPr lang="en-US" altLang="en-US" sz="1400">
              <a:solidFill>
                <a:srgbClr val="859900"/>
              </a:solidFill>
              <a:latin typeface="Fira Code" panose="020B0809050000020004" charset="0"/>
              <a:cs typeface="Fira Code" panose="020B0809050000020004" charset="0"/>
              <a:sym typeface="+mn-ea"/>
            </a:endParaRPr>
          </a:p>
          <a:p>
            <a:pPr marL="0" lvl="0" algn="l">
              <a:buClrTx/>
              <a:buSzTx/>
              <a:buFontTx/>
              <a:buNone/>
            </a:pPr>
            <a:r>
              <a:rPr lang="en-US" altLang="en-US" sz="140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    </a:t>
            </a:r>
            <a:r>
              <a:rPr lang="en-US" altLang="en-US" sz="140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printfn </a:t>
            </a:r>
            <a:r>
              <a:rPr lang="en-US" altLang="en-US" sz="1400">
                <a:solidFill>
                  <a:srgbClr val="2AA198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"Fail! Took too long"</a:t>
            </a:r>
            <a:endParaRPr lang="en-US" altLang="en-US" sz="1400">
              <a:solidFill>
                <a:srgbClr val="859900"/>
              </a:solidFill>
              <a:latin typeface="Fira Code" panose="020B0809050000020004" charset="0"/>
              <a:cs typeface="Fira Code" panose="020B0809050000020004" charset="0"/>
              <a:sym typeface="+mn-ea"/>
            </a:endParaRPr>
          </a:p>
          <a:p>
            <a:pPr marL="0" lvl="0" algn="l">
              <a:buClrTx/>
              <a:buSzTx/>
              <a:buFontTx/>
              <a:buNone/>
            </a:pPr>
            <a:endParaRPr lang="en-US" altLang="en-US" sz="1400">
              <a:solidFill>
                <a:srgbClr val="859900"/>
              </a:solidFill>
              <a:latin typeface="Fira Code" panose="020B0809050000020004" charset="0"/>
              <a:cs typeface="Fira Code" panose="020B0809050000020004" charset="0"/>
              <a:sym typeface="+mn-ea"/>
            </a:endParaRPr>
          </a:p>
          <a:p>
            <a:pPr marL="0" lvl="0" algn="l">
              <a:buClrTx/>
              <a:buSzTx/>
              <a:buFontTx/>
              <a:buNone/>
            </a:pPr>
            <a:r>
              <a:rPr lang="en-US" altLang="en-US" sz="140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let </a:t>
            </a:r>
            <a:r>
              <a:rPr lang="en-US" altLang="en-US" sz="140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readFromFile </a:t>
            </a:r>
            <a:r>
              <a:rPr lang="en-US" altLang="en-US" sz="140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(</a:t>
            </a:r>
            <a:r>
              <a:rPr lang="en-US" altLang="en-US" sz="140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reader </a:t>
            </a:r>
            <a:r>
              <a:rPr lang="en-US" altLang="en-US" sz="140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: </a:t>
            </a:r>
            <a:r>
              <a:rPr lang="en-US" altLang="en-US" sz="1400">
                <a:solidFill>
                  <a:srgbClr val="268BD2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StreamReader</a:t>
            </a:r>
            <a:r>
              <a:rPr lang="en-US" altLang="en-US" sz="140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) =</a:t>
            </a:r>
            <a:endParaRPr lang="en-US" altLang="en-US" sz="1400">
              <a:solidFill>
                <a:srgbClr val="859900"/>
              </a:solidFill>
              <a:latin typeface="Fira Code" panose="020B0809050000020004" charset="0"/>
              <a:cs typeface="Fira Code" panose="020B0809050000020004" charset="0"/>
              <a:sym typeface="+mn-ea"/>
            </a:endParaRPr>
          </a:p>
          <a:p>
            <a:pPr marL="0" lvl="0" algn="l">
              <a:buClrTx/>
              <a:buSzTx/>
              <a:buFontTx/>
              <a:buNone/>
            </a:pPr>
            <a:r>
              <a:rPr lang="en-US" altLang="en-US" sz="140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  match </a:t>
            </a:r>
            <a:r>
              <a:rPr lang="en-US" altLang="en-US" sz="140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reader.ReadLine</a:t>
            </a:r>
            <a:r>
              <a:rPr lang="en-US" altLang="en-US" sz="140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() with</a:t>
            </a:r>
            <a:endParaRPr lang="en-US" altLang="en-US" sz="1400">
              <a:solidFill>
                <a:srgbClr val="859900"/>
              </a:solidFill>
              <a:latin typeface="Fira Code" panose="020B0809050000020004" charset="0"/>
              <a:cs typeface="Fira Code" panose="020B0809050000020004" charset="0"/>
              <a:sym typeface="+mn-ea"/>
            </a:endParaRPr>
          </a:p>
          <a:p>
            <a:pPr marL="0" lvl="0" algn="l">
              <a:buClrTx/>
              <a:buSzTx/>
              <a:buFontTx/>
              <a:buNone/>
            </a:pPr>
            <a:r>
              <a:rPr lang="en-US" altLang="en-US" sz="140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  | </a:t>
            </a:r>
            <a:r>
              <a:rPr lang="en-US" altLang="en-US" sz="1400">
                <a:solidFill>
                  <a:srgbClr val="DC322F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null </a:t>
            </a:r>
            <a:r>
              <a:rPr lang="en-US" altLang="en-US" sz="140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-&gt; </a:t>
            </a:r>
            <a:r>
              <a:rPr lang="en-US" altLang="en-US" sz="140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printfn </a:t>
            </a:r>
            <a:r>
              <a:rPr lang="en-US" altLang="en-US" sz="1400">
                <a:solidFill>
                  <a:srgbClr val="2AA198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"\n"</a:t>
            </a:r>
            <a:r>
              <a:rPr lang="en-US" altLang="en-US" sz="140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; </a:t>
            </a:r>
            <a:r>
              <a:rPr lang="en-US" altLang="en-US" sz="1400">
                <a:solidFill>
                  <a:srgbClr val="DC322F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false</a:t>
            </a:r>
            <a:endParaRPr lang="en-US" altLang="en-US" sz="1400">
              <a:solidFill>
                <a:srgbClr val="859900"/>
              </a:solidFill>
              <a:latin typeface="Fira Code" panose="020B0809050000020004" charset="0"/>
              <a:cs typeface="Fira Code" panose="020B0809050000020004" charset="0"/>
              <a:sym typeface="+mn-ea"/>
            </a:endParaRPr>
          </a:p>
          <a:p>
            <a:pPr marL="0" lvl="0" algn="l">
              <a:buClrTx/>
              <a:buSzTx/>
              <a:buFontTx/>
              <a:buNone/>
            </a:pPr>
            <a:r>
              <a:rPr lang="en-US" altLang="en-US" sz="140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  | </a:t>
            </a:r>
            <a:r>
              <a:rPr lang="en-US" altLang="en-US" sz="140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line </a:t>
            </a:r>
            <a:r>
              <a:rPr lang="en-US" altLang="en-US" sz="140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-&gt; </a:t>
            </a:r>
            <a:r>
              <a:rPr lang="en-US" altLang="en-US" sz="140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printfn </a:t>
            </a:r>
            <a:r>
              <a:rPr lang="en-US" altLang="en-US" sz="1400">
                <a:solidFill>
                  <a:srgbClr val="2AA198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"</a:t>
            </a:r>
            <a:r>
              <a:rPr lang="en-US" altLang="en-US" sz="1400">
                <a:solidFill>
                  <a:srgbClr val="6C71C4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%s</a:t>
            </a:r>
            <a:r>
              <a:rPr lang="en-US" altLang="en-US" sz="1400">
                <a:solidFill>
                  <a:srgbClr val="2AA198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"</a:t>
            </a:r>
            <a:r>
              <a:rPr lang="en-US" altLang="en-US" sz="140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 </a:t>
            </a:r>
            <a:r>
              <a:rPr lang="en-US" altLang="en-US" sz="140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line</a:t>
            </a:r>
            <a:r>
              <a:rPr lang="en-US" altLang="en-US" sz="140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; </a:t>
            </a:r>
            <a:r>
              <a:rPr lang="en-US" altLang="en-US" sz="1400">
                <a:solidFill>
                  <a:srgbClr val="DC322F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true </a:t>
            </a:r>
            <a:endParaRPr lang="en-US" altLang="en-US" sz="1400">
              <a:solidFill>
                <a:srgbClr val="DC322F"/>
              </a:solidFill>
              <a:latin typeface="Fira Code" panose="020B0809050000020004" charset="0"/>
              <a:cs typeface="Fira Code" panose="020B0809050000020004" charset="0"/>
              <a:sym typeface="+mn-ea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bit.ly/DeepDiveAP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anchor="ctr" anchorCtr="0"/>
          <a:p>
            <a:pPr algn="l"/>
            <a:r>
              <a:rPr lang="en-US" altLang="en-US" b="1">
                <a:solidFill>
                  <a:srgbClr val="002B36"/>
                </a:solidFill>
                <a:latin typeface="Fira Sans Condensed" panose="020B0603050000020004" charset="0"/>
                <a:cs typeface="Fira Sans Condensed" panose="020B0603050000020004" charset="0"/>
              </a:rPr>
              <a:t>Pattern Matching</a:t>
            </a:r>
            <a:r>
              <a:rPr lang="en-US" altLang="en-US">
                <a:latin typeface="Fira Sans Condensed" panose="020B0603050000020004" charset="0"/>
                <a:cs typeface="Fira Sans Condensed" panose="020B0603050000020004" charset="0"/>
              </a:rPr>
              <a:t> </a:t>
            </a:r>
            <a:r>
              <a:rPr lang="en-US" altLang="en-US" sz="2400" i="1">
                <a:latin typeface="Fira Sans Condensed" panose="020B0603050000020004" charset="0"/>
                <a:cs typeface="Fira Sans Condensed" panose="020B0603050000020004" charset="0"/>
              </a:rPr>
              <a:t>(Limitations)</a:t>
            </a:r>
            <a:endParaRPr lang="en-US" altLang="en-US" sz="2400" i="1">
              <a:latin typeface="Fira Sans Condensed" panose="020B0603050000020004" charset="0"/>
              <a:cs typeface="Fira Sans Condensed" panose="020B060305000002000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20" name="Content Placeholder 19"/>
          <p:cNvGraphicFramePr/>
          <p:nvPr>
            <p:ph sz="half" idx="2"/>
          </p:nvPr>
        </p:nvGraphicFramePr>
        <p:xfrm>
          <a:off x="6199505" y="1417955"/>
          <a:ext cx="5327650" cy="4469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8230"/>
                <a:gridCol w="2979420"/>
              </a:tblGrid>
              <a:tr h="4965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400" b="0" i="1" u="sng">
                          <a:solidFill>
                            <a:srgbClr val="586E75"/>
                          </a:solidFill>
                          <a:latin typeface="Fira Sans Condensed" panose="020B0603050000020004" charset="0"/>
                          <a:cs typeface="Fira Sans Condensed" panose="020B0603050000020004" charset="0"/>
                        </a:rPr>
                        <a:t>Name</a:t>
                      </a:r>
                      <a:endParaRPr lang="en-US" altLang="en-US" sz="1400" b="0" i="1" u="sng">
                        <a:solidFill>
                          <a:srgbClr val="586E75"/>
                        </a:solidFill>
                        <a:latin typeface="Fira Sans Condensed" panose="020B0603050000020004" charset="0"/>
                        <a:cs typeface="Fira Sans Condensed" panose="020B0603050000020004" charset="0"/>
                      </a:endParaRPr>
                    </a:p>
                  </a:txBody>
                  <a:tcPr>
                    <a:lnL w="12700" cmpd="sng">
                      <a:solidFill>
                        <a:srgbClr val="EEE8D5"/>
                      </a:solidFill>
                      <a:prstDash val="solid"/>
                    </a:lnL>
                    <a:lnR w="12700" cmpd="sng">
                      <a:solidFill>
                        <a:srgbClr val="EEE8D5"/>
                      </a:solidFill>
                      <a:prstDash val="solid"/>
                    </a:lnR>
                    <a:lnT w="12700" cmpd="sng">
                      <a:solidFill>
                        <a:srgbClr val="EEE8D5"/>
                      </a:solidFill>
                      <a:prstDash val="solid"/>
                    </a:lnT>
                    <a:lnB w="12700" cmpd="sng">
                      <a:solidFill>
                        <a:srgbClr val="EEE8D5"/>
                      </a:solidFill>
                      <a:prstDash val="solid"/>
                    </a:lnB>
                    <a:solidFill>
                      <a:srgbClr val="EEE8D5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400" b="0" i="1" u="sng">
                          <a:solidFill>
                            <a:srgbClr val="586E75"/>
                          </a:solidFill>
                          <a:latin typeface="Fira Sans Condensed" panose="020B0603050000020004" charset="0"/>
                          <a:cs typeface="Fira Sans Condensed" panose="020B0603050000020004" charset="0"/>
                        </a:rPr>
                        <a:t>Description</a:t>
                      </a:r>
                      <a:endParaRPr lang="en-US" altLang="en-US" sz="1400" b="0" i="1" u="sng">
                        <a:solidFill>
                          <a:srgbClr val="586E75"/>
                        </a:solidFill>
                        <a:latin typeface="Fira Sans Condensed" panose="020B0603050000020004" charset="0"/>
                        <a:cs typeface="Fira Sans Condensed" panose="020B0603050000020004" charset="0"/>
                      </a:endParaRPr>
                    </a:p>
                  </a:txBody>
                  <a:tcPr>
                    <a:lnL w="12700" cmpd="sng">
                      <a:solidFill>
                        <a:srgbClr val="EEE8D5"/>
                      </a:solidFill>
                      <a:prstDash val="solid"/>
                    </a:lnL>
                    <a:lnR w="12700" cmpd="sng">
                      <a:solidFill>
                        <a:srgbClr val="EEE8D5"/>
                      </a:solidFill>
                      <a:prstDash val="solid"/>
                    </a:lnR>
                    <a:lnT w="12700" cmpd="sng">
                      <a:solidFill>
                        <a:srgbClr val="EEE8D5"/>
                      </a:solidFill>
                      <a:prstDash val="solid"/>
                    </a:lnT>
                    <a:lnB>
                      <a:noFill/>
                    </a:lnB>
                    <a:solidFill>
                      <a:srgbClr val="EEE8D5"/>
                    </a:solidFill>
                  </a:tcPr>
                </a:tc>
              </a:tr>
              <a:tr h="4965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 i="1">
                          <a:solidFill>
                            <a:srgbClr val="657B83"/>
                          </a:solidFill>
                          <a:latin typeface="Fira Sans Condensed" panose="020B0603050000020004" charset="0"/>
                          <a:cs typeface="Fira Sans Condensed" panose="020B0603050000020004" charset="0"/>
                        </a:rPr>
                        <a:t>Array pattern </a:t>
                      </a:r>
                      <a:endParaRPr lang="en-US" sz="1400" i="1">
                        <a:solidFill>
                          <a:srgbClr val="657B83"/>
                        </a:solidFill>
                        <a:latin typeface="Fira Sans Condensed" panose="020B0603050000020004" charset="0"/>
                        <a:cs typeface="Fira Sans Condensed" panose="020B0603050000020004" charset="0"/>
                      </a:endParaRPr>
                    </a:p>
                  </a:txBody>
                  <a:tcPr>
                    <a:lnL w="12700" cmpd="sng">
                      <a:solidFill>
                        <a:srgbClr val="EEE8D5"/>
                      </a:solidFill>
                      <a:prstDash val="solid"/>
                    </a:lnL>
                    <a:lnR>
                      <a:noFill/>
                    </a:lnR>
                    <a:lnT w="12700" cmpd="sng">
                      <a:solidFill>
                        <a:srgbClr val="EEE8D5"/>
                      </a:solidFill>
                      <a:prstDash val="solid"/>
                    </a:lnT>
                    <a:lnB w="12700" cmpd="sng">
                      <a:solidFill>
                        <a:srgbClr val="EEE8D5"/>
                      </a:solidFill>
                      <a:prstDash val="solid"/>
                    </a:lnB>
                    <a:solidFill>
                      <a:srgbClr val="EEE8D5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>
                          <a:solidFill>
                            <a:srgbClr val="859900"/>
                          </a:solidFill>
                          <a:latin typeface="Fira Code" panose="020B0809050000020004" charset="0"/>
                          <a:cs typeface="Fira Code" panose="020B0809050000020004" charset="0"/>
                        </a:rPr>
                        <a:t>[|</a:t>
                      </a:r>
                      <a:r>
                        <a:rPr lang="en-US" sz="1400">
                          <a:solidFill>
                            <a:srgbClr val="657B83"/>
                          </a:solidFill>
                          <a:latin typeface="Fira Code" panose="020B0809050000020004" charset="0"/>
                          <a:cs typeface="Fira Code" panose="020B0809050000020004" charset="0"/>
                        </a:rPr>
                        <a:t> a</a:t>
                      </a:r>
                      <a:r>
                        <a:rPr lang="en-US" sz="1400">
                          <a:solidFill>
                            <a:srgbClr val="859900"/>
                          </a:solidFill>
                          <a:latin typeface="Fira Code" panose="020B0809050000020004" charset="0"/>
                          <a:cs typeface="Fira Code" panose="020B0809050000020004" charset="0"/>
                        </a:rPr>
                        <a:t>;</a:t>
                      </a:r>
                      <a:r>
                        <a:rPr lang="en-US" sz="1400">
                          <a:solidFill>
                            <a:srgbClr val="657B83"/>
                          </a:solidFill>
                          <a:latin typeface="Fira Code" panose="020B0809050000020004" charset="0"/>
                          <a:cs typeface="Fira Code" panose="020B0809050000020004" charset="0"/>
                        </a:rPr>
                        <a:t> b</a:t>
                      </a:r>
                      <a:r>
                        <a:rPr lang="en-US" sz="1400">
                          <a:solidFill>
                            <a:srgbClr val="859900"/>
                          </a:solidFill>
                          <a:latin typeface="Fira Code" panose="020B0809050000020004" charset="0"/>
                          <a:cs typeface="Fira Code" panose="020B0809050000020004" charset="0"/>
                        </a:rPr>
                        <a:t>;</a:t>
                      </a:r>
                      <a:r>
                        <a:rPr lang="en-US" sz="1400">
                          <a:solidFill>
                            <a:srgbClr val="657B83"/>
                          </a:solidFill>
                          <a:latin typeface="Fira Code" panose="020B0809050000020004" charset="0"/>
                          <a:cs typeface="Fira Code" panose="020B0809050000020004" charset="0"/>
                        </a:rPr>
                        <a:t> c </a:t>
                      </a:r>
                      <a:r>
                        <a:rPr lang="en-US" sz="1400">
                          <a:solidFill>
                            <a:srgbClr val="859900"/>
                          </a:solidFill>
                          <a:latin typeface="Fira Code" panose="020B0809050000020004" charset="0"/>
                          <a:cs typeface="Fira Code" panose="020B0809050000020004" charset="0"/>
                        </a:rPr>
                        <a:t>|]</a:t>
                      </a:r>
                      <a:r>
                        <a:rPr lang="en-US" sz="1400">
                          <a:solidFill>
                            <a:srgbClr val="657B83"/>
                          </a:solidFill>
                          <a:latin typeface="Fira Code" panose="020B0809050000020004" charset="0"/>
                          <a:cs typeface="Fira Code" panose="020B0809050000020004" charset="0"/>
                        </a:rPr>
                        <a:t> </a:t>
                      </a:r>
                      <a:endParaRPr lang="en-US" sz="1400">
                        <a:solidFill>
                          <a:srgbClr val="657B83"/>
                        </a:solidFill>
                        <a:latin typeface="Fira Code" panose="020B0809050000020004" charset="0"/>
                        <a:cs typeface="Fira Code" panose="020B080905000002000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F6E3"/>
                    </a:solidFill>
                  </a:tcPr>
                </a:tc>
              </a:tr>
              <a:tr h="4965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 i="1">
                          <a:solidFill>
                            <a:srgbClr val="657B83"/>
                          </a:solidFill>
                          <a:latin typeface="Fira Sans Condensed" panose="020B0603050000020004" charset="0"/>
                          <a:cs typeface="Fira Sans Condensed" panose="020B0603050000020004" charset="0"/>
                        </a:rPr>
                        <a:t>Parenthesized pattern </a:t>
                      </a:r>
                      <a:endParaRPr lang="en-US" sz="1400" i="1">
                        <a:solidFill>
                          <a:srgbClr val="657B83"/>
                        </a:solidFill>
                        <a:latin typeface="Fira Sans Condensed" panose="020B0603050000020004" charset="0"/>
                        <a:cs typeface="Fira Sans Condensed" panose="020B0603050000020004" charset="0"/>
                      </a:endParaRPr>
                    </a:p>
                  </a:txBody>
                  <a:tcPr>
                    <a:lnL w="12700" cmpd="sng">
                      <a:solidFill>
                        <a:srgbClr val="EEE8D5"/>
                      </a:solidFill>
                      <a:prstDash val="solid"/>
                    </a:lnL>
                    <a:lnR>
                      <a:noFill/>
                    </a:lnR>
                    <a:lnT w="12700" cmpd="sng">
                      <a:solidFill>
                        <a:srgbClr val="EEE8D5"/>
                      </a:solidFill>
                      <a:prstDash val="solid"/>
                    </a:lnT>
                    <a:lnB w="12700" cmpd="sng">
                      <a:solidFill>
                        <a:srgbClr val="EEE8D5"/>
                      </a:solidFill>
                      <a:prstDash val="solid"/>
                    </a:lnB>
                    <a:solidFill>
                      <a:srgbClr val="EEE8D5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>
                          <a:solidFill>
                            <a:srgbClr val="859900"/>
                          </a:solidFill>
                          <a:latin typeface="Fira Code" panose="020B0809050000020004" charset="0"/>
                          <a:cs typeface="Fira Code" panose="020B0809050000020004" charset="0"/>
                        </a:rPr>
                        <a:t>( </a:t>
                      </a:r>
                      <a:r>
                        <a:rPr lang="en-US" sz="1400">
                          <a:solidFill>
                            <a:srgbClr val="657B83"/>
                          </a:solidFill>
                          <a:latin typeface="Fira Code" panose="020B0809050000020004" charset="0"/>
                          <a:cs typeface="Fira Code" panose="020B0809050000020004" charset="0"/>
                        </a:rPr>
                        <a:t>a </a:t>
                      </a:r>
                      <a:r>
                        <a:rPr lang="en-US" sz="1400">
                          <a:solidFill>
                            <a:srgbClr val="859900"/>
                          </a:solidFill>
                          <a:latin typeface="Fira Code" panose="020B0809050000020004" charset="0"/>
                          <a:cs typeface="Fira Code" panose="020B0809050000020004" charset="0"/>
                        </a:rPr>
                        <a:t>)</a:t>
                      </a:r>
                      <a:r>
                        <a:rPr lang="en-US" sz="1400">
                          <a:solidFill>
                            <a:srgbClr val="657B83"/>
                          </a:solidFill>
                          <a:latin typeface="Fira Code" panose="020B0809050000020004" charset="0"/>
                          <a:cs typeface="Fira Code" panose="020B0809050000020004" charset="0"/>
                        </a:rPr>
                        <a:t> </a:t>
                      </a:r>
                      <a:endParaRPr lang="en-US" sz="1400">
                        <a:solidFill>
                          <a:srgbClr val="657B83"/>
                        </a:solidFill>
                        <a:latin typeface="Fira Code" panose="020B0809050000020004" charset="0"/>
                        <a:cs typeface="Fira Code" panose="020B080905000002000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F6E3"/>
                    </a:solidFill>
                  </a:tcPr>
                </a:tc>
              </a:tr>
              <a:tr h="4965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 i="1">
                          <a:solidFill>
                            <a:srgbClr val="657B83"/>
                          </a:solidFill>
                          <a:latin typeface="Fira Sans Condensed" panose="020B0603050000020004" charset="0"/>
                          <a:cs typeface="Fira Sans Condensed" panose="020B0603050000020004" charset="0"/>
                        </a:rPr>
                        <a:t>Tuple pattern </a:t>
                      </a:r>
                      <a:endParaRPr lang="en-US" sz="1400" i="1">
                        <a:solidFill>
                          <a:srgbClr val="657B83"/>
                        </a:solidFill>
                        <a:latin typeface="Fira Sans Condensed" panose="020B0603050000020004" charset="0"/>
                        <a:cs typeface="Fira Sans Condensed" panose="020B0603050000020004" charset="0"/>
                      </a:endParaRPr>
                    </a:p>
                  </a:txBody>
                  <a:tcPr>
                    <a:lnL w="12700" cmpd="sng">
                      <a:solidFill>
                        <a:srgbClr val="EEE8D5"/>
                      </a:solidFill>
                      <a:prstDash val="solid"/>
                    </a:lnL>
                    <a:lnR>
                      <a:noFill/>
                    </a:lnR>
                    <a:lnT w="12700" cmpd="sng">
                      <a:solidFill>
                        <a:srgbClr val="EEE8D5"/>
                      </a:solidFill>
                      <a:prstDash val="solid"/>
                    </a:lnT>
                    <a:lnB w="12700" cmpd="sng">
                      <a:solidFill>
                        <a:srgbClr val="EEE8D5"/>
                      </a:solidFill>
                      <a:prstDash val="solid"/>
                    </a:lnB>
                    <a:solidFill>
                      <a:srgbClr val="EEE8D5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>
                          <a:solidFill>
                            <a:srgbClr val="859900"/>
                          </a:solidFill>
                          <a:latin typeface="Fira Code" panose="020B0809050000020004" charset="0"/>
                          <a:cs typeface="Fira Code" panose="020B0809050000020004" charset="0"/>
                        </a:rPr>
                        <a:t>(</a:t>
                      </a:r>
                      <a:r>
                        <a:rPr lang="en-US" sz="1400">
                          <a:solidFill>
                            <a:srgbClr val="657B83"/>
                          </a:solidFill>
                          <a:latin typeface="Fira Code" panose="020B0809050000020004" charset="0"/>
                          <a:cs typeface="Fira Code" panose="020B0809050000020004" charset="0"/>
                        </a:rPr>
                        <a:t>a</a:t>
                      </a:r>
                      <a:r>
                        <a:rPr lang="en-US" sz="1400">
                          <a:solidFill>
                            <a:srgbClr val="859900"/>
                          </a:solidFill>
                          <a:latin typeface="Fira Code" panose="020B0809050000020004" charset="0"/>
                          <a:cs typeface="Fira Code" panose="020B0809050000020004" charset="0"/>
                        </a:rPr>
                        <a:t>,</a:t>
                      </a:r>
                      <a:r>
                        <a:rPr lang="en-US" sz="1400">
                          <a:solidFill>
                            <a:srgbClr val="657B83"/>
                          </a:solidFill>
                          <a:latin typeface="Fira Code" panose="020B0809050000020004" charset="0"/>
                          <a:cs typeface="Fira Code" panose="020B0809050000020004" charset="0"/>
                        </a:rPr>
                        <a:t> b</a:t>
                      </a:r>
                      <a:r>
                        <a:rPr lang="en-US" sz="1400">
                          <a:solidFill>
                            <a:srgbClr val="859900"/>
                          </a:solidFill>
                          <a:latin typeface="Fira Code" panose="020B0809050000020004" charset="0"/>
                          <a:cs typeface="Fira Code" panose="020B0809050000020004" charset="0"/>
                        </a:rPr>
                        <a:t>)</a:t>
                      </a:r>
                      <a:r>
                        <a:rPr lang="en-US" sz="1400">
                          <a:solidFill>
                            <a:srgbClr val="657B83"/>
                          </a:solidFill>
                          <a:latin typeface="Fira Code" panose="020B0809050000020004" charset="0"/>
                          <a:cs typeface="Fira Code" panose="020B0809050000020004" charset="0"/>
                        </a:rPr>
                        <a:t> </a:t>
                      </a:r>
                      <a:endParaRPr lang="en-US" sz="1400">
                        <a:solidFill>
                          <a:srgbClr val="657B83"/>
                        </a:solidFill>
                        <a:latin typeface="Fira Code" panose="020B0809050000020004" charset="0"/>
                        <a:cs typeface="Fira Code" panose="020B080905000002000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F6E3"/>
                    </a:solidFill>
                  </a:tcPr>
                </a:tc>
              </a:tr>
              <a:tr h="4965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 i="1">
                          <a:solidFill>
                            <a:srgbClr val="657B83"/>
                          </a:solidFill>
                          <a:latin typeface="Fira Sans Condensed" panose="020B0603050000020004" charset="0"/>
                          <a:cs typeface="Fira Sans Condensed" panose="020B0603050000020004" charset="0"/>
                        </a:rPr>
                        <a:t>Record pattern </a:t>
                      </a:r>
                      <a:endParaRPr lang="en-US" sz="1400" i="1">
                        <a:solidFill>
                          <a:srgbClr val="657B83"/>
                        </a:solidFill>
                        <a:latin typeface="Fira Sans Condensed" panose="020B0603050000020004" charset="0"/>
                        <a:cs typeface="Fira Sans Condensed" panose="020B0603050000020004" charset="0"/>
                      </a:endParaRPr>
                    </a:p>
                  </a:txBody>
                  <a:tcPr>
                    <a:lnL w="12700" cmpd="sng">
                      <a:solidFill>
                        <a:srgbClr val="EEE8D5"/>
                      </a:solidFill>
                      <a:prstDash val="solid"/>
                    </a:lnL>
                    <a:lnR>
                      <a:noFill/>
                    </a:lnR>
                    <a:lnT w="12700" cmpd="sng">
                      <a:solidFill>
                        <a:srgbClr val="EEE8D5"/>
                      </a:solidFill>
                      <a:prstDash val="solid"/>
                    </a:lnT>
                    <a:lnB w="12700" cmpd="sng">
                      <a:solidFill>
                        <a:srgbClr val="EEE8D5"/>
                      </a:solidFill>
                      <a:prstDash val="solid"/>
                    </a:lnB>
                    <a:solidFill>
                      <a:srgbClr val="EEE8D5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>
                          <a:solidFill>
                            <a:srgbClr val="859900"/>
                          </a:solidFill>
                          <a:latin typeface="Fira Code" panose="020B0809050000020004" charset="0"/>
                          <a:cs typeface="Fira Code" panose="020B0809050000020004" charset="0"/>
                        </a:rPr>
                        <a:t>{</a:t>
                      </a:r>
                      <a:r>
                        <a:rPr lang="en-US" sz="1400">
                          <a:solidFill>
                            <a:srgbClr val="657B83"/>
                          </a:solidFill>
                          <a:latin typeface="Fira Code" panose="020B0809050000020004" charset="0"/>
                          <a:cs typeface="Fira Code" panose="020B0809050000020004" charset="0"/>
                        </a:rPr>
                        <a:t> Name </a:t>
                      </a:r>
                      <a:r>
                        <a:rPr lang="en-US" sz="1400">
                          <a:solidFill>
                            <a:srgbClr val="859900"/>
                          </a:solidFill>
                          <a:latin typeface="Fira Code" panose="020B0809050000020004" charset="0"/>
                          <a:cs typeface="Fira Code" panose="020B0809050000020004" charset="0"/>
                        </a:rPr>
                        <a:t>=</a:t>
                      </a:r>
                      <a:r>
                        <a:rPr lang="en-US" sz="1400">
                          <a:solidFill>
                            <a:srgbClr val="657B83"/>
                          </a:solidFill>
                          <a:latin typeface="Fira Code" panose="020B0809050000020004" charset="0"/>
                          <a:cs typeface="Fira Code" panose="020B0809050000020004" charset="0"/>
                        </a:rPr>
                        <a:t> name</a:t>
                      </a:r>
                      <a:r>
                        <a:rPr lang="en-US" sz="1400">
                          <a:solidFill>
                            <a:srgbClr val="859900"/>
                          </a:solidFill>
                          <a:latin typeface="Fira Code" panose="020B0809050000020004" charset="0"/>
                          <a:cs typeface="Fira Code" panose="020B0809050000020004" charset="0"/>
                        </a:rPr>
                        <a:t>; }</a:t>
                      </a:r>
                      <a:endParaRPr lang="en-US" sz="1400">
                        <a:solidFill>
                          <a:srgbClr val="859900"/>
                        </a:solidFill>
                        <a:latin typeface="Fira Code" panose="020B0809050000020004" charset="0"/>
                        <a:cs typeface="Fira Code" panose="020B080905000002000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F6E3"/>
                    </a:solidFill>
                  </a:tcPr>
                </a:tc>
              </a:tr>
              <a:tr h="4965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 i="1">
                          <a:solidFill>
                            <a:srgbClr val="657B83"/>
                          </a:solidFill>
                          <a:latin typeface="Fira Sans Condensed" panose="020B0603050000020004" charset="0"/>
                          <a:cs typeface="Fira Sans Condensed" panose="020B0603050000020004" charset="0"/>
                        </a:rPr>
                        <a:t>Wildcard pattern </a:t>
                      </a:r>
                      <a:endParaRPr lang="en-US" sz="1400" i="1">
                        <a:solidFill>
                          <a:srgbClr val="657B83"/>
                        </a:solidFill>
                        <a:latin typeface="Fira Sans Condensed" panose="020B0603050000020004" charset="0"/>
                        <a:cs typeface="Fira Sans Condensed" panose="020B0603050000020004" charset="0"/>
                      </a:endParaRPr>
                    </a:p>
                  </a:txBody>
                  <a:tcPr>
                    <a:lnL w="12700" cmpd="sng">
                      <a:solidFill>
                        <a:srgbClr val="EEE8D5"/>
                      </a:solidFill>
                      <a:prstDash val="solid"/>
                    </a:lnL>
                    <a:lnR>
                      <a:noFill/>
                    </a:lnR>
                    <a:lnT w="12700" cmpd="sng">
                      <a:solidFill>
                        <a:srgbClr val="EEE8D5"/>
                      </a:solidFill>
                      <a:prstDash val="solid"/>
                    </a:lnT>
                    <a:lnB w="12700" cmpd="sng">
                      <a:solidFill>
                        <a:srgbClr val="EEE8D5"/>
                      </a:solidFill>
                      <a:prstDash val="solid"/>
                    </a:lnB>
                    <a:solidFill>
                      <a:srgbClr val="EEE8D5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400">
                          <a:solidFill>
                            <a:srgbClr val="859900"/>
                          </a:solidFill>
                          <a:latin typeface="Fira Code" panose="020B0809050000020004" charset="0"/>
                          <a:cs typeface="Fira Code" panose="020B0809050000020004" charset="0"/>
                        </a:rPr>
                        <a:t>_</a:t>
                      </a:r>
                      <a:r>
                        <a:rPr lang="en-US" sz="1400">
                          <a:solidFill>
                            <a:srgbClr val="657B83"/>
                          </a:solidFill>
                          <a:latin typeface="Fira Code" panose="020B0809050000020004" charset="0"/>
                          <a:cs typeface="Fira Code" panose="020B0809050000020004" charset="0"/>
                        </a:rPr>
                        <a:t> </a:t>
                      </a:r>
                      <a:endParaRPr lang="en-US" sz="1400">
                        <a:solidFill>
                          <a:srgbClr val="657B83"/>
                        </a:solidFill>
                        <a:latin typeface="Fira Code" panose="020B0809050000020004" charset="0"/>
                        <a:cs typeface="Fira Code" panose="020B080905000002000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F6E3"/>
                    </a:solidFill>
                  </a:tcPr>
                </a:tc>
              </a:tr>
              <a:tr h="4965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 i="1">
                          <a:solidFill>
                            <a:srgbClr val="657B83"/>
                          </a:solidFill>
                          <a:latin typeface="Fira Sans Condensed" panose="020B0603050000020004" charset="0"/>
                          <a:cs typeface="Fira Sans Condensed" panose="020B0603050000020004" charset="0"/>
                        </a:rPr>
                        <a:t>Pattern with type annotation </a:t>
                      </a:r>
                      <a:endParaRPr lang="en-US" sz="1400" i="1">
                        <a:solidFill>
                          <a:srgbClr val="657B83"/>
                        </a:solidFill>
                        <a:latin typeface="Fira Sans Condensed" panose="020B0603050000020004" charset="0"/>
                        <a:cs typeface="Fira Sans Condensed" panose="020B0603050000020004" charset="0"/>
                      </a:endParaRPr>
                    </a:p>
                  </a:txBody>
                  <a:tcPr>
                    <a:lnL w="12700" cmpd="sng">
                      <a:solidFill>
                        <a:srgbClr val="EEE8D5"/>
                      </a:solidFill>
                      <a:prstDash val="solid"/>
                    </a:lnL>
                    <a:lnR>
                      <a:noFill/>
                    </a:lnR>
                    <a:lnT w="12700" cmpd="sng">
                      <a:solidFill>
                        <a:srgbClr val="EEE8D5"/>
                      </a:solidFill>
                      <a:prstDash val="solid"/>
                    </a:lnT>
                    <a:lnB w="12700" cmpd="sng">
                      <a:solidFill>
                        <a:srgbClr val="EEE8D5"/>
                      </a:solidFill>
                      <a:prstDash val="solid"/>
                    </a:lnB>
                    <a:solidFill>
                      <a:srgbClr val="EEE8D5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>
                          <a:solidFill>
                            <a:srgbClr val="657B83"/>
                          </a:solidFill>
                          <a:latin typeface="Fira Code" panose="020B0809050000020004" charset="0"/>
                          <a:cs typeface="Fira Code" panose="020B0809050000020004" charset="0"/>
                        </a:rPr>
                        <a:t>a </a:t>
                      </a:r>
                      <a:r>
                        <a:rPr lang="en-US" sz="1400">
                          <a:solidFill>
                            <a:srgbClr val="859900"/>
                          </a:solidFill>
                          <a:latin typeface="Fira Code" panose="020B0809050000020004" charset="0"/>
                          <a:cs typeface="Fira Code" panose="020B0809050000020004" charset="0"/>
                        </a:rPr>
                        <a:t>:</a:t>
                      </a:r>
                      <a:r>
                        <a:rPr lang="en-US" sz="1400">
                          <a:solidFill>
                            <a:srgbClr val="657B83"/>
                          </a:solidFill>
                          <a:latin typeface="Fira Code" panose="020B0809050000020004" charset="0"/>
                          <a:cs typeface="Fira Code" panose="020B0809050000020004" charset="0"/>
                        </a:rPr>
                        <a:t> </a:t>
                      </a:r>
                      <a:r>
                        <a:rPr lang="en-US" sz="1400">
                          <a:solidFill>
                            <a:srgbClr val="268BD2"/>
                          </a:solidFill>
                          <a:latin typeface="Fira Code" panose="020B0809050000020004" charset="0"/>
                          <a:cs typeface="Fira Code" panose="020B0809050000020004" charset="0"/>
                        </a:rPr>
                        <a:t>int </a:t>
                      </a:r>
                      <a:endParaRPr lang="en-US" sz="1400">
                        <a:solidFill>
                          <a:srgbClr val="268BD2"/>
                        </a:solidFill>
                        <a:latin typeface="Fira Code" panose="020B0809050000020004" charset="0"/>
                        <a:cs typeface="Fira Code" panose="020B080905000002000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F6E3"/>
                    </a:solidFill>
                  </a:tcPr>
                </a:tc>
              </a:tr>
              <a:tr h="4965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 i="1">
                          <a:solidFill>
                            <a:srgbClr val="657B83"/>
                          </a:solidFill>
                          <a:latin typeface="Fira Sans Condensed" panose="020B0603050000020004" charset="0"/>
                          <a:cs typeface="Fira Sans Condensed" panose="020B0603050000020004" charset="0"/>
                        </a:rPr>
                        <a:t>Type test pattern </a:t>
                      </a:r>
                      <a:endParaRPr lang="en-US" sz="1400" i="1">
                        <a:solidFill>
                          <a:srgbClr val="657B83"/>
                        </a:solidFill>
                        <a:latin typeface="Fira Sans Condensed" panose="020B0603050000020004" charset="0"/>
                        <a:cs typeface="Fira Sans Condensed" panose="020B0603050000020004" charset="0"/>
                      </a:endParaRPr>
                    </a:p>
                  </a:txBody>
                  <a:tcPr>
                    <a:lnL w="12700" cmpd="sng">
                      <a:solidFill>
                        <a:srgbClr val="EEE8D5"/>
                      </a:solidFill>
                      <a:prstDash val="solid"/>
                    </a:lnL>
                    <a:lnR>
                      <a:noFill/>
                    </a:lnR>
                    <a:lnT w="12700" cmpd="sng">
                      <a:solidFill>
                        <a:srgbClr val="EEE8D5"/>
                      </a:solidFill>
                      <a:prstDash val="solid"/>
                    </a:lnT>
                    <a:lnB w="12700" cmpd="sng">
                      <a:solidFill>
                        <a:srgbClr val="EEE8D5"/>
                      </a:solidFill>
                      <a:prstDash val="solid"/>
                    </a:lnB>
                    <a:solidFill>
                      <a:srgbClr val="EEE8D5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>
                          <a:solidFill>
                            <a:srgbClr val="859900"/>
                          </a:solidFill>
                          <a:latin typeface="Fira Code" panose="020B0809050000020004" charset="0"/>
                          <a:cs typeface="Fira Code" panose="020B0809050000020004" charset="0"/>
                        </a:rPr>
                        <a:t>:?</a:t>
                      </a:r>
                      <a:r>
                        <a:rPr lang="en-US" sz="1400">
                          <a:solidFill>
                            <a:srgbClr val="657B83"/>
                          </a:solidFill>
                          <a:latin typeface="Fira Code" panose="020B0809050000020004" charset="0"/>
                          <a:cs typeface="Fira Code" panose="020B0809050000020004" charset="0"/>
                        </a:rPr>
                        <a:t> </a:t>
                      </a:r>
                      <a:r>
                        <a:rPr lang="en-US" sz="1400">
                          <a:solidFill>
                            <a:srgbClr val="268BD2"/>
                          </a:solidFill>
                          <a:latin typeface="Fira Code" panose="020B0809050000020004" charset="0"/>
                          <a:cs typeface="Fira Code" panose="020B0809050000020004" charset="0"/>
                        </a:rPr>
                        <a:t>DateTime </a:t>
                      </a:r>
                      <a:r>
                        <a:rPr lang="en-US" sz="1400">
                          <a:solidFill>
                            <a:srgbClr val="859900"/>
                          </a:solidFill>
                          <a:latin typeface="Fira Code" panose="020B0809050000020004" charset="0"/>
                          <a:cs typeface="Fira Code" panose="020B0809050000020004" charset="0"/>
                        </a:rPr>
                        <a:t>as </a:t>
                      </a:r>
                      <a:r>
                        <a:rPr lang="en-US" altLang="en-US" sz="1400">
                          <a:solidFill>
                            <a:srgbClr val="657B83"/>
                          </a:solidFill>
                          <a:latin typeface="Fira Code" panose="020B0809050000020004" charset="0"/>
                          <a:cs typeface="Fira Code" panose="020B0809050000020004" charset="0"/>
                        </a:rPr>
                        <a:t>stamp</a:t>
                      </a:r>
                      <a:endParaRPr lang="en-US" altLang="en-US" sz="1400">
                        <a:solidFill>
                          <a:srgbClr val="657B83"/>
                        </a:solidFill>
                        <a:latin typeface="Fira Code" panose="020B0809050000020004" charset="0"/>
                        <a:cs typeface="Fira Code" panose="020B080905000002000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F6E3"/>
                    </a:solidFill>
                  </a:tcPr>
                </a:tc>
              </a:tr>
              <a:tr h="4965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 i="1">
                          <a:solidFill>
                            <a:srgbClr val="657B83"/>
                          </a:solidFill>
                          <a:latin typeface="Fira Sans Condensed" panose="020B0603050000020004" charset="0"/>
                          <a:cs typeface="Fira Sans Condensed" panose="020B0603050000020004" charset="0"/>
                        </a:rPr>
                        <a:t>Null pattern </a:t>
                      </a:r>
                      <a:endParaRPr lang="en-US" sz="1400" i="1">
                        <a:solidFill>
                          <a:srgbClr val="657B83"/>
                        </a:solidFill>
                        <a:latin typeface="Fira Sans Condensed" panose="020B0603050000020004" charset="0"/>
                        <a:cs typeface="Fira Sans Condensed" panose="020B0603050000020004" charset="0"/>
                      </a:endParaRPr>
                    </a:p>
                  </a:txBody>
                  <a:tcPr>
                    <a:lnL w="12700" cmpd="sng">
                      <a:solidFill>
                        <a:srgbClr val="EEE8D5"/>
                      </a:solidFill>
                      <a:prstDash val="solid"/>
                    </a:lnL>
                    <a:lnR>
                      <a:noFill/>
                    </a:lnR>
                    <a:lnT w="12700" cmpd="sng">
                      <a:solidFill>
                        <a:srgbClr val="EEE8D5"/>
                      </a:solidFill>
                      <a:prstDash val="solid"/>
                    </a:lnT>
                    <a:lnB w="12700" cmpd="sng">
                      <a:solidFill>
                        <a:srgbClr val="EEE8D5"/>
                      </a:solidFill>
                      <a:prstDash val="solid"/>
                    </a:lnB>
                    <a:solidFill>
                      <a:srgbClr val="EEE8D5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>
                          <a:solidFill>
                            <a:srgbClr val="DC322F"/>
                          </a:solidFill>
                          <a:latin typeface="Fira Code" panose="020B0809050000020004" charset="0"/>
                          <a:cs typeface="Fira Code" panose="020B0809050000020004" charset="0"/>
                        </a:rPr>
                        <a:t>null</a:t>
                      </a:r>
                      <a:endParaRPr lang="en-US" sz="1400">
                        <a:solidFill>
                          <a:srgbClr val="DC322F"/>
                        </a:solidFill>
                        <a:latin typeface="Fira Code" panose="020B0809050000020004" charset="0"/>
                        <a:cs typeface="Fira Code" panose="020B080905000002000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F6E3"/>
                    </a:solidFill>
                  </a:tcPr>
                </a:tc>
              </a:tr>
            </a:tbl>
          </a:graphicData>
        </a:graphic>
      </p:graphicFrame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bit.ly/DeepDiveAP</a:t>
            </a:r>
            <a:endParaRPr lang="zh-CN" altLang="en-US"/>
          </a:p>
        </p:txBody>
      </p:sp>
      <p:graphicFrame>
        <p:nvGraphicFramePr>
          <p:cNvPr id="19" name="Content Placeholder 18"/>
          <p:cNvGraphicFramePr/>
          <p:nvPr>
            <p:ph sz="half" idx="1"/>
          </p:nvPr>
        </p:nvGraphicFramePr>
        <p:xfrm>
          <a:off x="603250" y="1417955"/>
          <a:ext cx="5347335" cy="4465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2605"/>
                <a:gridCol w="3554730"/>
              </a:tblGrid>
              <a:tr h="4876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400" b="0" i="1" u="sng">
                          <a:solidFill>
                            <a:srgbClr val="586E75"/>
                          </a:solidFill>
                          <a:latin typeface="Fira Sans Condensed" panose="020B0603050000020004" charset="0"/>
                          <a:cs typeface="Fira Sans Condensed" panose="020B0603050000020004" charset="0"/>
                        </a:rPr>
                        <a:t>Name</a:t>
                      </a:r>
                      <a:endParaRPr lang="en-US" altLang="en-US" sz="1400" b="0" i="1" u="sng">
                        <a:solidFill>
                          <a:srgbClr val="586E75"/>
                        </a:solidFill>
                        <a:latin typeface="Fira Sans Condensed" panose="020B0603050000020004" charset="0"/>
                        <a:cs typeface="Fira Sans Condensed" panose="020B060305000002000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8D5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400" b="0" i="1" u="sng">
                          <a:solidFill>
                            <a:srgbClr val="586E75"/>
                          </a:solidFill>
                          <a:latin typeface="Fira Sans Condensed" panose="020B0603050000020004" charset="0"/>
                          <a:cs typeface="Fira Sans Condensed" panose="020B0603050000020004" charset="0"/>
                        </a:rPr>
                        <a:t>Example</a:t>
                      </a:r>
                      <a:endParaRPr lang="en-US" altLang="en-US" sz="1400" b="0" i="1" u="sng">
                        <a:solidFill>
                          <a:srgbClr val="586E75"/>
                        </a:solidFill>
                        <a:latin typeface="Fira Sans Condensed" panose="020B0603050000020004" charset="0"/>
                        <a:cs typeface="Fira Sans Condensed" panose="020B060305000002000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8D5"/>
                    </a:solidFill>
                  </a:tcPr>
                </a:tc>
              </a:tr>
              <a:tr h="49720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 i="1">
                          <a:solidFill>
                            <a:srgbClr val="657B83"/>
                          </a:solidFill>
                          <a:latin typeface="Fira Sans Condensed" panose="020B0603050000020004" charset="0"/>
                          <a:cs typeface="Fira Sans Condensed" panose="020B0603050000020004" charset="0"/>
                        </a:rPr>
                        <a:t>Constant pattern </a:t>
                      </a:r>
                      <a:endParaRPr lang="en-US" sz="1400" i="1">
                        <a:solidFill>
                          <a:srgbClr val="657B83"/>
                        </a:solidFill>
                        <a:latin typeface="Fira Sans Condensed" panose="020B0603050000020004" charset="0"/>
                        <a:cs typeface="Fira Sans Condensed" panose="020B060305000002000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8D5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>
                          <a:solidFill>
                            <a:srgbClr val="D33682"/>
                          </a:solidFill>
                          <a:latin typeface="Fira Code" panose="020B0809050000020004" charset="0"/>
                          <a:cs typeface="Fira Code" panose="020B0809050000020004" charset="0"/>
                        </a:rPr>
                        <a:t>1.0</a:t>
                      </a:r>
                      <a:r>
                        <a:rPr lang="en-US" sz="1400">
                          <a:solidFill>
                            <a:srgbClr val="657B83"/>
                          </a:solidFill>
                          <a:latin typeface="Fira Code" panose="020B0809050000020004" charset="0"/>
                          <a:cs typeface="Fira Code" panose="020B0809050000020004" charset="0"/>
                        </a:rPr>
                        <a:t>  </a:t>
                      </a:r>
                      <a:r>
                        <a:rPr lang="en-US" sz="1400">
                          <a:solidFill>
                            <a:srgbClr val="2AA198"/>
                          </a:solidFill>
                          <a:latin typeface="Fira Code" panose="020B0809050000020004" charset="0"/>
                          <a:cs typeface="Fira Code" panose="020B0809050000020004" charset="0"/>
                        </a:rPr>
                        <a:t>"test"</a:t>
                      </a:r>
                      <a:r>
                        <a:rPr lang="en-US" sz="1400">
                          <a:solidFill>
                            <a:srgbClr val="657B83"/>
                          </a:solidFill>
                          <a:latin typeface="Fira Code" panose="020B0809050000020004" charset="0"/>
                          <a:cs typeface="Fira Code" panose="020B0809050000020004" charset="0"/>
                        </a:rPr>
                        <a:t>  </a:t>
                      </a:r>
                      <a:r>
                        <a:rPr lang="en-US" sz="1400">
                          <a:solidFill>
                            <a:srgbClr val="D33682"/>
                          </a:solidFill>
                          <a:latin typeface="Fira Code" panose="020B0809050000020004" charset="0"/>
                          <a:cs typeface="Fira Code" panose="020B0809050000020004" charset="0"/>
                        </a:rPr>
                        <a:t>30  </a:t>
                      </a:r>
                      <a:r>
                        <a:rPr lang="en-US" sz="1400">
                          <a:solidFill>
                            <a:srgbClr val="268BD2"/>
                          </a:solidFill>
                          <a:latin typeface="Fira Code" panose="020B0809050000020004" charset="0"/>
                          <a:cs typeface="Fira Code" panose="020B0809050000020004" charset="0"/>
                        </a:rPr>
                        <a:t>Color</a:t>
                      </a:r>
                      <a:r>
                        <a:rPr lang="en-US" sz="1400">
                          <a:solidFill>
                            <a:srgbClr val="657B83"/>
                          </a:solidFill>
                          <a:latin typeface="Fira Code" panose="020B0809050000020004" charset="0"/>
                          <a:cs typeface="Fira Code" panose="020B0809050000020004" charset="0"/>
                        </a:rPr>
                        <a:t>.Red</a:t>
                      </a:r>
                      <a:endParaRPr lang="en-US" sz="1400">
                        <a:solidFill>
                          <a:srgbClr val="657B83"/>
                        </a:solidFill>
                        <a:latin typeface="Fira Code" panose="020B0809050000020004" charset="0"/>
                        <a:cs typeface="Fira Code" panose="020B080905000002000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F6E3"/>
                    </a:solidFill>
                  </a:tcPr>
                </a:tc>
              </a:tr>
              <a:tr h="49720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 i="1">
                          <a:solidFill>
                            <a:srgbClr val="657B83"/>
                          </a:solidFill>
                          <a:latin typeface="Fira Sans Condensed" panose="020B0603050000020004" charset="0"/>
                          <a:cs typeface="Fira Sans Condensed" panose="020B0603050000020004" charset="0"/>
                        </a:rPr>
                        <a:t>Identifier pattern </a:t>
                      </a:r>
                      <a:endParaRPr lang="en-US" sz="1400" i="1">
                        <a:solidFill>
                          <a:srgbClr val="657B83"/>
                        </a:solidFill>
                        <a:latin typeface="Fira Sans Condensed" panose="020B0603050000020004" charset="0"/>
                        <a:cs typeface="Fira Sans Condensed" panose="020B060305000002000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8D5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>
                          <a:solidFill>
                            <a:srgbClr val="657B83"/>
                          </a:solidFill>
                          <a:latin typeface="Fira Code" panose="020B0809050000020004" charset="0"/>
                          <a:cs typeface="Fira Code" panose="020B0809050000020004" charset="0"/>
                          <a:sym typeface="+mn-ea"/>
                        </a:rPr>
                        <a:t>Some</a:t>
                      </a:r>
                      <a:r>
                        <a:rPr lang="en-US" sz="1400">
                          <a:solidFill>
                            <a:srgbClr val="859900"/>
                          </a:solidFill>
                          <a:latin typeface="Fira Code" panose="020B0809050000020004" charset="0"/>
                          <a:cs typeface="Fira Code" panose="020B0809050000020004" charset="0"/>
                          <a:sym typeface="+mn-ea"/>
                        </a:rPr>
                        <a:t>(</a:t>
                      </a:r>
                      <a:r>
                        <a:rPr lang="en-US" sz="1400">
                          <a:solidFill>
                            <a:srgbClr val="657B83"/>
                          </a:solidFill>
                          <a:latin typeface="Fira Code" panose="020B0809050000020004" charset="0"/>
                          <a:cs typeface="Fira Code" panose="020B0809050000020004" charset="0"/>
                          <a:sym typeface="+mn-ea"/>
                        </a:rPr>
                        <a:t>x</a:t>
                      </a:r>
                      <a:r>
                        <a:rPr lang="en-US" sz="1400">
                          <a:solidFill>
                            <a:srgbClr val="859900"/>
                          </a:solidFill>
                          <a:latin typeface="Fira Code" panose="020B0809050000020004" charset="0"/>
                          <a:cs typeface="Fira Code" panose="020B0809050000020004" charset="0"/>
                          <a:sym typeface="+mn-ea"/>
                        </a:rPr>
                        <a:t>)</a:t>
                      </a:r>
                      <a:r>
                        <a:rPr lang="en-US" sz="1400">
                          <a:solidFill>
                            <a:srgbClr val="657B83"/>
                          </a:solidFill>
                          <a:latin typeface="Fira Code" panose="020B0809050000020004" charset="0"/>
                          <a:cs typeface="Fira Code" panose="020B0809050000020004" charset="0"/>
                          <a:sym typeface="+mn-ea"/>
                        </a:rPr>
                        <a:t>  Failure</a:t>
                      </a:r>
                      <a:r>
                        <a:rPr lang="en-US" sz="1400">
                          <a:solidFill>
                            <a:srgbClr val="859900"/>
                          </a:solidFill>
                          <a:latin typeface="Fira Code" panose="020B0809050000020004" charset="0"/>
                          <a:cs typeface="Fira Code" panose="020B0809050000020004" charset="0"/>
                          <a:sym typeface="+mn-ea"/>
                        </a:rPr>
                        <a:t>(</a:t>
                      </a:r>
                      <a:r>
                        <a:rPr lang="en-US" sz="1400">
                          <a:solidFill>
                            <a:srgbClr val="657B83"/>
                          </a:solidFill>
                          <a:latin typeface="Fira Code" panose="020B0809050000020004" charset="0"/>
                          <a:cs typeface="Fira Code" panose="020B0809050000020004" charset="0"/>
                          <a:sym typeface="+mn-ea"/>
                        </a:rPr>
                        <a:t>msg</a:t>
                      </a:r>
                      <a:r>
                        <a:rPr lang="en-US" sz="1400">
                          <a:solidFill>
                            <a:srgbClr val="859900"/>
                          </a:solidFill>
                          <a:latin typeface="Fira Code" panose="020B0809050000020004" charset="0"/>
                          <a:cs typeface="Fira Code" panose="020B0809050000020004" charset="0"/>
                          <a:sym typeface="+mn-ea"/>
                        </a:rPr>
                        <a:t>)</a:t>
                      </a:r>
                      <a:endParaRPr lang="en-US" sz="1400">
                        <a:solidFill>
                          <a:srgbClr val="859900"/>
                        </a:solidFill>
                        <a:latin typeface="Fira Code" panose="020B0809050000020004" charset="0"/>
                        <a:cs typeface="Fira Code" panose="020B0809050000020004" charset="0"/>
                        <a:sym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F6E3"/>
                    </a:solidFill>
                  </a:tcPr>
                </a:tc>
              </a:tr>
              <a:tr h="49720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 i="1">
                          <a:solidFill>
                            <a:srgbClr val="657B83"/>
                          </a:solidFill>
                          <a:latin typeface="Fira Sans Condensed" panose="020B0603050000020004" charset="0"/>
                          <a:cs typeface="Fira Sans Condensed" panose="020B0603050000020004" charset="0"/>
                        </a:rPr>
                        <a:t>Variable pattern </a:t>
                      </a:r>
                      <a:endParaRPr lang="en-US" sz="1400" i="1">
                        <a:solidFill>
                          <a:srgbClr val="657B83"/>
                        </a:solidFill>
                        <a:latin typeface="Fira Sans Condensed" panose="020B0603050000020004" charset="0"/>
                        <a:cs typeface="Fira Sans Condensed" panose="020B060305000002000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8D5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400">
                          <a:solidFill>
                            <a:srgbClr val="657B83"/>
                          </a:solidFill>
                          <a:latin typeface="Fira Code" panose="020B0809050000020004" charset="0"/>
                          <a:cs typeface="Fira Code" panose="020B0809050000020004" charset="0"/>
                        </a:rPr>
                        <a:t>a</a:t>
                      </a:r>
                      <a:endParaRPr lang="en-US" altLang="en-US" sz="1400">
                        <a:solidFill>
                          <a:srgbClr val="657B83"/>
                        </a:solidFill>
                        <a:latin typeface="Fira Code" panose="020B0809050000020004" charset="0"/>
                        <a:cs typeface="Fira Code" panose="020B080905000002000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F6E3"/>
                    </a:solidFill>
                  </a:tcPr>
                </a:tc>
              </a:tr>
              <a:tr h="49720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 i="1">
                          <a:solidFill>
                            <a:srgbClr val="657B83"/>
                          </a:solidFill>
                          <a:latin typeface="Fira Sans Condensed" panose="020B0603050000020004" charset="0"/>
                          <a:cs typeface="Fira Sans Condensed" panose="020B0603050000020004" charset="0"/>
                        </a:rPr>
                        <a:t>as pattern </a:t>
                      </a:r>
                      <a:endParaRPr lang="en-US" sz="1400" i="1">
                        <a:solidFill>
                          <a:srgbClr val="657B83"/>
                        </a:solidFill>
                        <a:latin typeface="Fira Sans Condensed" panose="020B0603050000020004" charset="0"/>
                        <a:cs typeface="Fira Sans Condensed" panose="020B060305000002000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8D5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>
                          <a:solidFill>
                            <a:srgbClr val="859900"/>
                          </a:solidFill>
                          <a:latin typeface="Fira Code" panose="020B0809050000020004" charset="0"/>
                          <a:cs typeface="Fira Code" panose="020B0809050000020004" charset="0"/>
                          <a:sym typeface="+mn-ea"/>
                        </a:rPr>
                        <a:t>(</a:t>
                      </a:r>
                      <a:r>
                        <a:rPr lang="en-US" sz="1400">
                          <a:solidFill>
                            <a:srgbClr val="657B83"/>
                          </a:solidFill>
                          <a:latin typeface="Fira Code" panose="020B0809050000020004" charset="0"/>
                          <a:cs typeface="Fira Code" panose="020B0809050000020004" charset="0"/>
                          <a:sym typeface="+mn-ea"/>
                        </a:rPr>
                        <a:t>a</a:t>
                      </a:r>
                      <a:r>
                        <a:rPr lang="en-US" sz="1400">
                          <a:solidFill>
                            <a:srgbClr val="859900"/>
                          </a:solidFill>
                          <a:latin typeface="Fira Code" panose="020B0809050000020004" charset="0"/>
                          <a:cs typeface="Fira Code" panose="020B0809050000020004" charset="0"/>
                          <a:sym typeface="+mn-ea"/>
                        </a:rPr>
                        <a:t>,</a:t>
                      </a:r>
                      <a:r>
                        <a:rPr lang="en-US" sz="1400">
                          <a:solidFill>
                            <a:srgbClr val="657B83"/>
                          </a:solidFill>
                          <a:latin typeface="Fira Code" panose="020B0809050000020004" charset="0"/>
                          <a:cs typeface="Fira Code" panose="020B0809050000020004" charset="0"/>
                          <a:sym typeface="+mn-ea"/>
                        </a:rPr>
                        <a:t> b</a:t>
                      </a:r>
                      <a:r>
                        <a:rPr lang="en-US" sz="1400">
                          <a:solidFill>
                            <a:srgbClr val="859900"/>
                          </a:solidFill>
                          <a:latin typeface="Fira Code" panose="020B0809050000020004" charset="0"/>
                          <a:cs typeface="Fira Code" panose="020B0809050000020004" charset="0"/>
                          <a:sym typeface="+mn-ea"/>
                        </a:rPr>
                        <a:t>) as</a:t>
                      </a:r>
                      <a:r>
                        <a:rPr lang="en-US" sz="1400">
                          <a:solidFill>
                            <a:srgbClr val="657B83"/>
                          </a:solidFill>
                          <a:latin typeface="Fira Code" panose="020B0809050000020004" charset="0"/>
                          <a:cs typeface="Fira Code" panose="020B0809050000020004" charset="0"/>
                          <a:sym typeface="+mn-ea"/>
                        </a:rPr>
                        <a:t> tuple1</a:t>
                      </a:r>
                      <a:r>
                        <a:rPr lang="en-US" sz="1400">
                          <a:solidFill>
                            <a:srgbClr val="657B83"/>
                          </a:solidFill>
                          <a:latin typeface="Fira Code" panose="020B0809050000020004" charset="0"/>
                          <a:cs typeface="Fira Code" panose="020B0809050000020004" charset="0"/>
                        </a:rPr>
                        <a:t> </a:t>
                      </a:r>
                      <a:endParaRPr lang="en-US" sz="1400">
                        <a:solidFill>
                          <a:srgbClr val="657B83"/>
                        </a:solidFill>
                        <a:latin typeface="Fira Code" panose="020B0809050000020004" charset="0"/>
                        <a:cs typeface="Fira Code" panose="020B080905000002000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F6E3"/>
                    </a:solidFill>
                  </a:tcPr>
                </a:tc>
              </a:tr>
              <a:tr h="49720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 i="1">
                          <a:solidFill>
                            <a:srgbClr val="657B83"/>
                          </a:solidFill>
                          <a:latin typeface="Fira Sans Condensed" panose="020B0603050000020004" charset="0"/>
                          <a:cs typeface="Fira Sans Condensed" panose="020B0603050000020004" charset="0"/>
                        </a:rPr>
                        <a:t>OR pattern </a:t>
                      </a:r>
                      <a:endParaRPr lang="en-US" sz="1400" i="1">
                        <a:solidFill>
                          <a:srgbClr val="657B83"/>
                        </a:solidFill>
                        <a:latin typeface="Fira Sans Condensed" panose="020B0603050000020004" charset="0"/>
                        <a:cs typeface="Fira Sans Condensed" panose="020B060305000002000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8D5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>
                          <a:solidFill>
                            <a:srgbClr val="859900"/>
                          </a:solidFill>
                          <a:latin typeface="Fira Code" panose="020B0809050000020004" charset="0"/>
                          <a:cs typeface="Fira Code" panose="020B0809050000020004" charset="0"/>
                          <a:sym typeface="+mn-ea"/>
                        </a:rPr>
                        <a:t>([</a:t>
                      </a:r>
                      <a:r>
                        <a:rPr lang="en-US" sz="1400">
                          <a:solidFill>
                            <a:srgbClr val="657B83"/>
                          </a:solidFill>
                          <a:latin typeface="Fira Code" panose="020B0809050000020004" charset="0"/>
                          <a:cs typeface="Fira Code" panose="020B0809050000020004" charset="0"/>
                          <a:sym typeface="+mn-ea"/>
                        </a:rPr>
                        <a:t> h </a:t>
                      </a:r>
                      <a:r>
                        <a:rPr lang="en-US" sz="1400">
                          <a:solidFill>
                            <a:srgbClr val="859900"/>
                          </a:solidFill>
                          <a:latin typeface="Fira Code" panose="020B0809050000020004" charset="0"/>
                          <a:cs typeface="Fira Code" panose="020B0809050000020004" charset="0"/>
                          <a:sym typeface="+mn-ea"/>
                        </a:rPr>
                        <a:t>] | [</a:t>
                      </a:r>
                      <a:r>
                        <a:rPr lang="en-US" sz="1400">
                          <a:solidFill>
                            <a:srgbClr val="657B83"/>
                          </a:solidFill>
                          <a:latin typeface="Fira Code" panose="020B0809050000020004" charset="0"/>
                          <a:cs typeface="Fira Code" panose="020B0809050000020004" charset="0"/>
                          <a:sym typeface="+mn-ea"/>
                        </a:rPr>
                        <a:t> h</a:t>
                      </a:r>
                      <a:r>
                        <a:rPr lang="en-US" sz="1400">
                          <a:solidFill>
                            <a:srgbClr val="859900"/>
                          </a:solidFill>
                          <a:latin typeface="Fira Code" panose="020B0809050000020004" charset="0"/>
                          <a:cs typeface="Fira Code" panose="020B0809050000020004" charset="0"/>
                          <a:sym typeface="+mn-ea"/>
                        </a:rPr>
                        <a:t>;</a:t>
                      </a:r>
                      <a:r>
                        <a:rPr lang="en-US" sz="1400">
                          <a:solidFill>
                            <a:srgbClr val="657B83"/>
                          </a:solidFill>
                          <a:latin typeface="Fira Code" panose="020B0809050000020004" charset="0"/>
                          <a:cs typeface="Fira Code" panose="020B0809050000020004" charset="0"/>
                          <a:sym typeface="+mn-ea"/>
                        </a:rPr>
                        <a:t> _ </a:t>
                      </a:r>
                      <a:r>
                        <a:rPr lang="en-US" sz="1400">
                          <a:solidFill>
                            <a:srgbClr val="859900"/>
                          </a:solidFill>
                          <a:latin typeface="Fira Code" panose="020B0809050000020004" charset="0"/>
                          <a:cs typeface="Fira Code" panose="020B0809050000020004" charset="0"/>
                          <a:sym typeface="+mn-ea"/>
                        </a:rPr>
                        <a:t>])</a:t>
                      </a:r>
                      <a:endParaRPr lang="en-US" sz="1400">
                        <a:solidFill>
                          <a:srgbClr val="859900"/>
                        </a:solidFill>
                        <a:latin typeface="Fira Code" panose="020B0809050000020004" charset="0"/>
                        <a:cs typeface="Fira Code" panose="020B0809050000020004" charset="0"/>
                        <a:sym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F6E3"/>
                    </a:solidFill>
                  </a:tcPr>
                </a:tc>
              </a:tr>
              <a:tr h="49720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 i="1">
                          <a:solidFill>
                            <a:srgbClr val="657B83"/>
                          </a:solidFill>
                          <a:latin typeface="Fira Sans Condensed" panose="020B0603050000020004" charset="0"/>
                          <a:cs typeface="Fira Sans Condensed" panose="020B0603050000020004" charset="0"/>
                        </a:rPr>
                        <a:t>AND pattern </a:t>
                      </a:r>
                      <a:endParaRPr lang="en-US" sz="1400" i="1">
                        <a:solidFill>
                          <a:srgbClr val="657B83"/>
                        </a:solidFill>
                        <a:latin typeface="Fira Sans Condensed" panose="020B0603050000020004" charset="0"/>
                        <a:cs typeface="Fira Sans Condensed" panose="020B060305000002000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8D5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>
                          <a:solidFill>
                            <a:srgbClr val="859900"/>
                          </a:solidFill>
                          <a:latin typeface="Fira Code" panose="020B0809050000020004" charset="0"/>
                          <a:cs typeface="Fira Code" panose="020B0809050000020004" charset="0"/>
                          <a:sym typeface="+mn-ea"/>
                        </a:rPr>
                        <a:t>(</a:t>
                      </a:r>
                      <a:r>
                        <a:rPr lang="en-US" sz="1400">
                          <a:solidFill>
                            <a:srgbClr val="657B83"/>
                          </a:solidFill>
                          <a:latin typeface="Fira Code" panose="020B0809050000020004" charset="0"/>
                          <a:cs typeface="Fira Code" panose="020B0809050000020004" charset="0"/>
                          <a:sym typeface="+mn-ea"/>
                        </a:rPr>
                        <a:t>a</a:t>
                      </a:r>
                      <a:r>
                        <a:rPr lang="en-US" sz="1400">
                          <a:solidFill>
                            <a:srgbClr val="859900"/>
                          </a:solidFill>
                          <a:latin typeface="Fira Code" panose="020B0809050000020004" charset="0"/>
                          <a:cs typeface="Fira Code" panose="020B0809050000020004" charset="0"/>
                          <a:sym typeface="+mn-ea"/>
                        </a:rPr>
                        <a:t>,</a:t>
                      </a:r>
                      <a:r>
                        <a:rPr lang="en-US" sz="1400">
                          <a:solidFill>
                            <a:srgbClr val="657B83"/>
                          </a:solidFill>
                          <a:latin typeface="Fira Code" panose="020B0809050000020004" charset="0"/>
                          <a:cs typeface="Fira Code" panose="020B0809050000020004" charset="0"/>
                          <a:sym typeface="+mn-ea"/>
                        </a:rPr>
                        <a:t> b</a:t>
                      </a:r>
                      <a:r>
                        <a:rPr lang="en-US" sz="1400">
                          <a:solidFill>
                            <a:srgbClr val="859900"/>
                          </a:solidFill>
                          <a:latin typeface="Fira Code" panose="020B0809050000020004" charset="0"/>
                          <a:cs typeface="Fira Code" panose="020B0809050000020004" charset="0"/>
                          <a:sym typeface="+mn-ea"/>
                        </a:rPr>
                        <a:t>) &amp; (</a:t>
                      </a:r>
                      <a:r>
                        <a:rPr lang="en-US" sz="1400">
                          <a:solidFill>
                            <a:srgbClr val="657B83"/>
                          </a:solidFill>
                          <a:latin typeface="Fira Code" panose="020B0809050000020004" charset="0"/>
                          <a:cs typeface="Fira Code" panose="020B0809050000020004" charset="0"/>
                          <a:sym typeface="+mn-ea"/>
                        </a:rPr>
                        <a:t>_</a:t>
                      </a:r>
                      <a:r>
                        <a:rPr lang="en-US" sz="1400">
                          <a:solidFill>
                            <a:srgbClr val="859900"/>
                          </a:solidFill>
                          <a:latin typeface="Fira Code" panose="020B0809050000020004" charset="0"/>
                          <a:cs typeface="Fira Code" panose="020B0809050000020004" charset="0"/>
                          <a:sym typeface="+mn-ea"/>
                        </a:rPr>
                        <a:t>,</a:t>
                      </a:r>
                      <a:r>
                        <a:rPr lang="en-US" sz="1400">
                          <a:solidFill>
                            <a:srgbClr val="657B83"/>
                          </a:solidFill>
                          <a:latin typeface="Fira Code" panose="020B0809050000020004" charset="0"/>
                          <a:cs typeface="Fira Code" panose="020B0809050000020004" charset="0"/>
                          <a:sym typeface="+mn-ea"/>
                        </a:rPr>
                        <a:t> </a:t>
                      </a:r>
                      <a:r>
                        <a:rPr lang="en-US" sz="1400">
                          <a:solidFill>
                            <a:srgbClr val="2AA198"/>
                          </a:solidFill>
                          <a:latin typeface="Fira Code" panose="020B0809050000020004" charset="0"/>
                          <a:cs typeface="Fira Code" panose="020B0809050000020004" charset="0"/>
                          <a:sym typeface="+mn-ea"/>
                        </a:rPr>
                        <a:t>"test"</a:t>
                      </a:r>
                      <a:r>
                        <a:rPr lang="en-US" sz="1400">
                          <a:solidFill>
                            <a:srgbClr val="859900"/>
                          </a:solidFill>
                          <a:latin typeface="Fira Code" panose="020B0809050000020004" charset="0"/>
                          <a:cs typeface="Fira Code" panose="020B0809050000020004" charset="0"/>
                          <a:sym typeface="+mn-ea"/>
                        </a:rPr>
                        <a:t>)</a:t>
                      </a:r>
                      <a:r>
                        <a:rPr lang="en-US" sz="1400">
                          <a:solidFill>
                            <a:srgbClr val="657B83"/>
                          </a:solidFill>
                          <a:latin typeface="Fira Code" panose="020B0809050000020004" charset="0"/>
                          <a:cs typeface="Fira Code" panose="020B0809050000020004" charset="0"/>
                        </a:rPr>
                        <a:t> </a:t>
                      </a:r>
                      <a:endParaRPr lang="en-US" sz="1400">
                        <a:solidFill>
                          <a:srgbClr val="657B83"/>
                        </a:solidFill>
                        <a:latin typeface="Fira Code" panose="020B0809050000020004" charset="0"/>
                        <a:cs typeface="Fira Code" panose="020B080905000002000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F6E3"/>
                    </a:solidFill>
                  </a:tcPr>
                </a:tc>
              </a:tr>
              <a:tr h="49720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 i="1">
                          <a:solidFill>
                            <a:srgbClr val="657B83"/>
                          </a:solidFill>
                          <a:latin typeface="Fira Sans Condensed" panose="020B0603050000020004" charset="0"/>
                          <a:cs typeface="Fira Sans Condensed" panose="020B0603050000020004" charset="0"/>
                        </a:rPr>
                        <a:t>Cons pattern </a:t>
                      </a:r>
                      <a:endParaRPr lang="en-US" sz="1400" i="1">
                        <a:solidFill>
                          <a:srgbClr val="657B83"/>
                        </a:solidFill>
                        <a:latin typeface="Fira Sans Condensed" panose="020B0603050000020004" charset="0"/>
                        <a:cs typeface="Fira Sans Condensed" panose="020B060305000002000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8D5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400">
                          <a:solidFill>
                            <a:srgbClr val="657B83"/>
                          </a:solidFill>
                          <a:latin typeface="Fira Code" panose="020B0809050000020004" charset="0"/>
                          <a:cs typeface="Fira Code" panose="020B0809050000020004" charset="0"/>
                        </a:rPr>
                        <a:t>h </a:t>
                      </a:r>
                      <a:r>
                        <a:rPr lang="en-US" altLang="en-US" sz="1400">
                          <a:solidFill>
                            <a:srgbClr val="859900"/>
                          </a:solidFill>
                          <a:latin typeface="Fira Code" panose="020B0809050000020004" charset="0"/>
                          <a:cs typeface="Fira Code" panose="020B0809050000020004" charset="0"/>
                        </a:rPr>
                        <a:t>::</a:t>
                      </a:r>
                      <a:r>
                        <a:rPr lang="en-US" altLang="en-US" sz="1400">
                          <a:solidFill>
                            <a:srgbClr val="657B83"/>
                          </a:solidFill>
                          <a:latin typeface="Fira Code" panose="020B0809050000020004" charset="0"/>
                          <a:cs typeface="Fira Code" panose="020B0809050000020004" charset="0"/>
                        </a:rPr>
                        <a:t> t</a:t>
                      </a:r>
                      <a:r>
                        <a:rPr lang="en-US" sz="1400">
                          <a:solidFill>
                            <a:srgbClr val="657B83"/>
                          </a:solidFill>
                          <a:latin typeface="Fira Code" panose="020B0809050000020004" charset="0"/>
                          <a:cs typeface="Fira Code" panose="020B0809050000020004" charset="0"/>
                        </a:rPr>
                        <a:t> </a:t>
                      </a:r>
                      <a:endParaRPr lang="en-US" sz="1400">
                        <a:solidFill>
                          <a:srgbClr val="657B83"/>
                        </a:solidFill>
                        <a:latin typeface="Fira Code" panose="020B0809050000020004" charset="0"/>
                        <a:cs typeface="Fira Code" panose="020B080905000002000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F6E3"/>
                    </a:solidFill>
                  </a:tcPr>
                </a:tc>
              </a:tr>
              <a:tr h="49720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 i="1">
                          <a:solidFill>
                            <a:srgbClr val="657B83"/>
                          </a:solidFill>
                          <a:latin typeface="Fira Sans Condensed" panose="020B0603050000020004" charset="0"/>
                          <a:cs typeface="Fira Sans Condensed" panose="020B0603050000020004" charset="0"/>
                        </a:rPr>
                        <a:t>List pattern </a:t>
                      </a:r>
                      <a:endParaRPr lang="en-US" sz="1400" i="1">
                        <a:solidFill>
                          <a:srgbClr val="657B83"/>
                        </a:solidFill>
                        <a:latin typeface="Fira Sans Condensed" panose="020B0603050000020004" charset="0"/>
                        <a:cs typeface="Fira Sans Condensed" panose="020B060305000002000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8D5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>
                          <a:solidFill>
                            <a:srgbClr val="859900"/>
                          </a:solidFill>
                          <a:latin typeface="Fira Code" panose="020B0809050000020004" charset="0"/>
                          <a:cs typeface="Fira Code" panose="020B0809050000020004" charset="0"/>
                          <a:sym typeface="+mn-ea"/>
                        </a:rPr>
                        <a:t>[</a:t>
                      </a:r>
                      <a:r>
                        <a:rPr lang="en-US" sz="1400">
                          <a:solidFill>
                            <a:srgbClr val="657B83"/>
                          </a:solidFill>
                          <a:latin typeface="Fira Code" panose="020B0809050000020004" charset="0"/>
                          <a:cs typeface="Fira Code" panose="020B0809050000020004" charset="0"/>
                          <a:sym typeface="+mn-ea"/>
                        </a:rPr>
                        <a:t> a</a:t>
                      </a:r>
                      <a:r>
                        <a:rPr lang="en-US" sz="1400">
                          <a:solidFill>
                            <a:srgbClr val="859900"/>
                          </a:solidFill>
                          <a:latin typeface="Fira Code" panose="020B0809050000020004" charset="0"/>
                          <a:cs typeface="Fira Code" panose="020B0809050000020004" charset="0"/>
                          <a:sym typeface="+mn-ea"/>
                        </a:rPr>
                        <a:t>;</a:t>
                      </a:r>
                      <a:r>
                        <a:rPr lang="en-US" sz="1400">
                          <a:solidFill>
                            <a:srgbClr val="657B83"/>
                          </a:solidFill>
                          <a:latin typeface="Fira Code" panose="020B0809050000020004" charset="0"/>
                          <a:cs typeface="Fira Code" panose="020B0809050000020004" charset="0"/>
                          <a:sym typeface="+mn-ea"/>
                        </a:rPr>
                        <a:t> b</a:t>
                      </a:r>
                      <a:r>
                        <a:rPr lang="en-US" sz="1400">
                          <a:solidFill>
                            <a:srgbClr val="859900"/>
                          </a:solidFill>
                          <a:latin typeface="Fira Code" panose="020B0809050000020004" charset="0"/>
                          <a:cs typeface="Fira Code" panose="020B0809050000020004" charset="0"/>
                          <a:sym typeface="+mn-ea"/>
                        </a:rPr>
                        <a:t>;</a:t>
                      </a:r>
                      <a:r>
                        <a:rPr lang="en-US" sz="1400">
                          <a:solidFill>
                            <a:srgbClr val="657B83"/>
                          </a:solidFill>
                          <a:latin typeface="Fira Code" panose="020B0809050000020004" charset="0"/>
                          <a:cs typeface="Fira Code" panose="020B0809050000020004" charset="0"/>
                          <a:sym typeface="+mn-ea"/>
                        </a:rPr>
                        <a:t> c </a:t>
                      </a:r>
                      <a:r>
                        <a:rPr lang="en-US" sz="1400">
                          <a:solidFill>
                            <a:srgbClr val="859900"/>
                          </a:solidFill>
                          <a:latin typeface="Fira Code" panose="020B0809050000020004" charset="0"/>
                          <a:cs typeface="Fira Code" panose="020B0809050000020004" charset="0"/>
                          <a:sym typeface="+mn-ea"/>
                        </a:rPr>
                        <a:t>]</a:t>
                      </a:r>
                      <a:endParaRPr lang="en-US" sz="1400">
                        <a:solidFill>
                          <a:srgbClr val="859900"/>
                        </a:solidFill>
                        <a:latin typeface="Fira Code" panose="020B0809050000020004" charset="0"/>
                        <a:cs typeface="Fira Code" panose="020B0809050000020004" charset="0"/>
                        <a:sym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F6E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6E3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en-US" altLang="en-US" b="1">
                <a:solidFill>
                  <a:srgbClr val="002B36"/>
                </a:solidFill>
                <a:latin typeface="Fira Sans Condensed" panose="020B0603050000020004" charset="0"/>
                <a:cs typeface="Fira Sans Condensed" panose="020B0603050000020004" charset="0"/>
              </a:rPr>
              <a:t>Pattern Matching</a:t>
            </a:r>
            <a:r>
              <a:rPr lang="en-US" altLang="en-US">
                <a:solidFill>
                  <a:srgbClr val="002B36"/>
                </a:solidFill>
                <a:latin typeface="Fira Sans Condensed" panose="020B0603050000020004" charset="0"/>
                <a:cs typeface="Fira Sans Condensed" panose="020B0603050000020004" charset="0"/>
              </a:rPr>
              <a:t> </a:t>
            </a:r>
            <a:r>
              <a:rPr lang="en-US" altLang="en-US" sz="2400" i="1">
                <a:latin typeface="Fira Sans Condensed" panose="020B0603050000020004" charset="0"/>
                <a:cs typeface="Fira Sans Condensed" panose="020B0603050000020004" charset="0"/>
              </a:rPr>
              <a:t>(Limitations)</a:t>
            </a:r>
            <a:endParaRPr lang="en-US" altLang="en-US" sz="2400" i="1">
              <a:latin typeface="Fira Sans Condensed" panose="020B0603050000020004" charset="0"/>
              <a:cs typeface="Fira Sans Condensed" panose="020B060305000002000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9600" y="1417955"/>
            <a:ext cx="10972800" cy="4525963"/>
          </a:xfrm>
          <a:noFill/>
          <a:ln w="12700">
            <a:solidFill>
              <a:srgbClr val="EEE8D5"/>
            </a:solidFill>
          </a:ln>
        </p:spPr>
        <p:txBody>
          <a:bodyPr anchor="ctr" anchorCtr="0"/>
          <a:p>
            <a:pPr marL="0" indent="0" algn="l">
              <a:lnSpc>
                <a:spcPct val="100000"/>
              </a:lnSpc>
              <a:buNone/>
            </a:pPr>
            <a:r>
              <a:rPr lang="en-US" altLang="en-US" sz="140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let rec </a:t>
            </a:r>
            <a:r>
              <a:rPr lang="en-US" altLang="en-US" sz="1400">
                <a:solidFill>
                  <a:srgbClr val="586E75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formatType </a:t>
            </a:r>
            <a:r>
              <a:rPr lang="en-US" altLang="en-US" sz="140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(</a:t>
            </a:r>
            <a:r>
              <a:rPr lang="en-US" altLang="en-US" sz="1400">
                <a:solidFill>
                  <a:srgbClr val="586E75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info </a:t>
            </a:r>
            <a:r>
              <a:rPr lang="en-US" altLang="en-US" sz="140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:</a:t>
            </a:r>
            <a:r>
              <a:rPr lang="en-US" altLang="en-US" sz="1400">
                <a:solidFill>
                  <a:srgbClr val="586E75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 </a:t>
            </a:r>
            <a:r>
              <a:rPr lang="en-US" altLang="en-US" sz="1400">
                <a:solidFill>
                  <a:srgbClr val="268BD2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Type</a:t>
            </a:r>
            <a:r>
              <a:rPr lang="en-US" altLang="en-US" sz="140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) =</a:t>
            </a:r>
            <a:endParaRPr lang="en-US" altLang="en-US" sz="1400">
              <a:solidFill>
                <a:srgbClr val="586E75"/>
              </a:solidFill>
              <a:latin typeface="Fira Code" panose="020B0809050000020004" charset="0"/>
              <a:cs typeface="Fira Code" panose="020B0809050000020004" charset="0"/>
              <a:sym typeface="+mn-ea"/>
            </a:endParaRPr>
          </a:p>
          <a:p>
            <a:pPr marL="0" indent="0" algn="l">
              <a:lnSpc>
                <a:spcPct val="100000"/>
              </a:lnSpc>
              <a:buNone/>
            </a:pPr>
            <a:r>
              <a:rPr lang="en-US" altLang="en-US" sz="1400">
                <a:solidFill>
                  <a:srgbClr val="586E75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  </a:t>
            </a:r>
            <a:r>
              <a:rPr lang="en-US" altLang="en-US" sz="140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if </a:t>
            </a:r>
            <a:r>
              <a:rPr lang="en-US" altLang="en-US" sz="1400">
                <a:solidFill>
                  <a:srgbClr val="586E75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info.IsGenericParameter </a:t>
            </a:r>
            <a:r>
              <a:rPr lang="en-US" altLang="en-US" sz="140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then </a:t>
            </a:r>
            <a:endParaRPr lang="en-US" altLang="en-US" sz="1400">
              <a:solidFill>
                <a:srgbClr val="586E75"/>
              </a:solidFill>
              <a:latin typeface="Fira Code" panose="020B0809050000020004" charset="0"/>
              <a:cs typeface="Fira Code" panose="020B0809050000020004" charset="0"/>
              <a:sym typeface="+mn-ea"/>
            </a:endParaRPr>
          </a:p>
          <a:p>
            <a:pPr marL="0" indent="0" algn="l">
              <a:lnSpc>
                <a:spcPct val="100000"/>
              </a:lnSpc>
              <a:buNone/>
            </a:pPr>
            <a:r>
              <a:rPr lang="en-US" altLang="en-US" sz="1400">
                <a:solidFill>
                  <a:srgbClr val="586E75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    sprintf </a:t>
            </a:r>
            <a:r>
              <a:rPr lang="en-US" altLang="en-US" sz="1400">
                <a:solidFill>
                  <a:srgbClr val="2AA198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"!</a:t>
            </a:r>
            <a:r>
              <a:rPr lang="en-US" altLang="en-US" sz="1400">
                <a:solidFill>
                  <a:srgbClr val="6C71C4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%d</a:t>
            </a:r>
            <a:r>
              <a:rPr lang="en-US" altLang="en-US" sz="1400">
                <a:solidFill>
                  <a:srgbClr val="2AA198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"</a:t>
            </a:r>
            <a:r>
              <a:rPr lang="en-US" altLang="en-US" sz="1400">
                <a:solidFill>
                  <a:srgbClr val="586E75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 info.GenericParameterPosition</a:t>
            </a:r>
            <a:endParaRPr lang="en-US" altLang="en-US" sz="1400">
              <a:solidFill>
                <a:srgbClr val="586E75"/>
              </a:solidFill>
              <a:latin typeface="Fira Code" panose="020B0809050000020004" charset="0"/>
              <a:cs typeface="Fira Code" panose="020B0809050000020004" charset="0"/>
              <a:sym typeface="+mn-ea"/>
            </a:endParaRPr>
          </a:p>
          <a:p>
            <a:pPr marL="0" indent="0" algn="l">
              <a:lnSpc>
                <a:spcPct val="100000"/>
              </a:lnSpc>
              <a:buNone/>
            </a:pPr>
            <a:r>
              <a:rPr lang="en-US" altLang="en-US" sz="1400">
                <a:solidFill>
                  <a:srgbClr val="586E75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  </a:t>
            </a:r>
            <a:r>
              <a:rPr lang="en-US" altLang="en-US" sz="140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elif </a:t>
            </a:r>
            <a:r>
              <a:rPr lang="en-US" altLang="en-US" sz="1400">
                <a:solidFill>
                  <a:srgbClr val="586E75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info.IsGenericType </a:t>
            </a:r>
            <a:r>
              <a:rPr lang="en-US" altLang="en-US" sz="140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|| not</a:t>
            </a:r>
            <a:r>
              <a:rPr lang="en-US" altLang="en-US" sz="1400">
                <a:solidFill>
                  <a:srgbClr val="586E75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 info.HasElementType </a:t>
            </a:r>
            <a:r>
              <a:rPr lang="en-US" altLang="en-US" sz="140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then</a:t>
            </a:r>
            <a:endParaRPr lang="en-US" altLang="en-US" sz="1400">
              <a:solidFill>
                <a:srgbClr val="586E75"/>
              </a:solidFill>
              <a:latin typeface="Fira Code" panose="020B0809050000020004" charset="0"/>
              <a:cs typeface="Fira Code" panose="020B0809050000020004" charset="0"/>
              <a:sym typeface="+mn-ea"/>
            </a:endParaRPr>
          </a:p>
          <a:p>
            <a:pPr marL="0" indent="0" algn="l">
              <a:lnSpc>
                <a:spcPct val="100000"/>
              </a:lnSpc>
              <a:buNone/>
            </a:pPr>
            <a:r>
              <a:rPr lang="en-US" altLang="en-US" sz="1400">
                <a:solidFill>
                  <a:srgbClr val="586E75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    </a:t>
            </a:r>
            <a:r>
              <a:rPr lang="en-US" altLang="en-US" sz="140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let </a:t>
            </a:r>
            <a:r>
              <a:rPr lang="en-US" altLang="en-US" sz="1400">
                <a:solidFill>
                  <a:srgbClr val="586E75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args </a:t>
            </a:r>
            <a:r>
              <a:rPr lang="en-US" altLang="en-US" sz="140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=</a:t>
            </a:r>
            <a:r>
              <a:rPr lang="en-US" altLang="en-US" sz="1400">
                <a:solidFill>
                  <a:srgbClr val="586E75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 </a:t>
            </a:r>
            <a:r>
              <a:rPr lang="en-US" altLang="en-US" sz="140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if </a:t>
            </a:r>
            <a:r>
              <a:rPr lang="en-US" altLang="en-US" sz="1400">
                <a:solidFill>
                  <a:srgbClr val="586E75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info.IsGenericType </a:t>
            </a:r>
            <a:r>
              <a:rPr lang="en-US" altLang="en-US" sz="140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then </a:t>
            </a:r>
            <a:r>
              <a:rPr lang="en-US" altLang="en-US" sz="1400">
                <a:solidFill>
                  <a:srgbClr val="586E75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info.GetGenericArguments</a:t>
            </a:r>
            <a:r>
              <a:rPr lang="en-US" altLang="en-US" sz="140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() else [||]</a:t>
            </a:r>
            <a:endParaRPr lang="en-US" altLang="en-US" sz="1400">
              <a:solidFill>
                <a:srgbClr val="586E75"/>
              </a:solidFill>
              <a:latin typeface="Fira Code" panose="020B0809050000020004" charset="0"/>
              <a:cs typeface="Fira Code" panose="020B0809050000020004" charset="0"/>
              <a:sym typeface="+mn-ea"/>
            </a:endParaRPr>
          </a:p>
          <a:p>
            <a:pPr marL="0" indent="0" algn="l">
              <a:lnSpc>
                <a:spcPct val="100000"/>
              </a:lnSpc>
              <a:buNone/>
            </a:pPr>
            <a:r>
              <a:rPr lang="en-US" altLang="en-US" sz="1400">
                <a:solidFill>
                  <a:srgbClr val="586E75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    </a:t>
            </a:r>
            <a:r>
              <a:rPr lang="en-US" altLang="en-US" sz="140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let </a:t>
            </a:r>
            <a:r>
              <a:rPr lang="en-US" altLang="en-US" sz="1400">
                <a:solidFill>
                  <a:srgbClr val="586E75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con </a:t>
            </a:r>
            <a:r>
              <a:rPr lang="en-US" altLang="en-US" sz="140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=</a:t>
            </a:r>
            <a:r>
              <a:rPr lang="en-US" altLang="en-US" sz="1400">
                <a:solidFill>
                  <a:srgbClr val="586E75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 info.GetGenericTypeDefinition</a:t>
            </a:r>
            <a:r>
              <a:rPr lang="en-US" altLang="en-US" sz="140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()</a:t>
            </a:r>
            <a:endParaRPr lang="en-US" altLang="en-US" sz="1400">
              <a:solidFill>
                <a:srgbClr val="586E75"/>
              </a:solidFill>
              <a:latin typeface="Fira Code" panose="020B0809050000020004" charset="0"/>
              <a:cs typeface="Fira Code" panose="020B0809050000020004" charset="0"/>
              <a:sym typeface="+mn-ea"/>
            </a:endParaRPr>
          </a:p>
          <a:p>
            <a:pPr marL="0" indent="0" algn="l">
              <a:lnSpc>
                <a:spcPct val="100000"/>
              </a:lnSpc>
              <a:buNone/>
            </a:pPr>
            <a:r>
              <a:rPr lang="en-US" altLang="en-US" sz="1400">
                <a:solidFill>
                  <a:srgbClr val="586E75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    </a:t>
            </a:r>
            <a:r>
              <a:rPr lang="en-US" altLang="en-US" sz="140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if </a:t>
            </a:r>
            <a:r>
              <a:rPr lang="en-US" altLang="en-US" sz="1400">
                <a:solidFill>
                  <a:srgbClr val="586E75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args.Length </a:t>
            </a:r>
            <a:r>
              <a:rPr lang="en-US" altLang="en-US" sz="140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= </a:t>
            </a:r>
            <a:r>
              <a:rPr lang="en-US" altLang="en-US" sz="1400">
                <a:solidFill>
                  <a:srgbClr val="D33682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0</a:t>
            </a:r>
            <a:r>
              <a:rPr lang="en-US" altLang="en-US" sz="1400">
                <a:solidFill>
                  <a:srgbClr val="586E75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 </a:t>
            </a:r>
            <a:r>
              <a:rPr lang="en-US" altLang="en-US" sz="140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then </a:t>
            </a:r>
            <a:endParaRPr lang="en-US" altLang="en-US" sz="1400">
              <a:solidFill>
                <a:srgbClr val="586E75"/>
              </a:solidFill>
              <a:latin typeface="Fira Code" panose="020B0809050000020004" charset="0"/>
              <a:cs typeface="Fira Code" panose="020B0809050000020004" charset="0"/>
              <a:sym typeface="+mn-ea"/>
            </a:endParaRPr>
          </a:p>
          <a:p>
            <a:pPr marL="0" indent="0" algn="l">
              <a:lnSpc>
                <a:spcPct val="100000"/>
              </a:lnSpc>
              <a:buNone/>
            </a:pPr>
            <a:r>
              <a:rPr lang="en-US" altLang="en-US" sz="1400">
                <a:solidFill>
                  <a:srgbClr val="586E75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      sprintf </a:t>
            </a:r>
            <a:r>
              <a:rPr lang="en-US" altLang="en-US" sz="1400">
                <a:solidFill>
                  <a:srgbClr val="2AA198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"</a:t>
            </a:r>
            <a:r>
              <a:rPr lang="en-US" altLang="en-US" sz="1400">
                <a:solidFill>
                  <a:srgbClr val="6C71C4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%s</a:t>
            </a:r>
            <a:r>
              <a:rPr lang="en-US" altLang="en-US" sz="1400">
                <a:solidFill>
                  <a:srgbClr val="2AA198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"</a:t>
            </a:r>
            <a:r>
              <a:rPr lang="en-US" altLang="en-US" sz="1400">
                <a:solidFill>
                  <a:srgbClr val="586E75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 con.Name </a:t>
            </a:r>
            <a:endParaRPr lang="en-US" altLang="en-US" sz="1400">
              <a:solidFill>
                <a:srgbClr val="586E75"/>
              </a:solidFill>
              <a:latin typeface="Fira Code" panose="020B0809050000020004" charset="0"/>
              <a:cs typeface="Fira Code" panose="020B0809050000020004" charset="0"/>
              <a:sym typeface="+mn-ea"/>
            </a:endParaRPr>
          </a:p>
          <a:p>
            <a:pPr marL="0" indent="0" algn="l">
              <a:lnSpc>
                <a:spcPct val="100000"/>
              </a:lnSpc>
              <a:buNone/>
            </a:pPr>
            <a:r>
              <a:rPr lang="en-US" altLang="en-US" sz="1400">
                <a:solidFill>
                  <a:srgbClr val="586E75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    </a:t>
            </a:r>
            <a:r>
              <a:rPr lang="en-US" altLang="en-US" sz="140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else </a:t>
            </a:r>
            <a:r>
              <a:rPr lang="en-US" altLang="en-US" sz="1400">
                <a:solidFill>
                  <a:srgbClr val="586E75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sprintf </a:t>
            </a:r>
            <a:r>
              <a:rPr lang="en-US" altLang="en-US" sz="1400">
                <a:solidFill>
                  <a:srgbClr val="2AA198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"</a:t>
            </a:r>
            <a:r>
              <a:rPr lang="en-US" altLang="en-US" sz="1400">
                <a:solidFill>
                  <a:srgbClr val="6C71C4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%s</a:t>
            </a:r>
            <a:r>
              <a:rPr lang="en-US" altLang="en-US" sz="1400">
                <a:solidFill>
                  <a:srgbClr val="2AA198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&lt;</a:t>
            </a:r>
            <a:r>
              <a:rPr lang="en-US" altLang="en-US" sz="1400">
                <a:solidFill>
                  <a:srgbClr val="6C71C4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%s</a:t>
            </a:r>
            <a:r>
              <a:rPr lang="en-US" altLang="en-US" sz="1400">
                <a:solidFill>
                  <a:srgbClr val="2AA198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&gt;"</a:t>
            </a:r>
            <a:r>
              <a:rPr lang="en-US" altLang="en-US" sz="1400">
                <a:solidFill>
                  <a:srgbClr val="586E75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 con.Name </a:t>
            </a:r>
            <a:r>
              <a:rPr lang="en-US" altLang="en-US" sz="140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(</a:t>
            </a:r>
            <a:r>
              <a:rPr lang="en-US" altLang="en-US" sz="1400">
                <a:solidFill>
                  <a:srgbClr val="586E75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formatTypes args</a:t>
            </a:r>
            <a:r>
              <a:rPr lang="en-US" altLang="en-US" sz="140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)</a:t>
            </a:r>
            <a:endParaRPr lang="en-US" altLang="en-US" sz="1400">
              <a:solidFill>
                <a:srgbClr val="586E75"/>
              </a:solidFill>
              <a:latin typeface="Fira Code" panose="020B0809050000020004" charset="0"/>
              <a:cs typeface="Fira Code" panose="020B0809050000020004" charset="0"/>
              <a:sym typeface="+mn-ea"/>
            </a:endParaRPr>
          </a:p>
          <a:p>
            <a:pPr marL="0" indent="0" algn="l">
              <a:lnSpc>
                <a:spcPct val="100000"/>
              </a:lnSpc>
              <a:buNone/>
            </a:pPr>
            <a:r>
              <a:rPr lang="en-US" altLang="en-US" sz="1400">
                <a:solidFill>
                  <a:srgbClr val="586E75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  </a:t>
            </a:r>
            <a:r>
              <a:rPr lang="en-US" altLang="en-US" sz="140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elif </a:t>
            </a:r>
            <a:r>
              <a:rPr lang="en-US" altLang="en-US" sz="1400">
                <a:solidFill>
                  <a:srgbClr val="586E75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info.IsArray </a:t>
            </a:r>
            <a:r>
              <a:rPr lang="en-US" altLang="en-US" sz="140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then </a:t>
            </a:r>
            <a:endParaRPr lang="en-US" altLang="en-US" sz="1400">
              <a:solidFill>
                <a:srgbClr val="586E75"/>
              </a:solidFill>
              <a:latin typeface="Fira Code" panose="020B0809050000020004" charset="0"/>
              <a:cs typeface="Fira Code" panose="020B0809050000020004" charset="0"/>
              <a:sym typeface="+mn-ea"/>
            </a:endParaRPr>
          </a:p>
          <a:p>
            <a:pPr marL="0" indent="0" algn="l">
              <a:lnSpc>
                <a:spcPct val="100000"/>
              </a:lnSpc>
              <a:buNone/>
            </a:pPr>
            <a:r>
              <a:rPr lang="en-US" altLang="en-US" sz="1400">
                <a:solidFill>
                  <a:srgbClr val="586E75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    sprintf </a:t>
            </a:r>
            <a:r>
              <a:rPr lang="en-US" altLang="en-US" sz="1400">
                <a:solidFill>
                  <a:srgbClr val="2AA198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"Array(</a:t>
            </a:r>
            <a:r>
              <a:rPr lang="en-US" altLang="en-US" sz="1400">
                <a:solidFill>
                  <a:srgbClr val="6C71C4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%d</a:t>
            </a:r>
            <a:r>
              <a:rPr lang="en-US" altLang="en-US" sz="1400">
                <a:solidFill>
                  <a:srgbClr val="2AA198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,</a:t>
            </a:r>
            <a:r>
              <a:rPr lang="en-US" altLang="en-US" sz="1400">
                <a:solidFill>
                  <a:srgbClr val="6C71C4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%s</a:t>
            </a:r>
            <a:r>
              <a:rPr lang="en-US" altLang="en-US" sz="1400">
                <a:solidFill>
                  <a:srgbClr val="2AA198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)"</a:t>
            </a:r>
            <a:r>
              <a:rPr lang="en-US" altLang="en-US" sz="1400">
                <a:solidFill>
                  <a:srgbClr val="586E75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 </a:t>
            </a:r>
            <a:r>
              <a:rPr lang="en-US" altLang="en-US" sz="140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(</a:t>
            </a:r>
            <a:r>
              <a:rPr lang="en-US" altLang="en-US" sz="1400">
                <a:solidFill>
                  <a:srgbClr val="586E75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info.GetArrayRank</a:t>
            </a:r>
            <a:r>
              <a:rPr lang="en-US" altLang="en-US" sz="140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())</a:t>
            </a:r>
            <a:r>
              <a:rPr lang="en-US" altLang="en-US" sz="1400">
                <a:solidFill>
                  <a:srgbClr val="586E75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 </a:t>
            </a:r>
            <a:r>
              <a:rPr lang="en-US" altLang="en-US" sz="140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(</a:t>
            </a:r>
            <a:r>
              <a:rPr lang="en-US" altLang="en-US" sz="1400">
                <a:solidFill>
                  <a:srgbClr val="586E75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formatType </a:t>
            </a:r>
            <a:r>
              <a:rPr lang="en-US" altLang="en-US" sz="140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(</a:t>
            </a:r>
            <a:r>
              <a:rPr lang="en-US" altLang="en-US" sz="1400">
                <a:solidFill>
                  <a:srgbClr val="586E75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info.GetElementType</a:t>
            </a:r>
            <a:r>
              <a:rPr lang="en-US" altLang="en-US" sz="140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()))</a:t>
            </a:r>
            <a:endParaRPr lang="en-US" altLang="en-US" sz="1400">
              <a:solidFill>
                <a:srgbClr val="586E75"/>
              </a:solidFill>
              <a:latin typeface="Fira Code" panose="020B0809050000020004" charset="0"/>
              <a:cs typeface="Fira Code" panose="020B0809050000020004" charset="0"/>
              <a:sym typeface="+mn-ea"/>
            </a:endParaRPr>
          </a:p>
          <a:p>
            <a:pPr marL="0" indent="0" algn="l">
              <a:lnSpc>
                <a:spcPct val="100000"/>
              </a:lnSpc>
              <a:buNone/>
            </a:pPr>
            <a:r>
              <a:rPr lang="en-US" altLang="en-US" sz="1400">
                <a:solidFill>
                  <a:srgbClr val="586E75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  </a:t>
            </a:r>
            <a:r>
              <a:rPr lang="en-US" altLang="en-US" sz="140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elif </a:t>
            </a:r>
            <a:r>
              <a:rPr lang="en-US" altLang="en-US" sz="1400">
                <a:solidFill>
                  <a:srgbClr val="586E75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info.IsByRef </a:t>
            </a:r>
            <a:r>
              <a:rPr lang="en-US" altLang="en-US" sz="140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then </a:t>
            </a:r>
            <a:endParaRPr lang="en-US" altLang="en-US" sz="1400">
              <a:solidFill>
                <a:srgbClr val="586E75"/>
              </a:solidFill>
              <a:latin typeface="Fira Code" panose="020B0809050000020004" charset="0"/>
              <a:cs typeface="Fira Code" panose="020B0809050000020004" charset="0"/>
              <a:sym typeface="+mn-ea"/>
            </a:endParaRPr>
          </a:p>
          <a:p>
            <a:pPr marL="0" indent="0" algn="l">
              <a:lnSpc>
                <a:spcPct val="100000"/>
              </a:lnSpc>
              <a:buNone/>
            </a:pPr>
            <a:r>
              <a:rPr lang="en-US" altLang="en-US" sz="1400">
                <a:solidFill>
                  <a:srgbClr val="586E75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    sprintf </a:t>
            </a:r>
            <a:r>
              <a:rPr lang="en-US" altLang="en-US" sz="1400">
                <a:solidFill>
                  <a:srgbClr val="2AA198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"</a:t>
            </a:r>
            <a:r>
              <a:rPr lang="en-US" altLang="en-US" sz="1400">
                <a:solidFill>
                  <a:srgbClr val="6C71C4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%s</a:t>
            </a:r>
            <a:r>
              <a:rPr lang="en-US" altLang="en-US" sz="1400">
                <a:solidFill>
                  <a:srgbClr val="2AA198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&amp;"</a:t>
            </a:r>
            <a:r>
              <a:rPr lang="en-US" altLang="en-US" sz="1400">
                <a:solidFill>
                  <a:srgbClr val="586E75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 </a:t>
            </a:r>
            <a:r>
              <a:rPr lang="en-US" altLang="en-US" sz="140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(</a:t>
            </a:r>
            <a:r>
              <a:rPr lang="en-US" altLang="en-US" sz="1400">
                <a:solidFill>
                  <a:srgbClr val="586E75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formatType </a:t>
            </a:r>
            <a:r>
              <a:rPr lang="en-US" altLang="en-US" sz="140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(</a:t>
            </a:r>
            <a:r>
              <a:rPr lang="en-US" altLang="en-US" sz="1400">
                <a:solidFill>
                  <a:srgbClr val="586E75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info.GetElementType</a:t>
            </a:r>
            <a:r>
              <a:rPr lang="en-US" altLang="en-US" sz="140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()))</a:t>
            </a:r>
            <a:endParaRPr lang="en-US" altLang="en-US" sz="1400">
              <a:solidFill>
                <a:srgbClr val="586E75"/>
              </a:solidFill>
              <a:latin typeface="Fira Code" panose="020B0809050000020004" charset="0"/>
              <a:cs typeface="Fira Code" panose="020B0809050000020004" charset="0"/>
              <a:sym typeface="+mn-ea"/>
            </a:endParaRPr>
          </a:p>
          <a:p>
            <a:pPr marL="0" indent="0" algn="l">
              <a:lnSpc>
                <a:spcPct val="100000"/>
              </a:lnSpc>
              <a:buNone/>
            </a:pPr>
            <a:r>
              <a:rPr lang="en-US" altLang="en-US" sz="1400">
                <a:solidFill>
                  <a:srgbClr val="586E75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  </a:t>
            </a:r>
            <a:r>
              <a:rPr lang="en-US" altLang="en-US" sz="140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elif </a:t>
            </a:r>
            <a:r>
              <a:rPr lang="en-US" altLang="en-US" sz="1400">
                <a:solidFill>
                  <a:srgbClr val="586E75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info.IsPointer </a:t>
            </a:r>
            <a:r>
              <a:rPr lang="en-US" altLang="en-US" sz="140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then </a:t>
            </a:r>
            <a:endParaRPr lang="en-US" altLang="en-US" sz="1400">
              <a:solidFill>
                <a:srgbClr val="586E75"/>
              </a:solidFill>
              <a:latin typeface="Fira Code" panose="020B0809050000020004" charset="0"/>
              <a:cs typeface="Fira Code" panose="020B0809050000020004" charset="0"/>
              <a:sym typeface="+mn-ea"/>
            </a:endParaRPr>
          </a:p>
          <a:p>
            <a:pPr marL="0" indent="0" algn="l">
              <a:lnSpc>
                <a:spcPct val="100000"/>
              </a:lnSpc>
              <a:buNone/>
            </a:pPr>
            <a:r>
              <a:rPr lang="en-US" altLang="en-US" sz="1400">
                <a:solidFill>
                  <a:srgbClr val="586E75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    sprintf </a:t>
            </a:r>
            <a:r>
              <a:rPr lang="en-US" altLang="en-US" sz="1400">
                <a:solidFill>
                  <a:srgbClr val="2AA198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"</a:t>
            </a:r>
            <a:r>
              <a:rPr lang="en-US" altLang="en-US" sz="1400">
                <a:solidFill>
                  <a:srgbClr val="6C71C4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%s</a:t>
            </a:r>
            <a:r>
              <a:rPr lang="en-US" altLang="en-US" sz="1400">
                <a:solidFill>
                  <a:srgbClr val="2AA198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*"</a:t>
            </a:r>
            <a:r>
              <a:rPr lang="en-US" altLang="en-US" sz="1400">
                <a:solidFill>
                  <a:srgbClr val="586E75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 </a:t>
            </a:r>
            <a:r>
              <a:rPr lang="en-US" altLang="en-US" sz="140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(</a:t>
            </a:r>
            <a:r>
              <a:rPr lang="en-US" altLang="en-US" sz="1400">
                <a:solidFill>
                  <a:srgbClr val="586E75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formatType </a:t>
            </a:r>
            <a:r>
              <a:rPr lang="en-US" altLang="en-US" sz="140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(</a:t>
            </a:r>
            <a:r>
              <a:rPr lang="en-US" altLang="en-US" sz="1400">
                <a:solidFill>
                  <a:srgbClr val="586E75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info.GetElementType</a:t>
            </a:r>
            <a:r>
              <a:rPr lang="en-US" altLang="en-US" sz="140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()))</a:t>
            </a:r>
            <a:endParaRPr lang="en-US" altLang="en-US" sz="1400">
              <a:solidFill>
                <a:srgbClr val="586E75"/>
              </a:solidFill>
              <a:latin typeface="Fira Code" panose="020B0809050000020004" charset="0"/>
              <a:cs typeface="Fira Code" panose="020B0809050000020004" charset="0"/>
              <a:sym typeface="+mn-ea"/>
            </a:endParaRPr>
          </a:p>
          <a:p>
            <a:pPr marL="0" indent="0" algn="l">
              <a:lnSpc>
                <a:spcPct val="100000"/>
              </a:lnSpc>
              <a:buNone/>
            </a:pPr>
            <a:r>
              <a:rPr lang="en-US" altLang="en-US" sz="1400">
                <a:solidFill>
                  <a:srgbClr val="586E75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  </a:t>
            </a:r>
            <a:r>
              <a:rPr lang="en-US" altLang="en-US" sz="140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else </a:t>
            </a:r>
            <a:r>
              <a:rPr lang="en-US" altLang="en-US" sz="1400">
                <a:solidFill>
                  <a:srgbClr val="586E75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failwith </a:t>
            </a:r>
            <a:r>
              <a:rPr lang="en-US" altLang="en-US" sz="1400">
                <a:solidFill>
                  <a:srgbClr val="2AA198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"MSDN says this can’t happen"</a:t>
            </a:r>
            <a:endParaRPr lang="en-US" altLang="en-US" sz="1400">
              <a:solidFill>
                <a:srgbClr val="586E75"/>
              </a:solidFill>
              <a:latin typeface="Fira Code" panose="020B0809050000020004" charset="0"/>
              <a:cs typeface="Fira Code" panose="020B0809050000020004" charset="0"/>
              <a:sym typeface="+mn-ea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bit.ly/DeepDiveAP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anchor="ctr" anchorCtr="0"/>
          <a:p>
            <a:pPr algn="l"/>
            <a:r>
              <a:rPr lang="en-US" altLang="en-US" sz="4400" b="1">
                <a:solidFill>
                  <a:srgbClr val="002B36"/>
                </a:solidFill>
              </a:rPr>
              <a:t>Extensible Pattern Matching </a:t>
            </a:r>
            <a:br>
              <a:rPr lang="en-US" altLang="en-US" sz="4400" b="1">
                <a:solidFill>
                  <a:srgbClr val="002B36"/>
                </a:solidFill>
              </a:rPr>
            </a:br>
            <a:r>
              <a:rPr lang="en-US" altLang="en-US" sz="4400" b="1">
                <a:solidFill>
                  <a:srgbClr val="002B36"/>
                </a:solidFill>
              </a:rPr>
              <a:t>Via a Lightweight Language Extension</a:t>
            </a:r>
            <a:endParaRPr lang="en-US" altLang="en-US" sz="4400" b="1" i="1">
              <a:solidFill>
                <a:srgbClr val="002B36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p>
            <a:pPr algn="r"/>
            <a:r>
              <a:rPr lang="en-US" sz="2400" i="1">
                <a:solidFill>
                  <a:srgbClr val="93A1A1"/>
                </a:solidFill>
              </a:rPr>
              <a:t>from IFCP’07 –</a:t>
            </a:r>
            <a:r>
              <a:rPr lang="en-US" sz="2400" i="1">
                <a:solidFill>
                  <a:srgbClr val="657B83"/>
                </a:solidFill>
              </a:rPr>
              <a:t> Syme, Neverov, Margetson</a:t>
            </a:r>
            <a:endParaRPr lang="en-US" sz="2400" i="1">
              <a:solidFill>
                <a:srgbClr val="657B83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bit.ly/DeepDiveAP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en-US" altLang="en-US" sz="4400" b="1">
                <a:solidFill>
                  <a:srgbClr val="002B36"/>
                </a:solidFill>
                <a:latin typeface="Fira Sans Condensed" panose="020B0603050000020004" charset="0"/>
                <a:cs typeface="Fira Sans Condensed" panose="020B0603050000020004" charset="0"/>
              </a:rPr>
              <a:t>Active Patterns</a:t>
            </a:r>
            <a:r>
              <a:rPr lang="en-US" altLang="en-US" sz="4400">
                <a:latin typeface="Fira Sans Condensed" panose="020B0603050000020004" charset="0"/>
                <a:cs typeface="Fira Sans Condensed" panose="020B0603050000020004" charset="0"/>
              </a:rPr>
              <a:t> </a:t>
            </a:r>
            <a:br>
              <a:rPr lang="en-US" altLang="en-US">
                <a:latin typeface="Fira Sans Condensed" panose="020B0603050000020004" charset="0"/>
                <a:cs typeface="Fira Sans Condensed" panose="020B0603050000020004" charset="0"/>
              </a:rPr>
            </a:br>
            <a:r>
              <a:rPr lang="en-US" altLang="en-US" sz="2400" i="1">
                <a:latin typeface="Fira Sans Condensed" panose="020B0603050000020004" charset="0"/>
                <a:cs typeface="Fira Sans Condensed" panose="020B0603050000020004" charset="0"/>
              </a:rPr>
              <a:t>(Single-case Total Patterns)</a:t>
            </a:r>
            <a:endParaRPr lang="en-US" altLang="en-US" sz="2400" i="1">
              <a:latin typeface="Fira Sans Condensed" panose="020B0603050000020004" charset="0"/>
              <a:cs typeface="Fira Sans Condensed" panose="020B060305000002000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183188" y="991870"/>
            <a:ext cx="6172200" cy="4873625"/>
          </a:xfrm>
          <a:ln w="12700">
            <a:solidFill>
              <a:srgbClr val="EEE8D5"/>
            </a:solidFill>
          </a:ln>
        </p:spPr>
        <p:txBody>
          <a:bodyPr/>
          <a:p>
            <a:pPr marL="0" indent="0">
              <a:buNone/>
            </a:pPr>
            <a:r>
              <a:rPr lang="en-US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open </a:t>
            </a:r>
            <a:r>
              <a:rPr lang="en-US" altLang="en-US" sz="1400" dirty="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System.Numerics</a:t>
            </a:r>
            <a:endParaRPr lang="en-US" altLang="en-US" sz="1400" dirty="0">
              <a:solidFill>
                <a:srgbClr val="859900"/>
              </a:solidFill>
              <a:latin typeface="Fira Code" panose="020B0809050000020004" charset="0"/>
              <a:cs typeface="Fira Code" panose="020B0809050000020004" charset="0"/>
              <a:sym typeface="+mn-ea"/>
            </a:endParaRPr>
          </a:p>
          <a:p>
            <a:pPr marL="0" indent="0">
              <a:buNone/>
            </a:pPr>
            <a:endParaRPr lang="en-US" altLang="en-US" sz="1400" dirty="0">
              <a:solidFill>
                <a:srgbClr val="859900"/>
              </a:solidFill>
              <a:latin typeface="Fira Code" panose="020B0809050000020004" charset="0"/>
              <a:cs typeface="Fira Code" panose="020B0809050000020004" charset="0"/>
              <a:sym typeface="+mn-ea"/>
            </a:endParaRPr>
          </a:p>
          <a:p>
            <a:pPr marL="0" indent="0">
              <a:buNone/>
            </a:pPr>
            <a:r>
              <a:rPr lang="en-US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let (</a:t>
            </a:r>
            <a:r>
              <a:rPr lang="en-US" altLang="en-US" sz="1400" dirty="0">
                <a:solidFill>
                  <a:srgbClr val="6C71C4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|Rect|</a:t>
            </a:r>
            <a:r>
              <a:rPr lang="en-US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) (</a:t>
            </a:r>
            <a:r>
              <a:rPr lang="en-US" altLang="en-US" sz="1400" dirty="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x</a:t>
            </a:r>
            <a:r>
              <a:rPr lang="en-US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 : </a:t>
            </a:r>
            <a:r>
              <a:rPr lang="en-US" altLang="en-US" sz="1400" dirty="0">
                <a:solidFill>
                  <a:srgbClr val="268BD2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Complex</a:t>
            </a:r>
            <a:r>
              <a:rPr lang="en-US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) = </a:t>
            </a:r>
            <a:endParaRPr lang="en-US" altLang="en-US" sz="1400" dirty="0">
              <a:solidFill>
                <a:srgbClr val="859900"/>
              </a:solidFill>
              <a:latin typeface="Fira Code" panose="020B0809050000020004" charset="0"/>
              <a:cs typeface="Fira Code" panose="020B0809050000020004" charset="0"/>
              <a:sym typeface="+mn-ea"/>
            </a:endParaRPr>
          </a:p>
          <a:p>
            <a:pPr marL="0" indent="0">
              <a:buNone/>
            </a:pPr>
            <a:r>
              <a:rPr lang="en-US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  </a:t>
            </a:r>
            <a:r>
              <a:rPr lang="en-US" altLang="en-US" sz="1400" dirty="0">
                <a:solidFill>
                  <a:srgbClr val="6C71C4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Rect </a:t>
            </a:r>
            <a:r>
              <a:rPr lang="en-US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(</a:t>
            </a:r>
            <a:r>
              <a:rPr lang="en-US" altLang="en-US" sz="1400" dirty="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x.Real</a:t>
            </a:r>
            <a:r>
              <a:rPr lang="en-US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, </a:t>
            </a:r>
            <a:r>
              <a:rPr lang="en-US" altLang="en-US" sz="1400" dirty="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x.Imaginary</a:t>
            </a:r>
            <a:r>
              <a:rPr lang="en-US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)</a:t>
            </a:r>
            <a:endParaRPr lang="en-US" altLang="en-US" sz="1400" dirty="0">
              <a:solidFill>
                <a:srgbClr val="859900"/>
              </a:solidFill>
              <a:latin typeface="Fira Code" panose="020B0809050000020004" charset="0"/>
              <a:cs typeface="Fira Code" panose="020B0809050000020004" charset="0"/>
              <a:sym typeface="+mn-ea"/>
            </a:endParaRPr>
          </a:p>
          <a:p>
            <a:pPr marL="0" indent="0">
              <a:buNone/>
            </a:pPr>
            <a:endParaRPr lang="en-US" altLang="en-US" sz="1400" dirty="0">
              <a:solidFill>
                <a:srgbClr val="859900"/>
              </a:solidFill>
              <a:latin typeface="Fira Code" panose="020B0809050000020004" charset="0"/>
              <a:cs typeface="Fira Code" panose="020B0809050000020004" charset="0"/>
              <a:sym typeface="+mn-ea"/>
            </a:endParaRPr>
          </a:p>
          <a:p>
            <a:pPr marL="0" indent="0">
              <a:buNone/>
            </a:pPr>
            <a:r>
              <a:rPr lang="en-US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let (</a:t>
            </a:r>
            <a:r>
              <a:rPr lang="en-US" altLang="en-US" sz="1400" dirty="0">
                <a:solidFill>
                  <a:srgbClr val="6C71C4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|Polar|</a:t>
            </a:r>
            <a:r>
              <a:rPr lang="en-US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) (</a:t>
            </a:r>
            <a:r>
              <a:rPr lang="en-US" altLang="en-US" sz="1400" dirty="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x</a:t>
            </a:r>
            <a:r>
              <a:rPr lang="en-US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 : </a:t>
            </a:r>
            <a:r>
              <a:rPr lang="en-US" altLang="en-US" sz="1400" dirty="0">
                <a:solidFill>
                  <a:srgbClr val="268BD2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Complex</a:t>
            </a:r>
            <a:r>
              <a:rPr lang="en-US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) = </a:t>
            </a:r>
            <a:endParaRPr lang="en-US" altLang="en-US" sz="1400" dirty="0">
              <a:solidFill>
                <a:srgbClr val="859900"/>
              </a:solidFill>
              <a:latin typeface="Fira Code" panose="020B0809050000020004" charset="0"/>
              <a:cs typeface="Fira Code" panose="020B0809050000020004" charset="0"/>
              <a:sym typeface="+mn-ea"/>
            </a:endParaRPr>
          </a:p>
          <a:p>
            <a:pPr marL="0" indent="0">
              <a:buNone/>
            </a:pPr>
            <a:r>
              <a:rPr lang="en-US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  </a:t>
            </a:r>
            <a:r>
              <a:rPr lang="en-US" altLang="en-US" sz="1400" dirty="0">
                <a:solidFill>
                  <a:srgbClr val="6C71C4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Polar </a:t>
            </a:r>
            <a:r>
              <a:rPr lang="en-US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(</a:t>
            </a:r>
            <a:r>
              <a:rPr lang="en-US" altLang="en-US" sz="1400" dirty="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x.Magnitude</a:t>
            </a:r>
            <a:r>
              <a:rPr lang="en-US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, </a:t>
            </a:r>
            <a:r>
              <a:rPr lang="en-US" altLang="en-US" sz="1400" dirty="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x.Phase</a:t>
            </a:r>
            <a:r>
              <a:rPr lang="en-US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)</a:t>
            </a:r>
            <a:endParaRPr lang="en-US" altLang="en-US" sz="1400" dirty="0">
              <a:solidFill>
                <a:srgbClr val="859900"/>
              </a:solidFill>
              <a:latin typeface="Fira Code" panose="020B0809050000020004" charset="0"/>
              <a:cs typeface="Fira Code" panose="020B0809050000020004" charset="0"/>
              <a:sym typeface="+mn-ea"/>
            </a:endParaRPr>
          </a:p>
          <a:p>
            <a:pPr marL="0" indent="0">
              <a:buNone/>
            </a:pPr>
            <a:endParaRPr lang="en-US" altLang="en-US" sz="1400" dirty="0">
              <a:solidFill>
                <a:srgbClr val="859900"/>
              </a:solidFill>
              <a:latin typeface="Fira Code" panose="020B0809050000020004" charset="0"/>
              <a:cs typeface="Fira Code" panose="020B0809050000020004" charset="0"/>
              <a:sym typeface="+mn-ea"/>
            </a:endParaRPr>
          </a:p>
          <a:p>
            <a:pPr marL="0" indent="0">
              <a:buNone/>
            </a:pPr>
            <a:r>
              <a:rPr lang="en-US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let </a:t>
            </a:r>
            <a:r>
              <a:rPr lang="en-US" altLang="en-US" sz="1400" dirty="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add one two</a:t>
            </a:r>
            <a:r>
              <a:rPr lang="en-US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 = </a:t>
            </a:r>
            <a:endParaRPr lang="en-US" altLang="en-US" sz="1400" dirty="0">
              <a:solidFill>
                <a:srgbClr val="859900"/>
              </a:solidFill>
              <a:latin typeface="Fira Code" panose="020B0809050000020004" charset="0"/>
              <a:cs typeface="Fira Code" panose="020B0809050000020004" charset="0"/>
              <a:sym typeface="+mn-ea"/>
            </a:endParaRPr>
          </a:p>
          <a:p>
            <a:pPr marL="0" indent="0">
              <a:buNone/>
            </a:pPr>
            <a:r>
              <a:rPr lang="en-US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  match (</a:t>
            </a:r>
            <a:r>
              <a:rPr lang="en-US" altLang="en-US" sz="1400" dirty="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one</a:t>
            </a:r>
            <a:r>
              <a:rPr lang="en-US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, </a:t>
            </a:r>
            <a:r>
              <a:rPr lang="en-US" altLang="en-US" sz="1400" dirty="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two</a:t>
            </a:r>
            <a:r>
              <a:rPr lang="en-US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) with </a:t>
            </a:r>
            <a:endParaRPr lang="en-US" altLang="en-US" sz="1400" dirty="0">
              <a:solidFill>
                <a:srgbClr val="859900"/>
              </a:solidFill>
              <a:latin typeface="Fira Code" panose="020B0809050000020004" charset="0"/>
              <a:cs typeface="Fira Code" panose="020B0809050000020004" charset="0"/>
              <a:sym typeface="+mn-ea"/>
            </a:endParaRPr>
          </a:p>
          <a:p>
            <a:pPr marL="0" indent="0">
              <a:buNone/>
            </a:pPr>
            <a:r>
              <a:rPr lang="en-US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  | (</a:t>
            </a:r>
            <a:r>
              <a:rPr lang="en-US" altLang="en-US" sz="1400" dirty="0">
                <a:solidFill>
                  <a:srgbClr val="6C71C4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Rect </a:t>
            </a:r>
            <a:r>
              <a:rPr lang="en-US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(</a:t>
            </a:r>
            <a:r>
              <a:rPr lang="en-US" altLang="en-US" sz="1400" dirty="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r1</a:t>
            </a:r>
            <a:r>
              <a:rPr lang="en-US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, </a:t>
            </a:r>
            <a:r>
              <a:rPr lang="en-US" altLang="en-US" sz="1400" dirty="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i1</a:t>
            </a:r>
            <a:r>
              <a:rPr lang="en-US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), </a:t>
            </a:r>
            <a:r>
              <a:rPr lang="en-US" altLang="en-US" sz="1400" dirty="0">
                <a:solidFill>
                  <a:srgbClr val="6C71C4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Rect </a:t>
            </a:r>
            <a:r>
              <a:rPr lang="en-US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(</a:t>
            </a:r>
            <a:r>
              <a:rPr lang="en-US" altLang="en-US" sz="1400" dirty="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r2</a:t>
            </a:r>
            <a:r>
              <a:rPr lang="en-US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, </a:t>
            </a:r>
            <a:r>
              <a:rPr lang="en-US" altLang="en-US" sz="1400" dirty="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i2</a:t>
            </a:r>
            <a:r>
              <a:rPr lang="en-US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)) -&gt; </a:t>
            </a:r>
            <a:endParaRPr lang="en-US" altLang="en-US" sz="1400" dirty="0">
              <a:solidFill>
                <a:srgbClr val="859900"/>
              </a:solidFill>
              <a:latin typeface="Fira Code" panose="020B0809050000020004" charset="0"/>
              <a:cs typeface="Fira Code" panose="020B0809050000020004" charset="0"/>
              <a:sym typeface="+mn-ea"/>
            </a:endParaRPr>
          </a:p>
          <a:p>
            <a:pPr marL="0" indent="0">
              <a:buNone/>
            </a:pPr>
            <a:r>
              <a:rPr lang="en-US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      </a:t>
            </a:r>
            <a:r>
              <a:rPr lang="en-US" altLang="en-US" sz="1400" dirty="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Complex</a:t>
            </a:r>
            <a:r>
              <a:rPr lang="en-US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(</a:t>
            </a:r>
            <a:r>
              <a:rPr lang="en-US" altLang="en-US" sz="1400" dirty="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r1</a:t>
            </a:r>
            <a:r>
              <a:rPr lang="en-US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 + </a:t>
            </a:r>
            <a:r>
              <a:rPr lang="en-US" altLang="en-US" sz="1400" dirty="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r2</a:t>
            </a:r>
            <a:r>
              <a:rPr lang="en-US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, </a:t>
            </a:r>
            <a:r>
              <a:rPr lang="en-US" altLang="en-US" sz="1400" dirty="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i1</a:t>
            </a:r>
            <a:r>
              <a:rPr lang="en-US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 + </a:t>
            </a:r>
            <a:r>
              <a:rPr lang="en-US" altLang="en-US" sz="1400" dirty="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i2</a:t>
            </a:r>
            <a:r>
              <a:rPr lang="en-US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)</a:t>
            </a:r>
            <a:endParaRPr lang="en-US" altLang="en-US" sz="1400" dirty="0">
              <a:solidFill>
                <a:srgbClr val="859900"/>
              </a:solidFill>
              <a:latin typeface="Fira Code" panose="020B0809050000020004" charset="0"/>
              <a:cs typeface="Fira Code" panose="020B0809050000020004" charset="0"/>
              <a:sym typeface="+mn-ea"/>
            </a:endParaRPr>
          </a:p>
          <a:p>
            <a:pPr marL="0" indent="0">
              <a:buNone/>
            </a:pPr>
            <a:endParaRPr lang="en-US" altLang="en-US" sz="1400" dirty="0">
              <a:solidFill>
                <a:srgbClr val="859900"/>
              </a:solidFill>
              <a:latin typeface="Fira Code" panose="020B0809050000020004" charset="0"/>
              <a:cs typeface="Fira Code" panose="020B0809050000020004" charset="0"/>
              <a:sym typeface="+mn-ea"/>
            </a:endParaRPr>
          </a:p>
          <a:p>
            <a:pPr marL="0" indent="0">
              <a:buNone/>
            </a:pPr>
            <a:r>
              <a:rPr lang="en-US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let </a:t>
            </a:r>
            <a:r>
              <a:rPr lang="en-US" altLang="en-US" sz="1400" dirty="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multiply </a:t>
            </a:r>
            <a:r>
              <a:rPr lang="en-US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(</a:t>
            </a:r>
            <a:r>
              <a:rPr lang="en-US" altLang="en-US" sz="1400" dirty="0">
                <a:solidFill>
                  <a:srgbClr val="6C71C4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Polar </a:t>
            </a:r>
            <a:r>
              <a:rPr lang="en-US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(</a:t>
            </a:r>
            <a:r>
              <a:rPr lang="en-US" altLang="en-US" sz="1400" dirty="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m1</a:t>
            </a:r>
            <a:r>
              <a:rPr lang="en-US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, </a:t>
            </a:r>
            <a:r>
              <a:rPr lang="en-US" altLang="en-US" sz="1400" dirty="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p1</a:t>
            </a:r>
            <a:r>
              <a:rPr lang="en-US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)) (</a:t>
            </a:r>
            <a:r>
              <a:rPr lang="en-US" altLang="en-US" sz="1400" dirty="0">
                <a:solidFill>
                  <a:srgbClr val="6C71C4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Polar </a:t>
            </a:r>
            <a:r>
              <a:rPr lang="en-US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(</a:t>
            </a:r>
            <a:r>
              <a:rPr lang="en-US" altLang="en-US" sz="1400" dirty="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m2</a:t>
            </a:r>
            <a:r>
              <a:rPr lang="en-US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, </a:t>
            </a:r>
            <a:r>
              <a:rPr lang="en-US" altLang="en-US" sz="1400" dirty="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p2</a:t>
            </a:r>
            <a:r>
              <a:rPr lang="en-US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)) =</a:t>
            </a:r>
            <a:endParaRPr lang="en-US" altLang="en-US" sz="1400" dirty="0">
              <a:solidFill>
                <a:srgbClr val="859900"/>
              </a:solidFill>
              <a:latin typeface="Fira Code" panose="020B0809050000020004" charset="0"/>
              <a:cs typeface="Fira Code" panose="020B0809050000020004" charset="0"/>
              <a:sym typeface="+mn-ea"/>
            </a:endParaRPr>
          </a:p>
          <a:p>
            <a:pPr marL="0" indent="0">
              <a:buNone/>
            </a:pPr>
            <a:r>
              <a:rPr lang="en-US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    </a:t>
            </a:r>
            <a:r>
              <a:rPr lang="en-US" altLang="en-US" sz="1400" dirty="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Complex</a:t>
            </a:r>
            <a:r>
              <a:rPr lang="en-US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(</a:t>
            </a:r>
            <a:r>
              <a:rPr lang="en-US" altLang="en-US" sz="1400" dirty="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m1</a:t>
            </a:r>
            <a:r>
              <a:rPr lang="en-US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 + </a:t>
            </a:r>
            <a:r>
              <a:rPr lang="en-US" altLang="en-US" sz="1400" dirty="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m2</a:t>
            </a:r>
            <a:r>
              <a:rPr lang="en-US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, </a:t>
            </a:r>
            <a:r>
              <a:rPr lang="en-US" altLang="en-US" sz="1400" dirty="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p1</a:t>
            </a:r>
            <a:r>
              <a:rPr lang="en-US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 + </a:t>
            </a:r>
            <a:r>
              <a:rPr lang="en-US" altLang="en-US" sz="1400" dirty="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p2</a:t>
            </a:r>
            <a:r>
              <a:rPr lang="en-US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)</a:t>
            </a:r>
            <a:endParaRPr lang="en-US" altLang="en-US" sz="1400" dirty="0">
              <a:solidFill>
                <a:srgbClr val="859900"/>
              </a:solidFill>
              <a:latin typeface="Fira Code" panose="020B0809050000020004" charset="0"/>
              <a:cs typeface="Fira Code" panose="020B0809050000020004" charset="0"/>
              <a:sym typeface="+mn-ea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half" idx="2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bit.ly/DeepDiveAP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en-US" altLang="en-US" sz="4400" b="1">
                <a:solidFill>
                  <a:srgbClr val="002B36"/>
                </a:solidFill>
                <a:latin typeface="Fira Sans Condensed" panose="020B0603050000020004" charset="0"/>
                <a:cs typeface="Fira Sans Condensed" panose="020B0603050000020004" charset="0"/>
              </a:rPr>
              <a:t>Active Patterns</a:t>
            </a:r>
            <a:r>
              <a:rPr lang="en-US" altLang="en-US" sz="4400">
                <a:latin typeface="Fira Sans Condensed" panose="020B0603050000020004" charset="0"/>
                <a:cs typeface="Fira Sans Condensed" panose="020B0603050000020004" charset="0"/>
              </a:rPr>
              <a:t> </a:t>
            </a:r>
            <a:br>
              <a:rPr lang="en-US" altLang="en-US">
                <a:latin typeface="Fira Sans Condensed" panose="020B0603050000020004" charset="0"/>
                <a:cs typeface="Fira Sans Condensed" panose="020B0603050000020004" charset="0"/>
              </a:rPr>
            </a:br>
            <a:r>
              <a:rPr lang="en-US" altLang="en-US" sz="2400" i="1">
                <a:latin typeface="Fira Sans Condensed" panose="020B0603050000020004" charset="0"/>
                <a:cs typeface="Fira Sans Condensed" panose="020B0603050000020004" charset="0"/>
              </a:rPr>
              <a:t>(Multiple-case Total Patterns)</a:t>
            </a:r>
            <a:endParaRPr lang="en-US" altLang="en-US" sz="2400" i="1">
              <a:latin typeface="Fira Sans Condensed" panose="020B0603050000020004" charset="0"/>
              <a:cs typeface="Fira Sans Condensed" panose="020B060305000002000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noFill/>
          <a:ln w="12700">
            <a:solidFill>
              <a:srgbClr val="EEE8D5"/>
            </a:solidFill>
          </a:ln>
        </p:spPr>
        <p:txBody>
          <a:bodyPr vert="horz" rtlCol="0">
            <a:noAutofit/>
          </a:bodyPr>
          <a:p>
            <a:pPr marL="0" lvl="0" algn="l">
              <a:buClrTx/>
              <a:buSzTx/>
              <a:buFontTx/>
              <a:buNone/>
            </a:pPr>
            <a:r>
              <a:rPr 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open </a:t>
            </a:r>
            <a:r>
              <a:rPr lang="en-US" sz="1400" dirty="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NodaTime</a:t>
            </a:r>
            <a:endParaRPr lang="en-US" sz="1400" dirty="0">
              <a:solidFill>
                <a:srgbClr val="859900"/>
              </a:solidFill>
              <a:latin typeface="Fira Code" panose="020B0809050000020004" charset="0"/>
              <a:cs typeface="Fira Code" panose="020B0809050000020004" charset="0"/>
              <a:sym typeface="+mn-ea"/>
            </a:endParaRPr>
          </a:p>
          <a:p>
            <a:pPr marL="0" lvl="0" algn="l">
              <a:buClrTx/>
              <a:buSzTx/>
              <a:buFontTx/>
              <a:buNone/>
            </a:pPr>
            <a:r>
              <a:rPr 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open </a:t>
            </a:r>
            <a:r>
              <a:rPr lang="en-US" sz="1400" dirty="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NodaTime.Text</a:t>
            </a:r>
            <a:endParaRPr lang="en-US" sz="1400" dirty="0">
              <a:solidFill>
                <a:srgbClr val="859900"/>
              </a:solidFill>
              <a:latin typeface="Fira Code" panose="020B0809050000020004" charset="0"/>
              <a:cs typeface="Fira Code" panose="020B0809050000020004" charset="0"/>
              <a:sym typeface="+mn-ea"/>
            </a:endParaRPr>
          </a:p>
          <a:p>
            <a:pPr marL="0" lvl="0" algn="l">
              <a:buClrTx/>
              <a:buSzTx/>
              <a:buFontTx/>
              <a:buNone/>
            </a:pPr>
            <a:endParaRPr lang="en-US" sz="1400" dirty="0">
              <a:solidFill>
                <a:srgbClr val="859900"/>
              </a:solidFill>
              <a:latin typeface="Fira Code" panose="020B0809050000020004" charset="0"/>
              <a:cs typeface="Fira Code" panose="020B0809050000020004" charset="0"/>
              <a:sym typeface="+mn-ea"/>
            </a:endParaRPr>
          </a:p>
          <a:p>
            <a:pPr marL="0" lvl="0" algn="l">
              <a:buClrTx/>
              <a:buSzTx/>
              <a:buFontTx/>
              <a:buNone/>
            </a:pPr>
            <a:r>
              <a:rPr 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let (</a:t>
            </a:r>
            <a:r>
              <a:rPr lang="en-US" sz="1400" dirty="0">
                <a:solidFill>
                  <a:srgbClr val="6C71C4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|Pass|Fail|</a:t>
            </a:r>
            <a:r>
              <a:rPr 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) (</a:t>
            </a:r>
            <a:r>
              <a:rPr lang="en-US" sz="1400" dirty="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result </a:t>
            </a:r>
            <a:r>
              <a:rPr 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: </a:t>
            </a:r>
            <a:r>
              <a:rPr lang="en-US" sz="1400" dirty="0">
                <a:solidFill>
                  <a:srgbClr val="268BD2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ParseResult</a:t>
            </a:r>
            <a:r>
              <a:rPr 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&lt;</a:t>
            </a:r>
            <a:r>
              <a:rPr lang="en-US" sz="1400" dirty="0">
                <a:solidFill>
                  <a:srgbClr val="268BD2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'T</a:t>
            </a:r>
            <a:r>
              <a:rPr 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&gt;) =</a:t>
            </a:r>
            <a:endParaRPr lang="en-US" sz="1400" dirty="0">
              <a:solidFill>
                <a:srgbClr val="859900"/>
              </a:solidFill>
              <a:latin typeface="Fira Code" panose="020B0809050000020004" charset="0"/>
              <a:cs typeface="Fira Code" panose="020B0809050000020004" charset="0"/>
              <a:sym typeface="+mn-ea"/>
            </a:endParaRPr>
          </a:p>
          <a:p>
            <a:pPr marL="0" lvl="0" algn="l">
              <a:buClrTx/>
              <a:buSzTx/>
              <a:buFontTx/>
              <a:buNone/>
            </a:pPr>
            <a:r>
              <a:rPr 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  if </a:t>
            </a:r>
            <a:r>
              <a:rPr lang="en-US" sz="1400" dirty="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result.Success</a:t>
            </a:r>
            <a:r>
              <a:rPr 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 </a:t>
            </a:r>
            <a:endParaRPr lang="en-US" sz="1400" dirty="0">
              <a:solidFill>
                <a:srgbClr val="859900"/>
              </a:solidFill>
              <a:latin typeface="Fira Code" panose="020B0809050000020004" charset="0"/>
              <a:cs typeface="Fira Code" panose="020B0809050000020004" charset="0"/>
              <a:sym typeface="+mn-ea"/>
            </a:endParaRPr>
          </a:p>
          <a:p>
            <a:pPr marL="0" lvl="0" algn="l">
              <a:buClrTx/>
              <a:buSzTx/>
              <a:buFontTx/>
              <a:buNone/>
            </a:pPr>
            <a:r>
              <a:rPr 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    then </a:t>
            </a:r>
            <a:r>
              <a:rPr lang="en-US" sz="1400" dirty="0">
                <a:solidFill>
                  <a:srgbClr val="6C71C4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Pass </a:t>
            </a:r>
            <a:r>
              <a:rPr lang="en-US" sz="1400" dirty="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result.Value </a:t>
            </a:r>
            <a:endParaRPr lang="en-US" sz="1400" dirty="0">
              <a:solidFill>
                <a:srgbClr val="859900"/>
              </a:solidFill>
              <a:latin typeface="Fira Code" panose="020B0809050000020004" charset="0"/>
              <a:cs typeface="Fira Code" panose="020B0809050000020004" charset="0"/>
              <a:sym typeface="+mn-ea"/>
            </a:endParaRPr>
          </a:p>
          <a:p>
            <a:pPr marL="0" lvl="0" algn="l">
              <a:buClrTx/>
              <a:buSzTx/>
              <a:buFontTx/>
              <a:buNone/>
            </a:pPr>
            <a:r>
              <a:rPr 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    else </a:t>
            </a:r>
            <a:r>
              <a:rPr lang="en-US" sz="1400" dirty="0">
                <a:solidFill>
                  <a:srgbClr val="6C71C4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Fail </a:t>
            </a:r>
            <a:r>
              <a:rPr lang="en-US" sz="1400" dirty="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result.Exception </a:t>
            </a:r>
            <a:endParaRPr lang="en-US" sz="1400" dirty="0">
              <a:solidFill>
                <a:srgbClr val="859900"/>
              </a:solidFill>
              <a:latin typeface="Fira Code" panose="020B0809050000020004" charset="0"/>
              <a:cs typeface="Fira Code" panose="020B0809050000020004" charset="0"/>
              <a:sym typeface="+mn-ea"/>
            </a:endParaRPr>
          </a:p>
          <a:p>
            <a:pPr marL="0" lvl="0" algn="l">
              <a:buClrTx/>
              <a:buSzTx/>
              <a:buFontTx/>
              <a:buNone/>
            </a:pPr>
            <a:endParaRPr lang="en-US" sz="1400" dirty="0">
              <a:solidFill>
                <a:srgbClr val="859900"/>
              </a:solidFill>
              <a:latin typeface="Fira Code" panose="020B0809050000020004" charset="0"/>
              <a:cs typeface="Fira Code" panose="020B0809050000020004" charset="0"/>
              <a:sym typeface="+mn-ea"/>
            </a:endParaRPr>
          </a:p>
          <a:p>
            <a:pPr marL="0" lvl="0" algn="l">
              <a:buClrTx/>
              <a:buSzTx/>
              <a:buFontTx/>
              <a:buNone/>
            </a:pPr>
            <a:r>
              <a:rPr lang="en-US" sz="1400" i="1" dirty="0">
                <a:solidFill>
                  <a:srgbClr val="93A1A1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// ... elsewhere ...</a:t>
            </a:r>
            <a:endParaRPr lang="en-US" sz="1400" dirty="0">
              <a:solidFill>
                <a:srgbClr val="859900"/>
              </a:solidFill>
              <a:latin typeface="Fira Code" panose="020B0809050000020004" charset="0"/>
              <a:cs typeface="Fira Code" panose="020B0809050000020004" charset="0"/>
              <a:sym typeface="+mn-ea"/>
            </a:endParaRPr>
          </a:p>
          <a:p>
            <a:pPr marL="0" lvl="0" algn="l">
              <a:buClrTx/>
              <a:buSzTx/>
              <a:buFontTx/>
              <a:buNone/>
            </a:pPr>
            <a:endParaRPr lang="en-US" sz="1400" dirty="0">
              <a:solidFill>
                <a:srgbClr val="859900"/>
              </a:solidFill>
              <a:latin typeface="Fira Code" panose="020B0809050000020004" charset="0"/>
              <a:cs typeface="Fira Code" panose="020B0809050000020004" charset="0"/>
              <a:sym typeface="+mn-ea"/>
            </a:endParaRPr>
          </a:p>
          <a:p>
            <a:pPr marL="0" lvl="0" algn="l">
              <a:buClrTx/>
              <a:buSzTx/>
              <a:buFontTx/>
              <a:buNone/>
            </a:pPr>
            <a:r>
              <a:rPr 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match </a:t>
            </a:r>
            <a:r>
              <a:rPr lang="en-US" sz="1400" dirty="0">
                <a:solidFill>
                  <a:srgbClr val="268BD2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LocalDatePattern</a:t>
            </a:r>
            <a:r>
              <a:rPr lang="en-US" sz="1400" dirty="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.Iso.Parse</a:t>
            </a:r>
            <a:r>
              <a:rPr 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(</a:t>
            </a:r>
            <a:r>
              <a:rPr lang="en-US" sz="1400" dirty="0">
                <a:solidFill>
                  <a:srgbClr val="2AA198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"2020-04-09"</a:t>
            </a:r>
            <a:r>
              <a:rPr 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) with</a:t>
            </a:r>
            <a:endParaRPr lang="en-US" sz="1400" dirty="0">
              <a:solidFill>
                <a:srgbClr val="859900"/>
              </a:solidFill>
              <a:latin typeface="Fira Code" panose="020B0809050000020004" charset="0"/>
              <a:cs typeface="Fira Code" panose="020B0809050000020004" charset="0"/>
              <a:sym typeface="+mn-ea"/>
            </a:endParaRPr>
          </a:p>
          <a:p>
            <a:pPr marL="0" lvl="0" algn="l">
              <a:buClrTx/>
              <a:buSzTx/>
              <a:buFontTx/>
              <a:buNone/>
            </a:pPr>
            <a:r>
              <a:rPr 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| </a:t>
            </a:r>
            <a:r>
              <a:rPr lang="en-US" sz="1400" dirty="0">
                <a:solidFill>
                  <a:srgbClr val="6C71C4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Pass </a:t>
            </a:r>
            <a:r>
              <a:rPr lang="en-US" sz="1400" dirty="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localDate</a:t>
            </a:r>
            <a:r>
              <a:rPr 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 -&gt; </a:t>
            </a:r>
            <a:r>
              <a:rPr lang="en-US" sz="1400" dirty="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localDate</a:t>
            </a:r>
            <a:endParaRPr lang="en-US" sz="1400" dirty="0">
              <a:solidFill>
                <a:srgbClr val="859900"/>
              </a:solidFill>
              <a:latin typeface="Fira Code" panose="020B0809050000020004" charset="0"/>
              <a:cs typeface="Fira Code" panose="020B0809050000020004" charset="0"/>
              <a:sym typeface="+mn-ea"/>
            </a:endParaRPr>
          </a:p>
          <a:p>
            <a:pPr marL="0" lvl="0" algn="l">
              <a:buClrTx/>
              <a:buSzTx/>
              <a:buFontTx/>
              <a:buNone/>
            </a:pPr>
            <a:r>
              <a:rPr 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| </a:t>
            </a:r>
            <a:r>
              <a:rPr lang="en-US" sz="1400" dirty="0">
                <a:solidFill>
                  <a:srgbClr val="6C71C4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Fail </a:t>
            </a:r>
            <a:r>
              <a:rPr lang="en-US" sz="1400" dirty="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failure</a:t>
            </a:r>
            <a:r>
              <a:rPr 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 -&gt; </a:t>
            </a:r>
            <a:endParaRPr lang="en-US" sz="1400" dirty="0">
              <a:solidFill>
                <a:srgbClr val="859900"/>
              </a:solidFill>
              <a:latin typeface="Fira Code" panose="020B0809050000020004" charset="0"/>
              <a:cs typeface="Fira Code" panose="020B0809050000020004" charset="0"/>
              <a:sym typeface="+mn-ea"/>
            </a:endParaRPr>
          </a:p>
          <a:p>
            <a:pPr marL="0" lvl="0" algn="l">
              <a:buClrTx/>
              <a:buSzTx/>
              <a:buFontTx/>
              <a:buNone/>
            </a:pPr>
            <a:r>
              <a:rPr 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    </a:t>
            </a:r>
            <a:r>
              <a:rPr lang="en-US" sz="1400" dirty="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Log.warnf</a:t>
            </a:r>
            <a:r>
              <a:rPr 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 </a:t>
            </a:r>
            <a:r>
              <a:rPr lang="en-US" sz="1400" dirty="0">
                <a:solidFill>
                  <a:srgbClr val="2AA198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"ERR! </a:t>
            </a:r>
            <a:r>
              <a:rPr lang="en-US" sz="1400" dirty="0">
                <a:solidFill>
                  <a:srgbClr val="6C71C4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%A</a:t>
            </a:r>
            <a:r>
              <a:rPr lang="en-US" sz="1400" dirty="0">
                <a:solidFill>
                  <a:srgbClr val="2AA198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"</a:t>
            </a:r>
            <a:r>
              <a:rPr 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 </a:t>
            </a:r>
            <a:r>
              <a:rPr lang="en-US" sz="1400" dirty="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failure</a:t>
            </a:r>
            <a:endParaRPr lang="en-US" sz="1400" dirty="0">
              <a:solidFill>
                <a:srgbClr val="859900"/>
              </a:solidFill>
              <a:latin typeface="Fira Code" panose="020B0809050000020004" charset="0"/>
              <a:cs typeface="Fira Code" panose="020B0809050000020004" charset="0"/>
              <a:sym typeface="+mn-ea"/>
            </a:endParaRPr>
          </a:p>
          <a:p>
            <a:pPr marL="0" lvl="0" algn="l">
              <a:buClrTx/>
              <a:buSzTx/>
              <a:buFontTx/>
              <a:buNone/>
            </a:pPr>
            <a:r>
              <a:rPr 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    let </a:t>
            </a:r>
            <a:r>
              <a:rPr lang="en-US" sz="1400" dirty="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now </a:t>
            </a:r>
            <a:r>
              <a:rPr 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= </a:t>
            </a:r>
            <a:r>
              <a:rPr lang="en-US" sz="1400" dirty="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getCurrentInstant </a:t>
            </a:r>
            <a:r>
              <a:rPr 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()</a:t>
            </a:r>
            <a:endParaRPr lang="en-US" sz="1400" dirty="0">
              <a:solidFill>
                <a:srgbClr val="859900"/>
              </a:solidFill>
              <a:latin typeface="Fira Code" panose="020B0809050000020004" charset="0"/>
              <a:cs typeface="Fira Code" panose="020B0809050000020004" charset="0"/>
              <a:sym typeface="+mn-ea"/>
            </a:endParaRPr>
          </a:p>
          <a:p>
            <a:pPr marL="0" lvl="0" algn="l">
              <a:buClrTx/>
              <a:buSzTx/>
              <a:buFontTx/>
              <a:buNone/>
            </a:pPr>
            <a:r>
              <a:rPr 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    </a:t>
            </a:r>
            <a:r>
              <a:rPr lang="en-US" sz="1400" dirty="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now.InUtc</a:t>
            </a:r>
            <a:r>
              <a:rPr 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()</a:t>
            </a:r>
            <a:r>
              <a:rPr lang="en-US" sz="1400" dirty="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.LocalDateTime.</a:t>
            </a:r>
            <a:r>
              <a:rPr lang="en-US" altLang="en-US" sz="1400" dirty="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Date</a:t>
            </a:r>
            <a:endParaRPr lang="en-US" altLang="en-US" sz="1400" dirty="0">
              <a:solidFill>
                <a:srgbClr val="657B83"/>
              </a:solidFill>
              <a:latin typeface="Fira Code" panose="020B0809050000020004" charset="0"/>
              <a:cs typeface="Fira Code" panose="020B0809050000020004" charset="0"/>
              <a:sym typeface="+mn-ea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half" idx="2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bit.ly/DeepDiveAP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en-US" altLang="en-US" sz="4400" b="1">
                <a:solidFill>
                  <a:srgbClr val="002B36"/>
                </a:solidFill>
                <a:latin typeface="Fira Sans Condensed" panose="020B0603050000020004" charset="0"/>
                <a:cs typeface="Fira Sans Condensed" panose="020B0603050000020004" charset="0"/>
              </a:rPr>
              <a:t>Active Patterns</a:t>
            </a:r>
            <a:r>
              <a:rPr lang="en-US" altLang="en-US">
                <a:latin typeface="Fira Sans Condensed" panose="020B0603050000020004" charset="0"/>
                <a:cs typeface="Fira Sans Condensed" panose="020B0603050000020004" charset="0"/>
              </a:rPr>
              <a:t> </a:t>
            </a:r>
            <a:br>
              <a:rPr lang="en-US" altLang="en-US">
                <a:latin typeface="Fira Sans Condensed" panose="020B0603050000020004" charset="0"/>
                <a:cs typeface="Fira Sans Condensed" panose="020B0603050000020004" charset="0"/>
              </a:rPr>
            </a:br>
            <a:r>
              <a:rPr lang="en-US" altLang="en-US" sz="2400" i="1">
                <a:latin typeface="Fira Sans Condensed" panose="020B0603050000020004" charset="0"/>
                <a:cs typeface="Fira Sans Condensed" panose="020B0603050000020004" charset="0"/>
              </a:rPr>
              <a:t>(Partial Patterns)</a:t>
            </a:r>
            <a:endParaRPr lang="en-US" altLang="en-US" sz="2400" i="1">
              <a:latin typeface="Fira Sans Condensed" panose="020B0603050000020004" charset="0"/>
              <a:cs typeface="Fira Sans Condensed" panose="020B060305000002000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183188" y="995680"/>
            <a:ext cx="6172200" cy="4873625"/>
          </a:xfrm>
          <a:noFill/>
          <a:ln w="12700">
            <a:solidFill>
              <a:srgbClr val="EEE8D5"/>
            </a:solidFill>
          </a:ln>
        </p:spPr>
        <p:txBody>
          <a:bodyPr vert="horz" rtlCol="0">
            <a:normAutofit lnSpcReduction="20000"/>
          </a:bodyPr>
          <a:p>
            <a:pPr marL="0" lvl="0" algn="l"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type </a:t>
            </a:r>
            <a:r>
              <a:rPr lang="en-US" altLang="en-US" sz="1400" dirty="0">
                <a:solidFill>
                  <a:srgbClr val="268BD2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FileSystemEvents</a:t>
            </a:r>
            <a:r>
              <a:rPr lang="en-US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 =</a:t>
            </a:r>
            <a:endParaRPr lang="en-US" altLang="en-US" sz="1400" dirty="0">
              <a:solidFill>
                <a:srgbClr val="859900"/>
              </a:solidFill>
              <a:latin typeface="Fira Code" panose="020B0809050000020004" charset="0"/>
              <a:cs typeface="Fira Code" panose="020B0809050000020004" charset="0"/>
              <a:sym typeface="+mn-ea"/>
            </a:endParaRPr>
          </a:p>
          <a:p>
            <a:pPr marL="0" lvl="0" algn="l"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  | </a:t>
            </a:r>
            <a:r>
              <a:rPr lang="en-US" altLang="en-US" sz="1400" dirty="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FilePushed </a:t>
            </a:r>
            <a:r>
              <a:rPr lang="en-US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of </a:t>
            </a:r>
            <a:r>
              <a:rPr lang="en-US" altLang="en-US" sz="1400" dirty="0">
                <a:solidFill>
                  <a:srgbClr val="268BD2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FilePath</a:t>
            </a:r>
            <a:endParaRPr lang="en-US" altLang="en-US" sz="1400" dirty="0">
              <a:solidFill>
                <a:srgbClr val="859900"/>
              </a:solidFill>
              <a:latin typeface="Fira Code" panose="020B0809050000020004" charset="0"/>
              <a:cs typeface="Fira Code" panose="020B0809050000020004" charset="0"/>
              <a:sym typeface="+mn-ea"/>
            </a:endParaRPr>
          </a:p>
          <a:p>
            <a:pPr marL="0" lvl="0" algn="l"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  | </a:t>
            </a:r>
            <a:r>
              <a:rPr lang="en-US" altLang="en-US" sz="1400" dirty="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FilePopped </a:t>
            </a:r>
            <a:r>
              <a:rPr lang="en-US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of </a:t>
            </a:r>
            <a:r>
              <a:rPr lang="en-US" altLang="en-US" sz="1400" dirty="0">
                <a:solidFill>
                  <a:srgbClr val="268BD2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FilePath</a:t>
            </a:r>
            <a:endParaRPr lang="en-US" altLang="en-US" sz="1400" dirty="0">
              <a:solidFill>
                <a:srgbClr val="859900"/>
              </a:solidFill>
              <a:latin typeface="Fira Code" panose="020B0809050000020004" charset="0"/>
              <a:cs typeface="Fira Code" panose="020B0809050000020004" charset="0"/>
              <a:sym typeface="+mn-ea"/>
            </a:endParaRPr>
          </a:p>
          <a:p>
            <a:pPr marL="0" lvl="0" algn="l">
              <a:buClrTx/>
              <a:buSzTx/>
              <a:buFontTx/>
              <a:buNone/>
            </a:pPr>
            <a:endParaRPr lang="en-US" altLang="en-US" sz="1400" dirty="0">
              <a:solidFill>
                <a:srgbClr val="859900"/>
              </a:solidFill>
              <a:latin typeface="Fira Code" panose="020B0809050000020004" charset="0"/>
              <a:cs typeface="Fira Code" panose="020B0809050000020004" charset="0"/>
              <a:sym typeface="+mn-ea"/>
            </a:endParaRPr>
          </a:p>
          <a:p>
            <a:pPr marL="0" lvl="0" algn="l"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let (</a:t>
            </a:r>
            <a:r>
              <a:rPr lang="en-US" altLang="en-US" sz="1400" dirty="0">
                <a:solidFill>
                  <a:srgbClr val="6C71C4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|FileMoved|_|</a:t>
            </a:r>
            <a:r>
              <a:rPr lang="en-US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) = function </a:t>
            </a:r>
            <a:endParaRPr lang="en-US" altLang="en-US" sz="1400" dirty="0">
              <a:solidFill>
                <a:srgbClr val="859900"/>
              </a:solidFill>
              <a:latin typeface="Fira Code" panose="020B0809050000020004" charset="0"/>
              <a:cs typeface="Fira Code" panose="020B0809050000020004" charset="0"/>
              <a:sym typeface="+mn-ea"/>
            </a:endParaRPr>
          </a:p>
          <a:p>
            <a:pPr marL="0" lvl="0" algn="l"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  | [ </a:t>
            </a:r>
            <a:r>
              <a:rPr lang="en-US" altLang="en-US" sz="1400" dirty="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FilePushed </a:t>
            </a:r>
            <a:r>
              <a:rPr lang="en-US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(</a:t>
            </a:r>
            <a:r>
              <a:rPr lang="en-US" altLang="en-US" sz="1400" dirty="0">
                <a:solidFill>
                  <a:srgbClr val="6C71C4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Folder </a:t>
            </a:r>
            <a:r>
              <a:rPr lang="en-US" altLang="en-US" sz="1400" dirty="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path1</a:t>
            </a:r>
            <a:r>
              <a:rPr lang="en-US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) as </a:t>
            </a:r>
            <a:r>
              <a:rPr lang="en-US" altLang="en-US" sz="1400" dirty="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target</a:t>
            </a:r>
            <a:endParaRPr lang="en-US" altLang="en-US" sz="1400" dirty="0">
              <a:solidFill>
                <a:srgbClr val="859900"/>
              </a:solidFill>
              <a:latin typeface="Fira Code" panose="020B0809050000020004" charset="0"/>
              <a:cs typeface="Fira Code" panose="020B0809050000020004" charset="0"/>
              <a:sym typeface="+mn-ea"/>
            </a:endParaRPr>
          </a:p>
          <a:p>
            <a:pPr marL="0" lvl="0" algn="l"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      </a:t>
            </a:r>
            <a:r>
              <a:rPr lang="en-US" altLang="en-US" sz="1400" dirty="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FilePopped </a:t>
            </a:r>
            <a:r>
              <a:rPr lang="en-US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(</a:t>
            </a:r>
            <a:r>
              <a:rPr lang="en-US" altLang="en-US" sz="1400" dirty="0">
                <a:solidFill>
                  <a:srgbClr val="6C71C4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Folder </a:t>
            </a:r>
            <a:r>
              <a:rPr lang="en-US" altLang="en-US" sz="1400" dirty="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path2</a:t>
            </a:r>
            <a:r>
              <a:rPr lang="en-US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) as </a:t>
            </a:r>
            <a:r>
              <a:rPr lang="en-US" altLang="en-US" sz="1400" dirty="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source </a:t>
            </a:r>
            <a:r>
              <a:rPr lang="en-US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] </a:t>
            </a:r>
            <a:endParaRPr lang="en-US" altLang="en-US" sz="1400" dirty="0">
              <a:solidFill>
                <a:srgbClr val="859900"/>
              </a:solidFill>
              <a:latin typeface="Fira Code" panose="020B0809050000020004" charset="0"/>
              <a:cs typeface="Fira Code" panose="020B0809050000020004" charset="0"/>
              <a:sym typeface="+mn-ea"/>
            </a:endParaRPr>
          </a:p>
          <a:p>
            <a:pPr marL="0" lvl="0" algn="l"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    when </a:t>
            </a:r>
            <a:r>
              <a:rPr lang="en-US" altLang="en-US" sz="1400" dirty="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path1</a:t>
            </a:r>
            <a:r>
              <a:rPr lang="en-US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 &lt;&gt; </a:t>
            </a:r>
            <a:r>
              <a:rPr lang="en-US" altLang="en-US" sz="1400" dirty="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path2 </a:t>
            </a:r>
            <a:r>
              <a:rPr lang="en-US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-&gt; </a:t>
            </a:r>
            <a:r>
              <a:rPr lang="en-US" altLang="en-US" sz="1400" dirty="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Some </a:t>
            </a:r>
            <a:r>
              <a:rPr lang="en-US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(</a:t>
            </a:r>
            <a:r>
              <a:rPr lang="en-US" altLang="en-US" sz="1400" dirty="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source</a:t>
            </a:r>
            <a:r>
              <a:rPr lang="en-US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, </a:t>
            </a:r>
            <a:r>
              <a:rPr lang="en-US" altLang="en-US" sz="1400" dirty="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target</a:t>
            </a:r>
            <a:r>
              <a:rPr lang="en-US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)</a:t>
            </a:r>
            <a:endParaRPr lang="en-US" altLang="en-US" sz="1400" dirty="0">
              <a:solidFill>
                <a:srgbClr val="859900"/>
              </a:solidFill>
              <a:latin typeface="Fira Code" panose="020B0809050000020004" charset="0"/>
              <a:cs typeface="Fira Code" panose="020B0809050000020004" charset="0"/>
              <a:sym typeface="+mn-ea"/>
            </a:endParaRPr>
          </a:p>
          <a:p>
            <a:pPr marL="0" lvl="0" algn="l"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  | _ -&gt; </a:t>
            </a:r>
            <a:r>
              <a:rPr lang="en-US" altLang="en-US" sz="1400" dirty="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None</a:t>
            </a:r>
            <a:endParaRPr lang="en-US" altLang="en-US" sz="1400" dirty="0">
              <a:solidFill>
                <a:srgbClr val="859900"/>
              </a:solidFill>
              <a:latin typeface="Fira Code" panose="020B0809050000020004" charset="0"/>
              <a:cs typeface="Fira Code" panose="020B0809050000020004" charset="0"/>
              <a:sym typeface="+mn-ea"/>
            </a:endParaRPr>
          </a:p>
          <a:p>
            <a:pPr marL="0" lvl="0" algn="l"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   </a:t>
            </a:r>
            <a:endParaRPr lang="en-US" altLang="en-US" sz="1400" dirty="0">
              <a:solidFill>
                <a:srgbClr val="859900"/>
              </a:solidFill>
              <a:latin typeface="Fira Code" panose="020B0809050000020004" charset="0"/>
              <a:cs typeface="Fira Code" panose="020B0809050000020004" charset="0"/>
              <a:sym typeface="+mn-ea"/>
            </a:endParaRPr>
          </a:p>
          <a:p>
            <a:pPr marL="0" lvl="0" algn="l">
              <a:buClrTx/>
              <a:buSzTx/>
              <a:buFontTx/>
              <a:buNone/>
            </a:pPr>
            <a:endParaRPr lang="en-US" altLang="en-US" sz="1400" dirty="0">
              <a:latin typeface="Fira Code" panose="020B0809050000020004" charset="0"/>
              <a:cs typeface="Fira Code" panose="020B0809050000020004" charset="0"/>
              <a:sym typeface="+mn-ea"/>
            </a:endParaRPr>
          </a:p>
          <a:p>
            <a:pPr marL="0" lvl="0" algn="l">
              <a:buClrTx/>
              <a:buSzTx/>
              <a:buFontTx/>
              <a:buNone/>
            </a:pPr>
            <a:r>
              <a:rPr lang="en-US" altLang="en-US" sz="1400" i="1" dirty="0">
                <a:solidFill>
                  <a:srgbClr val="93A1A1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// ... elsewhere ...</a:t>
            </a:r>
            <a:endParaRPr lang="en-US" altLang="en-US" sz="1400" dirty="0">
              <a:solidFill>
                <a:srgbClr val="657B83"/>
              </a:solidFill>
              <a:latin typeface="Fira Code" panose="020B0809050000020004" charset="0"/>
              <a:cs typeface="Fira Code" panose="020B0809050000020004" charset="0"/>
              <a:sym typeface="+mn-ea"/>
            </a:endParaRPr>
          </a:p>
          <a:p>
            <a:pPr marL="0" lvl="0" algn="l">
              <a:buClrTx/>
              <a:buSzTx/>
              <a:buFontTx/>
              <a:buNone/>
            </a:pPr>
            <a:endParaRPr lang="en-US" altLang="en-US" sz="1400" dirty="0">
              <a:solidFill>
                <a:srgbClr val="859900"/>
              </a:solidFill>
              <a:latin typeface="Fira Code" panose="020B0809050000020004" charset="0"/>
              <a:cs typeface="Fira Code" panose="020B0809050000020004" charset="0"/>
              <a:sym typeface="+mn-ea"/>
            </a:endParaRPr>
          </a:p>
          <a:p>
            <a:pPr marL="0" lvl="0" algn="l"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match </a:t>
            </a:r>
            <a:r>
              <a:rPr lang="en-US" altLang="en-US" sz="1400" dirty="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events </a:t>
            </a:r>
            <a:r>
              <a:rPr lang="en-US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with</a:t>
            </a:r>
            <a:endParaRPr lang="en-US" altLang="en-US" sz="1400" dirty="0">
              <a:solidFill>
                <a:srgbClr val="859900"/>
              </a:solidFill>
              <a:latin typeface="Fira Code" panose="020B0809050000020004" charset="0"/>
              <a:cs typeface="Fira Code" panose="020B0809050000020004" charset="0"/>
              <a:sym typeface="+mn-ea"/>
            </a:endParaRPr>
          </a:p>
          <a:p>
            <a:pPr marL="0" lvl="0" algn="l"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| [ </a:t>
            </a:r>
            <a:r>
              <a:rPr lang="en-US" altLang="en-US" sz="1400" dirty="0">
                <a:latin typeface="Fira Code" panose="020B0809050000020004" charset="0"/>
                <a:cs typeface="Fira Code" panose="020B0809050000020004" charset="0"/>
                <a:sym typeface="+mn-ea"/>
              </a:rPr>
              <a:t>FilePushed path </a:t>
            </a:r>
            <a:r>
              <a:rPr lang="en-US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] -&gt; </a:t>
            </a:r>
            <a:r>
              <a:rPr lang="en-US" altLang="en-US" sz="1400" dirty="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Log.debugf</a:t>
            </a:r>
            <a:r>
              <a:rPr lang="en-US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 "</a:t>
            </a:r>
            <a:r>
              <a:rPr lang="en-US" altLang="en-US" sz="1400" dirty="0">
                <a:solidFill>
                  <a:srgbClr val="2AA198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Pushed: </a:t>
            </a:r>
            <a:r>
              <a:rPr lang="en-US" altLang="en-US" sz="1400" dirty="0">
                <a:solidFill>
                  <a:srgbClr val="6C71C4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%A</a:t>
            </a:r>
            <a:r>
              <a:rPr lang="en-US" altLang="en-US" sz="1400" dirty="0">
                <a:solidFill>
                  <a:srgbClr val="2AA198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"</a:t>
            </a:r>
            <a:r>
              <a:rPr lang="en-US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 </a:t>
            </a:r>
            <a:r>
              <a:rPr lang="en-US" altLang="en-US" sz="1400" dirty="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path</a:t>
            </a:r>
            <a:endParaRPr lang="en-US" altLang="en-US" sz="1400" dirty="0">
              <a:solidFill>
                <a:srgbClr val="859900"/>
              </a:solidFill>
              <a:latin typeface="Fira Code" panose="020B0809050000020004" charset="0"/>
              <a:cs typeface="Fira Code" panose="020B0809050000020004" charset="0"/>
              <a:sym typeface="+mn-ea"/>
            </a:endParaRPr>
          </a:p>
          <a:p>
            <a:pPr marL="0" lvl="0" algn="l"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| [ </a:t>
            </a:r>
            <a:r>
              <a:rPr lang="en-US" altLang="en-US" sz="1400" dirty="0">
                <a:latin typeface="Fira Code" panose="020B0809050000020004" charset="0"/>
                <a:cs typeface="Fira Code" panose="020B0809050000020004" charset="0"/>
                <a:sym typeface="+mn-ea"/>
              </a:rPr>
              <a:t>FilePopped path </a:t>
            </a:r>
            <a:r>
              <a:rPr lang="en-US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] -&gt; </a:t>
            </a:r>
            <a:r>
              <a:rPr lang="en-US" altLang="en-US" sz="1400" dirty="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Log.debugf</a:t>
            </a:r>
            <a:r>
              <a:rPr lang="en-US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 </a:t>
            </a:r>
            <a:r>
              <a:rPr lang="en-US" altLang="en-US" sz="1400" dirty="0">
                <a:solidFill>
                  <a:srgbClr val="2AA198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"Popped: </a:t>
            </a:r>
            <a:r>
              <a:rPr lang="en-US" altLang="en-US" sz="1400" dirty="0">
                <a:solidFill>
                  <a:srgbClr val="6C71C4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%A</a:t>
            </a:r>
            <a:r>
              <a:rPr lang="en-US" altLang="en-US" sz="1400" dirty="0">
                <a:solidFill>
                  <a:srgbClr val="2AA198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"</a:t>
            </a:r>
            <a:r>
              <a:rPr lang="en-US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 </a:t>
            </a:r>
            <a:r>
              <a:rPr lang="en-US" altLang="en-US" sz="1400" dirty="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path</a:t>
            </a:r>
            <a:endParaRPr lang="en-US" altLang="en-US" sz="1400" dirty="0">
              <a:solidFill>
                <a:srgbClr val="859900"/>
              </a:solidFill>
              <a:latin typeface="Fira Code" panose="020B0809050000020004" charset="0"/>
              <a:cs typeface="Fira Code" panose="020B0809050000020004" charset="0"/>
              <a:sym typeface="+mn-ea"/>
            </a:endParaRPr>
          </a:p>
          <a:p>
            <a:pPr marL="0" lvl="0" algn="l"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| </a:t>
            </a:r>
            <a:r>
              <a:rPr lang="en-US" altLang="en-US" sz="1400" dirty="0">
                <a:solidFill>
                  <a:srgbClr val="6C71C4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FileMoved</a:t>
            </a:r>
            <a:r>
              <a:rPr lang="en-US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(</a:t>
            </a:r>
            <a:r>
              <a:rPr lang="en-US" altLang="en-US" sz="1400" dirty="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src</a:t>
            </a:r>
            <a:r>
              <a:rPr lang="en-US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, </a:t>
            </a:r>
            <a:r>
              <a:rPr lang="en-US" altLang="en-US" sz="1400" dirty="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trg</a:t>
            </a:r>
            <a:r>
              <a:rPr lang="en-US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) -&gt; </a:t>
            </a:r>
            <a:endParaRPr lang="en-US" altLang="en-US" sz="1400" dirty="0">
              <a:solidFill>
                <a:srgbClr val="859900"/>
              </a:solidFill>
              <a:latin typeface="Fira Code" panose="020B0809050000020004" charset="0"/>
              <a:cs typeface="Fira Code" panose="020B0809050000020004" charset="0"/>
              <a:sym typeface="+mn-ea"/>
            </a:endParaRPr>
          </a:p>
          <a:p>
            <a:pPr marL="0" lvl="0" algn="l"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    </a:t>
            </a:r>
            <a:r>
              <a:rPr lang="en-US" altLang="en-US" sz="1400" dirty="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Log.debugf</a:t>
            </a:r>
            <a:r>
              <a:rPr lang="en-US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 </a:t>
            </a:r>
            <a:r>
              <a:rPr lang="en-US" altLang="en-US" sz="1400" dirty="0">
                <a:solidFill>
                  <a:srgbClr val="2AA198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"Moved: </a:t>
            </a:r>
            <a:r>
              <a:rPr lang="en-US" altLang="en-US" sz="1400" dirty="0">
                <a:solidFill>
                  <a:srgbClr val="6C71C4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%A</a:t>
            </a:r>
            <a:r>
              <a:rPr lang="en-US" altLang="en-US" sz="1400" dirty="0">
                <a:solidFill>
                  <a:srgbClr val="2AA198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 =&gt; </a:t>
            </a:r>
            <a:r>
              <a:rPr lang="en-US" altLang="en-US" sz="1400" dirty="0">
                <a:solidFill>
                  <a:srgbClr val="6C71C4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%A</a:t>
            </a:r>
            <a:r>
              <a:rPr lang="en-US" altLang="en-US" sz="1400" dirty="0">
                <a:solidFill>
                  <a:srgbClr val="2AA198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"</a:t>
            </a:r>
            <a:r>
              <a:rPr lang="en-US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 </a:t>
            </a:r>
            <a:r>
              <a:rPr lang="en-US" altLang="en-US" sz="1400" dirty="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src trg</a:t>
            </a:r>
            <a:endParaRPr lang="en-US" altLang="en-US" sz="1400" dirty="0">
              <a:solidFill>
                <a:srgbClr val="657B83"/>
              </a:solidFill>
              <a:latin typeface="Fira Code" panose="020B0809050000020004" charset="0"/>
              <a:cs typeface="Fira Code" panose="020B0809050000020004" charset="0"/>
              <a:sym typeface="+mn-ea"/>
            </a:endParaRPr>
          </a:p>
          <a:p>
            <a:pPr marL="0" lvl="0" algn="l">
              <a:buClrTx/>
              <a:buSzTx/>
              <a:buFontTx/>
              <a:buNone/>
            </a:pPr>
            <a:endParaRPr lang="en-US" altLang="en-US" sz="1400" i="1" dirty="0">
              <a:solidFill>
                <a:srgbClr val="93A1A1"/>
              </a:solidFill>
              <a:latin typeface="Fira Code" panose="020B0809050000020004" charset="0"/>
              <a:cs typeface="Fira Code" panose="020B0809050000020004" charset="0"/>
              <a:sym typeface="+mn-ea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half" idx="2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bit.ly/DeepDiveAP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en-US" altLang="en-US" sz="4400" b="1">
                <a:solidFill>
                  <a:srgbClr val="002B36"/>
                </a:solidFill>
                <a:latin typeface="Fira Sans Condensed" panose="020B0603050000020004" charset="0"/>
                <a:cs typeface="Fira Sans Condensed" panose="020B0603050000020004" charset="0"/>
              </a:rPr>
              <a:t>Active Patterns</a:t>
            </a:r>
            <a:r>
              <a:rPr lang="en-US" altLang="en-US" sz="4400">
                <a:latin typeface="Fira Sans Condensed" panose="020B0603050000020004" charset="0"/>
                <a:cs typeface="Fira Sans Condensed" panose="020B0603050000020004" charset="0"/>
              </a:rPr>
              <a:t> </a:t>
            </a:r>
            <a:br>
              <a:rPr lang="en-US" altLang="en-US">
                <a:latin typeface="Fira Sans Condensed" panose="020B0603050000020004" charset="0"/>
                <a:cs typeface="Fira Sans Condensed" panose="020B0603050000020004" charset="0"/>
              </a:rPr>
            </a:br>
            <a:r>
              <a:rPr lang="en-US" altLang="en-US" sz="2400" i="1">
                <a:latin typeface="Fira Sans Condensed" panose="020B0603050000020004" charset="0"/>
                <a:cs typeface="Fira Sans Condensed" panose="020B0603050000020004" charset="0"/>
              </a:rPr>
              <a:t>(Parameterized Patterns)</a:t>
            </a:r>
            <a:endParaRPr lang="en-US" altLang="en-US" sz="2400" i="1">
              <a:latin typeface="Fira Sans Condensed" panose="020B0603050000020004" charset="0"/>
              <a:cs typeface="Fira Sans Condensed" panose="020B060305000002000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noFill/>
          <a:ln w="12700">
            <a:solidFill>
              <a:srgbClr val="EEE8D5"/>
            </a:solidFill>
          </a:ln>
        </p:spPr>
        <p:txBody>
          <a:bodyPr vert="horz" rtlCol="0">
            <a:normAutofit/>
          </a:bodyPr>
          <a:p>
            <a:pPr marL="0" lvl="0" algn="l"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let (</a:t>
            </a:r>
            <a:r>
              <a:rPr lang="en-US" altLang="en-US" sz="1400" dirty="0">
                <a:solidFill>
                  <a:srgbClr val="6C71C4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|Grouped|_|</a:t>
            </a:r>
            <a:r>
              <a:rPr lang="en-US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) </a:t>
            </a:r>
            <a:r>
              <a:rPr lang="en-US" altLang="en-US" sz="1400" dirty="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pattern value</a:t>
            </a:r>
            <a:r>
              <a:rPr lang="en-US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 =</a:t>
            </a:r>
            <a:endParaRPr lang="en-US" altLang="en-US" sz="1400" dirty="0">
              <a:solidFill>
                <a:srgbClr val="859900"/>
              </a:solidFill>
              <a:latin typeface="Fira Code" panose="020B0809050000020004" charset="0"/>
              <a:cs typeface="Fira Code" panose="020B0809050000020004" charset="0"/>
              <a:sym typeface="+mn-ea"/>
            </a:endParaRPr>
          </a:p>
          <a:p>
            <a:pPr marL="0" lvl="0" algn="l"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  let </a:t>
            </a:r>
            <a:r>
              <a:rPr lang="en-US" altLang="en-US" sz="1400" dirty="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m</a:t>
            </a:r>
            <a:r>
              <a:rPr lang="en-US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 = Regex</a:t>
            </a:r>
            <a:r>
              <a:rPr lang="en-US" altLang="en-US" sz="1400" dirty="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.Match</a:t>
            </a:r>
            <a:r>
              <a:rPr lang="en-US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(</a:t>
            </a:r>
            <a:r>
              <a:rPr lang="en-US" altLang="en-US" sz="1400" dirty="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value</a:t>
            </a:r>
            <a:r>
              <a:rPr lang="en-US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, </a:t>
            </a:r>
            <a:r>
              <a:rPr lang="en-US" altLang="en-US" sz="1400" dirty="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pattern</a:t>
            </a:r>
            <a:r>
              <a:rPr lang="en-US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)</a:t>
            </a:r>
            <a:endParaRPr lang="en-US" altLang="en-US" sz="1400" dirty="0">
              <a:solidFill>
                <a:srgbClr val="859900"/>
              </a:solidFill>
              <a:latin typeface="Fira Code" panose="020B0809050000020004" charset="0"/>
              <a:cs typeface="Fira Code" panose="020B0809050000020004" charset="0"/>
              <a:sym typeface="+mn-ea"/>
            </a:endParaRPr>
          </a:p>
          <a:p>
            <a:pPr marL="0" lvl="0" algn="l"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  if not </a:t>
            </a:r>
            <a:r>
              <a:rPr lang="en-US" altLang="en-US" sz="1400" dirty="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m.Success</a:t>
            </a:r>
            <a:r>
              <a:rPr lang="en-US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 || </a:t>
            </a:r>
            <a:r>
              <a:rPr lang="en-US" altLang="en-US" sz="1400" dirty="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m.Groups.Count</a:t>
            </a:r>
            <a:r>
              <a:rPr lang="en-US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 &lt; </a:t>
            </a:r>
            <a:r>
              <a:rPr lang="en-US" altLang="en-US" sz="1400" dirty="0">
                <a:solidFill>
                  <a:srgbClr val="D33682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1</a:t>
            </a:r>
            <a:r>
              <a:rPr lang="en-US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 then</a:t>
            </a:r>
            <a:endParaRPr lang="en-US" altLang="en-US" sz="1400" dirty="0">
              <a:solidFill>
                <a:srgbClr val="859900"/>
              </a:solidFill>
              <a:latin typeface="Fira Code" panose="020B0809050000020004" charset="0"/>
              <a:cs typeface="Fira Code" panose="020B0809050000020004" charset="0"/>
              <a:sym typeface="+mn-ea"/>
            </a:endParaRPr>
          </a:p>
          <a:p>
            <a:pPr marL="0" lvl="0" algn="l"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    </a:t>
            </a:r>
            <a:r>
              <a:rPr lang="en-US" altLang="en-US" sz="1400" dirty="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None</a:t>
            </a:r>
            <a:endParaRPr lang="en-US" altLang="en-US" sz="1400" dirty="0">
              <a:solidFill>
                <a:srgbClr val="859900"/>
              </a:solidFill>
              <a:latin typeface="Fira Code" panose="020B0809050000020004" charset="0"/>
              <a:cs typeface="Fira Code" panose="020B0809050000020004" charset="0"/>
              <a:sym typeface="+mn-ea"/>
            </a:endParaRPr>
          </a:p>
          <a:p>
            <a:pPr marL="0" lvl="0" algn="l"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  else</a:t>
            </a:r>
            <a:endParaRPr lang="en-US" altLang="en-US" sz="1400" dirty="0">
              <a:solidFill>
                <a:srgbClr val="859900"/>
              </a:solidFill>
              <a:latin typeface="Fira Code" panose="020B0809050000020004" charset="0"/>
              <a:cs typeface="Fira Code" panose="020B0809050000020004" charset="0"/>
              <a:sym typeface="+mn-ea"/>
            </a:endParaRPr>
          </a:p>
          <a:p>
            <a:pPr marL="0" lvl="0" algn="l"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    [ for </a:t>
            </a:r>
            <a:r>
              <a:rPr lang="en-US" altLang="en-US" sz="1400" dirty="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g</a:t>
            </a:r>
            <a:r>
              <a:rPr lang="en-US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 in </a:t>
            </a:r>
            <a:r>
              <a:rPr lang="en-US" altLang="en-US" sz="1400" dirty="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m.Groups</a:t>
            </a:r>
            <a:r>
              <a:rPr lang="en-US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 -&gt; </a:t>
            </a:r>
            <a:r>
              <a:rPr lang="en-US" altLang="en-US" sz="1400" dirty="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g.Value</a:t>
            </a:r>
            <a:r>
              <a:rPr lang="en-US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 ]</a:t>
            </a:r>
            <a:endParaRPr lang="en-US" altLang="en-US" sz="1400" dirty="0">
              <a:solidFill>
                <a:srgbClr val="859900"/>
              </a:solidFill>
              <a:latin typeface="Fira Code" panose="020B0809050000020004" charset="0"/>
              <a:cs typeface="Fira Code" panose="020B0809050000020004" charset="0"/>
              <a:sym typeface="+mn-ea"/>
            </a:endParaRPr>
          </a:p>
          <a:p>
            <a:pPr marL="0" lvl="0" algn="l"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    |&gt; </a:t>
            </a:r>
            <a:r>
              <a:rPr lang="en-US" altLang="en-US" sz="1400" dirty="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List.tail</a:t>
            </a:r>
            <a:r>
              <a:rPr lang="en-US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 </a:t>
            </a:r>
            <a:r>
              <a:rPr lang="en-US" altLang="en-US" sz="1400" i="1" dirty="0">
                <a:solidFill>
                  <a:srgbClr val="93A1A1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// drop "root" match</a:t>
            </a:r>
            <a:endParaRPr lang="en-US" altLang="en-US" sz="1400" dirty="0">
              <a:solidFill>
                <a:srgbClr val="859900"/>
              </a:solidFill>
              <a:latin typeface="Fira Code" panose="020B0809050000020004" charset="0"/>
              <a:cs typeface="Fira Code" panose="020B0809050000020004" charset="0"/>
              <a:sym typeface="+mn-ea"/>
            </a:endParaRPr>
          </a:p>
          <a:p>
            <a:pPr marL="0" lvl="0" algn="l"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    |&gt; </a:t>
            </a:r>
            <a:r>
              <a:rPr lang="en-US" altLang="en-US" sz="1400" dirty="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Some</a:t>
            </a:r>
            <a:endParaRPr lang="en-US" altLang="en-US" sz="1400" dirty="0">
              <a:solidFill>
                <a:srgbClr val="859900"/>
              </a:solidFill>
              <a:latin typeface="Fira Code" panose="020B0809050000020004" charset="0"/>
              <a:cs typeface="Fira Code" panose="020B0809050000020004" charset="0"/>
              <a:sym typeface="+mn-ea"/>
            </a:endParaRPr>
          </a:p>
          <a:p>
            <a:pPr marL="0" lvl="0" algn="l">
              <a:buClrTx/>
              <a:buSzTx/>
              <a:buFontTx/>
              <a:buNone/>
            </a:pPr>
            <a:endParaRPr lang="en-US" altLang="en-US" sz="1400" dirty="0">
              <a:solidFill>
                <a:srgbClr val="859900"/>
              </a:solidFill>
              <a:latin typeface="Fira Code" panose="020B0809050000020004" charset="0"/>
              <a:cs typeface="Fira Code" panose="020B0809050000020004" charset="0"/>
              <a:sym typeface="+mn-ea"/>
            </a:endParaRPr>
          </a:p>
          <a:p>
            <a:pPr marL="0" lvl="0" algn="l">
              <a:buClrTx/>
              <a:buSzTx/>
              <a:buFontTx/>
              <a:buNone/>
            </a:pPr>
            <a:r>
              <a:rPr lang="en-US" altLang="en-US" sz="1400" i="1" dirty="0">
                <a:solidFill>
                  <a:srgbClr val="93A1A1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// ... elsewhere ...</a:t>
            </a:r>
            <a:endParaRPr lang="en-US" altLang="en-US" sz="1400" i="1" dirty="0">
              <a:solidFill>
                <a:srgbClr val="93A1A1"/>
              </a:solidFill>
              <a:latin typeface="Fira Code" panose="020B0809050000020004" charset="0"/>
              <a:cs typeface="Fira Code" panose="020B0809050000020004" charset="0"/>
              <a:sym typeface="+mn-ea"/>
            </a:endParaRPr>
          </a:p>
          <a:p>
            <a:pPr marL="0" lvl="0" algn="l">
              <a:buClrTx/>
              <a:buSzTx/>
              <a:buFontTx/>
              <a:buNone/>
            </a:pPr>
            <a:endParaRPr lang="en-US" altLang="en-US" sz="1400" dirty="0">
              <a:solidFill>
                <a:srgbClr val="859900"/>
              </a:solidFill>
              <a:latin typeface="Fira Code" panose="020B0809050000020004" charset="0"/>
              <a:cs typeface="Fira Code" panose="020B0809050000020004" charset="0"/>
              <a:sym typeface="+mn-ea"/>
            </a:endParaRPr>
          </a:p>
          <a:p>
            <a:pPr marL="0" lvl="0" algn="l"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match </a:t>
            </a:r>
            <a:r>
              <a:rPr lang="en-US" altLang="en-US" sz="1400" dirty="0">
                <a:solidFill>
                  <a:srgbClr val="2AA198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"#859900"</a:t>
            </a:r>
            <a:r>
              <a:rPr lang="en-US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 with</a:t>
            </a:r>
            <a:endParaRPr lang="en-US" altLang="en-US" sz="1400" dirty="0">
              <a:solidFill>
                <a:srgbClr val="859900"/>
              </a:solidFill>
              <a:latin typeface="Fira Code" panose="020B0809050000020004" charset="0"/>
              <a:cs typeface="Fira Code" panose="020B0809050000020004" charset="0"/>
              <a:sym typeface="+mn-ea"/>
            </a:endParaRPr>
          </a:p>
          <a:p>
            <a:pPr marL="0" lvl="0" algn="l"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| </a:t>
            </a:r>
            <a:r>
              <a:rPr lang="en-US" altLang="en-US" sz="1400" dirty="0">
                <a:solidFill>
                  <a:srgbClr val="6C71C4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Grouped </a:t>
            </a:r>
            <a:r>
              <a:rPr lang="en-US" altLang="en-US" sz="1400" dirty="0">
                <a:solidFill>
                  <a:srgbClr val="2AA198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"#(\d{2})(\d{2})(\d{2})"</a:t>
            </a:r>
            <a:r>
              <a:rPr lang="en-US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 [ </a:t>
            </a:r>
            <a:r>
              <a:rPr lang="en-US" altLang="en-US" sz="1400" dirty="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r</a:t>
            </a:r>
            <a:r>
              <a:rPr lang="en-US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; </a:t>
            </a:r>
            <a:r>
              <a:rPr lang="en-US" altLang="en-US" sz="1400" dirty="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g</a:t>
            </a:r>
            <a:r>
              <a:rPr lang="en-US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; </a:t>
            </a:r>
            <a:r>
              <a:rPr lang="en-US" altLang="en-US" sz="1400" dirty="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b </a:t>
            </a:r>
            <a:r>
              <a:rPr lang="en-US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] -&gt; </a:t>
            </a:r>
            <a:endParaRPr lang="en-US" altLang="en-US" sz="1400" dirty="0">
              <a:solidFill>
                <a:srgbClr val="859900"/>
              </a:solidFill>
              <a:latin typeface="Fira Code" panose="020B0809050000020004" charset="0"/>
              <a:cs typeface="Fira Code" panose="020B0809050000020004" charset="0"/>
              <a:sym typeface="+mn-ea"/>
            </a:endParaRPr>
          </a:p>
          <a:p>
            <a:pPr marL="0" lvl="0" algn="l"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    </a:t>
            </a:r>
            <a:r>
              <a:rPr lang="en-US" altLang="en-US" sz="1400" dirty="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printfn </a:t>
            </a:r>
            <a:r>
              <a:rPr lang="en-US" altLang="en-US" sz="1400" dirty="0">
                <a:solidFill>
                  <a:srgbClr val="2AA198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"R, G, B: </a:t>
            </a:r>
            <a:r>
              <a:rPr lang="en-US" altLang="en-US" sz="1400" dirty="0">
                <a:solidFill>
                  <a:srgbClr val="6C71C4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%s</a:t>
            </a:r>
            <a:r>
              <a:rPr lang="en-US" altLang="en-US" sz="1400" dirty="0">
                <a:solidFill>
                  <a:srgbClr val="2AA198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, </a:t>
            </a:r>
            <a:r>
              <a:rPr lang="en-US" altLang="en-US" sz="1400" dirty="0">
                <a:solidFill>
                  <a:srgbClr val="6C71C4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%s</a:t>
            </a:r>
            <a:r>
              <a:rPr lang="en-US" altLang="en-US" sz="1400" dirty="0">
                <a:solidFill>
                  <a:srgbClr val="2AA198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, </a:t>
            </a:r>
            <a:r>
              <a:rPr lang="en-US" altLang="en-US" sz="1400" dirty="0">
                <a:solidFill>
                  <a:srgbClr val="6C71C4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%s</a:t>
            </a:r>
            <a:r>
              <a:rPr lang="en-US" altLang="en-US" sz="1400" dirty="0">
                <a:solidFill>
                  <a:srgbClr val="2AA198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"</a:t>
            </a:r>
            <a:r>
              <a:rPr lang="en-US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 </a:t>
            </a:r>
            <a:r>
              <a:rPr lang="en-US" altLang="en-US" sz="1400" dirty="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r g b</a:t>
            </a:r>
            <a:endParaRPr lang="en-US" altLang="en-US" sz="1400" dirty="0">
              <a:solidFill>
                <a:srgbClr val="859900"/>
              </a:solidFill>
              <a:latin typeface="Fira Code" panose="020B0809050000020004" charset="0"/>
              <a:cs typeface="Fira Code" panose="020B0809050000020004" charset="0"/>
              <a:sym typeface="+mn-ea"/>
            </a:endParaRPr>
          </a:p>
          <a:p>
            <a:pPr marL="0" lvl="0" algn="l"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| </a:t>
            </a:r>
            <a:r>
              <a:rPr lang="en-US" sz="1400" dirty="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otherwise </a:t>
            </a:r>
            <a:r>
              <a:rPr lang="en-US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-&gt; </a:t>
            </a:r>
            <a:endParaRPr lang="en-US" altLang="en-US" sz="1400" dirty="0">
              <a:solidFill>
                <a:srgbClr val="859900"/>
              </a:solidFill>
              <a:latin typeface="Fira Code" panose="020B0809050000020004" charset="0"/>
              <a:cs typeface="Fira Code" panose="020B0809050000020004" charset="0"/>
              <a:sym typeface="+mn-ea"/>
            </a:endParaRPr>
          </a:p>
          <a:p>
            <a:pPr marL="0" lvl="0" algn="l"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    </a:t>
            </a:r>
            <a:r>
              <a:rPr lang="en-US" altLang="en-US" sz="1400" dirty="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printfn </a:t>
            </a:r>
            <a:r>
              <a:rPr lang="en-US" altLang="en-US" sz="1400" dirty="0">
                <a:solidFill>
                  <a:srgbClr val="2AA198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"'</a:t>
            </a:r>
            <a:r>
              <a:rPr lang="en-US" altLang="en-US" sz="1400" dirty="0">
                <a:solidFill>
                  <a:srgbClr val="6C71C4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%s</a:t>
            </a:r>
            <a:r>
              <a:rPr lang="en-US" altLang="en-US" sz="1400" dirty="0">
                <a:solidFill>
                  <a:srgbClr val="2AA198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' is not a hex-color"</a:t>
            </a:r>
            <a:r>
              <a:rPr lang="en-US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 </a:t>
            </a:r>
            <a:r>
              <a:rPr lang="en-US" altLang="en-US" sz="1400" dirty="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otherwise</a:t>
            </a:r>
            <a:endParaRPr lang="en-US" altLang="en-US" sz="1400" dirty="0">
              <a:solidFill>
                <a:srgbClr val="657B83"/>
              </a:solidFill>
              <a:latin typeface="Fira Code" panose="020B0809050000020004" charset="0"/>
              <a:cs typeface="Fira Code" panose="020B0809050000020004" charset="0"/>
              <a:sym typeface="+mn-ea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half" idx="2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bit.ly/DeepDiveAP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Default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">
      <a:majorFont>
        <a:latin typeface="DejaVu Sans"/>
        <a:ea typeface="DejaVu Sans"/>
        <a:cs typeface=""/>
      </a:majorFont>
      <a:minorFont>
        <a:latin typeface="DejaVu Sans"/>
        <a:ea typeface="DejaVu San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DejaVu Sans"/>
        <a:font script="Hebr" typeface="DejaVu Sans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DejaVu Sans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jaVu San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DejaVu Sans"/>
        <a:font script="Hebr" typeface="DejaVu Sans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DejaVu Sans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4858</Words>
  <Application>WPS Presentation</Application>
  <PresentationFormat>宽屏</PresentationFormat>
  <Paragraphs>308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5" baseType="lpstr">
      <vt:lpstr>Arial</vt:lpstr>
      <vt:lpstr>SimSun</vt:lpstr>
      <vt:lpstr>Wingdings</vt:lpstr>
      <vt:lpstr>Fira Sans Condensed</vt:lpstr>
      <vt:lpstr>DejaVu Sans</vt:lpstr>
      <vt:lpstr>Droid Sans Fallback</vt:lpstr>
      <vt:lpstr>Fira Code</vt:lpstr>
      <vt:lpstr>Arial</vt:lpstr>
      <vt:lpstr>微软雅黑</vt:lpstr>
      <vt:lpstr>Arial Unicode MS</vt:lpstr>
      <vt:lpstr>SimSun</vt:lpstr>
      <vt:lpstr>MT Extra</vt:lpstr>
      <vt:lpstr>Ubuntu</vt:lpstr>
      <vt:lpstr>1_Default Design</vt:lpstr>
      <vt:lpstr>A Deep Dive into Active Patterns</vt:lpstr>
      <vt:lpstr>Pattern Matching (Benefits)</vt:lpstr>
      <vt:lpstr>Pattern Matching (Limitations)</vt:lpstr>
      <vt:lpstr>Pattern Matching (Limitations)</vt:lpstr>
      <vt:lpstr>Extensible Pattern Matching  Via a Lightweight Language Extension</vt:lpstr>
      <vt:lpstr>Active Patterns  (Single-case Total Patterns)</vt:lpstr>
      <vt:lpstr>Active Patterns  (Multiple-case Total Patterns)</vt:lpstr>
      <vt:lpstr>Active Patterns  (Partial Patterns)</vt:lpstr>
      <vt:lpstr>Active Patterns  (Parameterized Patterns)</vt:lpstr>
      <vt:lpstr>Active Patterns  (First-class Patterns)</vt:lpstr>
      <vt:lpstr>Active Patterns  (Underlying Mechanics)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pblasucci</dc:creator>
  <cp:lastModifiedBy>pblasucci</cp:lastModifiedBy>
  <cp:revision>103</cp:revision>
  <dcterms:created xsi:type="dcterms:W3CDTF">2020-04-02T18:16:24Z</dcterms:created>
  <dcterms:modified xsi:type="dcterms:W3CDTF">2020-04-02T18:16:24Z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