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PT Sans Narrow"/>
      <p:regular r:id="rId39"/>
      <p:bold r:id="rId40"/>
    </p:embeddedFont>
    <p:embeddedFont>
      <p:font typeface="Open Sans"/>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Author clrIdx="0" id="0" initials="" lastIdx="1" name="mansee jadhav"/>
  <p:cmAuthor clrIdx="1" id="1" initials="" lastIdx="5" name="Elaine Blakema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font" Target="fonts/PTSansNarrow-bold.fntdata"/><Relationship Id="rId20" Type="http://schemas.openxmlformats.org/officeDocument/2006/relationships/slide" Target="slides/slide15.xml"/><Relationship Id="rId42" Type="http://schemas.openxmlformats.org/officeDocument/2006/relationships/font" Target="fonts/OpenSans-bold.fntdata"/><Relationship Id="rId41" Type="http://schemas.openxmlformats.org/officeDocument/2006/relationships/font" Target="fonts/OpenSans-regular.fntdata"/><Relationship Id="rId22" Type="http://schemas.openxmlformats.org/officeDocument/2006/relationships/slide" Target="slides/slide17.xml"/><Relationship Id="rId44" Type="http://schemas.openxmlformats.org/officeDocument/2006/relationships/font" Target="fonts/OpenSans-boldItalic.fntdata"/><Relationship Id="rId21" Type="http://schemas.openxmlformats.org/officeDocument/2006/relationships/slide" Target="slides/slide16.xml"/><Relationship Id="rId43" Type="http://schemas.openxmlformats.org/officeDocument/2006/relationships/font" Target="fonts/OpenSans-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PTSansNarrow-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1" idx="5">
    <p:pos x="6000" y="0"/>
    <p:text>Outline of Talk: 
--How, What, Why of Automated Testing
--Example workflow: google analytics &gt; flow charts &gt; User Stories &gt; Coding) -- who is on the team?
Logistics: Set-up, Gotchas, team environment, github, etc
Show and Tell (show an actual piece of code in action) -- this should be the last thing you do before opening up floor for Q&amp;A</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1" idx="1">
    <p:pos x="6000" y="0"/>
    <p:text>See this link for ideas: https://blog.pivotal.io/labs/labs/well-formed-stories</p:text>
  </p:cm>
  <p:cm authorId="1" idx="2">
    <p:pos x="6000" y="100"/>
    <p:text>Be prepared to talk about this is detail, if asked.
How do you define business values, who does that in the organization, not developers?, how do you prioritize them? What do you mean by 'readable' 
This slide may be too vague for any added value, These are not requirements, because we write tests now that don't have defined business value.</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1" idx="4">
    <p:pos x="6000" y="0"/>
    <p:text>mention that Drupal supports Behat plugin</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1">
    <p:pos x="6000" y="0"/>
    <p:text>installation link</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1" idx="3">
    <p:pos x="6000" y="0"/>
    <p:text>Don't forget to mention @tags and what they are used for.</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etcomposer.org/doc/00-intro.md#dependency-management" TargetMode="External"/><Relationship Id="rId3" Type="http://schemas.openxmlformats.org/officeDocument/2006/relationships/hyperlink" Target="https://getcomposer.org/doc/03-cli.md#global" TargetMode="External"/><Relationship Id="rId4" Type="http://schemas.openxmlformats.org/officeDocument/2006/relationships/hyperlink" Target="https://npmjs.org/" TargetMode="External"/><Relationship Id="rId5" Type="http://schemas.openxmlformats.org/officeDocument/2006/relationships/hyperlink" Target="http://bundler.io/" TargetMode="External"/><Relationship Id="rId6" Type="http://schemas.openxmlformats.org/officeDocument/2006/relationships/hyperlink" Target="https://getcomposer.org/doc/01-basic-usage.md"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0" lvl="0" marL="50800">
              <a:lnSpc>
                <a:spcPct val="105882"/>
              </a:lnSpc>
              <a:spcBef>
                <a:spcPts val="1800"/>
              </a:spcBef>
              <a:spcAft>
                <a:spcPts val="400"/>
              </a:spcAft>
              <a:buNone/>
            </a:pPr>
            <a:r>
              <a:rPr b="1" lang="en" sz="1700">
                <a:solidFill>
                  <a:srgbClr val="222222"/>
                </a:solidFill>
              </a:rPr>
              <a:t>Dependency management</a:t>
            </a:r>
            <a:r>
              <a:rPr b="1" lang="en" sz="1700">
                <a:solidFill>
                  <a:srgbClr val="CCCCCC"/>
                </a:solidFill>
                <a:hlinkClick r:id="rId2"/>
              </a:rPr>
              <a:t>#</a:t>
            </a:r>
          </a:p>
          <a:p>
            <a:pPr lvl="0">
              <a:lnSpc>
                <a:spcPct val="150000"/>
              </a:lnSpc>
              <a:spcBef>
                <a:spcPts val="0"/>
              </a:spcBef>
              <a:buNone/>
            </a:pPr>
            <a:r>
              <a:rPr lang="en" sz="1200">
                <a:solidFill>
                  <a:srgbClr val="222222"/>
                </a:solidFill>
              </a:rPr>
              <a:t>Composer is </a:t>
            </a:r>
            <a:r>
              <a:rPr b="1" lang="en" sz="1200">
                <a:solidFill>
                  <a:srgbClr val="222222"/>
                </a:solidFill>
              </a:rPr>
              <a:t>not</a:t>
            </a:r>
            <a:r>
              <a:rPr lang="en" sz="1200">
                <a:solidFill>
                  <a:srgbClr val="222222"/>
                </a:solidFill>
              </a:rPr>
              <a:t> a package manager in the same sense as Yum or Apt are. Yes, it deals with "packages" or libraries, but it manages them on a per-project basis, installing them in a directory (e.g. </a:t>
            </a:r>
            <a:r>
              <a:rPr lang="en" sz="1200">
                <a:solidFill>
                  <a:srgbClr val="222222"/>
                </a:solidFill>
                <a:latin typeface="Verdana"/>
                <a:ea typeface="Verdana"/>
                <a:cs typeface="Verdana"/>
                <a:sym typeface="Verdana"/>
              </a:rPr>
              <a:t>vendor</a:t>
            </a:r>
            <a:r>
              <a:rPr lang="en" sz="1200">
                <a:solidFill>
                  <a:srgbClr val="222222"/>
                </a:solidFill>
              </a:rPr>
              <a:t>) inside your project. By default it does not install anything globally. Thus, it is a dependency manager. It does however support a "global" project for convenience via the </a:t>
            </a:r>
            <a:r>
              <a:rPr lang="en" sz="1200">
                <a:solidFill>
                  <a:srgbClr val="4444FF"/>
                </a:solidFill>
                <a:hlinkClick r:id="rId3"/>
              </a:rPr>
              <a:t>global</a:t>
            </a:r>
            <a:r>
              <a:rPr lang="en" sz="1200">
                <a:solidFill>
                  <a:srgbClr val="222222"/>
                </a:solidFill>
              </a:rPr>
              <a:t> command.</a:t>
            </a:r>
          </a:p>
          <a:p>
            <a:pPr lvl="0">
              <a:lnSpc>
                <a:spcPct val="150000"/>
              </a:lnSpc>
              <a:spcBef>
                <a:spcPts val="0"/>
              </a:spcBef>
              <a:buNone/>
            </a:pPr>
            <a:r>
              <a:rPr lang="en" sz="1200">
                <a:solidFill>
                  <a:srgbClr val="222222"/>
                </a:solidFill>
              </a:rPr>
              <a:t>This idea is not new and Composer is strongly inspired by node's </a:t>
            </a:r>
            <a:r>
              <a:rPr lang="en" sz="1200">
                <a:solidFill>
                  <a:srgbClr val="4444FF"/>
                </a:solidFill>
                <a:hlinkClick r:id="rId4"/>
              </a:rPr>
              <a:t>npm</a:t>
            </a:r>
            <a:r>
              <a:rPr lang="en" sz="1200">
                <a:solidFill>
                  <a:srgbClr val="222222"/>
                </a:solidFill>
              </a:rPr>
              <a:t> and ruby's </a:t>
            </a:r>
            <a:r>
              <a:rPr lang="en" sz="1200">
                <a:solidFill>
                  <a:srgbClr val="4444FF"/>
                </a:solidFill>
                <a:hlinkClick r:id="rId5"/>
              </a:rPr>
              <a:t>bundler</a:t>
            </a:r>
            <a:r>
              <a:rPr lang="en" sz="1200">
                <a:solidFill>
                  <a:srgbClr val="222222"/>
                </a:solidFill>
              </a:rPr>
              <a:t>.</a:t>
            </a:r>
          </a:p>
          <a:p>
            <a:pPr lvl="0">
              <a:lnSpc>
                <a:spcPct val="150000"/>
              </a:lnSpc>
              <a:spcBef>
                <a:spcPts val="0"/>
              </a:spcBef>
              <a:buNone/>
            </a:pPr>
            <a:r>
              <a:rPr lang="en" sz="1200">
                <a:solidFill>
                  <a:srgbClr val="222222"/>
                </a:solidFill>
              </a:rPr>
              <a:t>Suppose:</a:t>
            </a:r>
          </a:p>
          <a:p>
            <a:pPr indent="-304800" lvl="0" marL="457200">
              <a:lnSpc>
                <a:spcPct val="150000"/>
              </a:lnSpc>
              <a:spcBef>
                <a:spcPts val="1100"/>
              </a:spcBef>
              <a:spcAft>
                <a:spcPts val="1100"/>
              </a:spcAft>
              <a:buClr>
                <a:srgbClr val="222222"/>
              </a:buClr>
              <a:buSzPct val="100000"/>
              <a:buAutoNum type="arabicPeriod"/>
            </a:pPr>
            <a:r>
              <a:rPr lang="en" sz="1200">
                <a:solidFill>
                  <a:srgbClr val="222222"/>
                </a:solidFill>
              </a:rPr>
              <a:t>You have a project that depends on a number of libraries.</a:t>
            </a:r>
          </a:p>
          <a:p>
            <a:pPr indent="-304800" lvl="0" marL="457200">
              <a:lnSpc>
                <a:spcPct val="150000"/>
              </a:lnSpc>
              <a:spcBef>
                <a:spcPts val="1100"/>
              </a:spcBef>
              <a:spcAft>
                <a:spcPts val="1100"/>
              </a:spcAft>
              <a:buClr>
                <a:srgbClr val="222222"/>
              </a:buClr>
              <a:buSzPct val="100000"/>
              <a:buAutoNum type="arabicPeriod"/>
            </a:pPr>
            <a:r>
              <a:rPr lang="en" sz="1200">
                <a:solidFill>
                  <a:srgbClr val="222222"/>
                </a:solidFill>
              </a:rPr>
              <a:t>Some of those libraries depend on other libraries.</a:t>
            </a:r>
          </a:p>
          <a:p>
            <a:pPr lvl="0">
              <a:lnSpc>
                <a:spcPct val="150000"/>
              </a:lnSpc>
              <a:spcBef>
                <a:spcPts val="0"/>
              </a:spcBef>
              <a:buNone/>
            </a:pPr>
            <a:r>
              <a:rPr lang="en" sz="1200">
                <a:solidFill>
                  <a:srgbClr val="222222"/>
                </a:solidFill>
              </a:rPr>
              <a:t>Composer:</a:t>
            </a:r>
          </a:p>
          <a:p>
            <a:pPr indent="-304800" lvl="0" marL="457200">
              <a:lnSpc>
                <a:spcPct val="150000"/>
              </a:lnSpc>
              <a:spcBef>
                <a:spcPts val="1100"/>
              </a:spcBef>
              <a:spcAft>
                <a:spcPts val="1100"/>
              </a:spcAft>
              <a:buClr>
                <a:srgbClr val="222222"/>
              </a:buClr>
              <a:buSzPct val="100000"/>
              <a:buAutoNum type="arabicPeriod"/>
            </a:pPr>
            <a:r>
              <a:rPr lang="en" sz="1200">
                <a:solidFill>
                  <a:srgbClr val="222222"/>
                </a:solidFill>
              </a:rPr>
              <a:t>Enables you to declare the libraries you depend on.</a:t>
            </a:r>
          </a:p>
          <a:p>
            <a:pPr indent="-304800" lvl="0" marL="457200">
              <a:lnSpc>
                <a:spcPct val="150000"/>
              </a:lnSpc>
              <a:spcBef>
                <a:spcPts val="1100"/>
              </a:spcBef>
              <a:spcAft>
                <a:spcPts val="1100"/>
              </a:spcAft>
              <a:buClr>
                <a:srgbClr val="222222"/>
              </a:buClr>
              <a:buSzPct val="100000"/>
              <a:buAutoNum type="arabicPeriod"/>
            </a:pPr>
            <a:r>
              <a:rPr lang="en" sz="1200">
                <a:solidFill>
                  <a:srgbClr val="222222"/>
                </a:solidFill>
              </a:rPr>
              <a:t>Finds out which versions of which packages can and need to be installed, and installs them (meaning it downloads them into your project).</a:t>
            </a:r>
          </a:p>
          <a:p>
            <a:pPr lvl="0">
              <a:lnSpc>
                <a:spcPct val="150000"/>
              </a:lnSpc>
              <a:spcBef>
                <a:spcPts val="0"/>
              </a:spcBef>
              <a:buNone/>
            </a:pPr>
            <a:r>
              <a:rPr lang="en" sz="1200">
                <a:solidFill>
                  <a:srgbClr val="222222"/>
                </a:solidFill>
              </a:rPr>
              <a:t>See the </a:t>
            </a:r>
            <a:r>
              <a:rPr lang="en" sz="1200">
                <a:solidFill>
                  <a:srgbClr val="4444FF"/>
                </a:solidFill>
                <a:hlinkClick r:id="rId6"/>
              </a:rPr>
              <a:t>Basic usage</a:t>
            </a:r>
            <a:r>
              <a:rPr lang="en" sz="1200">
                <a:solidFill>
                  <a:srgbClr val="222222"/>
                </a:solidFill>
              </a:rPr>
              <a:t> chapter for more details on declaring dependencies.</a:t>
            </a:r>
          </a:p>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lnSpc>
                <a:spcPct val="115000"/>
              </a:lnSpc>
              <a:spcBef>
                <a:spcPts val="0"/>
              </a:spcBef>
              <a:spcAft>
                <a:spcPts val="1600"/>
              </a:spcAft>
              <a:buNone/>
            </a:pPr>
            <a:r>
              <a:rPr b="1" lang="en" sz="1200">
                <a:solidFill>
                  <a:srgbClr val="222222"/>
                </a:solidFill>
                <a:highlight>
                  <a:srgbClr val="FFFFFF"/>
                </a:highlight>
              </a:rPr>
              <a:t>Automated testing</a:t>
            </a:r>
            <a:r>
              <a:rPr lang="en" sz="1200">
                <a:solidFill>
                  <a:srgbClr val="222222"/>
                </a:solidFill>
                <a:highlight>
                  <a:srgbClr val="FFFFFF"/>
                </a:highlight>
              </a:rPr>
              <a:t> tools are capable of executing </a:t>
            </a:r>
            <a:r>
              <a:rPr b="1" lang="en" sz="1200">
                <a:solidFill>
                  <a:srgbClr val="222222"/>
                </a:solidFill>
                <a:highlight>
                  <a:srgbClr val="FFFFFF"/>
                </a:highlight>
              </a:rPr>
              <a:t>tests</a:t>
            </a:r>
            <a:r>
              <a:rPr lang="en" sz="1200">
                <a:solidFill>
                  <a:srgbClr val="222222"/>
                </a:solidFill>
                <a:highlight>
                  <a:srgbClr val="FFFFFF"/>
                </a:highlight>
              </a:rPr>
              <a:t>, reporting outcomes and comparing results with earlier </a:t>
            </a:r>
            <a:r>
              <a:rPr b="1" lang="en" sz="1200">
                <a:solidFill>
                  <a:srgbClr val="222222"/>
                </a:solidFill>
                <a:highlight>
                  <a:srgbClr val="FFFFFF"/>
                </a:highlight>
              </a:rPr>
              <a:t>test</a:t>
            </a:r>
            <a:r>
              <a:rPr lang="en" sz="1200">
                <a:solidFill>
                  <a:srgbClr val="222222"/>
                </a:solidFill>
                <a:highlight>
                  <a:srgbClr val="FFFFFF"/>
                </a:highlight>
              </a:rPr>
              <a:t> runs.</a:t>
            </a:r>
            <a:r>
              <a:rPr b="1" lang="en" sz="1200">
                <a:solidFill>
                  <a:srgbClr val="222222"/>
                </a:solidFill>
                <a:highlight>
                  <a:srgbClr val="FFFFFF"/>
                </a:highlight>
              </a:rPr>
              <a:t>Tests</a:t>
            </a:r>
            <a:r>
              <a:rPr lang="en" sz="1200">
                <a:solidFill>
                  <a:srgbClr val="222222"/>
                </a:solidFill>
                <a:highlight>
                  <a:srgbClr val="FFFFFF"/>
                </a:highlight>
              </a:rPr>
              <a:t> carried out with these tools can be run repeatedly, at any time of day. The method or process being used to implement</a:t>
            </a:r>
            <a:r>
              <a:rPr b="1" lang="en" sz="1200">
                <a:solidFill>
                  <a:srgbClr val="222222"/>
                </a:solidFill>
                <a:highlight>
                  <a:srgbClr val="FFFFFF"/>
                </a:highlight>
              </a:rPr>
              <a:t>automation</a:t>
            </a:r>
            <a:r>
              <a:rPr lang="en" sz="1200">
                <a:solidFill>
                  <a:srgbClr val="222222"/>
                </a:solidFill>
                <a:highlight>
                  <a:srgbClr val="FFFFFF"/>
                </a:highlight>
              </a:rPr>
              <a:t> is called a </a:t>
            </a:r>
            <a:r>
              <a:rPr b="1" lang="en" sz="1200">
                <a:solidFill>
                  <a:srgbClr val="222222"/>
                </a:solidFill>
                <a:highlight>
                  <a:srgbClr val="FFFFFF"/>
                </a:highlight>
              </a:rPr>
              <a:t>test automation</a:t>
            </a:r>
            <a:r>
              <a:rPr lang="en" sz="1200">
                <a:solidFill>
                  <a:srgbClr val="222222"/>
                </a:solidFill>
                <a:highlight>
                  <a:srgbClr val="FFFFFF"/>
                </a:highlight>
              </a:rPr>
              <a:t> framework.</a:t>
            </a:r>
          </a:p>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2" name="Shape 2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0" name="Shape 2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6" name="Shape 266"/>
        <p:cNvGrpSpPr/>
        <p:nvPr/>
      </p:nvGrpSpPr>
      <p:grpSpPr>
        <a:xfrm>
          <a:off x="0" y="0"/>
          <a:ext cx="0" cy="0"/>
          <a:chOff x="0" y="0"/>
          <a:chExt cx="0" cy="0"/>
        </a:xfrm>
      </p:grpSpPr>
      <p:sp>
        <p:nvSpPr>
          <p:cNvPr id="267" name="Shape 2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8" name="Shape 2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8" name="Shape 2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cxnSp>
        <p:nvCxnSpPr>
          <p:cNvPr id="10" name="Shape 10"/>
          <p:cNvCxnSpPr/>
          <p:nvPr/>
        </p:nvCxnSpPr>
        <p:spPr>
          <a:xfrm>
            <a:off x="7007735" y="3176887"/>
            <a:ext cx="562200" cy="0"/>
          </a:xfrm>
          <a:prstGeom prst="straightConnector1">
            <a:avLst/>
          </a:prstGeom>
          <a:noFill/>
          <a:ln cap="flat" cmpd="sng" w="76200">
            <a:solidFill>
              <a:schemeClr val="lt2"/>
            </a:solidFill>
            <a:prstDash val="solid"/>
            <a:round/>
            <a:headEnd len="med" w="med" type="none"/>
            <a:tailEnd len="med" w="med" type="none"/>
          </a:ln>
        </p:spPr>
      </p:cxnSp>
      <p:cxnSp>
        <p:nvCxnSpPr>
          <p:cNvPr id="11" name="Shape 11"/>
          <p:cNvCxnSpPr/>
          <p:nvPr/>
        </p:nvCxnSpPr>
        <p:spPr>
          <a:xfrm>
            <a:off x="1575034" y="3158251"/>
            <a:ext cx="562200" cy="0"/>
          </a:xfrm>
          <a:prstGeom prst="straightConnector1">
            <a:avLst/>
          </a:prstGeom>
          <a:noFill/>
          <a:ln cap="flat" cmpd="sng" w="76200">
            <a:solidFill>
              <a:schemeClr val="lt2"/>
            </a:solidFill>
            <a:prstDash val="solid"/>
            <a:round/>
            <a:headEnd len="med" w="med" type="none"/>
            <a:tailEnd len="med" w="med" type="none"/>
          </a:ln>
        </p:spPr>
      </p:cxnSp>
      <p:grpSp>
        <p:nvGrpSpPr>
          <p:cNvPr id="12" name="Shape 12"/>
          <p:cNvGrpSpPr/>
          <p:nvPr/>
        </p:nvGrpSpPr>
        <p:grpSpPr>
          <a:xfrm>
            <a:off x="1004144" y="1022025"/>
            <a:ext cx="7136667" cy="152400"/>
            <a:chOff x="1346428" y="1011300"/>
            <a:chExt cx="6452100" cy="152400"/>
          </a:xfrm>
        </p:grpSpPr>
        <p:cxnSp>
          <p:nvCxnSpPr>
            <p:cNvPr id="13" name="Shape 13"/>
            <p:cNvCxnSpPr/>
            <p:nvPr/>
          </p:nvCxnSpPr>
          <p:spPr>
            <a:xfrm rot="10800000">
              <a:off x="1346428" y="1011300"/>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4" name="Shape 14"/>
            <p:cNvCxnSpPr/>
            <p:nvPr/>
          </p:nvCxnSpPr>
          <p:spPr>
            <a:xfrm rot="10800000">
              <a:off x="1346428" y="1163700"/>
              <a:ext cx="6452100" cy="0"/>
            </a:xfrm>
            <a:prstGeom prst="straightConnector1">
              <a:avLst/>
            </a:prstGeom>
            <a:noFill/>
            <a:ln cap="flat" cmpd="sng" w="9525">
              <a:solidFill>
                <a:schemeClr val="accent3"/>
              </a:solidFill>
              <a:prstDash val="solid"/>
              <a:round/>
              <a:headEnd len="med" w="med" type="none"/>
              <a:tailEnd len="med" w="med" type="none"/>
            </a:ln>
          </p:spPr>
        </p:cxnSp>
      </p:grpSp>
      <p:grpSp>
        <p:nvGrpSpPr>
          <p:cNvPr id="15" name="Shape 15"/>
          <p:cNvGrpSpPr/>
          <p:nvPr/>
        </p:nvGrpSpPr>
        <p:grpSpPr>
          <a:xfrm>
            <a:off x="1004151" y="3969100"/>
            <a:ext cx="7136667" cy="152400"/>
            <a:chOff x="1346435" y="3969087"/>
            <a:chExt cx="6452100" cy="152400"/>
          </a:xfrm>
        </p:grpSpPr>
        <p:cxnSp>
          <p:nvCxnSpPr>
            <p:cNvPr id="16" name="Shape 16"/>
            <p:cNvCxnSpPr/>
            <p:nvPr/>
          </p:nvCxnSpPr>
          <p:spPr>
            <a:xfrm>
              <a:off x="1346435" y="4121487"/>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7" name="Shape 17"/>
            <p:cNvCxnSpPr/>
            <p:nvPr/>
          </p:nvCxnSpPr>
          <p:spPr>
            <a:xfrm>
              <a:off x="1346435" y="3969087"/>
              <a:ext cx="6452100" cy="0"/>
            </a:xfrm>
            <a:prstGeom prst="straightConnector1">
              <a:avLst/>
            </a:prstGeom>
            <a:noFill/>
            <a:ln cap="flat" cmpd="sng" w="9525">
              <a:solidFill>
                <a:schemeClr val="accent3"/>
              </a:solidFill>
              <a:prstDash val="solid"/>
              <a:round/>
              <a:headEnd len="med" w="med" type="none"/>
              <a:tailEnd len="med" w="med" type="none"/>
            </a:ln>
          </p:spPr>
        </p:cxnSp>
      </p:grpSp>
      <p:sp>
        <p:nvSpPr>
          <p:cNvPr id="18" name="Shape 18"/>
          <p:cNvSpPr txBox="1"/>
          <p:nvPr>
            <p:ph type="ctrTitle"/>
          </p:nvPr>
        </p:nvSpPr>
        <p:spPr>
          <a:xfrm>
            <a:off x="1004150" y="1751764"/>
            <a:ext cx="7136700" cy="1022400"/>
          </a:xfrm>
          <a:prstGeom prst="rect">
            <a:avLst/>
          </a:prstGeom>
        </p:spPr>
        <p:txBody>
          <a:bodyPr anchorCtr="0" anchor="b" bIns="91425" lIns="91425" rIns="91425"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19" name="Shape 19"/>
          <p:cNvSpPr txBox="1"/>
          <p:nvPr>
            <p:ph idx="1" type="subTitle"/>
          </p:nvPr>
        </p:nvSpPr>
        <p:spPr>
          <a:xfrm>
            <a:off x="2137225" y="2850039"/>
            <a:ext cx="4870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p:txBody>
      </p:sp>
      <p:sp>
        <p:nvSpPr>
          <p:cNvPr id="20" name="Shape 2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5"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7" name="Shape 57"/>
          <p:cNvSpPr txBox="1"/>
          <p:nvPr>
            <p:ph type="title"/>
          </p:nvPr>
        </p:nvSpPr>
        <p:spPr>
          <a:xfrm>
            <a:off x="311700" y="1304850"/>
            <a:ext cx="8520600" cy="1538400"/>
          </a:xfrm>
          <a:prstGeom prst="rect">
            <a:avLst/>
          </a:prstGeom>
        </p:spPr>
        <p:txBody>
          <a:bodyPr anchorCtr="0" anchor="ctr" bIns="91425" lIns="91425" rIns="91425" tIns="91425"/>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p:txBody>
      </p:sp>
      <p:sp>
        <p:nvSpPr>
          <p:cNvPr id="58" name="Shape 58"/>
          <p:cNvSpPr txBox="1"/>
          <p:nvPr>
            <p:ph idx="1" type="body"/>
          </p:nvPr>
        </p:nvSpPr>
        <p:spPr>
          <a:xfrm>
            <a:off x="311700" y="2995650"/>
            <a:ext cx="85206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9" name="Shape 5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0" name="Shape 60"/>
        <p:cNvGrpSpPr/>
        <p:nvPr/>
      </p:nvGrpSpPr>
      <p:grpSpPr>
        <a:xfrm>
          <a:off x="0" y="0"/>
          <a:ext cx="0" cy="0"/>
          <a:chOff x="0" y="0"/>
          <a:chExt cx="0" cy="0"/>
        </a:xfrm>
      </p:grpSpPr>
      <p:sp>
        <p:nvSpPr>
          <p:cNvPr id="61" name="Shape 6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3" name="Shape 23"/>
          <p:cNvSpPr txBox="1"/>
          <p:nvPr>
            <p:ph type="title"/>
          </p:nvPr>
        </p:nvSpPr>
        <p:spPr>
          <a:xfrm>
            <a:off x="311700" y="814800"/>
            <a:ext cx="8571300" cy="942000"/>
          </a:xfrm>
          <a:prstGeom prst="rect">
            <a:avLst/>
          </a:prstGeom>
        </p:spPr>
        <p:txBody>
          <a:bodyPr anchorCtr="0" anchor="ctr"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5"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311700" y="1266325"/>
            <a:ext cx="8520600" cy="330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9" name="Shape 2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0" name="Shape 30"/>
        <p:cNvGrpSpPr/>
        <p:nvPr/>
      </p:nvGrpSpPr>
      <p:grpSpPr>
        <a:xfrm>
          <a:off x="0" y="0"/>
          <a:ext cx="0" cy="0"/>
          <a:chOff x="0" y="0"/>
          <a:chExt cx="0" cy="0"/>
        </a:xfrm>
      </p:grpSpPr>
      <p:sp>
        <p:nvSpPr>
          <p:cNvPr id="31" name="Shape 31"/>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 type="body"/>
          </p:nvPr>
        </p:nvSpPr>
        <p:spPr>
          <a:xfrm>
            <a:off x="311700" y="1266175"/>
            <a:ext cx="3999900" cy="33027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3" name="Shape 33"/>
          <p:cNvSpPr txBox="1"/>
          <p:nvPr>
            <p:ph idx="2" type="body"/>
          </p:nvPr>
        </p:nvSpPr>
        <p:spPr>
          <a:xfrm>
            <a:off x="4832400" y="1266175"/>
            <a:ext cx="3999900" cy="33027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5" name="Shape 35"/>
        <p:cNvGrpSpPr/>
        <p:nvPr/>
      </p:nvGrpSpPr>
      <p:grpSpPr>
        <a:xfrm>
          <a:off x="0" y="0"/>
          <a:ext cx="0" cy="0"/>
          <a:chOff x="0" y="0"/>
          <a:chExt cx="0" cy="0"/>
        </a:xfrm>
      </p:grpSpPr>
      <p:sp>
        <p:nvSpPr>
          <p:cNvPr id="36" name="Shape 36"/>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8" name="Shape 38"/>
        <p:cNvGrpSpPr/>
        <p:nvPr/>
      </p:nvGrpSpPr>
      <p:grpSpPr>
        <a:xfrm>
          <a:off x="0" y="0"/>
          <a:ext cx="0" cy="0"/>
          <a:chOff x="0" y="0"/>
          <a:chExt cx="0" cy="0"/>
        </a:xfrm>
      </p:grpSpPr>
      <p:sp>
        <p:nvSpPr>
          <p:cNvPr id="39" name="Shape 3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6"/>
        </a:solidFill>
      </p:bgPr>
    </p:bg>
    <p:spTree>
      <p:nvGrpSpPr>
        <p:cNvPr id="42" name="Shape 42"/>
        <p:cNvGrpSpPr/>
        <p:nvPr/>
      </p:nvGrpSpPr>
      <p:grpSpPr>
        <a:xfrm>
          <a:off x="0" y="0"/>
          <a:ext cx="0" cy="0"/>
          <a:chOff x="0" y="0"/>
          <a:chExt cx="0" cy="0"/>
        </a:xfrm>
      </p:grpSpPr>
      <p:sp>
        <p:nvSpPr>
          <p:cNvPr id="43" name="Shape 43"/>
          <p:cNvSpPr txBox="1"/>
          <p:nvPr>
            <p:ph type="title"/>
          </p:nvPr>
        </p:nvSpPr>
        <p:spPr>
          <a:xfrm>
            <a:off x="490250" y="526350"/>
            <a:ext cx="5613600" cy="4090800"/>
          </a:xfrm>
          <a:prstGeom prst="rect">
            <a:avLst/>
          </a:prstGeom>
        </p:spPr>
        <p:txBody>
          <a:bodyPr anchorCtr="0" anchor="ctr" bIns="91425" lIns="91425" rIns="91425" tIns="91425"/>
          <a:lstStyle>
            <a:lvl1pPr lvl="0">
              <a:spcBef>
                <a:spcPts val="0"/>
              </a:spcBef>
              <a:buClr>
                <a:schemeClr val="dk2"/>
              </a:buClr>
              <a:buSzPct val="100000"/>
              <a:defRPr b="0" sz="5400">
                <a:solidFill>
                  <a:schemeClr val="dk2"/>
                </a:solidFill>
              </a:defRPr>
            </a:lvl1pPr>
            <a:lvl2pPr lvl="1">
              <a:spcBef>
                <a:spcPts val="0"/>
              </a:spcBef>
              <a:buClr>
                <a:schemeClr val="dk2"/>
              </a:buClr>
              <a:buSzPct val="100000"/>
              <a:defRPr b="0" sz="5400">
                <a:solidFill>
                  <a:schemeClr val="dk2"/>
                </a:solidFill>
              </a:defRPr>
            </a:lvl2pPr>
            <a:lvl3pPr lvl="2">
              <a:spcBef>
                <a:spcPts val="0"/>
              </a:spcBef>
              <a:buClr>
                <a:schemeClr val="dk2"/>
              </a:buClr>
              <a:buSzPct val="100000"/>
              <a:defRPr b="0" sz="5400">
                <a:solidFill>
                  <a:schemeClr val="dk2"/>
                </a:solidFill>
              </a:defRPr>
            </a:lvl3pPr>
            <a:lvl4pPr lvl="3">
              <a:spcBef>
                <a:spcPts val="0"/>
              </a:spcBef>
              <a:buClr>
                <a:schemeClr val="dk2"/>
              </a:buClr>
              <a:buSzPct val="100000"/>
              <a:defRPr b="0" sz="5400">
                <a:solidFill>
                  <a:schemeClr val="dk2"/>
                </a:solidFill>
              </a:defRPr>
            </a:lvl4pPr>
            <a:lvl5pPr lvl="4">
              <a:spcBef>
                <a:spcPts val="0"/>
              </a:spcBef>
              <a:buClr>
                <a:schemeClr val="dk2"/>
              </a:buClr>
              <a:buSzPct val="100000"/>
              <a:defRPr b="0" sz="5400">
                <a:solidFill>
                  <a:schemeClr val="dk2"/>
                </a:solidFill>
              </a:defRPr>
            </a:lvl5pPr>
            <a:lvl6pPr lvl="5">
              <a:spcBef>
                <a:spcPts val="0"/>
              </a:spcBef>
              <a:buClr>
                <a:schemeClr val="dk2"/>
              </a:buClr>
              <a:buSzPct val="100000"/>
              <a:defRPr b="0" sz="5400">
                <a:solidFill>
                  <a:schemeClr val="dk2"/>
                </a:solidFill>
              </a:defRPr>
            </a:lvl6pPr>
            <a:lvl7pPr lvl="6">
              <a:spcBef>
                <a:spcPts val="0"/>
              </a:spcBef>
              <a:buClr>
                <a:schemeClr val="dk2"/>
              </a:buClr>
              <a:buSzPct val="100000"/>
              <a:defRPr b="0" sz="5400">
                <a:solidFill>
                  <a:schemeClr val="dk2"/>
                </a:solidFill>
              </a:defRPr>
            </a:lvl7pPr>
            <a:lvl8pPr lvl="7">
              <a:spcBef>
                <a:spcPts val="0"/>
              </a:spcBef>
              <a:buClr>
                <a:schemeClr val="dk2"/>
              </a:buClr>
              <a:buSzPct val="100000"/>
              <a:defRPr b="0" sz="5400">
                <a:solidFill>
                  <a:schemeClr val="dk2"/>
                </a:solidFill>
              </a:defRPr>
            </a:lvl8pPr>
            <a:lvl9pPr lvl="8">
              <a:spcBef>
                <a:spcPts val="0"/>
              </a:spcBef>
              <a:buClr>
                <a:schemeClr val="dk2"/>
              </a:buClr>
              <a:buSzPct val="100000"/>
              <a:defRPr b="0" sz="5400">
                <a:solidFill>
                  <a:schemeClr val="dk2"/>
                </a:solidFill>
              </a:defRPr>
            </a:lvl9pPr>
          </a:lstStyle>
          <a:p/>
        </p:txBody>
      </p:sp>
      <p:sp>
        <p:nvSpPr>
          <p:cNvPr id="44" name="Shape 4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cxnSp>
        <p:nvCxnSpPr>
          <p:cNvPr id="47" name="Shape 47"/>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8" name="Shape 48"/>
          <p:cNvSpPr txBox="1"/>
          <p:nvPr>
            <p:ph type="title"/>
          </p:nvPr>
        </p:nvSpPr>
        <p:spPr>
          <a:xfrm>
            <a:off x="265500" y="1039675"/>
            <a:ext cx="4045200" cy="16758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9" name="Shape 49"/>
          <p:cNvSpPr txBox="1"/>
          <p:nvPr>
            <p:ph idx="1" type="subTitle"/>
          </p:nvPr>
        </p:nvSpPr>
        <p:spPr>
          <a:xfrm>
            <a:off x="265500" y="27268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ph idx="1" type="body"/>
          </p:nvPr>
        </p:nvSpPr>
        <p:spPr>
          <a:xfrm>
            <a:off x="311700" y="4230725"/>
            <a:ext cx="5998800" cy="598800"/>
          </a:xfrm>
          <a:prstGeom prst="rect">
            <a:avLst/>
          </a:prstGeom>
        </p:spPr>
        <p:txBody>
          <a:bodyPr anchorCtr="0" anchor="ctr" bIns="91425" lIns="91425" rIns="91425" tIns="91425"/>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p:txBody>
      </p:sp>
      <p:sp>
        <p:nvSpPr>
          <p:cNvPr id="54" name="Shape 5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707400"/>
          </a:xfrm>
          <a:prstGeom prst="rect">
            <a:avLst/>
          </a:prstGeom>
          <a:noFill/>
          <a:ln>
            <a:noFill/>
          </a:ln>
        </p:spPr>
        <p:txBody>
          <a:bodyPr anchorCtr="0" anchor="t" bIns="91425" lIns="91425" rIns="91425" tIns="91425"/>
          <a:lstStyle>
            <a:lvl1pPr lvl="0">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Shape 7"/>
          <p:cNvSpPr txBox="1"/>
          <p:nvPr>
            <p:ph idx="1" type="body"/>
          </p:nvPr>
        </p:nvSpPr>
        <p:spPr>
          <a:xfrm>
            <a:off x="311700" y="1266325"/>
            <a:ext cx="8520600" cy="33027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Open Sans"/>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latin typeface="Open Sans"/>
                <a:ea typeface="Open Sans"/>
                <a:cs typeface="Open Sans"/>
                <a:sym typeface="Open Sans"/>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0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comments" Target="../comments/comment4.xml"/><Relationship Id="rId4" Type="http://schemas.openxmlformats.org/officeDocument/2006/relationships/hyperlink" Target="https://getcomposer.org/Composer-Setup.exe" TargetMode="External"/><Relationship Id="rId5" Type="http://schemas.openxmlformats.org/officeDocument/2006/relationships/hyperlink" Target="http://www.abeautifulsite.net/installing-composer-on-os-x/"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docs.library.ucla.edu/download/attachments/144050138/composer.json?version=1&amp;modificationDate=1444755671000&amp;api=v2" TargetMode="External"/><Relationship Id="rId4" Type="http://schemas.openxmlformats.org/officeDocument/2006/relationships/image" Target="../media/image07.png"/><Relationship Id="rId5" Type="http://schemas.openxmlformats.org/officeDocument/2006/relationships/image" Target="../media/image0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0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04.png"/><Relationship Id="rId4" Type="http://schemas.openxmlformats.org/officeDocument/2006/relationships/image" Target="../media/image09.png"/><Relationship Id="rId5"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docs.library.ucla.edu/pages/viewpage.action?spaceKey=~mansee8&amp;title=How+to+install+behat+and+mink"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www.seleniumhq.org/download/"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comments" Target="../comments/commen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comments" Target="../comments/commen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4.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0.png"/><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4.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9.png"/><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5.png"/><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9.pn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comments" Target="../comments/comment2.xml"/><Relationship Id="rId4" Type="http://schemas.openxmlformats.org/officeDocument/2006/relationships/image" Target="../media/image0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comments" Target="../comments/commen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5.png"/><Relationship Id="rId4" Type="http://schemas.openxmlformats.org/officeDocument/2006/relationships/image" Target="../media/image0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ctrTitle"/>
          </p:nvPr>
        </p:nvSpPr>
        <p:spPr>
          <a:xfrm>
            <a:off x="1004150" y="1751764"/>
            <a:ext cx="7136700" cy="1022400"/>
          </a:xfrm>
          <a:prstGeom prst="rect">
            <a:avLst/>
          </a:prstGeom>
        </p:spPr>
        <p:txBody>
          <a:bodyPr anchorCtr="0" anchor="b" bIns="91425" lIns="91425" rIns="91425" tIns="91425">
            <a:noAutofit/>
          </a:bodyPr>
          <a:lstStyle/>
          <a:p>
            <a:pPr lvl="0" rtl="0">
              <a:spcBef>
                <a:spcPts val="0"/>
              </a:spcBef>
              <a:buNone/>
            </a:pPr>
            <a:r>
              <a:rPr lang="en"/>
              <a:t>Testing with Behat And Mink</a:t>
            </a:r>
          </a:p>
        </p:txBody>
      </p:sp>
      <p:sp>
        <p:nvSpPr>
          <p:cNvPr id="67" name="Shape 67"/>
          <p:cNvSpPr txBox="1"/>
          <p:nvPr>
            <p:ph idx="1" type="subTitle"/>
          </p:nvPr>
        </p:nvSpPr>
        <p:spPr>
          <a:xfrm>
            <a:off x="2137225" y="2850039"/>
            <a:ext cx="4870500" cy="792600"/>
          </a:xfrm>
          <a:prstGeom prst="rect">
            <a:avLst/>
          </a:prstGeom>
        </p:spPr>
        <p:txBody>
          <a:bodyPr anchorCtr="0" anchor="t" bIns="91425" lIns="91425" rIns="91425" tIns="91425">
            <a:noAutofit/>
          </a:bodyPr>
          <a:lstStyle/>
          <a:p>
            <a:pPr lvl="0" rtl="0">
              <a:spcBef>
                <a:spcPts val="0"/>
              </a:spcBef>
              <a:buNone/>
            </a:pPr>
            <a:r>
              <a:rPr lang="en"/>
              <a:t>Presenter: Miss Mansee  Jadhav</a:t>
            </a:r>
          </a:p>
          <a:p>
            <a:pPr lvl="0" rtl="0">
              <a:spcBef>
                <a:spcPts val="0"/>
              </a:spcBef>
              <a:buNone/>
            </a:pPr>
            <a:r>
              <a:rPr lang="en"/>
              <a:t>Masters - Computer Science</a:t>
            </a: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Defining config file(.yml)</a:t>
            </a:r>
          </a:p>
        </p:txBody>
      </p:sp>
      <p:sp>
        <p:nvSpPr>
          <p:cNvPr id="125" name="Shape 125"/>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t/>
            </a:r>
            <a:endParaRPr/>
          </a:p>
        </p:txBody>
      </p:sp>
      <p:pic>
        <p:nvPicPr>
          <p:cNvPr id="126" name="Shape 126"/>
          <p:cNvPicPr preferRelativeResize="0"/>
          <p:nvPr/>
        </p:nvPicPr>
        <p:blipFill>
          <a:blip r:embed="rId3">
            <a:alphaModFix/>
          </a:blip>
          <a:stretch>
            <a:fillRect/>
          </a:stretch>
        </p:blipFill>
        <p:spPr>
          <a:xfrm>
            <a:off x="1820250" y="1587125"/>
            <a:ext cx="2818675" cy="3128724"/>
          </a:xfrm>
          <a:prstGeom prst="rect">
            <a:avLst/>
          </a:prstGeom>
          <a:noFill/>
          <a:ln>
            <a:noFill/>
          </a:ln>
        </p:spPr>
      </p:pic>
      <p:pic>
        <p:nvPicPr>
          <p:cNvPr id="127" name="Shape 127"/>
          <p:cNvPicPr preferRelativeResize="0"/>
          <p:nvPr/>
        </p:nvPicPr>
        <p:blipFill>
          <a:blip r:embed="rId4">
            <a:alphaModFix/>
          </a:blip>
          <a:stretch>
            <a:fillRect/>
          </a:stretch>
        </p:blipFill>
        <p:spPr>
          <a:xfrm>
            <a:off x="4015200" y="1266325"/>
            <a:ext cx="4114800" cy="3476625"/>
          </a:xfrm>
          <a:prstGeom prst="rect">
            <a:avLst/>
          </a:prstGeom>
          <a:noFill/>
          <a:ln>
            <a:noFill/>
          </a:ln>
        </p:spPr>
      </p:pic>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508100" y="445025"/>
            <a:ext cx="8520600" cy="707400"/>
          </a:xfrm>
          <a:prstGeom prst="rect">
            <a:avLst/>
          </a:prstGeom>
        </p:spPr>
        <p:txBody>
          <a:bodyPr anchorCtr="0" anchor="t" bIns="91425" lIns="91425" rIns="91425" tIns="91425">
            <a:noAutofit/>
          </a:bodyPr>
          <a:lstStyle/>
          <a:p>
            <a:pPr lvl="0" rtl="0">
              <a:spcBef>
                <a:spcPts val="0"/>
              </a:spcBef>
              <a:buNone/>
            </a:pPr>
            <a:r>
              <a:rPr lang="en"/>
              <a:t>Installing Behat , Mink and Selenium server</a:t>
            </a:r>
          </a:p>
        </p:txBody>
      </p:sp>
      <p:sp>
        <p:nvSpPr>
          <p:cNvPr id="133" name="Shape 133"/>
          <p:cNvSpPr txBox="1"/>
          <p:nvPr>
            <p:ph idx="1" type="body"/>
          </p:nvPr>
        </p:nvSpPr>
        <p:spPr>
          <a:xfrm>
            <a:off x="311700" y="1266325"/>
            <a:ext cx="8520600" cy="3589800"/>
          </a:xfrm>
          <a:prstGeom prst="rect">
            <a:avLst/>
          </a:prstGeom>
        </p:spPr>
        <p:txBody>
          <a:bodyPr anchorCtr="0" anchor="t" bIns="91425" lIns="91425" rIns="91425" tIns="91425">
            <a:noAutofit/>
          </a:bodyPr>
          <a:lstStyle/>
          <a:p>
            <a:pPr indent="-228600" lvl="0" marL="457200" rtl="0">
              <a:spcBef>
                <a:spcPts val="0"/>
              </a:spcBef>
              <a:buClr>
                <a:srgbClr val="351C75"/>
              </a:buClr>
              <a:buAutoNum type="arabicPeriod"/>
            </a:pPr>
            <a:r>
              <a:rPr lang="en">
                <a:solidFill>
                  <a:srgbClr val="351C75"/>
                </a:solidFill>
              </a:rPr>
              <a:t>PHP</a:t>
            </a:r>
          </a:p>
          <a:p>
            <a:pPr indent="-228600" lvl="1" marL="914400" rtl="0">
              <a:spcBef>
                <a:spcPts val="0"/>
              </a:spcBef>
              <a:buClr>
                <a:srgbClr val="351C75"/>
              </a:buClr>
              <a:buAutoNum type="alphaLcPeriod"/>
            </a:pPr>
            <a:r>
              <a:rPr lang="en"/>
              <a:t>Download XAMPP for Windows or MAMP for Mac or use  your preferred method.</a:t>
            </a:r>
          </a:p>
          <a:p>
            <a:pPr indent="-228600" lvl="0" marL="457200" rtl="0">
              <a:spcBef>
                <a:spcPts val="0"/>
              </a:spcBef>
              <a:buClr>
                <a:srgbClr val="351C75"/>
              </a:buClr>
              <a:buAutoNum type="arabicPeriod"/>
            </a:pPr>
            <a:r>
              <a:rPr lang="en">
                <a:solidFill>
                  <a:srgbClr val="351C75"/>
                </a:solidFill>
              </a:rPr>
              <a:t>XAMPP</a:t>
            </a:r>
          </a:p>
          <a:p>
            <a:pPr indent="-228600" lvl="0" marL="457200" rtl="0">
              <a:spcBef>
                <a:spcPts val="0"/>
              </a:spcBef>
              <a:buClr>
                <a:srgbClr val="351C75"/>
              </a:buClr>
              <a:buAutoNum type="arabicPeriod"/>
            </a:pPr>
            <a:r>
              <a:rPr lang="en">
                <a:solidFill>
                  <a:srgbClr val="351C75"/>
                </a:solidFill>
              </a:rPr>
              <a:t>COMPOSER:</a:t>
            </a:r>
            <a:r>
              <a:rPr lang="en"/>
              <a:t> Dependency Manager for </a:t>
            </a:r>
            <a:r>
              <a:rPr lang="en">
                <a:solidFill>
                  <a:srgbClr val="351C75"/>
                </a:solidFill>
              </a:rPr>
              <a:t>PHP. </a:t>
            </a:r>
            <a:r>
              <a:rPr lang="en" sz="1200">
                <a:solidFill>
                  <a:srgbClr val="222222"/>
                </a:solidFill>
                <a:latin typeface="Arial"/>
                <a:ea typeface="Arial"/>
                <a:cs typeface="Arial"/>
                <a:sym typeface="Arial"/>
              </a:rPr>
              <a:t>It is a tool for dependency management in PHP. It allows you to declare the libraries your project depends on and it will manage (install/update) them for you.</a:t>
            </a:r>
          </a:p>
          <a:p>
            <a:pPr lvl="0" rtl="0">
              <a:lnSpc>
                <a:spcPct val="142857"/>
              </a:lnSpc>
              <a:spcBef>
                <a:spcPts val="800"/>
              </a:spcBef>
              <a:spcAft>
                <a:spcPts val="0"/>
              </a:spcAft>
              <a:buClr>
                <a:srgbClr val="000000"/>
              </a:buClr>
              <a:buSzPct val="100000"/>
              <a:buFont typeface="Arial"/>
              <a:buNone/>
            </a:pPr>
            <a:r>
              <a:rPr b="1" lang="en" sz="1050">
                <a:solidFill>
                  <a:srgbClr val="333333"/>
                </a:solidFill>
                <a:highlight>
                  <a:srgbClr val="FFFFFF"/>
                </a:highlight>
                <a:latin typeface="Arial"/>
                <a:ea typeface="Arial"/>
                <a:cs typeface="Arial"/>
                <a:sym typeface="Arial"/>
              </a:rPr>
              <a:t>For Windows:</a:t>
            </a:r>
          </a:p>
          <a:p>
            <a:pPr indent="-295275" lvl="0" marL="457200" rtl="0">
              <a:lnSpc>
                <a:spcPct val="142857"/>
              </a:lnSpc>
              <a:spcBef>
                <a:spcPts val="800"/>
              </a:spcBef>
              <a:spcAft>
                <a:spcPts val="0"/>
              </a:spcAft>
              <a:buClr>
                <a:srgbClr val="333333"/>
              </a:buClr>
              <a:buSzPct val="95454"/>
              <a:buFont typeface="Arial"/>
              <a:buAutoNum type="arabicPeriod"/>
            </a:pPr>
            <a:r>
              <a:rPr lang="en" sz="1050">
                <a:solidFill>
                  <a:srgbClr val="333333"/>
                </a:solidFill>
                <a:highlight>
                  <a:srgbClr val="FFFFFF"/>
                </a:highlight>
                <a:latin typeface="Arial"/>
                <a:ea typeface="Arial"/>
                <a:cs typeface="Arial"/>
                <a:sym typeface="Arial"/>
              </a:rPr>
              <a:t>Download link </a:t>
            </a:r>
            <a:r>
              <a:rPr lang="en" sz="1050">
                <a:solidFill>
                  <a:srgbClr val="3B73AF"/>
                </a:solidFill>
                <a:highlight>
                  <a:srgbClr val="FFFFFF"/>
                </a:highlight>
                <a:latin typeface="Arial"/>
                <a:ea typeface="Arial"/>
                <a:cs typeface="Arial"/>
                <a:sym typeface="Arial"/>
                <a:hlinkClick r:id="rId4"/>
              </a:rPr>
              <a:t>https://getcomposer.org/Composer-Setup.exe</a:t>
            </a:r>
          </a:p>
          <a:p>
            <a:pPr indent="-295275" lvl="0" marL="457200" rtl="0">
              <a:lnSpc>
                <a:spcPct val="142857"/>
              </a:lnSpc>
              <a:spcBef>
                <a:spcPts val="800"/>
              </a:spcBef>
              <a:spcAft>
                <a:spcPts val="0"/>
              </a:spcAft>
              <a:buClr>
                <a:srgbClr val="333333"/>
              </a:buClr>
              <a:buSzPct val="95454"/>
              <a:buFont typeface="Arial"/>
              <a:buAutoNum type="arabicPeriod"/>
            </a:pPr>
            <a:r>
              <a:rPr lang="en" sz="1050">
                <a:solidFill>
                  <a:srgbClr val="333333"/>
                </a:solidFill>
                <a:highlight>
                  <a:srgbClr val="FFFFFF"/>
                </a:highlight>
                <a:latin typeface="Arial"/>
                <a:ea typeface="Arial"/>
                <a:cs typeface="Arial"/>
                <a:sym typeface="Arial"/>
              </a:rPr>
              <a:t>Run the executable specifying "C:\xampp\php\php.exe" for "Where is PHP.exe located".</a:t>
            </a:r>
          </a:p>
          <a:p>
            <a:pPr lvl="0" rtl="0">
              <a:lnSpc>
                <a:spcPct val="142857"/>
              </a:lnSpc>
              <a:spcBef>
                <a:spcPts val="800"/>
              </a:spcBef>
              <a:spcAft>
                <a:spcPts val="0"/>
              </a:spcAft>
              <a:buClr>
                <a:srgbClr val="000000"/>
              </a:buClr>
              <a:buSzPct val="100000"/>
              <a:buFont typeface="Arial"/>
              <a:buNone/>
            </a:pPr>
            <a:r>
              <a:rPr b="1" lang="en" sz="1050">
                <a:solidFill>
                  <a:srgbClr val="333333"/>
                </a:solidFill>
                <a:highlight>
                  <a:srgbClr val="FFFFFF"/>
                </a:highlight>
                <a:latin typeface="Arial"/>
                <a:ea typeface="Arial"/>
                <a:cs typeface="Arial"/>
                <a:sym typeface="Arial"/>
              </a:rPr>
              <a:t>For Mac:</a:t>
            </a:r>
          </a:p>
          <a:p>
            <a:pPr indent="-295275" lvl="0" marL="457200" rtl="0">
              <a:lnSpc>
                <a:spcPct val="142857"/>
              </a:lnSpc>
              <a:spcBef>
                <a:spcPts val="800"/>
              </a:spcBef>
              <a:spcAft>
                <a:spcPts val="0"/>
              </a:spcAft>
              <a:buClr>
                <a:srgbClr val="333333"/>
              </a:buClr>
              <a:buSzPct val="95454"/>
              <a:buFont typeface="Arial"/>
              <a:buAutoNum type="arabicPeriod"/>
            </a:pPr>
            <a:r>
              <a:rPr lang="en" sz="1050">
                <a:solidFill>
                  <a:srgbClr val="333333"/>
                </a:solidFill>
                <a:highlight>
                  <a:srgbClr val="FFFFFF"/>
                </a:highlight>
                <a:latin typeface="Arial"/>
                <a:ea typeface="Arial"/>
                <a:cs typeface="Arial"/>
                <a:sym typeface="Arial"/>
              </a:rPr>
              <a:t>Go to: </a:t>
            </a:r>
            <a:r>
              <a:rPr lang="en" sz="1050">
                <a:solidFill>
                  <a:srgbClr val="3B73AF"/>
                </a:solidFill>
                <a:highlight>
                  <a:srgbClr val="FFFFFF"/>
                </a:highlight>
                <a:latin typeface="Arial"/>
                <a:ea typeface="Arial"/>
                <a:cs typeface="Arial"/>
                <a:sym typeface="Arial"/>
                <a:hlinkClick r:id="rId5"/>
              </a:rPr>
              <a:t>http://www.abeautifulsite.net/installing-composer-on-os-x/</a:t>
            </a:r>
            <a:r>
              <a:rPr lang="en" sz="1050">
                <a:solidFill>
                  <a:srgbClr val="333333"/>
                </a:solidFill>
                <a:highlight>
                  <a:srgbClr val="FFFFFF"/>
                </a:highlight>
                <a:latin typeface="Arial"/>
                <a:ea typeface="Arial"/>
                <a:cs typeface="Arial"/>
                <a:sym typeface="Arial"/>
              </a:rPr>
              <a:t> and follow the on-screen instructions.</a:t>
            </a:r>
          </a:p>
          <a:p>
            <a:pPr indent="-295275" lvl="0" marL="457200" rtl="0">
              <a:lnSpc>
                <a:spcPct val="142857"/>
              </a:lnSpc>
              <a:spcBef>
                <a:spcPts val="800"/>
              </a:spcBef>
              <a:spcAft>
                <a:spcPts val="0"/>
              </a:spcAft>
              <a:buClr>
                <a:srgbClr val="333333"/>
              </a:buClr>
              <a:buSzPct val="95454"/>
              <a:buFont typeface="Arial"/>
              <a:buAutoNum type="arabicPeriod"/>
            </a:pPr>
            <a:r>
              <a:rPr lang="en" sz="1050">
                <a:solidFill>
                  <a:srgbClr val="333333"/>
                </a:solidFill>
                <a:highlight>
                  <a:srgbClr val="FFFFFF"/>
                </a:highlight>
                <a:latin typeface="Arial"/>
                <a:ea typeface="Arial"/>
                <a:cs typeface="Arial"/>
                <a:sym typeface="Arial"/>
              </a:rPr>
              <a:t>You may already have composer installed, to check run the command 'Composer' from the Terminal.</a:t>
            </a:r>
          </a:p>
          <a:p>
            <a:pPr indent="0" lvl="0" marL="457200" rtl="0">
              <a:spcBef>
                <a:spcPts val="0"/>
              </a:spcBef>
              <a:buNone/>
            </a:pPr>
            <a:r>
              <a:t/>
            </a:r>
            <a:endParaRPr>
              <a:solidFill>
                <a:srgbClr val="351C75"/>
              </a:solidFill>
            </a:endParaRPr>
          </a:p>
          <a:p>
            <a:pPr lvl="0">
              <a:spcBef>
                <a:spcPts val="0"/>
              </a:spcBef>
              <a:buNone/>
            </a:pPr>
            <a:r>
              <a:t/>
            </a:r>
            <a:endParaRPr/>
          </a:p>
          <a:p>
            <a:pPr lvl="0" rtl="0">
              <a:spcBef>
                <a:spcPts val="0"/>
              </a:spcBef>
              <a:buNone/>
            </a:pPr>
            <a:r>
              <a:t/>
            </a:r>
            <a:endParaRPr/>
          </a:p>
        </p:txBody>
      </p: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What to write where???</a:t>
            </a:r>
          </a:p>
        </p:txBody>
      </p:sp>
      <p:sp>
        <p:nvSpPr>
          <p:cNvPr id="139" name="Shape 139"/>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317500" lvl="0" marL="457200">
              <a:spcBef>
                <a:spcPts val="0"/>
              </a:spcBef>
              <a:buSzPct val="100000"/>
            </a:pPr>
            <a:r>
              <a:rPr lang="en" sz="1400"/>
              <a:t>Create a directory at C:\</a:t>
            </a:r>
            <a:r>
              <a:rPr lang="en" sz="1400">
                <a:solidFill>
                  <a:srgbClr val="351C75"/>
                </a:solidFill>
              </a:rPr>
              <a:t>Behat </a:t>
            </a:r>
            <a:r>
              <a:rPr lang="en" sz="1400"/>
              <a:t>on your local machine (or whatever directory structure you prefer).</a:t>
            </a:r>
          </a:p>
          <a:p>
            <a:pPr indent="-317500" lvl="0" marL="457200">
              <a:lnSpc>
                <a:spcPct val="142857"/>
              </a:lnSpc>
              <a:spcBef>
                <a:spcPts val="0"/>
              </a:spcBef>
              <a:spcAft>
                <a:spcPts val="0"/>
              </a:spcAft>
              <a:buSzPct val="100000"/>
            </a:pPr>
            <a:r>
              <a:rPr lang="en" sz="1400"/>
              <a:t>In the </a:t>
            </a:r>
            <a:r>
              <a:rPr lang="en" sz="1400">
                <a:solidFill>
                  <a:srgbClr val="351C75"/>
                </a:solidFill>
              </a:rPr>
              <a:t>Behat folder</a:t>
            </a:r>
            <a:r>
              <a:rPr lang="en" sz="1400"/>
              <a:t>, create a file called "composer.json" and add the following into it:</a:t>
            </a:r>
          </a:p>
          <a:p>
            <a:pPr lvl="0">
              <a:lnSpc>
                <a:spcPct val="142857"/>
              </a:lnSpc>
              <a:spcBef>
                <a:spcPts val="0"/>
              </a:spcBef>
              <a:spcAft>
                <a:spcPts val="0"/>
              </a:spcAft>
              <a:buNone/>
            </a:pPr>
            <a:r>
              <a:rPr lang="en">
                <a:solidFill>
                  <a:srgbClr val="351C75"/>
                </a:solidFill>
                <a:hlinkClick r:id="rId3"/>
              </a:rPr>
              <a:t>composer.json</a:t>
            </a:r>
          </a:p>
          <a:p>
            <a:pPr lvl="0">
              <a:spcBef>
                <a:spcPts val="0"/>
              </a:spcBef>
              <a:buNone/>
            </a:pPr>
            <a:r>
              <a:t/>
            </a:r>
            <a:endParaRPr/>
          </a:p>
          <a:p>
            <a:pPr lvl="0" rtl="0">
              <a:spcBef>
                <a:spcPts val="0"/>
              </a:spcBef>
              <a:buNone/>
            </a:pPr>
            <a:r>
              <a:t/>
            </a:r>
            <a:endParaRPr/>
          </a:p>
        </p:txBody>
      </p:sp>
      <p:pic>
        <p:nvPicPr>
          <p:cNvPr id="140" name="Shape 140"/>
          <p:cNvPicPr preferRelativeResize="0"/>
          <p:nvPr/>
        </p:nvPicPr>
        <p:blipFill>
          <a:blip r:embed="rId4">
            <a:alphaModFix/>
          </a:blip>
          <a:stretch>
            <a:fillRect/>
          </a:stretch>
        </p:blipFill>
        <p:spPr>
          <a:xfrm>
            <a:off x="4718550" y="2162200"/>
            <a:ext cx="4425449" cy="2992400"/>
          </a:xfrm>
          <a:prstGeom prst="rect">
            <a:avLst/>
          </a:prstGeom>
          <a:noFill/>
          <a:ln>
            <a:noFill/>
          </a:ln>
        </p:spPr>
      </p:pic>
      <p:pic>
        <p:nvPicPr>
          <p:cNvPr id="141" name="Shape 141"/>
          <p:cNvPicPr preferRelativeResize="0"/>
          <p:nvPr/>
        </p:nvPicPr>
        <p:blipFill>
          <a:blip r:embed="rId5">
            <a:alphaModFix/>
          </a:blip>
          <a:stretch>
            <a:fillRect/>
          </a:stretch>
        </p:blipFill>
        <p:spPr>
          <a:xfrm>
            <a:off x="2516975" y="2162200"/>
            <a:ext cx="2272224" cy="2789349"/>
          </a:xfrm>
          <a:prstGeom prst="rect">
            <a:avLst/>
          </a:prstGeom>
          <a:noFill/>
          <a:ln>
            <a:noFill/>
          </a:ln>
        </p:spPr>
      </p:pic>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What to write where???</a:t>
            </a:r>
          </a:p>
        </p:txBody>
      </p:sp>
      <p:sp>
        <p:nvSpPr>
          <p:cNvPr id="147" name="Shape 147"/>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a:spcBef>
                <a:spcPts val="0"/>
              </a:spcBef>
            </a:pPr>
            <a:r>
              <a:rPr lang="en"/>
              <a:t>Install </a:t>
            </a:r>
            <a:r>
              <a:rPr lang="en">
                <a:solidFill>
                  <a:srgbClr val="351C75"/>
                </a:solidFill>
              </a:rPr>
              <a:t>composer and Behat</a:t>
            </a:r>
            <a:r>
              <a:rPr lang="en"/>
              <a:t> in newly created folder Behat by typing composer install under ~/Behat directory in command prompt.</a:t>
            </a:r>
          </a:p>
          <a:p>
            <a:pPr indent="-228600" lvl="0" marL="457200">
              <a:spcBef>
                <a:spcPts val="0"/>
              </a:spcBef>
            </a:pPr>
            <a:r>
              <a:rPr lang="en"/>
              <a:t>This will create a </a:t>
            </a:r>
            <a:r>
              <a:rPr lang="en">
                <a:solidFill>
                  <a:srgbClr val="351C75"/>
                </a:solidFill>
              </a:rPr>
              <a:t>'vendor'</a:t>
            </a:r>
            <a:r>
              <a:rPr lang="en"/>
              <a:t> folder in your behat folder.</a:t>
            </a:r>
          </a:p>
          <a:p>
            <a:pPr lvl="0" rtl="0">
              <a:spcBef>
                <a:spcPts val="0"/>
              </a:spcBef>
              <a:buNone/>
            </a:pPr>
            <a:r>
              <a:t/>
            </a:r>
            <a:endParaRPr/>
          </a:p>
        </p:txBody>
      </p:sp>
      <p:pic>
        <p:nvPicPr>
          <p:cNvPr id="148" name="Shape 148"/>
          <p:cNvPicPr preferRelativeResize="0"/>
          <p:nvPr/>
        </p:nvPicPr>
        <p:blipFill>
          <a:blip r:embed="rId3">
            <a:alphaModFix/>
          </a:blip>
          <a:stretch>
            <a:fillRect/>
          </a:stretch>
        </p:blipFill>
        <p:spPr>
          <a:xfrm>
            <a:off x="2032962" y="2596812"/>
            <a:ext cx="5191125" cy="2295525"/>
          </a:xfrm>
          <a:prstGeom prst="rect">
            <a:avLst/>
          </a:prstGeom>
          <a:noFill/>
          <a:ln>
            <a:noFill/>
          </a:ln>
        </p:spPr>
      </p:pic>
    </p:spTree>
  </p:cSld>
  <p:clrMapOvr>
    <a:masterClrMapping/>
  </p:clrMapOvr>
  <p:transition spd="slow">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What to write where???</a:t>
            </a:r>
          </a:p>
        </p:txBody>
      </p:sp>
      <p:sp>
        <p:nvSpPr>
          <p:cNvPr id="154" name="Shape 154"/>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marR="0" rtl="0" algn="l">
              <a:lnSpc>
                <a:spcPct val="115000"/>
              </a:lnSpc>
              <a:spcBef>
                <a:spcPts val="0"/>
              </a:spcBef>
              <a:spcAft>
                <a:spcPts val="1600"/>
              </a:spcAft>
            </a:pPr>
            <a:r>
              <a:rPr lang="en"/>
              <a:t>Add the Behat path "C:\Behat\bin" =&gt; YOUR BEHAT DIR to your system path variable.</a:t>
            </a:r>
          </a:p>
          <a:p>
            <a:pPr indent="-228600" lvl="0" marL="457200" marR="0" rtl="0" algn="l">
              <a:lnSpc>
                <a:spcPct val="115000"/>
              </a:lnSpc>
              <a:spcBef>
                <a:spcPts val="0"/>
              </a:spcBef>
              <a:spcAft>
                <a:spcPts val="1600"/>
              </a:spcAft>
            </a:pPr>
            <a:r>
              <a:rPr lang="en"/>
              <a:t>Make Behat Global</a:t>
            </a:r>
          </a:p>
          <a:p>
            <a:pPr indent="-228600" lvl="1" marL="914400" marR="0" rtl="0" algn="l">
              <a:lnSpc>
                <a:spcPct val="115000"/>
              </a:lnSpc>
              <a:spcBef>
                <a:spcPts val="0"/>
              </a:spcBef>
              <a:spcAft>
                <a:spcPts val="1600"/>
              </a:spcAft>
            </a:pPr>
            <a:r>
              <a:rPr lang="en"/>
              <a:t>Create a global symlink to access behat from anywhere by setting a sym link: ("/opt/behat/" = YOUR BEHAT DIR)</a:t>
            </a:r>
          </a:p>
          <a:p>
            <a:pPr lvl="0" marR="0" rtl="0" algn="l">
              <a:lnSpc>
                <a:spcPct val="115000"/>
              </a:lnSpc>
              <a:spcBef>
                <a:spcPts val="0"/>
              </a:spcBef>
              <a:spcAft>
                <a:spcPts val="1600"/>
              </a:spcAft>
              <a:buNone/>
            </a:pPr>
            <a:r>
              <a:t/>
            </a:r>
            <a:endParaRPr/>
          </a:p>
          <a:p>
            <a:pPr indent="-228600" lvl="0" marL="457200" marR="0" rtl="0" algn="l">
              <a:lnSpc>
                <a:spcPct val="115000"/>
              </a:lnSpc>
              <a:spcBef>
                <a:spcPts val="0"/>
              </a:spcBef>
              <a:spcAft>
                <a:spcPts val="1600"/>
              </a:spcAft>
            </a:pPr>
            <a:r>
              <a:rPr lang="en"/>
              <a:t>Test that Behat has installed correctly</a:t>
            </a:r>
          </a:p>
          <a:p>
            <a:pPr lvl="0" marR="0" rtl="0" algn="l">
              <a:lnSpc>
                <a:spcPct val="115000"/>
              </a:lnSpc>
              <a:spcBef>
                <a:spcPts val="0"/>
              </a:spcBef>
              <a:spcAft>
                <a:spcPts val="1600"/>
              </a:spcAft>
              <a:buNone/>
            </a:pPr>
            <a:r>
              <a:t/>
            </a:r>
            <a:endParaRPr/>
          </a:p>
        </p:txBody>
      </p:sp>
      <p:pic>
        <p:nvPicPr>
          <p:cNvPr id="155" name="Shape 155"/>
          <p:cNvPicPr preferRelativeResize="0"/>
          <p:nvPr/>
        </p:nvPicPr>
        <p:blipFill>
          <a:blip r:embed="rId3">
            <a:alphaModFix/>
          </a:blip>
          <a:stretch>
            <a:fillRect/>
          </a:stretch>
        </p:blipFill>
        <p:spPr>
          <a:xfrm>
            <a:off x="941199" y="2907200"/>
            <a:ext cx="7105450" cy="379550"/>
          </a:xfrm>
          <a:prstGeom prst="rect">
            <a:avLst/>
          </a:prstGeom>
          <a:noFill/>
          <a:ln>
            <a:noFill/>
          </a:ln>
        </p:spPr>
      </p:pic>
      <p:pic>
        <p:nvPicPr>
          <p:cNvPr id="156" name="Shape 156"/>
          <p:cNvPicPr preferRelativeResize="0"/>
          <p:nvPr/>
        </p:nvPicPr>
        <p:blipFill>
          <a:blip r:embed="rId4">
            <a:alphaModFix/>
          </a:blip>
          <a:stretch>
            <a:fillRect/>
          </a:stretch>
        </p:blipFill>
        <p:spPr>
          <a:xfrm>
            <a:off x="6471825" y="3873687"/>
            <a:ext cx="2495550" cy="695325"/>
          </a:xfrm>
          <a:prstGeom prst="rect">
            <a:avLst/>
          </a:prstGeom>
          <a:noFill/>
          <a:ln>
            <a:noFill/>
          </a:ln>
        </p:spPr>
      </p:pic>
      <p:pic>
        <p:nvPicPr>
          <p:cNvPr id="157" name="Shape 157"/>
          <p:cNvPicPr preferRelativeResize="0"/>
          <p:nvPr/>
        </p:nvPicPr>
        <p:blipFill>
          <a:blip r:embed="rId5">
            <a:alphaModFix/>
          </a:blip>
          <a:stretch>
            <a:fillRect/>
          </a:stretch>
        </p:blipFill>
        <p:spPr>
          <a:xfrm>
            <a:off x="4768924" y="3497900"/>
            <a:ext cx="1702899" cy="1534249"/>
          </a:xfrm>
          <a:prstGeom prst="rect">
            <a:avLst/>
          </a:prstGeom>
          <a:noFill/>
          <a:ln>
            <a:noFill/>
          </a:ln>
        </p:spPr>
      </p:pic>
    </p:spTree>
  </p:cSld>
  <p:clrMapOvr>
    <a:masterClrMapping/>
  </p:clrMapOvr>
  <p:transition spd="slow">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behat --init Command</a:t>
            </a:r>
          </a:p>
        </p:txBody>
      </p:sp>
      <p:sp>
        <p:nvSpPr>
          <p:cNvPr id="163" name="Shape 163"/>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
              <a:t>This will create:</a:t>
            </a:r>
          </a:p>
          <a:p>
            <a:pPr lvl="0">
              <a:spcBef>
                <a:spcPts val="0"/>
              </a:spcBef>
              <a:buNone/>
            </a:pPr>
            <a:r>
              <a:rPr lang="en"/>
              <a:t> - a features folder,</a:t>
            </a:r>
          </a:p>
          <a:p>
            <a:pPr lvl="0">
              <a:spcBef>
                <a:spcPts val="0"/>
              </a:spcBef>
              <a:buNone/>
            </a:pPr>
            <a:r>
              <a:rPr lang="en"/>
              <a:t> - a </a:t>
            </a:r>
            <a:r>
              <a:rPr lang="en">
                <a:solidFill>
                  <a:srgbClr val="351C75"/>
                </a:solidFill>
              </a:rPr>
              <a:t>bootstrap folder</a:t>
            </a:r>
            <a:r>
              <a:rPr lang="en"/>
              <a:t> inside the features folder and</a:t>
            </a:r>
          </a:p>
          <a:p>
            <a:pPr lvl="0">
              <a:spcBef>
                <a:spcPts val="0"/>
              </a:spcBef>
              <a:buNone/>
            </a:pPr>
            <a:r>
              <a:rPr lang="en"/>
              <a:t> - the </a:t>
            </a:r>
            <a:r>
              <a:rPr lang="en">
                <a:solidFill>
                  <a:srgbClr val="351C75"/>
                </a:solidFill>
              </a:rPr>
              <a:t>FeatureContext.php file inside the bootstrap folder.</a:t>
            </a:r>
          </a:p>
        </p:txBody>
      </p:sp>
      <p:pic>
        <p:nvPicPr>
          <p:cNvPr id="164" name="Shape 164"/>
          <p:cNvPicPr preferRelativeResize="0"/>
          <p:nvPr/>
        </p:nvPicPr>
        <p:blipFill>
          <a:blip r:embed="rId3">
            <a:alphaModFix/>
          </a:blip>
          <a:stretch>
            <a:fillRect/>
          </a:stretch>
        </p:blipFill>
        <p:spPr>
          <a:xfrm>
            <a:off x="814375" y="3482150"/>
            <a:ext cx="7515225" cy="1390650"/>
          </a:xfrm>
          <a:prstGeom prst="rect">
            <a:avLst/>
          </a:prstGeom>
          <a:noFill/>
          <a:ln>
            <a:noFill/>
          </a:ln>
        </p:spPr>
      </p:pic>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Installing Behat , Mink and Selenium server- Complete Documentation..</a:t>
            </a:r>
          </a:p>
          <a:p>
            <a:pPr lvl="0">
              <a:spcBef>
                <a:spcPts val="0"/>
              </a:spcBef>
              <a:buNone/>
            </a:pPr>
            <a:r>
              <a:t/>
            </a:r>
            <a:endParaRPr/>
          </a:p>
        </p:txBody>
      </p:sp>
      <p:sp>
        <p:nvSpPr>
          <p:cNvPr id="170" name="Shape 170"/>
          <p:cNvSpPr txBox="1"/>
          <p:nvPr>
            <p:ph idx="1" type="body"/>
          </p:nvPr>
        </p:nvSpPr>
        <p:spPr>
          <a:xfrm>
            <a:off x="446725" y="1840800"/>
            <a:ext cx="8520600" cy="3302700"/>
          </a:xfrm>
          <a:prstGeom prst="rect">
            <a:avLst/>
          </a:prstGeom>
        </p:spPr>
        <p:txBody>
          <a:bodyPr anchorCtr="0" anchor="t" bIns="91425" lIns="91425" rIns="91425" tIns="91425">
            <a:noAutofit/>
          </a:bodyPr>
          <a:lstStyle/>
          <a:p>
            <a:pPr lvl="0">
              <a:spcBef>
                <a:spcPts val="0"/>
              </a:spcBef>
              <a:buNone/>
            </a:pPr>
            <a:r>
              <a:rPr lang="en" u="sng">
                <a:solidFill>
                  <a:schemeClr val="hlink"/>
                </a:solidFill>
                <a:hlinkClick r:id="rId3"/>
              </a:rPr>
              <a:t>https://docs.library.ucla.edu/pages/viewpage.action?spaceKey=~mansee8&amp;title=How+to+install+behat+and+mink</a:t>
            </a:r>
          </a:p>
          <a:p>
            <a:pPr lvl="0">
              <a:spcBef>
                <a:spcPts val="0"/>
              </a:spcBef>
              <a:buNone/>
            </a:pPr>
            <a:r>
              <a:t/>
            </a:r>
            <a:endParaRPr/>
          </a:p>
        </p:txBody>
      </p:sp>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sp>
        <p:nvSpPr>
          <p:cNvPr id="175" name="Shape 175"/>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Installing selenium server</a:t>
            </a:r>
          </a:p>
        </p:txBody>
      </p:sp>
      <p:sp>
        <p:nvSpPr>
          <p:cNvPr id="176" name="Shape 176"/>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a:spcBef>
                <a:spcPts val="0"/>
              </a:spcBef>
            </a:pPr>
            <a:r>
              <a:rPr lang="en"/>
              <a:t>Required for running Remote Selenium WebDriver.</a:t>
            </a:r>
          </a:p>
          <a:p>
            <a:pPr indent="-228600" lvl="0" marL="457200" rtl="0">
              <a:spcBef>
                <a:spcPts val="0"/>
              </a:spcBef>
            </a:pPr>
            <a:r>
              <a:rPr lang="en"/>
              <a:t>Making use of the latest and greatest features of the WebDriver InternetExplorerDriver.</a:t>
            </a:r>
          </a:p>
          <a:p>
            <a:pPr indent="-228600" lvl="0" marL="457200" rtl="0">
              <a:spcBef>
                <a:spcPts val="0"/>
              </a:spcBef>
            </a:pPr>
            <a:r>
              <a:rPr lang="en" sz="1050">
                <a:solidFill>
                  <a:srgbClr val="333333"/>
                </a:solidFill>
                <a:highlight>
                  <a:srgbClr val="FFFFFF"/>
                </a:highlight>
                <a:latin typeface="Arial"/>
                <a:ea typeface="Arial"/>
                <a:cs typeface="Arial"/>
                <a:sym typeface="Arial"/>
              </a:rPr>
              <a:t> </a:t>
            </a:r>
            <a:r>
              <a:rPr lang="en"/>
              <a:t>install </a:t>
            </a:r>
            <a:r>
              <a:rPr lang="en">
                <a:solidFill>
                  <a:srgbClr val="351C75"/>
                </a:solidFill>
              </a:rPr>
              <a:t>selenium standalone server</a:t>
            </a:r>
            <a:r>
              <a:rPr lang="en"/>
              <a:t> from </a:t>
            </a:r>
            <a:r>
              <a:rPr lang="en">
                <a:solidFill>
                  <a:srgbClr val="0000FF"/>
                </a:solidFill>
                <a:hlinkClick r:id="rId3"/>
              </a:rPr>
              <a:t>http://www.seleniumhq.org/download/</a:t>
            </a:r>
          </a:p>
          <a:p>
            <a:pPr lvl="0" rtl="0">
              <a:spcBef>
                <a:spcPts val="0"/>
              </a:spcBef>
              <a:buNone/>
            </a:pPr>
            <a:r>
              <a:t/>
            </a:r>
            <a:endParaRPr>
              <a:solidFill>
                <a:srgbClr val="0000FF"/>
              </a:solidFill>
            </a:endParaRPr>
          </a:p>
          <a:p>
            <a:pPr indent="-228600" lvl="0" marL="457200" rtl="0">
              <a:spcBef>
                <a:spcPts val="0"/>
              </a:spcBef>
              <a:buClr>
                <a:srgbClr val="0000FF"/>
              </a:buClr>
            </a:pPr>
            <a:r>
              <a:rPr lang="en">
                <a:solidFill>
                  <a:srgbClr val="0000FF"/>
                </a:solidFill>
              </a:rPr>
              <a:t>Point to remember: </a:t>
            </a:r>
            <a:r>
              <a:rPr lang="en"/>
              <a:t>Kindly download Selenium server compatible with PHP. The one we downloaded is </a:t>
            </a:r>
            <a:r>
              <a:rPr b="1" lang="en"/>
              <a:t>PHP by Lukasz Kolczynski</a:t>
            </a:r>
            <a:r>
              <a:rPr b="1" lang="en" sz="1400"/>
              <a:t>.</a:t>
            </a:r>
          </a:p>
          <a:p>
            <a:pPr lvl="0">
              <a:spcBef>
                <a:spcPts val="0"/>
              </a:spcBef>
              <a:buNone/>
            </a:pPr>
            <a:r>
              <a:t/>
            </a:r>
            <a:endParaRPr/>
          </a:p>
        </p:txBody>
      </p:sp>
    </p:spTree>
  </p:cSld>
  <p:clrMapOvr>
    <a:masterClrMapping/>
  </p:clrMapOvr>
  <p:transition spd="slow">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Installing selenium server..continued</a:t>
            </a:r>
          </a:p>
          <a:p>
            <a:pPr lvl="0">
              <a:spcBef>
                <a:spcPts val="0"/>
              </a:spcBef>
              <a:buNone/>
            </a:pPr>
            <a:r>
              <a:t/>
            </a:r>
            <a:endParaRPr/>
          </a:p>
        </p:txBody>
      </p:sp>
      <p:sp>
        <p:nvSpPr>
          <p:cNvPr id="182" name="Shape 182"/>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marR="0" rtl="0" algn="l">
              <a:lnSpc>
                <a:spcPct val="115000"/>
              </a:lnSpc>
              <a:spcBef>
                <a:spcPts val="0"/>
              </a:spcBef>
              <a:spcAft>
                <a:spcPts val="1600"/>
              </a:spcAft>
            </a:pPr>
            <a:r>
              <a:rPr lang="en"/>
              <a:t>Now open a new Command prompt and set path= Path where your </a:t>
            </a:r>
            <a:r>
              <a:rPr lang="en">
                <a:solidFill>
                  <a:srgbClr val="351C75"/>
                </a:solidFill>
              </a:rPr>
              <a:t>JAVA compiler and JAVA jre</a:t>
            </a:r>
            <a:r>
              <a:rPr lang="en"/>
              <a:t> is located.</a:t>
            </a:r>
          </a:p>
          <a:p>
            <a:pPr indent="-228600" lvl="1" marL="914400" marR="0" rtl="0" algn="l">
              <a:lnSpc>
                <a:spcPct val="115000"/>
              </a:lnSpc>
              <a:spcBef>
                <a:spcPts val="0"/>
              </a:spcBef>
              <a:spcAft>
                <a:spcPts val="1600"/>
              </a:spcAft>
            </a:pPr>
            <a:r>
              <a:rPr lang="en"/>
              <a:t>For example on my computer the path where JAVA files are located is "C:\Program Files\Java\jre1.8.0_60\bin";</a:t>
            </a:r>
          </a:p>
          <a:p>
            <a:pPr indent="-228600" lvl="0" marL="457200" marR="0" rtl="0" algn="l">
              <a:lnSpc>
                <a:spcPct val="115000"/>
              </a:lnSpc>
              <a:spcBef>
                <a:spcPts val="0"/>
              </a:spcBef>
              <a:spcAft>
                <a:spcPts val="1600"/>
              </a:spcAft>
            </a:pPr>
            <a:r>
              <a:rPr lang="en"/>
              <a:t>So the command in command prompt will be set path= "C:\Program Files\Java\jre1.8.0_60\bin";</a:t>
            </a:r>
          </a:p>
          <a:p>
            <a:pPr indent="-228600" lvl="0" marL="457200" marR="0" rtl="0" algn="l">
              <a:lnSpc>
                <a:spcPct val="115000"/>
              </a:lnSpc>
              <a:spcBef>
                <a:spcPts val="0"/>
              </a:spcBef>
              <a:spcAft>
                <a:spcPts val="1600"/>
              </a:spcAft>
              <a:buClr>
                <a:srgbClr val="FF0000"/>
              </a:buClr>
            </a:pPr>
            <a:r>
              <a:rPr lang="en">
                <a:solidFill>
                  <a:srgbClr val="FF0000"/>
                </a:solidFill>
              </a:rPr>
              <a:t>Start the selenium server using:</a:t>
            </a:r>
          </a:p>
          <a:p>
            <a:pPr lvl="0" marR="0" rtl="0" algn="l">
              <a:lnSpc>
                <a:spcPct val="115000"/>
              </a:lnSpc>
              <a:spcBef>
                <a:spcPts val="0"/>
              </a:spcBef>
              <a:spcAft>
                <a:spcPts val="1600"/>
              </a:spcAft>
              <a:buNone/>
            </a:pPr>
            <a:r>
              <a:t/>
            </a:r>
            <a:endParaRPr/>
          </a:p>
          <a:p>
            <a:pPr lvl="0">
              <a:spcBef>
                <a:spcPts val="0"/>
              </a:spcBef>
              <a:buNone/>
            </a:pPr>
            <a:r>
              <a:t/>
            </a:r>
            <a:endParaRPr/>
          </a:p>
        </p:txBody>
      </p:sp>
      <p:pic>
        <p:nvPicPr>
          <p:cNvPr id="183" name="Shape 183"/>
          <p:cNvPicPr preferRelativeResize="0"/>
          <p:nvPr/>
        </p:nvPicPr>
        <p:blipFill>
          <a:blip r:embed="rId3">
            <a:alphaModFix/>
          </a:blip>
          <a:stretch>
            <a:fillRect/>
          </a:stretch>
        </p:blipFill>
        <p:spPr>
          <a:xfrm>
            <a:off x="2103712" y="3539925"/>
            <a:ext cx="4733925" cy="800100"/>
          </a:xfrm>
          <a:prstGeom prst="rect">
            <a:avLst/>
          </a:prstGeom>
          <a:noFill/>
          <a:ln>
            <a:noFill/>
          </a:ln>
        </p:spPr>
      </p:pic>
    </p:spTree>
  </p:cSld>
  <p:clrMapOvr>
    <a:masterClrMapping/>
  </p:clrMapOvr>
  <p:transition spd="slow">
    <p:fade/>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Selenium server Running!!!</a:t>
            </a:r>
          </a:p>
        </p:txBody>
      </p:sp>
      <p:sp>
        <p:nvSpPr>
          <p:cNvPr id="189" name="Shape 189"/>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t/>
            </a:r>
            <a:endParaRPr/>
          </a:p>
        </p:txBody>
      </p:sp>
      <p:pic>
        <p:nvPicPr>
          <p:cNvPr id="190" name="Shape 190"/>
          <p:cNvPicPr preferRelativeResize="0"/>
          <p:nvPr/>
        </p:nvPicPr>
        <p:blipFill>
          <a:blip r:embed="rId3">
            <a:alphaModFix/>
          </a:blip>
          <a:stretch>
            <a:fillRect/>
          </a:stretch>
        </p:blipFill>
        <p:spPr>
          <a:xfrm>
            <a:off x="1294275" y="1266312"/>
            <a:ext cx="6705600" cy="3514725"/>
          </a:xfrm>
          <a:prstGeom prst="rect">
            <a:avLst/>
          </a:prstGeom>
          <a:noFill/>
          <a:ln>
            <a:noFill/>
          </a:ln>
        </p:spPr>
      </p:pic>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Introduction to Automated testing</a:t>
            </a:r>
          </a:p>
        </p:txBody>
      </p:sp>
      <p:sp>
        <p:nvSpPr>
          <p:cNvPr id="73" name="Shape 73"/>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a:spcBef>
                <a:spcPts val="0"/>
              </a:spcBef>
            </a:pPr>
            <a:r>
              <a:rPr lang="en"/>
              <a:t>Automated testing tools are capable of executing tests, reporting outcomes and comparing results with earlier test runs.</a:t>
            </a:r>
          </a:p>
          <a:p>
            <a:pPr lvl="0">
              <a:spcBef>
                <a:spcPts val="0"/>
              </a:spcBef>
              <a:buNone/>
            </a:pPr>
            <a:r>
              <a:t/>
            </a:r>
            <a:endParaRPr/>
          </a:p>
          <a:p>
            <a:pPr indent="-228600" lvl="0" marL="457200">
              <a:spcBef>
                <a:spcPts val="0"/>
              </a:spcBef>
            </a:pPr>
            <a:r>
              <a:rPr lang="en"/>
              <a:t>Tests can be run repeatedly.</a:t>
            </a:r>
          </a:p>
          <a:p>
            <a:pPr lvl="0">
              <a:spcBef>
                <a:spcPts val="0"/>
              </a:spcBef>
              <a:buNone/>
            </a:pPr>
            <a:r>
              <a:t/>
            </a:r>
            <a:endParaRPr/>
          </a:p>
          <a:p>
            <a:pPr indent="-228600" lvl="0" marL="457200">
              <a:spcBef>
                <a:spcPts val="0"/>
              </a:spcBef>
            </a:pPr>
            <a:r>
              <a:rPr lang="en"/>
              <a:t> You can  take a look at your code, alter it, and continue to run tests until the actual and expected outcomes align.</a:t>
            </a:r>
          </a:p>
        </p:txBody>
      </p:sp>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t/>
            </a:r>
            <a:endParaRPr/>
          </a:p>
        </p:txBody>
      </p:sp>
      <p:sp>
        <p:nvSpPr>
          <p:cNvPr id="196" name="Shape 196"/>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t/>
            </a:r>
            <a:endParaRPr/>
          </a:p>
        </p:txBody>
      </p:sp>
      <p:pic>
        <p:nvPicPr>
          <p:cNvPr id="197" name="Shape 197"/>
          <p:cNvPicPr preferRelativeResize="0"/>
          <p:nvPr/>
        </p:nvPicPr>
        <p:blipFill>
          <a:blip r:embed="rId3">
            <a:alphaModFix/>
          </a:blip>
          <a:stretch>
            <a:fillRect/>
          </a:stretch>
        </p:blipFill>
        <p:spPr>
          <a:xfrm>
            <a:off x="0" y="-897"/>
            <a:ext cx="9140833" cy="5143499"/>
          </a:xfrm>
          <a:prstGeom prst="rect">
            <a:avLst/>
          </a:prstGeom>
          <a:noFill/>
          <a:ln>
            <a:noFill/>
          </a:ln>
        </p:spPr>
      </p:pic>
    </p:spTree>
  </p:cSld>
  <p:clrMapOvr>
    <a:masterClrMapping/>
  </p:clrMapOvr>
  <p:transition spd="slow">
    <p:fade/>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Examples - Behat testing with Selenium</a:t>
            </a:r>
          </a:p>
        </p:txBody>
      </p:sp>
      <p:sp>
        <p:nvSpPr>
          <p:cNvPr id="203" name="Shape 203"/>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marR="0" rtl="0" algn="l">
              <a:lnSpc>
                <a:spcPct val="115000"/>
              </a:lnSpc>
              <a:spcBef>
                <a:spcPts val="0"/>
              </a:spcBef>
              <a:spcAft>
                <a:spcPts val="1600"/>
              </a:spcAft>
            </a:pPr>
            <a:r>
              <a:rPr lang="en">
                <a:solidFill>
                  <a:srgbClr val="351C75"/>
                </a:solidFill>
              </a:rPr>
              <a:t>Test.feature file </a:t>
            </a:r>
            <a:r>
              <a:rPr lang="en"/>
              <a:t> which check the search functionality by populating the main search box of library site.</a:t>
            </a:r>
          </a:p>
          <a:p>
            <a:pPr indent="-228600" lvl="0" marL="457200" marR="0" rtl="0" algn="l">
              <a:lnSpc>
                <a:spcPct val="115000"/>
              </a:lnSpc>
              <a:spcBef>
                <a:spcPts val="0"/>
              </a:spcBef>
              <a:spcAft>
                <a:spcPts val="1600"/>
              </a:spcAft>
            </a:pPr>
            <a:r>
              <a:rPr lang="en"/>
              <a:t>Steps that this test performs are:</a:t>
            </a:r>
          </a:p>
          <a:p>
            <a:pPr indent="-228600" lvl="1" marL="914400" marR="0" rtl="0" algn="l">
              <a:lnSpc>
                <a:spcPct val="115000"/>
              </a:lnSpc>
              <a:spcBef>
                <a:spcPts val="0"/>
              </a:spcBef>
              <a:spcAft>
                <a:spcPts val="1600"/>
              </a:spcAft>
            </a:pPr>
            <a:r>
              <a:rPr lang="en"/>
              <a:t>1. It opens the browser.</a:t>
            </a:r>
          </a:p>
          <a:p>
            <a:pPr indent="-228600" lvl="1" marL="914400" marR="0" rtl="0" algn="l">
              <a:lnSpc>
                <a:spcPct val="115000"/>
              </a:lnSpc>
              <a:spcBef>
                <a:spcPts val="0"/>
              </a:spcBef>
              <a:spcAft>
                <a:spcPts val="1600"/>
              </a:spcAft>
            </a:pPr>
            <a:r>
              <a:rPr lang="en"/>
              <a:t>2. Navigates to Library.ucla.edu site.</a:t>
            </a:r>
          </a:p>
          <a:p>
            <a:pPr indent="-228600" lvl="1" marL="914400" marR="0" rtl="0" algn="l">
              <a:lnSpc>
                <a:spcPct val="115000"/>
              </a:lnSpc>
              <a:spcBef>
                <a:spcPts val="0"/>
              </a:spcBef>
              <a:spcAft>
                <a:spcPts val="1600"/>
              </a:spcAft>
            </a:pPr>
            <a:r>
              <a:rPr lang="en"/>
              <a:t>3. Populates the site search  field with books.</a:t>
            </a:r>
          </a:p>
          <a:p>
            <a:pPr indent="-228600" lvl="1" marL="914400" marR="0" rtl="0" algn="l">
              <a:lnSpc>
                <a:spcPct val="115000"/>
              </a:lnSpc>
              <a:spcBef>
                <a:spcPts val="0"/>
              </a:spcBef>
              <a:spcAft>
                <a:spcPts val="1600"/>
              </a:spcAft>
            </a:pPr>
            <a:r>
              <a:rPr lang="en"/>
              <a:t>4.Searches the site for books.</a:t>
            </a:r>
          </a:p>
        </p:txBody>
      </p:sp>
    </p:spTree>
  </p:cSld>
  <p:clrMapOvr>
    <a:masterClrMapping/>
  </p:clrMapOvr>
  <p:transition spd="slow">
    <p:fade/>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x="0" y="0"/>
          <a:ext cx="0" cy="0"/>
          <a:chOff x="0" y="0"/>
          <a:chExt cx="0" cy="0"/>
        </a:xfrm>
      </p:grpSpPr>
      <p:sp>
        <p:nvSpPr>
          <p:cNvPr id="208" name="Shape 208"/>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Placement of this test.feature file</a:t>
            </a:r>
          </a:p>
        </p:txBody>
      </p:sp>
      <p:sp>
        <p:nvSpPr>
          <p:cNvPr id="209" name="Shape 209"/>
          <p:cNvSpPr txBox="1"/>
          <p:nvPr>
            <p:ph idx="1" type="body"/>
          </p:nvPr>
        </p:nvSpPr>
        <p:spPr>
          <a:xfrm>
            <a:off x="311700" y="1266325"/>
            <a:ext cx="8520600" cy="3302700"/>
          </a:xfrm>
          <a:prstGeom prst="rect">
            <a:avLst/>
          </a:prstGeom>
        </p:spPr>
        <p:txBody>
          <a:bodyPr anchorCtr="0" anchor="t" bIns="91425" lIns="91425" rIns="91425" tIns="91425">
            <a:noAutofit/>
          </a:bodyPr>
          <a:lstStyle/>
          <a:p>
            <a:pPr lvl="0" rtl="0">
              <a:spcBef>
                <a:spcPts val="0"/>
              </a:spcBef>
              <a:buNone/>
            </a:pPr>
            <a:r>
              <a:t/>
            </a:r>
            <a:endParaRPr/>
          </a:p>
        </p:txBody>
      </p:sp>
      <p:pic>
        <p:nvPicPr>
          <p:cNvPr id="210" name="Shape 210"/>
          <p:cNvPicPr preferRelativeResize="0"/>
          <p:nvPr/>
        </p:nvPicPr>
        <p:blipFill>
          <a:blip r:embed="rId3">
            <a:alphaModFix/>
          </a:blip>
          <a:stretch>
            <a:fillRect/>
          </a:stretch>
        </p:blipFill>
        <p:spPr>
          <a:xfrm>
            <a:off x="1709737" y="2071687"/>
            <a:ext cx="5724525" cy="1000125"/>
          </a:xfrm>
          <a:prstGeom prst="rect">
            <a:avLst/>
          </a:prstGeom>
          <a:noFill/>
          <a:ln>
            <a:noFill/>
          </a:ln>
        </p:spPr>
      </p:pic>
    </p:spTree>
  </p:cSld>
  <p:clrMapOvr>
    <a:masterClrMapping/>
  </p:clrMapOvr>
  <p:transition spd="slow">
    <p:fade/>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4" name="Shape 214"/>
        <p:cNvGrpSpPr/>
        <p:nvPr/>
      </p:nvGrpSpPr>
      <p:grpSpPr>
        <a:xfrm>
          <a:off x="0" y="0"/>
          <a:ext cx="0" cy="0"/>
          <a:chOff x="0" y="0"/>
          <a:chExt cx="0" cy="0"/>
        </a:xfrm>
      </p:grpSpPr>
      <p:sp>
        <p:nvSpPr>
          <p:cNvPr id="215" name="Shape 215"/>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Test.feature file</a:t>
            </a:r>
          </a:p>
        </p:txBody>
      </p:sp>
      <p:sp>
        <p:nvSpPr>
          <p:cNvPr id="216" name="Shape 216"/>
          <p:cNvSpPr txBox="1"/>
          <p:nvPr>
            <p:ph idx="1" type="body"/>
          </p:nvPr>
        </p:nvSpPr>
        <p:spPr>
          <a:xfrm>
            <a:off x="311700" y="1266325"/>
            <a:ext cx="8520600" cy="3302700"/>
          </a:xfrm>
          <a:prstGeom prst="rect">
            <a:avLst/>
          </a:prstGeom>
        </p:spPr>
        <p:txBody>
          <a:bodyPr anchorCtr="0" anchor="t" bIns="91425" lIns="91425" rIns="91425" tIns="91425">
            <a:noAutofit/>
          </a:bodyPr>
          <a:lstStyle/>
          <a:p>
            <a:pPr lvl="0" rtl="0">
              <a:spcBef>
                <a:spcPts val="0"/>
              </a:spcBef>
              <a:buNone/>
            </a:pPr>
            <a:r>
              <a:rPr lang="en"/>
              <a:t>@javascript  is mandatory for features file to coordinate with selenium and open up the browser and test functionality.</a:t>
            </a:r>
          </a:p>
        </p:txBody>
      </p:sp>
      <p:pic>
        <p:nvPicPr>
          <p:cNvPr id="217" name="Shape 217"/>
          <p:cNvPicPr preferRelativeResize="0"/>
          <p:nvPr/>
        </p:nvPicPr>
        <p:blipFill>
          <a:blip r:embed="rId3">
            <a:alphaModFix/>
          </a:blip>
          <a:stretch>
            <a:fillRect/>
          </a:stretch>
        </p:blipFill>
        <p:spPr>
          <a:xfrm>
            <a:off x="1622827" y="1978325"/>
            <a:ext cx="5898349" cy="3057549"/>
          </a:xfrm>
          <a:prstGeom prst="rect">
            <a:avLst/>
          </a:prstGeom>
          <a:noFill/>
          <a:ln>
            <a:noFill/>
          </a:ln>
        </p:spPr>
      </p:pic>
    </p:spTree>
  </p:cSld>
  <p:clrMapOvr>
    <a:masterClrMapping/>
  </p:clrMapOvr>
  <p:transition spd="slow">
    <p:fade/>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1" name="Shape 221"/>
        <p:cNvGrpSpPr/>
        <p:nvPr/>
      </p:nvGrpSpPr>
      <p:grpSpPr>
        <a:xfrm>
          <a:off x="0" y="0"/>
          <a:ext cx="0" cy="0"/>
          <a:chOff x="0" y="0"/>
          <a:chExt cx="0" cy="0"/>
        </a:xfrm>
      </p:grpSpPr>
      <p:sp>
        <p:nvSpPr>
          <p:cNvPr id="222" name="Shape 222"/>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Running your test</a:t>
            </a:r>
          </a:p>
        </p:txBody>
      </p:sp>
      <p:sp>
        <p:nvSpPr>
          <p:cNvPr id="223" name="Shape 223"/>
          <p:cNvSpPr txBox="1"/>
          <p:nvPr>
            <p:ph idx="1" type="body"/>
          </p:nvPr>
        </p:nvSpPr>
        <p:spPr>
          <a:xfrm>
            <a:off x="311700" y="1266325"/>
            <a:ext cx="8520600" cy="3302700"/>
          </a:xfrm>
          <a:prstGeom prst="rect">
            <a:avLst/>
          </a:prstGeom>
        </p:spPr>
        <p:txBody>
          <a:bodyPr anchorCtr="0" anchor="t" bIns="91425" lIns="91425" rIns="91425" tIns="91425">
            <a:noAutofit/>
          </a:bodyPr>
          <a:lstStyle/>
          <a:p>
            <a:pPr lvl="0" rtl="0">
              <a:spcBef>
                <a:spcPts val="0"/>
              </a:spcBef>
              <a:buNone/>
            </a:pPr>
            <a:r>
              <a:t/>
            </a:r>
            <a:endParaRPr/>
          </a:p>
        </p:txBody>
      </p:sp>
      <p:pic>
        <p:nvPicPr>
          <p:cNvPr id="224" name="Shape 224"/>
          <p:cNvPicPr preferRelativeResize="0"/>
          <p:nvPr/>
        </p:nvPicPr>
        <p:blipFill>
          <a:blip r:embed="rId3">
            <a:alphaModFix/>
          </a:blip>
          <a:stretch>
            <a:fillRect/>
          </a:stretch>
        </p:blipFill>
        <p:spPr>
          <a:xfrm>
            <a:off x="2390762" y="1266325"/>
            <a:ext cx="6753225" cy="3638550"/>
          </a:xfrm>
          <a:prstGeom prst="rect">
            <a:avLst/>
          </a:prstGeom>
          <a:noFill/>
          <a:ln>
            <a:noFill/>
          </a:ln>
        </p:spPr>
      </p:pic>
      <p:pic>
        <p:nvPicPr>
          <p:cNvPr id="225" name="Shape 225"/>
          <p:cNvPicPr preferRelativeResize="0"/>
          <p:nvPr/>
        </p:nvPicPr>
        <p:blipFill>
          <a:blip r:embed="rId4">
            <a:alphaModFix/>
          </a:blip>
          <a:stretch>
            <a:fillRect/>
          </a:stretch>
        </p:blipFill>
        <p:spPr>
          <a:xfrm>
            <a:off x="311700" y="1642375"/>
            <a:ext cx="2000250" cy="2286000"/>
          </a:xfrm>
          <a:prstGeom prst="rect">
            <a:avLst/>
          </a:prstGeom>
          <a:noFill/>
          <a:ln>
            <a:noFill/>
          </a:ln>
        </p:spPr>
      </p:pic>
    </p:spTree>
  </p:cSld>
  <p:clrMapOvr>
    <a:masterClrMapping/>
  </p:clrMapOvr>
  <p:transition spd="slow">
    <p:fade/>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9" name="Shape 229"/>
        <p:cNvGrpSpPr/>
        <p:nvPr/>
      </p:nvGrpSpPr>
      <p:grpSpPr>
        <a:xfrm>
          <a:off x="0" y="0"/>
          <a:ext cx="0" cy="0"/>
          <a:chOff x="0" y="0"/>
          <a:chExt cx="0" cy="0"/>
        </a:xfrm>
      </p:grpSpPr>
      <p:sp>
        <p:nvSpPr>
          <p:cNvPr id="230" name="Shape 230"/>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Making changes to FeatureContext.php</a:t>
            </a:r>
          </a:p>
        </p:txBody>
      </p:sp>
      <p:sp>
        <p:nvSpPr>
          <p:cNvPr id="231" name="Shape 231"/>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
              <a:t>Feature: I wait for suggestion box to appear</a:t>
            </a:r>
          </a:p>
        </p:txBody>
      </p:sp>
      <p:pic>
        <p:nvPicPr>
          <p:cNvPr id="232" name="Shape 232"/>
          <p:cNvPicPr preferRelativeResize="0"/>
          <p:nvPr/>
        </p:nvPicPr>
        <p:blipFill>
          <a:blip r:embed="rId3">
            <a:alphaModFix/>
          </a:blip>
          <a:stretch>
            <a:fillRect/>
          </a:stretch>
        </p:blipFill>
        <p:spPr>
          <a:xfrm>
            <a:off x="3274825" y="2143325"/>
            <a:ext cx="5170824" cy="2597574"/>
          </a:xfrm>
          <a:prstGeom prst="rect">
            <a:avLst/>
          </a:prstGeom>
          <a:noFill/>
          <a:ln>
            <a:noFill/>
          </a:ln>
        </p:spPr>
      </p:pic>
      <p:pic>
        <p:nvPicPr>
          <p:cNvPr id="233" name="Shape 233"/>
          <p:cNvPicPr preferRelativeResize="0"/>
          <p:nvPr/>
        </p:nvPicPr>
        <p:blipFill>
          <a:blip r:embed="rId4">
            <a:alphaModFix/>
          </a:blip>
          <a:stretch>
            <a:fillRect/>
          </a:stretch>
        </p:blipFill>
        <p:spPr>
          <a:xfrm>
            <a:off x="820850" y="2484837"/>
            <a:ext cx="2381250" cy="1914525"/>
          </a:xfrm>
          <a:prstGeom prst="rect">
            <a:avLst/>
          </a:prstGeom>
          <a:noFill/>
          <a:ln>
            <a:noFill/>
          </a:ln>
        </p:spPr>
      </p:pic>
    </p:spTree>
  </p:cSld>
  <p:clrMapOvr>
    <a:masterClrMapping/>
  </p:clrMapOvr>
  <p:transition spd="slow">
    <p:fade/>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7" name="Shape 237"/>
        <p:cNvGrpSpPr/>
        <p:nvPr/>
      </p:nvGrpSpPr>
      <p:grpSpPr>
        <a:xfrm>
          <a:off x="0" y="0"/>
          <a:ext cx="0" cy="0"/>
          <a:chOff x="0" y="0"/>
          <a:chExt cx="0" cy="0"/>
        </a:xfrm>
      </p:grpSpPr>
      <p:sp>
        <p:nvSpPr>
          <p:cNvPr id="238" name="Shape 238"/>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Making changes to FeatureContext.php</a:t>
            </a:r>
          </a:p>
        </p:txBody>
      </p:sp>
      <p:sp>
        <p:nvSpPr>
          <p:cNvPr id="239" name="Shape 239"/>
          <p:cNvSpPr txBox="1"/>
          <p:nvPr>
            <p:ph idx="1" type="body"/>
          </p:nvPr>
        </p:nvSpPr>
        <p:spPr>
          <a:xfrm>
            <a:off x="311700" y="1266325"/>
            <a:ext cx="8520600" cy="3302700"/>
          </a:xfrm>
          <a:prstGeom prst="rect">
            <a:avLst/>
          </a:prstGeom>
        </p:spPr>
        <p:txBody>
          <a:bodyPr anchorCtr="0" anchor="t" bIns="91425" lIns="91425" rIns="91425" tIns="91425">
            <a:noAutofit/>
          </a:bodyPr>
          <a:lstStyle/>
          <a:p>
            <a:pPr lvl="0" rtl="0">
              <a:spcBef>
                <a:spcPts val="0"/>
              </a:spcBef>
              <a:buNone/>
            </a:pPr>
            <a:r>
              <a:rPr lang="en"/>
              <a:t>Feature: I hover over the element</a:t>
            </a:r>
          </a:p>
        </p:txBody>
      </p:sp>
      <p:pic>
        <p:nvPicPr>
          <p:cNvPr id="240" name="Shape 240"/>
          <p:cNvPicPr preferRelativeResize="0"/>
          <p:nvPr/>
        </p:nvPicPr>
        <p:blipFill>
          <a:blip r:embed="rId3">
            <a:alphaModFix/>
          </a:blip>
          <a:stretch>
            <a:fillRect/>
          </a:stretch>
        </p:blipFill>
        <p:spPr>
          <a:xfrm>
            <a:off x="621750" y="2222351"/>
            <a:ext cx="8210550" cy="2854849"/>
          </a:xfrm>
          <a:prstGeom prst="rect">
            <a:avLst/>
          </a:prstGeom>
          <a:noFill/>
          <a:ln>
            <a:noFill/>
          </a:ln>
        </p:spPr>
      </p:pic>
      <p:pic>
        <p:nvPicPr>
          <p:cNvPr id="241" name="Shape 241"/>
          <p:cNvPicPr preferRelativeResize="0"/>
          <p:nvPr/>
        </p:nvPicPr>
        <p:blipFill>
          <a:blip r:embed="rId4">
            <a:alphaModFix/>
          </a:blip>
          <a:stretch>
            <a:fillRect/>
          </a:stretch>
        </p:blipFill>
        <p:spPr>
          <a:xfrm>
            <a:off x="4554275" y="1026250"/>
            <a:ext cx="1062448" cy="1196099"/>
          </a:xfrm>
          <a:prstGeom prst="rect">
            <a:avLst/>
          </a:prstGeom>
          <a:noFill/>
          <a:ln>
            <a:noFill/>
          </a:ln>
        </p:spPr>
      </p:pic>
    </p:spTree>
  </p:cSld>
  <p:clrMapOvr>
    <a:masterClrMapping/>
  </p:clrMapOvr>
  <p:transition spd="slow">
    <p:fade/>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5" name="Shape 245"/>
        <p:cNvGrpSpPr/>
        <p:nvPr/>
      </p:nvGrpSpPr>
      <p:grpSpPr>
        <a:xfrm>
          <a:off x="0" y="0"/>
          <a:ext cx="0" cy="0"/>
          <a:chOff x="0" y="0"/>
          <a:chExt cx="0" cy="0"/>
        </a:xfrm>
      </p:grpSpPr>
      <p:sp>
        <p:nvSpPr>
          <p:cNvPr id="246" name="Shape 246"/>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t/>
            </a:r>
            <a:endParaRPr/>
          </a:p>
        </p:txBody>
      </p:sp>
      <p:sp>
        <p:nvSpPr>
          <p:cNvPr id="247" name="Shape 247"/>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
              <a:t>Feature: I select </a:t>
            </a:r>
          </a:p>
          <a:p>
            <a:pPr lvl="0" rtl="0">
              <a:spcBef>
                <a:spcPts val="0"/>
              </a:spcBef>
              <a:buNone/>
            </a:pPr>
            <a:r>
              <a:rPr lang="en"/>
              <a:t>	The radio button..</a:t>
            </a:r>
          </a:p>
        </p:txBody>
      </p:sp>
      <p:pic>
        <p:nvPicPr>
          <p:cNvPr id="248" name="Shape 248"/>
          <p:cNvPicPr preferRelativeResize="0"/>
          <p:nvPr/>
        </p:nvPicPr>
        <p:blipFill>
          <a:blip r:embed="rId3">
            <a:alphaModFix/>
          </a:blip>
          <a:stretch>
            <a:fillRect/>
          </a:stretch>
        </p:blipFill>
        <p:spPr>
          <a:xfrm>
            <a:off x="311700" y="2521662"/>
            <a:ext cx="2381250" cy="1914525"/>
          </a:xfrm>
          <a:prstGeom prst="rect">
            <a:avLst/>
          </a:prstGeom>
          <a:noFill/>
          <a:ln>
            <a:noFill/>
          </a:ln>
        </p:spPr>
      </p:pic>
      <p:pic>
        <p:nvPicPr>
          <p:cNvPr id="249" name="Shape 249"/>
          <p:cNvPicPr preferRelativeResize="0"/>
          <p:nvPr/>
        </p:nvPicPr>
        <p:blipFill>
          <a:blip r:embed="rId4">
            <a:alphaModFix/>
          </a:blip>
          <a:stretch>
            <a:fillRect/>
          </a:stretch>
        </p:blipFill>
        <p:spPr>
          <a:xfrm>
            <a:off x="2692949" y="56475"/>
            <a:ext cx="6451050" cy="5090295"/>
          </a:xfrm>
          <a:prstGeom prst="rect">
            <a:avLst/>
          </a:prstGeom>
          <a:noFill/>
          <a:ln>
            <a:noFill/>
          </a:ln>
        </p:spPr>
      </p:pic>
    </p:spTree>
  </p:cSld>
  <p:clrMapOvr>
    <a:masterClrMapping/>
  </p:clrMapOvr>
  <p:transition spd="slow">
    <p:fade/>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3" name="Shape 253"/>
        <p:cNvGrpSpPr/>
        <p:nvPr/>
      </p:nvGrpSpPr>
      <p:grpSpPr>
        <a:xfrm>
          <a:off x="0" y="0"/>
          <a:ext cx="0" cy="0"/>
          <a:chOff x="0" y="0"/>
          <a:chExt cx="0" cy="0"/>
        </a:xfrm>
      </p:grpSpPr>
      <p:sp>
        <p:nvSpPr>
          <p:cNvPr id="254" name="Shape 254"/>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Making changes to FeatureContext.php</a:t>
            </a:r>
          </a:p>
          <a:p>
            <a:pPr lvl="0">
              <a:spcBef>
                <a:spcPts val="0"/>
              </a:spcBef>
              <a:buNone/>
            </a:pPr>
            <a:r>
              <a:t/>
            </a:r>
            <a:endParaRPr/>
          </a:p>
        </p:txBody>
      </p:sp>
      <p:sp>
        <p:nvSpPr>
          <p:cNvPr id="255" name="Shape 255"/>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
              <a:t>Feature: I press back/forward/reload button in the browser</a:t>
            </a:r>
          </a:p>
        </p:txBody>
      </p:sp>
      <p:pic>
        <p:nvPicPr>
          <p:cNvPr id="256" name="Shape 256"/>
          <p:cNvPicPr preferRelativeResize="0"/>
          <p:nvPr/>
        </p:nvPicPr>
        <p:blipFill>
          <a:blip r:embed="rId3">
            <a:alphaModFix/>
          </a:blip>
          <a:stretch>
            <a:fillRect/>
          </a:stretch>
        </p:blipFill>
        <p:spPr>
          <a:xfrm>
            <a:off x="2743199" y="1692850"/>
            <a:ext cx="5539475" cy="3253349"/>
          </a:xfrm>
          <a:prstGeom prst="rect">
            <a:avLst/>
          </a:prstGeom>
          <a:noFill/>
          <a:ln>
            <a:noFill/>
          </a:ln>
        </p:spPr>
      </p:pic>
      <p:pic>
        <p:nvPicPr>
          <p:cNvPr id="257" name="Shape 257"/>
          <p:cNvPicPr preferRelativeResize="0"/>
          <p:nvPr/>
        </p:nvPicPr>
        <p:blipFill>
          <a:blip r:embed="rId4">
            <a:alphaModFix/>
          </a:blip>
          <a:stretch>
            <a:fillRect/>
          </a:stretch>
        </p:blipFill>
        <p:spPr>
          <a:xfrm>
            <a:off x="628650" y="2301950"/>
            <a:ext cx="2114550" cy="2162175"/>
          </a:xfrm>
          <a:prstGeom prst="rect">
            <a:avLst/>
          </a:prstGeom>
          <a:noFill/>
          <a:ln>
            <a:noFill/>
          </a:ln>
        </p:spPr>
      </p:pic>
    </p:spTree>
  </p:cSld>
  <p:clrMapOvr>
    <a:masterClrMapping/>
  </p:clrMapOvr>
  <p:transition spd="slow">
    <p:fade/>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1" name="Shape 261"/>
        <p:cNvGrpSpPr/>
        <p:nvPr/>
      </p:nvGrpSpPr>
      <p:grpSpPr>
        <a:xfrm>
          <a:off x="0" y="0"/>
          <a:ext cx="0" cy="0"/>
          <a:chOff x="0" y="0"/>
          <a:chExt cx="0" cy="0"/>
        </a:xfrm>
      </p:grpSpPr>
      <p:sp>
        <p:nvSpPr>
          <p:cNvPr id="262" name="Shape 262"/>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Making changes to FeatureContext.php</a:t>
            </a:r>
          </a:p>
          <a:p>
            <a:pPr lvl="0">
              <a:spcBef>
                <a:spcPts val="0"/>
              </a:spcBef>
              <a:buNone/>
            </a:pPr>
            <a:r>
              <a:t/>
            </a:r>
            <a:endParaRPr/>
          </a:p>
        </p:txBody>
      </p:sp>
      <p:sp>
        <p:nvSpPr>
          <p:cNvPr id="263" name="Shape 263"/>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
              <a:t>Feature: Wait * seconds</a:t>
            </a:r>
          </a:p>
        </p:txBody>
      </p:sp>
      <p:pic>
        <p:nvPicPr>
          <p:cNvPr id="264" name="Shape 264"/>
          <p:cNvPicPr preferRelativeResize="0"/>
          <p:nvPr/>
        </p:nvPicPr>
        <p:blipFill>
          <a:blip r:embed="rId3">
            <a:alphaModFix/>
          </a:blip>
          <a:stretch>
            <a:fillRect/>
          </a:stretch>
        </p:blipFill>
        <p:spPr>
          <a:xfrm>
            <a:off x="2475648" y="1714500"/>
            <a:ext cx="3739399" cy="1951000"/>
          </a:xfrm>
          <a:prstGeom prst="rect">
            <a:avLst/>
          </a:prstGeom>
          <a:noFill/>
          <a:ln>
            <a:noFill/>
          </a:ln>
        </p:spPr>
      </p:pic>
      <p:pic>
        <p:nvPicPr>
          <p:cNvPr id="265" name="Shape 265"/>
          <p:cNvPicPr preferRelativeResize="0"/>
          <p:nvPr/>
        </p:nvPicPr>
        <p:blipFill>
          <a:blip r:embed="rId4">
            <a:alphaModFix/>
          </a:blip>
          <a:stretch>
            <a:fillRect/>
          </a:stretch>
        </p:blipFill>
        <p:spPr>
          <a:xfrm>
            <a:off x="311687" y="1714487"/>
            <a:ext cx="2143125" cy="2143125"/>
          </a:xfrm>
          <a:prstGeom prst="rect">
            <a:avLst/>
          </a:prstGeom>
          <a:noFill/>
          <a:ln>
            <a:noFill/>
          </a:ln>
        </p:spPr>
      </p:pic>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Automated testing Versus Manual testing</a:t>
            </a:r>
          </a:p>
        </p:txBody>
      </p:sp>
      <p:sp>
        <p:nvSpPr>
          <p:cNvPr id="79" name="Shape 79"/>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
              <a:t>Advantages:</a:t>
            </a:r>
          </a:p>
          <a:p>
            <a:pPr lvl="0">
              <a:spcBef>
                <a:spcPts val="0"/>
              </a:spcBef>
              <a:buNone/>
            </a:pPr>
            <a:r>
              <a:t/>
            </a:r>
            <a:endParaRPr/>
          </a:p>
          <a:p>
            <a:pPr lvl="0" rtl="0">
              <a:lnSpc>
                <a:spcPct val="115384"/>
              </a:lnSpc>
              <a:spcBef>
                <a:spcPts val="0"/>
              </a:spcBef>
              <a:spcAft>
                <a:spcPts val="800"/>
              </a:spcAft>
              <a:buNone/>
            </a:pPr>
            <a:r>
              <a:rPr lang="en"/>
              <a:t>1. Runs tests quickly and effectively.</a:t>
            </a:r>
          </a:p>
          <a:p>
            <a:pPr lvl="0" rtl="0">
              <a:lnSpc>
                <a:spcPct val="115384"/>
              </a:lnSpc>
              <a:spcBef>
                <a:spcPts val="0"/>
              </a:spcBef>
              <a:spcAft>
                <a:spcPts val="800"/>
              </a:spcAft>
              <a:buNone/>
            </a:pPr>
            <a:r>
              <a:rPr lang="en"/>
              <a:t>2. Can be cost effective.</a:t>
            </a:r>
          </a:p>
          <a:p>
            <a:pPr lvl="0" rtl="0">
              <a:lnSpc>
                <a:spcPct val="115384"/>
              </a:lnSpc>
              <a:spcBef>
                <a:spcPts val="0"/>
              </a:spcBef>
              <a:spcAft>
                <a:spcPts val="800"/>
              </a:spcAft>
              <a:buNone/>
            </a:pPr>
            <a:r>
              <a:rPr lang="en"/>
              <a:t>3. More interesting.</a:t>
            </a:r>
          </a:p>
          <a:p>
            <a:pPr lvl="0" rtl="0">
              <a:lnSpc>
                <a:spcPct val="115384"/>
              </a:lnSpc>
              <a:spcBef>
                <a:spcPts val="0"/>
              </a:spcBef>
              <a:spcAft>
                <a:spcPts val="800"/>
              </a:spcAft>
              <a:buNone/>
            </a:pPr>
            <a:r>
              <a:rPr lang="en"/>
              <a:t>4. Everyone can see results.</a:t>
            </a:r>
          </a:p>
          <a:p>
            <a:pPr lvl="0" rtl="0">
              <a:lnSpc>
                <a:spcPct val="115384"/>
              </a:lnSpc>
              <a:spcBef>
                <a:spcPts val="0"/>
              </a:spcBef>
              <a:spcAft>
                <a:spcPts val="800"/>
              </a:spcAft>
              <a:buNone/>
            </a:pPr>
            <a:r>
              <a:t/>
            </a:r>
            <a:endParaRPr/>
          </a:p>
          <a:p>
            <a:pPr lvl="0">
              <a:lnSpc>
                <a:spcPct val="115384"/>
              </a:lnSpc>
              <a:spcBef>
                <a:spcPts val="0"/>
              </a:spcBef>
              <a:spcAft>
                <a:spcPts val="800"/>
              </a:spcAft>
              <a:buNone/>
            </a:pPr>
            <a:r>
              <a:t/>
            </a:r>
            <a:endParaRPr/>
          </a:p>
          <a:p>
            <a:pPr lvl="0">
              <a:spcBef>
                <a:spcPts val="0"/>
              </a:spcBef>
              <a:buNone/>
            </a:pPr>
            <a:r>
              <a:t/>
            </a:r>
            <a:endParaRPr/>
          </a:p>
        </p:txBody>
      </p:sp>
    </p:spTree>
  </p:cSld>
  <p:clrMapOvr>
    <a:masterClrMapping/>
  </p:clrMapOvr>
  <p:transition spd="slow">
    <p:fade/>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9" name="Shape 269"/>
        <p:cNvGrpSpPr/>
        <p:nvPr/>
      </p:nvGrpSpPr>
      <p:grpSpPr>
        <a:xfrm>
          <a:off x="0" y="0"/>
          <a:ext cx="0" cy="0"/>
          <a:chOff x="0" y="0"/>
          <a:chExt cx="0" cy="0"/>
        </a:xfrm>
      </p:grpSpPr>
      <p:sp>
        <p:nvSpPr>
          <p:cNvPr id="270" name="Shape 270"/>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t/>
            </a:r>
            <a:endParaRPr/>
          </a:p>
        </p:txBody>
      </p:sp>
      <p:sp>
        <p:nvSpPr>
          <p:cNvPr id="271" name="Shape 271"/>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t/>
            </a:r>
            <a:endParaRPr/>
          </a:p>
        </p:txBody>
      </p:sp>
      <p:pic>
        <p:nvPicPr>
          <p:cNvPr id="272" name="Shape 272"/>
          <p:cNvPicPr preferRelativeResize="0"/>
          <p:nvPr/>
        </p:nvPicPr>
        <p:blipFill>
          <a:blip r:embed="rId3">
            <a:alphaModFix/>
          </a:blip>
          <a:stretch>
            <a:fillRect/>
          </a:stretch>
        </p:blipFill>
        <p:spPr>
          <a:xfrm>
            <a:off x="2943225" y="1809750"/>
            <a:ext cx="3257550" cy="1524000"/>
          </a:xfrm>
          <a:prstGeom prst="rect">
            <a:avLst/>
          </a:prstGeom>
          <a:noFill/>
          <a:ln>
            <a:noFill/>
          </a:ln>
        </p:spPr>
      </p:pic>
    </p:spTree>
  </p:cSld>
  <p:clrMapOvr>
    <a:masterClrMapping/>
  </p:clrMapOvr>
  <p:transition spd="slow">
    <p:fade/>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6" name="Shape 276"/>
        <p:cNvGrpSpPr/>
        <p:nvPr/>
      </p:nvGrpSpPr>
      <p:grpSpPr>
        <a:xfrm>
          <a:off x="0" y="0"/>
          <a:ext cx="0" cy="0"/>
          <a:chOff x="0" y="0"/>
          <a:chExt cx="0" cy="0"/>
        </a:xfrm>
      </p:grpSpPr>
      <p:sp>
        <p:nvSpPr>
          <p:cNvPr id="277" name="Shape 277"/>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Limitations and future Work</a:t>
            </a:r>
          </a:p>
        </p:txBody>
      </p:sp>
      <p:sp>
        <p:nvSpPr>
          <p:cNvPr id="278" name="Shape 278"/>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
              <a:t>Getting it to work with Drupal and Behat plugin and Travis.</a:t>
            </a:r>
          </a:p>
          <a:p>
            <a:pPr lvl="0">
              <a:spcBef>
                <a:spcPts val="0"/>
              </a:spcBef>
              <a:buNone/>
            </a:pPr>
            <a:r>
              <a:rPr lang="en"/>
              <a:t>Performance issues</a:t>
            </a:r>
          </a:p>
          <a:p>
            <a:pPr lvl="0">
              <a:spcBef>
                <a:spcPts val="0"/>
              </a:spcBef>
              <a:buNone/>
            </a:pPr>
            <a:r>
              <a:rPr lang="en"/>
              <a:t>Finding people to write user stories.</a:t>
            </a:r>
          </a:p>
          <a:p>
            <a:pPr lvl="0">
              <a:spcBef>
                <a:spcPts val="0"/>
              </a:spcBef>
              <a:buNone/>
            </a:pPr>
            <a:r>
              <a:rPr b="1" lang="en"/>
              <a:t>Future Scope:</a:t>
            </a:r>
          </a:p>
          <a:p>
            <a:pPr lvl="0">
              <a:spcBef>
                <a:spcPts val="0"/>
              </a:spcBef>
              <a:buNone/>
            </a:pPr>
            <a:r>
              <a:t/>
            </a:r>
            <a:endParaRPr/>
          </a:p>
        </p:txBody>
      </p:sp>
    </p:spTree>
  </p:cSld>
  <p:clrMapOvr>
    <a:masterClrMapping/>
  </p:clrMapOvr>
  <p:transition spd="slow">
    <p:fade/>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2" name="Shape 282"/>
        <p:cNvGrpSpPr/>
        <p:nvPr/>
      </p:nvGrpSpPr>
      <p:grpSpPr>
        <a:xfrm>
          <a:off x="0" y="0"/>
          <a:ext cx="0" cy="0"/>
          <a:chOff x="0" y="0"/>
          <a:chExt cx="0" cy="0"/>
        </a:xfrm>
      </p:grpSpPr>
      <p:sp>
        <p:nvSpPr>
          <p:cNvPr id="283" name="Shape 283"/>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t/>
            </a:r>
            <a:endParaRPr/>
          </a:p>
        </p:txBody>
      </p:sp>
      <p:sp>
        <p:nvSpPr>
          <p:cNvPr id="284" name="Shape 284"/>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t/>
            </a:r>
            <a:endParaRPr/>
          </a:p>
        </p:txBody>
      </p:sp>
      <p:pic>
        <p:nvPicPr>
          <p:cNvPr id="285" name="Shape 285"/>
          <p:cNvPicPr preferRelativeResize="0"/>
          <p:nvPr/>
        </p:nvPicPr>
        <p:blipFill>
          <a:blip r:embed="rId3">
            <a:alphaModFix/>
          </a:blip>
          <a:stretch>
            <a:fillRect/>
          </a:stretch>
        </p:blipFill>
        <p:spPr>
          <a:xfrm>
            <a:off x="1090612" y="590550"/>
            <a:ext cx="6962775" cy="3962400"/>
          </a:xfrm>
          <a:prstGeom prst="rect">
            <a:avLst/>
          </a:prstGeom>
          <a:noFill/>
          <a:ln>
            <a:noFill/>
          </a:ln>
        </p:spPr>
      </p:pic>
    </p:spTree>
  </p:cSld>
  <p:clrMapOvr>
    <a:masterClrMapping/>
  </p:clrMapOvr>
  <p:transition spd="slow">
    <p:fade/>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9" name="Shape 289"/>
        <p:cNvGrpSpPr/>
        <p:nvPr/>
      </p:nvGrpSpPr>
      <p:grpSpPr>
        <a:xfrm>
          <a:off x="0" y="0"/>
          <a:ext cx="0" cy="0"/>
          <a:chOff x="0" y="0"/>
          <a:chExt cx="0" cy="0"/>
        </a:xfrm>
      </p:grpSpPr>
      <p:sp>
        <p:nvSpPr>
          <p:cNvPr id="290" name="Shape 290"/>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Questions?????</a:t>
            </a:r>
          </a:p>
        </p:txBody>
      </p:sp>
      <p:sp>
        <p:nvSpPr>
          <p:cNvPr id="291" name="Shape 291"/>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Behavior Driven testing : Requirements</a:t>
            </a:r>
          </a:p>
        </p:txBody>
      </p:sp>
      <p:sp>
        <p:nvSpPr>
          <p:cNvPr id="85" name="Shape 85"/>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lnSpc>
                <a:spcPct val="142857"/>
              </a:lnSpc>
              <a:spcBef>
                <a:spcPts val="800"/>
              </a:spcBef>
              <a:spcAft>
                <a:spcPts val="0"/>
              </a:spcAft>
              <a:buNone/>
            </a:pPr>
            <a:r>
              <a:rPr lang="en"/>
              <a:t>A good BBD test script should meet following requirements :</a:t>
            </a:r>
          </a:p>
          <a:p>
            <a:pPr indent="-295275" lvl="0" marL="457200">
              <a:lnSpc>
                <a:spcPct val="142857"/>
              </a:lnSpc>
              <a:spcBef>
                <a:spcPts val="800"/>
              </a:spcBef>
              <a:spcAft>
                <a:spcPts val="0"/>
              </a:spcAft>
              <a:buClr>
                <a:srgbClr val="333333"/>
              </a:buClr>
              <a:buSzPct val="58333"/>
              <a:buFont typeface="Arial"/>
              <a:buAutoNum type="arabicPeriod"/>
            </a:pPr>
            <a:r>
              <a:rPr lang="en"/>
              <a:t>Define characteristics for the feature.</a:t>
            </a:r>
          </a:p>
          <a:p>
            <a:pPr indent="-295275" lvl="0" marL="457200">
              <a:lnSpc>
                <a:spcPct val="142857"/>
              </a:lnSpc>
              <a:spcBef>
                <a:spcPts val="800"/>
              </a:spcBef>
              <a:spcAft>
                <a:spcPts val="0"/>
              </a:spcAft>
              <a:buClr>
                <a:srgbClr val="333333"/>
              </a:buClr>
              <a:buSzPct val="58333"/>
              <a:buFont typeface="Arial"/>
              <a:buAutoNum type="arabicPeriod"/>
            </a:pPr>
            <a:r>
              <a:rPr lang="en"/>
              <a:t>Prioritize features.</a:t>
            </a:r>
          </a:p>
          <a:p>
            <a:pPr indent="-295275" lvl="0" marL="457200">
              <a:lnSpc>
                <a:spcPct val="142857"/>
              </a:lnSpc>
              <a:spcBef>
                <a:spcPts val="800"/>
              </a:spcBef>
              <a:spcAft>
                <a:spcPts val="0"/>
              </a:spcAft>
              <a:buClr>
                <a:srgbClr val="333333"/>
              </a:buClr>
              <a:buSzPct val="58333"/>
              <a:buFont typeface="Arial"/>
              <a:buAutoNum type="arabicPeriod"/>
            </a:pPr>
            <a:r>
              <a:rPr lang="en"/>
              <a:t>Describe them with readable scenarios.</a:t>
            </a:r>
          </a:p>
          <a:p>
            <a:pPr indent="-295275" lvl="0" marL="457200">
              <a:lnSpc>
                <a:spcPct val="142857"/>
              </a:lnSpc>
              <a:spcBef>
                <a:spcPts val="800"/>
              </a:spcBef>
              <a:spcAft>
                <a:spcPts val="0"/>
              </a:spcAft>
              <a:buClr>
                <a:srgbClr val="333333"/>
              </a:buClr>
              <a:buSzPct val="58333"/>
              <a:buFont typeface="Arial"/>
              <a:buAutoNum type="arabicPeriod"/>
            </a:pPr>
            <a:r>
              <a:rPr lang="en"/>
              <a:t>Then Implement them.</a:t>
            </a:r>
          </a:p>
          <a:p>
            <a:pPr lvl="0" rtl="0">
              <a:spcBef>
                <a:spcPts val="0"/>
              </a:spcBef>
              <a:buNone/>
            </a:pPr>
            <a:r>
              <a:t/>
            </a:r>
            <a:endParaRPr/>
          </a:p>
        </p:txBody>
      </p:sp>
      <p:pic>
        <p:nvPicPr>
          <p:cNvPr id="86" name="Shape 86"/>
          <p:cNvPicPr preferRelativeResize="0"/>
          <p:nvPr/>
        </p:nvPicPr>
        <p:blipFill>
          <a:blip r:embed="rId4">
            <a:alphaModFix/>
          </a:blip>
          <a:stretch>
            <a:fillRect/>
          </a:stretch>
        </p:blipFill>
        <p:spPr>
          <a:xfrm>
            <a:off x="5405650" y="2508374"/>
            <a:ext cx="3738349" cy="2563850"/>
          </a:xfrm>
          <a:prstGeom prst="rect">
            <a:avLst/>
          </a:prstGeom>
          <a:noFill/>
          <a:ln>
            <a:noFill/>
          </a:ln>
        </p:spPr>
      </p:pic>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Automated testing with Behat and Cucumber </a:t>
            </a:r>
          </a:p>
        </p:txBody>
      </p:sp>
      <p:sp>
        <p:nvSpPr>
          <p:cNvPr id="92" name="Shape 92"/>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 sz="1200">
                <a:solidFill>
                  <a:srgbClr val="4F4F4F"/>
                </a:solidFill>
                <a:latin typeface="Arial"/>
                <a:ea typeface="Arial"/>
                <a:cs typeface="Arial"/>
                <a:sym typeface="Arial"/>
              </a:rPr>
              <a:t>Behat is an open source Behavior Driven Development framework for PHP.</a:t>
            </a:r>
          </a:p>
          <a:p>
            <a:pPr lvl="0">
              <a:spcBef>
                <a:spcPts val="0"/>
              </a:spcBef>
              <a:buNone/>
            </a:pPr>
            <a:r>
              <a:rPr lang="en" sz="1200">
                <a:solidFill>
                  <a:srgbClr val="4F4F4F"/>
                </a:solidFill>
                <a:latin typeface="Arial"/>
                <a:ea typeface="Arial"/>
                <a:cs typeface="Arial"/>
                <a:sym typeface="Arial"/>
              </a:rPr>
              <a:t>Cucumber is for Ruby and other web applications.</a:t>
            </a:r>
          </a:p>
          <a:p>
            <a:pPr lvl="0">
              <a:spcBef>
                <a:spcPts val="0"/>
              </a:spcBef>
              <a:buNone/>
            </a:pPr>
            <a:r>
              <a:rPr lang="en" sz="1200">
                <a:solidFill>
                  <a:srgbClr val="4F4F4F"/>
                </a:solidFill>
                <a:latin typeface="Arial"/>
                <a:ea typeface="Arial"/>
                <a:cs typeface="Arial"/>
                <a:sym typeface="Arial"/>
              </a:rPr>
              <a:t>Both Cucumber and Behat support:</a:t>
            </a:r>
          </a:p>
          <a:p>
            <a:pPr indent="-304800" lvl="0" marL="457200" marR="0" rtl="0" algn="l">
              <a:lnSpc>
                <a:spcPct val="115000"/>
              </a:lnSpc>
              <a:spcBef>
                <a:spcPts val="0"/>
              </a:spcBef>
              <a:spcAft>
                <a:spcPts val="1600"/>
              </a:spcAft>
              <a:buClr>
                <a:srgbClr val="4F4F4F"/>
              </a:buClr>
              <a:buSzPct val="100000"/>
              <a:buFont typeface="Arial"/>
              <a:buChar char="●"/>
            </a:pPr>
            <a:r>
              <a:rPr lang="en" sz="1200">
                <a:solidFill>
                  <a:srgbClr val="4F4F4F"/>
                </a:solidFill>
                <a:latin typeface="Arial"/>
                <a:ea typeface="Arial"/>
                <a:cs typeface="Arial"/>
                <a:sym typeface="Arial"/>
              </a:rPr>
              <a:t>Documentation availability</a:t>
            </a:r>
          </a:p>
          <a:p>
            <a:pPr indent="-304800" lvl="0" marL="457200" marR="0" rtl="0" algn="l">
              <a:lnSpc>
                <a:spcPct val="115000"/>
              </a:lnSpc>
              <a:spcBef>
                <a:spcPts val="0"/>
              </a:spcBef>
              <a:spcAft>
                <a:spcPts val="1600"/>
              </a:spcAft>
              <a:buClr>
                <a:srgbClr val="4F4F4F"/>
              </a:buClr>
              <a:buSzPct val="100000"/>
              <a:buFont typeface="Arial"/>
              <a:buChar char="●"/>
            </a:pPr>
            <a:r>
              <a:rPr lang="en" sz="1200">
                <a:solidFill>
                  <a:srgbClr val="4F4F4F"/>
                </a:solidFill>
                <a:latin typeface="Arial"/>
                <a:ea typeface="Arial"/>
                <a:cs typeface="Arial"/>
                <a:sym typeface="Arial"/>
              </a:rPr>
              <a:t>Flexibility in passing parameters</a:t>
            </a:r>
          </a:p>
          <a:p>
            <a:pPr indent="-304800" lvl="0" marL="457200" marR="0" rtl="0" algn="l">
              <a:lnSpc>
                <a:spcPct val="115000"/>
              </a:lnSpc>
              <a:spcBef>
                <a:spcPts val="0"/>
              </a:spcBef>
              <a:spcAft>
                <a:spcPts val="1600"/>
              </a:spcAft>
              <a:buClr>
                <a:srgbClr val="4F4F4F"/>
              </a:buClr>
              <a:buSzPct val="100000"/>
              <a:buFont typeface="Arial"/>
              <a:buChar char="●"/>
            </a:pPr>
            <a:r>
              <a:rPr lang="en" sz="1200">
                <a:solidFill>
                  <a:srgbClr val="4F4F4F"/>
                </a:solidFill>
                <a:latin typeface="Arial"/>
                <a:ea typeface="Arial"/>
                <a:cs typeface="Arial"/>
                <a:sym typeface="Arial"/>
              </a:rPr>
              <a:t>Steps, scenario and feature scoping</a:t>
            </a:r>
          </a:p>
          <a:p>
            <a:pPr indent="-304800" lvl="0" marL="457200" marR="0" rtl="0" algn="l">
              <a:lnSpc>
                <a:spcPct val="115000"/>
              </a:lnSpc>
              <a:spcBef>
                <a:spcPts val="0"/>
              </a:spcBef>
              <a:spcAft>
                <a:spcPts val="1600"/>
              </a:spcAft>
              <a:buClr>
                <a:srgbClr val="4F4F4F"/>
              </a:buClr>
              <a:buSzPct val="100000"/>
              <a:buFont typeface="Arial"/>
              <a:buChar char="●"/>
            </a:pPr>
            <a:r>
              <a:rPr lang="en" sz="1200">
                <a:solidFill>
                  <a:srgbClr val="4F4F4F"/>
                </a:solidFill>
                <a:latin typeface="Arial"/>
                <a:ea typeface="Arial"/>
                <a:cs typeface="Arial"/>
                <a:sym typeface="Arial"/>
              </a:rPr>
              <a:t>Hooks and pre-conditions</a:t>
            </a:r>
          </a:p>
          <a:p>
            <a:pPr indent="-304800" lvl="0" marL="457200" marR="0" rtl="0" algn="l">
              <a:lnSpc>
                <a:spcPct val="115000"/>
              </a:lnSpc>
              <a:spcBef>
                <a:spcPts val="0"/>
              </a:spcBef>
              <a:spcAft>
                <a:spcPts val="1600"/>
              </a:spcAft>
              <a:buClr>
                <a:srgbClr val="4F4F4F"/>
              </a:buClr>
              <a:buSzPct val="100000"/>
              <a:buFont typeface="Arial"/>
              <a:buChar char="●"/>
            </a:pPr>
            <a:r>
              <a:rPr lang="en" sz="1200">
                <a:solidFill>
                  <a:srgbClr val="4F4F4F"/>
                </a:solidFill>
                <a:latin typeface="Arial"/>
                <a:ea typeface="Arial"/>
                <a:cs typeface="Arial"/>
                <a:sym typeface="Arial"/>
              </a:rPr>
              <a:t>Binding to code</a:t>
            </a:r>
          </a:p>
          <a:p>
            <a:pPr indent="-304800" lvl="0" marL="457200" marR="0" rtl="0" algn="l">
              <a:lnSpc>
                <a:spcPct val="115000"/>
              </a:lnSpc>
              <a:spcBef>
                <a:spcPts val="0"/>
              </a:spcBef>
              <a:spcAft>
                <a:spcPts val="1600"/>
              </a:spcAft>
              <a:buClr>
                <a:srgbClr val="4F4F4F"/>
              </a:buClr>
              <a:buSzPct val="100000"/>
              <a:buFont typeface="Arial"/>
              <a:buChar char="●"/>
            </a:pPr>
            <a:r>
              <a:rPr lang="en" sz="1200">
                <a:solidFill>
                  <a:srgbClr val="4F4F4F"/>
                </a:solidFill>
                <a:latin typeface="Arial"/>
                <a:ea typeface="Arial"/>
                <a:cs typeface="Arial"/>
                <a:sym typeface="Arial"/>
              </a:rPr>
              <a:t>Formatting flexibility</a:t>
            </a:r>
          </a:p>
          <a:p>
            <a:pPr lvl="0" rtl="0">
              <a:spcBef>
                <a:spcPts val="0"/>
              </a:spcBef>
              <a:buNone/>
            </a:pPr>
            <a:r>
              <a:t/>
            </a:r>
            <a:endParaRPr sz="1200">
              <a:solidFill>
                <a:srgbClr val="4F4F4F"/>
              </a:solidFill>
              <a:latin typeface="Arial"/>
              <a:ea typeface="Arial"/>
              <a:cs typeface="Arial"/>
              <a:sym typeface="Arial"/>
            </a:endParaRPr>
          </a:p>
        </p:txBody>
      </p: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t/>
            </a:r>
            <a:endParaRPr/>
          </a:p>
        </p:txBody>
      </p:sp>
      <p:sp>
        <p:nvSpPr>
          <p:cNvPr id="98" name="Shape 98"/>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lnSpc>
                <a:spcPct val="100000"/>
              </a:lnSpc>
              <a:spcBef>
                <a:spcPts val="0"/>
              </a:spcBef>
              <a:spcAft>
                <a:spcPts val="0"/>
              </a:spcAft>
              <a:buNone/>
            </a:pPr>
            <a:r>
              <a:rPr b="1" lang="en" sz="3600">
                <a:solidFill>
                  <a:schemeClr val="accent1"/>
                </a:solidFill>
                <a:latin typeface="Comic Sans MS"/>
                <a:ea typeface="Comic Sans MS"/>
                <a:cs typeface="Comic Sans MS"/>
                <a:sym typeface="Comic Sans MS"/>
              </a:rPr>
              <a:t>Which one to choose????</a:t>
            </a:r>
          </a:p>
        </p:txBody>
      </p:sp>
      <p:pic>
        <p:nvPicPr>
          <p:cNvPr id="99" name="Shape 99"/>
          <p:cNvPicPr preferRelativeResize="0"/>
          <p:nvPr/>
        </p:nvPicPr>
        <p:blipFill>
          <a:blip r:embed="rId3">
            <a:alphaModFix/>
          </a:blip>
          <a:stretch>
            <a:fillRect/>
          </a:stretch>
        </p:blipFill>
        <p:spPr>
          <a:xfrm>
            <a:off x="6216950" y="1266325"/>
            <a:ext cx="1428750" cy="3276600"/>
          </a:xfrm>
          <a:prstGeom prst="rect">
            <a:avLst/>
          </a:prstGeom>
          <a:noFill/>
          <a:ln>
            <a:noFill/>
          </a:ln>
        </p:spPr>
      </p:pic>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Behat IT IS...</a:t>
            </a:r>
          </a:p>
        </p:txBody>
      </p:sp>
      <p:sp>
        <p:nvSpPr>
          <p:cNvPr id="105" name="Shape 105"/>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
              <a:t>It is easily portable and very efficient compared to Cucumber.</a:t>
            </a:r>
          </a:p>
          <a:p>
            <a:pPr lvl="0">
              <a:spcBef>
                <a:spcPts val="0"/>
              </a:spcBef>
              <a:buNone/>
            </a:pPr>
            <a:r>
              <a:rPr lang="en"/>
              <a:t>Cucumber is outdated now.</a:t>
            </a:r>
          </a:p>
          <a:p>
            <a:pPr lvl="0" rtl="0">
              <a:lnSpc>
                <a:spcPct val="142857"/>
              </a:lnSpc>
              <a:spcBef>
                <a:spcPts val="800"/>
              </a:spcBef>
              <a:spcAft>
                <a:spcPts val="0"/>
              </a:spcAft>
              <a:buNone/>
            </a:pPr>
            <a:r>
              <a:rPr lang="en">
                <a:solidFill>
                  <a:srgbClr val="0000FF"/>
                </a:solidFill>
              </a:rPr>
              <a:t>GHERKIN</a:t>
            </a:r>
            <a:r>
              <a:rPr lang="en"/>
              <a:t> is a structured language to define feature in Behat.</a:t>
            </a:r>
          </a:p>
          <a:p>
            <a:pPr lvl="0" rtl="0">
              <a:lnSpc>
                <a:spcPct val="142857"/>
              </a:lnSpc>
              <a:spcBef>
                <a:spcPts val="800"/>
              </a:spcBef>
              <a:spcAft>
                <a:spcPts val="0"/>
              </a:spcAft>
              <a:buNone/>
            </a:pPr>
            <a:r>
              <a:rPr lang="en">
                <a:solidFill>
                  <a:srgbClr val="0000FF"/>
                </a:solidFill>
              </a:rPr>
              <a:t>MINK:</a:t>
            </a:r>
            <a:r>
              <a:rPr b="1" lang="en" sz="1050">
                <a:solidFill>
                  <a:srgbClr val="333333"/>
                </a:solidFill>
                <a:highlight>
                  <a:srgbClr val="FFFFFF"/>
                </a:highlight>
                <a:latin typeface="Arial"/>
                <a:ea typeface="Arial"/>
                <a:cs typeface="Arial"/>
                <a:sym typeface="Arial"/>
              </a:rPr>
              <a:t> </a:t>
            </a:r>
            <a:r>
              <a:rPr lang="en"/>
              <a:t>It is a standalone library to use PP to command a "browser". One easy API that can be used to command </a:t>
            </a:r>
            <a:r>
              <a:rPr lang="en">
                <a:solidFill>
                  <a:srgbClr val="0000FF"/>
                </a:solidFill>
              </a:rPr>
              <a:t>Selenium server </a:t>
            </a:r>
            <a:r>
              <a:rPr lang="en"/>
              <a:t>etc.</a:t>
            </a:r>
          </a:p>
          <a:p>
            <a:pPr lvl="0" rtl="0">
              <a:lnSpc>
                <a:spcPct val="142857"/>
              </a:lnSpc>
              <a:spcBef>
                <a:spcPts val="800"/>
              </a:spcBef>
              <a:spcAft>
                <a:spcPts val="0"/>
              </a:spcAft>
              <a:buNone/>
            </a:pPr>
            <a:r>
              <a:t/>
            </a:r>
            <a:endParaRPr/>
          </a:p>
          <a:p>
            <a:pPr lvl="0" rtl="0">
              <a:lnSpc>
                <a:spcPct val="142857"/>
              </a:lnSpc>
              <a:spcBef>
                <a:spcPts val="800"/>
              </a:spcBef>
              <a:spcAft>
                <a:spcPts val="0"/>
              </a:spcAft>
              <a:buNone/>
            </a:pPr>
            <a:r>
              <a:rPr lang="en"/>
              <a:t>Drupal 7 supports plugin for Behat.</a:t>
            </a:r>
          </a:p>
          <a:p>
            <a:pPr lvl="0" rtl="0">
              <a:lnSpc>
                <a:spcPct val="142857"/>
              </a:lnSpc>
              <a:spcBef>
                <a:spcPts val="800"/>
              </a:spcBef>
              <a:spcAft>
                <a:spcPts val="0"/>
              </a:spcAft>
              <a:buNone/>
            </a:pPr>
            <a:r>
              <a:rPr lang="en"/>
              <a:t>Drupal 8 Behat is in core.</a:t>
            </a:r>
          </a:p>
          <a:p>
            <a:pPr lvl="0">
              <a:lnSpc>
                <a:spcPct val="142857"/>
              </a:lnSpc>
              <a:spcBef>
                <a:spcPts val="800"/>
              </a:spcBef>
              <a:spcAft>
                <a:spcPts val="0"/>
              </a:spcAft>
              <a:buNone/>
            </a:pPr>
            <a:r>
              <a:t/>
            </a:r>
            <a:endParaRPr/>
          </a:p>
          <a:p>
            <a:pPr lvl="0">
              <a:spcBef>
                <a:spcPts val="0"/>
              </a:spcBef>
              <a:spcAft>
                <a:spcPts val="0"/>
              </a:spcAft>
              <a:buNone/>
            </a:pPr>
            <a:r>
              <a:t/>
            </a:r>
            <a:endParaRPr b="1" sz="1050">
              <a:solidFill>
                <a:srgbClr val="333333"/>
              </a:solidFill>
              <a:highlight>
                <a:srgbClr val="FFFFFF"/>
              </a:highlight>
              <a:latin typeface="Arial"/>
              <a:ea typeface="Arial"/>
              <a:cs typeface="Arial"/>
              <a:sym typeface="Arial"/>
            </a:endParaRPr>
          </a:p>
          <a:p>
            <a:pPr lvl="0" rtl="0">
              <a:spcBef>
                <a:spcPts val="0"/>
              </a:spcBef>
              <a:buNone/>
            </a:pPr>
            <a:r>
              <a:t/>
            </a:r>
            <a:endParaRPr/>
          </a:p>
        </p:txBody>
      </p:sp>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Defining .Feature File</a:t>
            </a:r>
          </a:p>
        </p:txBody>
      </p:sp>
      <p:sp>
        <p:nvSpPr>
          <p:cNvPr id="111" name="Shape 111"/>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lnSpc>
                <a:spcPct val="142857"/>
              </a:lnSpc>
              <a:spcBef>
                <a:spcPts val="800"/>
              </a:spcBef>
              <a:spcAft>
                <a:spcPts val="0"/>
              </a:spcAft>
              <a:buNone/>
            </a:pPr>
            <a:r>
              <a:rPr lang="en">
                <a:solidFill>
                  <a:srgbClr val="0B5394"/>
                </a:solidFill>
              </a:rPr>
              <a:t>GIVEN-</a:t>
            </a:r>
            <a:r>
              <a:rPr lang="en"/>
              <a:t> defines the original state of the system.</a:t>
            </a:r>
          </a:p>
          <a:p>
            <a:pPr lvl="0">
              <a:lnSpc>
                <a:spcPct val="142857"/>
              </a:lnSpc>
              <a:spcBef>
                <a:spcPts val="800"/>
              </a:spcBef>
              <a:spcAft>
                <a:spcPts val="0"/>
              </a:spcAft>
              <a:buNone/>
            </a:pPr>
            <a:r>
              <a:rPr lang="en">
                <a:solidFill>
                  <a:srgbClr val="0B5394"/>
                </a:solidFill>
              </a:rPr>
              <a:t>WHEN-</a:t>
            </a:r>
            <a:r>
              <a:rPr lang="en"/>
              <a:t> defines the actual action that user takes.</a:t>
            </a:r>
          </a:p>
          <a:p>
            <a:pPr lvl="0">
              <a:lnSpc>
                <a:spcPct val="142857"/>
              </a:lnSpc>
              <a:spcBef>
                <a:spcPts val="800"/>
              </a:spcBef>
              <a:spcAft>
                <a:spcPts val="0"/>
              </a:spcAft>
              <a:buNone/>
            </a:pPr>
            <a:r>
              <a:rPr lang="en">
                <a:solidFill>
                  <a:srgbClr val="0B5394"/>
                </a:solidFill>
              </a:rPr>
              <a:t>THEN</a:t>
            </a:r>
            <a:r>
              <a:rPr lang="en"/>
              <a:t>- defines the observable system state after the action is performed.</a:t>
            </a:r>
          </a:p>
          <a:p>
            <a:pPr lvl="0" rtl="0">
              <a:spcBef>
                <a:spcPts val="0"/>
              </a:spcBef>
              <a:buNone/>
            </a:pPr>
            <a:r>
              <a:t/>
            </a:r>
            <a:endParaRPr/>
          </a:p>
        </p:txBody>
      </p:sp>
      <p:pic>
        <p:nvPicPr>
          <p:cNvPr id="112" name="Shape 112"/>
          <p:cNvPicPr preferRelativeResize="0"/>
          <p:nvPr/>
        </p:nvPicPr>
        <p:blipFill>
          <a:blip r:embed="rId3">
            <a:alphaModFix/>
          </a:blip>
          <a:stretch>
            <a:fillRect/>
          </a:stretch>
        </p:blipFill>
        <p:spPr>
          <a:xfrm>
            <a:off x="2927500" y="3150437"/>
            <a:ext cx="4229100" cy="1590675"/>
          </a:xfrm>
          <a:prstGeom prst="rect">
            <a:avLst/>
          </a:prstGeom>
          <a:noFill/>
          <a:ln>
            <a:noFill/>
          </a:ln>
        </p:spPr>
      </p:pic>
      <p:pic>
        <p:nvPicPr>
          <p:cNvPr id="113" name="Shape 113"/>
          <p:cNvPicPr preferRelativeResize="0"/>
          <p:nvPr/>
        </p:nvPicPr>
        <p:blipFill>
          <a:blip r:embed="rId4">
            <a:alphaModFix/>
          </a:blip>
          <a:stretch>
            <a:fillRect/>
          </a:stretch>
        </p:blipFill>
        <p:spPr>
          <a:xfrm>
            <a:off x="1308250" y="3136162"/>
            <a:ext cx="1619250" cy="1619250"/>
          </a:xfrm>
          <a:prstGeom prst="rect">
            <a:avLst/>
          </a:prstGeom>
          <a:noFill/>
          <a:ln>
            <a:noFill/>
          </a:ln>
        </p:spPr>
      </p:pic>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Defining FeatureContext.php File</a:t>
            </a:r>
          </a:p>
        </p:txBody>
      </p:sp>
      <p:sp>
        <p:nvSpPr>
          <p:cNvPr id="119" name="Shape 119"/>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lnSpc>
                <a:spcPct val="142857"/>
              </a:lnSpc>
              <a:spcBef>
                <a:spcPts val="800"/>
              </a:spcBef>
              <a:spcAft>
                <a:spcPts val="0"/>
              </a:spcAft>
              <a:buNone/>
            </a:pPr>
            <a:r>
              <a:rPr lang="en">
                <a:solidFill>
                  <a:srgbClr val="351C75"/>
                </a:solidFill>
              </a:rPr>
              <a:t>BEHAT</a:t>
            </a:r>
            <a:r>
              <a:rPr lang="en"/>
              <a:t>: It  maps every step in feature file to PHP Callback.</a:t>
            </a:r>
          </a:p>
          <a:p>
            <a:pPr lvl="0">
              <a:lnSpc>
                <a:spcPct val="142857"/>
              </a:lnSpc>
              <a:spcBef>
                <a:spcPts val="800"/>
              </a:spcBef>
              <a:spcAft>
                <a:spcPts val="0"/>
              </a:spcAft>
              <a:buNone/>
            </a:pPr>
            <a:r>
              <a:rPr lang="en"/>
              <a:t>Behat executes each step in your scenario by calling the functions associated with it.</a:t>
            </a:r>
          </a:p>
          <a:p>
            <a:pPr lvl="0">
              <a:lnSpc>
                <a:spcPct val="142857"/>
              </a:lnSpc>
              <a:spcBef>
                <a:spcPts val="800"/>
              </a:spcBef>
              <a:spcAft>
                <a:spcPts val="0"/>
              </a:spcAft>
              <a:buNone/>
            </a:pPr>
            <a:r>
              <a:rPr lang="en"/>
              <a:t>A </a:t>
            </a:r>
            <a:r>
              <a:rPr b="1" lang="en">
                <a:solidFill>
                  <a:schemeClr val="accent1"/>
                </a:solidFill>
              </a:rPr>
              <a:t>FeatureContext.php </a:t>
            </a:r>
            <a:r>
              <a:rPr lang="en"/>
              <a:t>file that holds the PHP callbacks for each step</a:t>
            </a:r>
          </a:p>
          <a:p>
            <a:pPr lvl="0" rtl="0">
              <a:spcBef>
                <a:spcPts val="0"/>
              </a:spcBef>
              <a:buNone/>
            </a:pPr>
            <a:r>
              <a:t/>
            </a:r>
            <a:endParaRPr/>
          </a:p>
        </p:txBody>
      </p:sp>
    </p:spTree>
  </p:cSld>
  <p:clrMapOvr>
    <a:masterClrMapping/>
  </p:clrMapOvr>
  <p:transition spd="slow">
    <p:fade/>
  </p:transition>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