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85" r:id="rId4"/>
  </p:sldMasterIdLst>
  <p:notesMasterIdLst>
    <p:notesMasterId r:id="rId6"/>
  </p:notesMasterIdLst>
  <p:sldIdLst>
    <p:sldId id="647" r:id="rId5"/>
  </p:sldIdLst>
  <p:sldSz cx="12192000" cy="6858000"/>
  <p:notesSz cx="6858000" cy="9144000"/>
  <p:embeddedFontLst>
    <p:embeddedFont>
      <p:font typeface="Georgia Pro" panose="02040502050405020303" pitchFamily="18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B5B"/>
    <a:srgbClr val="E5E5E5"/>
    <a:srgbClr val="FF5050"/>
    <a:srgbClr val="E7EAEA"/>
    <a:srgbClr val="FFCC99"/>
    <a:srgbClr val="FFFFFF"/>
    <a:srgbClr val="005758"/>
    <a:srgbClr val="2F967C"/>
    <a:srgbClr val="266A7D"/>
    <a:srgbClr val="935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7" autoAdjust="0"/>
  </p:normalViewPr>
  <p:slideViewPr>
    <p:cSldViewPr snapToGrid="0" snapToObjects="1">
      <p:cViewPr varScale="1">
        <p:scale>
          <a:sx n="156" d="100"/>
          <a:sy n="156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237CE78-46F0-774C-A9C0-449029F6268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A41CFDA-771F-5D47-9E6C-43224FAD81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6459-6500-F74A-A031-3A47510D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47A9-2438-954B-B26D-E4257248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D4EC-D5FA-934A-97A0-7995AB97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82A8C-83B4-D441-9289-7537A5A65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57ABE5-AF3B-EF4F-BB11-B79EA88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DB7C6F-7F97-0B43-9321-8B71A45E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104285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16DFFC-4F22-D043-9E29-352B0592A660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FF32D7-1D5C-9144-8C4D-CDCFE914D02C}"/>
              </a:ext>
            </a:extLst>
          </p:cNvPr>
          <p:cNvSpPr/>
          <p:nvPr userDrawn="1"/>
        </p:nvSpPr>
        <p:spPr>
          <a:xfrm>
            <a:off x="9595556" y="248356"/>
            <a:ext cx="2257777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7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89E746-CA58-7241-B348-299A8B809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8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2228163"/>
            <a:ext cx="6092191" cy="29911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97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3"/>
            <a:ext cx="6096000" cy="55919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32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l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CC69-DA2A-8840-971A-1F680F22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172-C1A0-DC48-B902-8F7AAF04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498203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FE13-7953-BA4A-B4C4-38A81D2C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94D6-8847-1340-BECF-95006B88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DEF0-D404-3C45-A592-9BFC70C0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CCF8E5-BCB7-3743-BFF2-24F9E6F08237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0E9315-9A3F-BD4C-B9B2-BAFDF7F9EC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4686" y="1825625"/>
            <a:ext cx="498203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BC2C6-4038-DF45-96D3-AC584861B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C0783-18D0-0349-AB71-670B289DCBD0}"/>
              </a:ext>
            </a:extLst>
          </p:cNvPr>
          <p:cNvSpPr/>
          <p:nvPr userDrawn="1"/>
        </p:nvSpPr>
        <p:spPr>
          <a:xfrm>
            <a:off x="0" y="2286000"/>
            <a:ext cx="12192000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D6580-1DA7-8140-B7CC-E56DFF5CF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C069062-4F71-0944-826C-6E856E4F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49805C7-FCDD-7548-8E48-2AB7AFF3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81746B-23B1-6D45-BAF7-8D61830D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F02B22-4D38-294A-8E24-C8E34B8A74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541C9D-F941-FA4B-B048-F72FFBF4B3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204" y="378822"/>
            <a:ext cx="1782826" cy="343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6459-6500-F74A-A031-3A47510D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47A9-2438-954B-B26D-E4257248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D4EC-D5FA-934A-97A0-7995AB97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57ABE5-AF3B-EF4F-BB11-B79EA88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DB7C6F-7F97-0B43-9321-8B71A45E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10428516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16DFFC-4F22-D043-9E29-352B0592A660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19B52B-89C0-9749-9A91-96441FB384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ACC69-DA2A-8840-971A-1F680F22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172-C1A0-DC48-B902-8F7AAF04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498203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FE13-7953-BA4A-B4C4-38A81D2C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94D6-8847-1340-BECF-95006B88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DEF0-D404-3C45-A592-9BFC70C0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CCF8E5-BCB7-3743-BFF2-24F9E6F08237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0E9315-9A3F-BD4C-B9B2-BAFDF7F9EC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4686" y="1825625"/>
            <a:ext cx="498203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66525-45DC-5242-B8F4-65837E82E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204" y="378822"/>
            <a:ext cx="1782826" cy="3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al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71B4D-05CF-8744-B3E4-AD937A36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4DF0-417E-9940-838B-373E2547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1335-9E89-6940-A650-7A2852AC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4A51-73C9-7246-B365-34F2EC7E9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3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2531E-2543-FE44-9E3D-ECDC6E1E5B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71B4D-05CF-8744-B3E4-AD937A36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4DF0-417E-9940-838B-373E2547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1335-9E89-6940-A650-7A2852AC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F9229-9A88-414F-B266-E1DB4DDB9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204" y="378822"/>
            <a:ext cx="1782826" cy="3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ly - Teal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755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- White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89E746-CA58-7241-B348-299A8B809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375A3-6754-A643-BE7D-1492105DD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33515-0D52-DE4A-8DEC-EE5C7E12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365125"/>
            <a:ext cx="103958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EAE7-999B-454D-A099-6A62C952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942" y="1825625"/>
            <a:ext cx="10395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EA12-ED44-C241-BB32-611F1AB5C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49FC-EE39-194E-AD0E-8E6921FEDA7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0AB7-7E0B-C946-825C-51442F4C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8575-E8B4-944D-A323-71CA59F57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4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70" r:id="rId3"/>
    <p:sldLayoutId id="2147483764" r:id="rId4"/>
    <p:sldLayoutId id="2147483841" r:id="rId5"/>
    <p:sldLayoutId id="2147483763" r:id="rId6"/>
    <p:sldLayoutId id="2147483842" r:id="rId7"/>
    <p:sldLayoutId id="2147483784" r:id="rId8"/>
    <p:sldLayoutId id="2147483844" r:id="rId9"/>
    <p:sldLayoutId id="2147483769" r:id="rId10"/>
    <p:sldLayoutId id="2147483783" r:id="rId11"/>
    <p:sldLayoutId id="2147483845" r:id="rId12"/>
    <p:sldLayoutId id="214748384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BFE6-7082-FBA5-CCBC-30B75E66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Relevant Promotions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1DE10A-F35A-7B3D-72A7-56D9D075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5057"/>
              </p:ext>
            </p:extLst>
          </p:nvPr>
        </p:nvGraphicFramePr>
        <p:xfrm>
          <a:off x="487226" y="1936269"/>
          <a:ext cx="11217547" cy="4473449"/>
        </p:xfrm>
        <a:graphic>
          <a:graphicData uri="http://schemas.openxmlformats.org/drawingml/2006/table">
            <a:tbl>
              <a:tblPr/>
              <a:tblGrid>
                <a:gridCol w="1331685">
                  <a:extLst>
                    <a:ext uri="{9D8B030D-6E8A-4147-A177-3AD203B41FA5}">
                      <a16:colId xmlns:a16="http://schemas.microsoft.com/office/drawing/2014/main" val="3989854365"/>
                    </a:ext>
                  </a:extLst>
                </a:gridCol>
                <a:gridCol w="1136598">
                  <a:extLst>
                    <a:ext uri="{9D8B030D-6E8A-4147-A177-3AD203B41FA5}">
                      <a16:colId xmlns:a16="http://schemas.microsoft.com/office/drawing/2014/main" val="3255084304"/>
                    </a:ext>
                  </a:extLst>
                </a:gridCol>
                <a:gridCol w="1085706">
                  <a:extLst>
                    <a:ext uri="{9D8B030D-6E8A-4147-A177-3AD203B41FA5}">
                      <a16:colId xmlns:a16="http://schemas.microsoft.com/office/drawing/2014/main" val="800455670"/>
                    </a:ext>
                  </a:extLst>
                </a:gridCol>
                <a:gridCol w="1153563">
                  <a:extLst>
                    <a:ext uri="{9D8B030D-6E8A-4147-A177-3AD203B41FA5}">
                      <a16:colId xmlns:a16="http://schemas.microsoft.com/office/drawing/2014/main" val="4291294078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355587715"/>
                    </a:ext>
                  </a:extLst>
                </a:gridCol>
                <a:gridCol w="1494966">
                  <a:extLst>
                    <a:ext uri="{9D8B030D-6E8A-4147-A177-3AD203B41FA5}">
                      <a16:colId xmlns:a16="http://schemas.microsoft.com/office/drawing/2014/main" val="2108086826"/>
                    </a:ext>
                  </a:extLst>
                </a:gridCol>
                <a:gridCol w="1424989">
                  <a:extLst>
                    <a:ext uri="{9D8B030D-6E8A-4147-A177-3AD203B41FA5}">
                      <a16:colId xmlns:a16="http://schemas.microsoft.com/office/drawing/2014/main" val="21909669"/>
                    </a:ext>
                  </a:extLst>
                </a:gridCol>
                <a:gridCol w="1085706">
                  <a:extLst>
                    <a:ext uri="{9D8B030D-6E8A-4147-A177-3AD203B41FA5}">
                      <a16:colId xmlns:a16="http://schemas.microsoft.com/office/drawing/2014/main" val="414692656"/>
                    </a:ext>
                  </a:extLst>
                </a:gridCol>
                <a:gridCol w="1164166">
                  <a:extLst>
                    <a:ext uri="{9D8B030D-6E8A-4147-A177-3AD203B41FA5}">
                      <a16:colId xmlns:a16="http://schemas.microsoft.com/office/drawing/2014/main" val="2684966702"/>
                    </a:ext>
                  </a:extLst>
                </a:gridCol>
              </a:tblGrid>
              <a:tr h="318714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0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AAA / Triple A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RHEL</a:t>
                      </a:r>
                      <a:br>
                        <a:rPr lang="en-GB" sz="105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Volutionize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Leading</a:t>
                      </a:r>
                      <a:b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 Container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Leading</a:t>
                      </a:r>
                      <a:b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 Automation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Leading</a:t>
                      </a:r>
                      <a:b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 Linux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0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RHLS</a:t>
                      </a:r>
                      <a:br>
                        <a:rPr lang="en-GB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Red Hat Learning Subscriptionen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0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Incumbent 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0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ORP for Ready Partner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093223"/>
                  </a:ext>
                </a:extLst>
              </a:tr>
              <a:tr h="929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5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31/12/2023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31/12/2023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Unlimited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Unlimited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Unlimited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31/07/2023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Unlimited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Unlimited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516677"/>
                  </a:ext>
                </a:extLst>
              </a:tr>
              <a:tr h="1814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Benefit / Discount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33% + Volume discount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33% =</a:t>
                      </a:r>
                      <a:b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Buy 3 years get 1 free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20% on top of Standard ORP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10% on top of Standard ORP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10% on top of Standard ORP, min. 25k RHEL deal size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10% additional discount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5% via ORP for previous ORP Deals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2% ORP Discount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03816"/>
                  </a:ext>
                </a:extLst>
              </a:tr>
              <a:tr h="929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Partner Status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All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All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Advanced, Premier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Advanced, Premier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Advanced, Premier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All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Advanced, Premier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Ready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53289"/>
                  </a:ext>
                </a:extLst>
              </a:tr>
              <a:tr h="13633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Required Accreditations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2 x Red Hat Sales Specialist – IT Automation and Management</a:t>
                      </a:r>
                      <a:b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b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1 x Red Hat Sales Engineer Specialist – Automation</a:t>
                      </a:r>
                      <a:b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b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To deliver services around Ansible Automation:</a:t>
                      </a:r>
                      <a:b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1 x Red Hat Delivery Specialist – Automation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 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Hybrid Cloud Infrastructure </a:t>
                      </a:r>
                      <a:r>
                        <a:rPr lang="en-GB" sz="1000" b="1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OR</a:t>
                      </a:r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 Cloud native Development: 2 x Delivery, 2 x Sales Engineer, 2x Sales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2 x Red Hat Delivery Specialist - Automation</a:t>
                      </a:r>
                      <a:b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2 x Red Hat Sales Engineer Specialist - Automation</a:t>
                      </a:r>
                      <a:b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</a:br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2 x Red Hat Sales Specialist - IT Automation &amp; Management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2x Sales Specialist Red Hat Enterprise Linux und 2 x Delivery Specialist Platform or Red Hat Enterprise Linux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____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____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____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66898"/>
                  </a:ext>
                </a:extLst>
              </a:tr>
              <a:tr h="929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 Group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Ansible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RHEL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OpenShift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Ansible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RHEL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RHLS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____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____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6828"/>
                  </a:ext>
                </a:extLst>
              </a:tr>
              <a:tr h="44708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Target Customers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All customers, however only one promotion per customer, no renewals.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All customers, however, only one promotion per customer, no renewals.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New Customers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New Customers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New Customers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All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____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3031"/>
                          </a:solidFill>
                          <a:effectLst/>
                          <a:latin typeface="Georgia Pro" panose="02040502050405020303" pitchFamily="18" charset="0"/>
                        </a:rPr>
                        <a:t>____</a:t>
                      </a:r>
                    </a:p>
                  </a:txBody>
                  <a:tcPr marL="4427" marR="4427" marT="4427" marB="0" anchor="b">
                    <a:lnL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63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D SYNNEX Corporate Theme">
  <a:themeElements>
    <a:clrScheme name="TD SYNNEX Color Palette">
      <a:dk1>
        <a:srgbClr val="005758"/>
      </a:dk1>
      <a:lt1>
        <a:srgbClr val="FFFFFF"/>
      </a:lt1>
      <a:dk2>
        <a:srgbClr val="003030"/>
      </a:dk2>
      <a:lt2>
        <a:srgbClr val="00C1D3"/>
      </a:lt2>
      <a:accent1>
        <a:srgbClr val="005758"/>
      </a:accent1>
      <a:accent2>
        <a:srgbClr val="CCD814"/>
      </a:accent2>
      <a:accent3>
        <a:srgbClr val="00C1D3"/>
      </a:accent3>
      <a:accent4>
        <a:srgbClr val="888B8D"/>
      </a:accent4>
      <a:accent5>
        <a:srgbClr val="636669"/>
      </a:accent5>
      <a:accent6>
        <a:srgbClr val="003030"/>
      </a:accent6>
      <a:hlink>
        <a:srgbClr val="CCD814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rope PPT template[66]  -  Read-Only" id="{E2AAD274-7389-8B4E-BF2D-813FA810C280}" vid="{B288B509-8FA5-B146-87BF-64A7FB4E9C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D46205635DDB4FB18ACC096FFED7EE" ma:contentTypeVersion="3" ma:contentTypeDescription="Create a new document." ma:contentTypeScope="" ma:versionID="5ef794e4492e68d5007476553f54399c">
  <xsd:schema xmlns:xsd="http://www.w3.org/2001/XMLSchema" xmlns:xs="http://www.w3.org/2001/XMLSchema" xmlns:p="http://schemas.microsoft.com/office/2006/metadata/properties" xmlns:ns2="22338DBF-EFEC-4F10-9503-1F2E74FC2A46" xmlns:ns3="2d05e527-16a7-4e15-bfdc-1d9d7eebbffa" xmlns:ns4="22338dbf-efec-4f10-9503-1f2e74fc2a46" targetNamespace="http://schemas.microsoft.com/office/2006/metadata/properties" ma:root="true" ma:fieldsID="98035ccaebcde599ac1312be0eb7d94d" ns2:_="" ns3:_="" ns4:_="">
    <xsd:import namespace="22338DBF-EFEC-4F10-9503-1F2E74FC2A46"/>
    <xsd:import namespace="2d05e527-16a7-4e15-bfdc-1d9d7eebbffa"/>
    <xsd:import namespace="22338dbf-efec-4f10-9503-1f2e74fc2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4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38DBF-EFEC-4F10-9503-1F2E74FC2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5e527-16a7-4e15-bfdc-1d9d7eebbff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ee3e5e1-cae2-4026-a671-a811dcd08c78}" ma:internalName="TaxCatchAll" ma:showField="CatchAllData" ma:web="2d05e527-16a7-4e15-bfdc-1d9d7eebbf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38dbf-efec-4f10-9503-1f2e74fc2a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0f7b148-ca8e-42c9-920e-52e5e6763c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338dbf-efec-4f10-9503-1f2e74fc2a46">
      <Terms xmlns="http://schemas.microsoft.com/office/infopath/2007/PartnerControls"/>
    </lcf76f155ced4ddcb4097134ff3c332f>
    <TaxCatchAll xmlns="2d05e527-16a7-4e15-bfdc-1d9d7eebbffa" xsi:nil="true"/>
    <SharedWithUsers xmlns="2d05e527-16a7-4e15-bfdc-1d9d7eebbffa">
      <UserInfo>
        <DisplayName>Pluut, Diana</DisplayName>
        <AccountId>342</AccountId>
        <AccountType/>
      </UserInfo>
      <UserInfo>
        <DisplayName>O'brien, Stephanie</DisplayName>
        <AccountId>17615</AccountId>
        <AccountType/>
      </UserInfo>
      <UserInfo>
        <DisplayName>Gordon(Azimi), Stephanie</DisplayName>
        <AccountId>2653</AccountId>
        <AccountType/>
      </UserInfo>
      <UserInfo>
        <DisplayName>Dvorak, Jan</DisplayName>
        <AccountId>1013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F5C770-8A82-41EC-8A76-3052D4458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338DBF-EFEC-4F10-9503-1F2E74FC2A46"/>
    <ds:schemaRef ds:uri="2d05e527-16a7-4e15-bfdc-1d9d7eebbffa"/>
    <ds:schemaRef ds:uri="22338dbf-efec-4f10-9503-1f2e74fc2a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0100B-0AE9-4B9E-9316-9D275C53DA3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2338DBF-EFEC-4F10-9503-1F2E74FC2A46"/>
    <ds:schemaRef ds:uri="22338dbf-efec-4f10-9503-1f2e74fc2a46"/>
    <ds:schemaRef ds:uri="2d05e527-16a7-4e15-bfdc-1d9d7eebbf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588BF2-224C-4202-87B7-4BCBE25282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TD SYNNEX Europe PowerPoint Template</Template>
  <TotalTime>0</TotalTime>
  <Words>284</Words>
  <Application>Microsoft Office PowerPoint</Application>
  <PresentationFormat>Widescreen</PresentationFormat>
  <Paragraphs>64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Georgia Pro</vt:lpstr>
      <vt:lpstr>Arial</vt:lpstr>
      <vt:lpstr>TD SYNNEX Corporate Theme</vt:lpstr>
      <vt:lpstr>Relevant Promotions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Troughton, George</dc:creator>
  <cp:lastModifiedBy>Kelly, Darryl</cp:lastModifiedBy>
  <cp:revision>12</cp:revision>
  <dcterms:created xsi:type="dcterms:W3CDTF">2022-09-13T08:55:30Z</dcterms:created>
  <dcterms:modified xsi:type="dcterms:W3CDTF">2023-10-26T10:17:19Z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etDate">
    <vt:lpwstr>2021-08-31T15:24:20Z</vt:lpwstr>
  </property>
  <property fmtid="{D5CDD505-2E9C-101B-9397-08002B2CF9AE}" pid="4" name="MSIP_Label_3a23c400-78e7-4d42-982d-273adef68ef9_Method">
    <vt:lpwstr>Standard</vt:lpwstr>
  </property>
  <property fmtid="{D5CDD505-2E9C-101B-9397-08002B2CF9AE}" pid="5" name="MSIP_Label_3a23c400-78e7-4d42-982d-273adef68ef9_Name">
    <vt:lpwstr>3a23c400-78e7-4d42-982d-273adef68ef9</vt:lpwstr>
  </property>
  <property fmtid="{D5CDD505-2E9C-101B-9397-08002B2CF9AE}" pid="6" name="MSIP_Label_3a23c400-78e7-4d42-982d-273adef68ef9_SiteId">
    <vt:lpwstr>7fe14ab6-8f5d-4139-84bf-cd8aed0ee6b9</vt:lpwstr>
  </property>
  <property fmtid="{D5CDD505-2E9C-101B-9397-08002B2CF9AE}" pid="7" name="MSIP_Label_3a23c400-78e7-4d42-982d-273adef68ef9_ActionId">
    <vt:lpwstr>9723bfac-e20c-4bfb-9935-aff5889fe235</vt:lpwstr>
  </property>
  <property fmtid="{D5CDD505-2E9C-101B-9397-08002B2CF9AE}" pid="8" name="MSIP_Label_3a23c400-78e7-4d42-982d-273adef68ef9_ContentBits">
    <vt:lpwstr>0</vt:lpwstr>
  </property>
  <property fmtid="{D5CDD505-2E9C-101B-9397-08002B2CF9AE}" pid="9" name="ContentTypeId">
    <vt:lpwstr>0x0101005AD46205635DDB4FB18ACC096FFED7EE</vt:lpwstr>
  </property>
  <property fmtid="{D5CDD505-2E9C-101B-9397-08002B2CF9AE}" pid="10" name="MediaServiceImageTags">
    <vt:lpwstr/>
  </property>
</Properties>
</file>