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doslaw Wojciechowski" initials="RW" lastIdx="18" clrIdx="0">
    <p:extLst>
      <p:ext uri="{19B8F6BF-5375-455C-9EA6-DF929625EA0E}">
        <p15:presenceInfo xmlns:p15="http://schemas.microsoft.com/office/powerpoint/2012/main" userId="S-1-5-21-2012699935-1244878432-3590754393-11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00"/>
    <a:srgbClr val="C5283D"/>
    <a:srgbClr val="939597"/>
    <a:srgbClr val="E71D36"/>
    <a:srgbClr val="BFC1C2"/>
    <a:srgbClr val="F5DF4D"/>
    <a:srgbClr val="2D3142"/>
    <a:srgbClr val="D4E5F5"/>
    <a:srgbClr val="002D6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71" autoAdjust="0"/>
    <p:restoredTop sz="94064" autoAdjust="0"/>
  </p:normalViewPr>
  <p:slideViewPr>
    <p:cSldViewPr>
      <p:cViewPr>
        <p:scale>
          <a:sx n="30" d="100"/>
          <a:sy n="30" d="100"/>
        </p:scale>
        <p:origin x="1122" y="-16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yl.nurse@yorkmail.cuny.edu" userId="41f13ce3-75e1-4416-bbe5-a0167ff08515" providerId="ADAL" clId="{ADDB4EB4-1B98-4D35-B9DF-ADB9D36C98F7}"/>
    <pc:docChg chg="undo custSel modSld">
      <pc:chgData name="darryl.nurse@yorkmail.cuny.edu" userId="41f13ce3-75e1-4416-bbe5-a0167ff08515" providerId="ADAL" clId="{ADDB4EB4-1B98-4D35-B9DF-ADB9D36C98F7}" dt="2024-03-22T14:02:11.629" v="31" actId="14100"/>
      <pc:docMkLst>
        <pc:docMk/>
      </pc:docMkLst>
      <pc:sldChg chg="modSp mod">
        <pc:chgData name="darryl.nurse@yorkmail.cuny.edu" userId="41f13ce3-75e1-4416-bbe5-a0167ff08515" providerId="ADAL" clId="{ADDB4EB4-1B98-4D35-B9DF-ADB9D36C98F7}" dt="2024-03-22T14:02:11.629" v="31" actId="14100"/>
        <pc:sldMkLst>
          <pc:docMk/>
          <pc:sldMk cId="4087832968" sldId="260"/>
        </pc:sldMkLst>
        <pc:spChg chg="mod">
          <ac:chgData name="darryl.nurse@yorkmail.cuny.edu" userId="41f13ce3-75e1-4416-bbe5-a0167ff08515" providerId="ADAL" clId="{ADDB4EB4-1B98-4D35-B9DF-ADB9D36C98F7}" dt="2024-03-22T14:01:53.605" v="29" actId="14100"/>
          <ac:spMkLst>
            <pc:docMk/>
            <pc:sldMk cId="4087832968" sldId="260"/>
            <ac:spMk id="17" creationId="{00000000-0000-0000-0000-000000000000}"/>
          </ac:spMkLst>
        </pc:spChg>
        <pc:graphicFrameChg chg="mod">
          <ac:chgData name="darryl.nurse@yorkmail.cuny.edu" userId="41f13ce3-75e1-4416-bbe5-a0167ff08515" providerId="ADAL" clId="{ADDB4EB4-1B98-4D35-B9DF-ADB9D36C98F7}" dt="2024-03-22T13:57:43.522" v="12" actId="1076"/>
          <ac:graphicFrameMkLst>
            <pc:docMk/>
            <pc:sldMk cId="4087832968" sldId="260"/>
            <ac:graphicFrameMk id="8" creationId="{C18786A1-B112-B06B-20A6-C32EB95D1D5E}"/>
          </ac:graphicFrameMkLst>
        </pc:graphicFrameChg>
        <pc:graphicFrameChg chg="modGraphic">
          <ac:chgData name="darryl.nurse@yorkmail.cuny.edu" userId="41f13ce3-75e1-4416-bbe5-a0167ff08515" providerId="ADAL" clId="{ADDB4EB4-1B98-4D35-B9DF-ADB9D36C98F7}" dt="2024-03-22T14:01:58.811" v="30" actId="14100"/>
          <ac:graphicFrameMkLst>
            <pc:docMk/>
            <pc:sldMk cId="4087832968" sldId="260"/>
            <ac:graphicFrameMk id="10" creationId="{00000000-0000-0000-0000-000000000000}"/>
          </ac:graphicFrameMkLst>
        </pc:graphicFrameChg>
        <pc:graphicFrameChg chg="mod modGraphic">
          <ac:chgData name="darryl.nurse@yorkmail.cuny.edu" userId="41f13ce3-75e1-4416-bbe5-a0167ff08515" providerId="ADAL" clId="{ADDB4EB4-1B98-4D35-B9DF-ADB9D36C98F7}" dt="2024-03-22T14:01:39.294" v="27" actId="14100"/>
          <ac:graphicFrameMkLst>
            <pc:docMk/>
            <pc:sldMk cId="4087832968" sldId="260"/>
            <ac:graphicFrameMk id="11" creationId="{00000000-0000-0000-0000-000000000000}"/>
          </ac:graphicFrameMkLst>
        </pc:graphicFrameChg>
        <pc:graphicFrameChg chg="mod modGraphic">
          <ac:chgData name="darryl.nurse@yorkmail.cuny.edu" userId="41f13ce3-75e1-4416-bbe5-a0167ff08515" providerId="ADAL" clId="{ADDB4EB4-1B98-4D35-B9DF-ADB9D36C98F7}" dt="2024-03-22T14:01:45.159" v="28" actId="14100"/>
          <ac:graphicFrameMkLst>
            <pc:docMk/>
            <pc:sldMk cId="4087832968" sldId="260"/>
            <ac:graphicFrameMk id="13" creationId="{00000000-0000-0000-0000-000000000000}"/>
          </ac:graphicFrameMkLst>
        </pc:graphicFrameChg>
        <pc:graphicFrameChg chg="mod modGraphic">
          <ac:chgData name="darryl.nurse@yorkmail.cuny.edu" userId="41f13ce3-75e1-4416-bbe5-a0167ff08515" providerId="ADAL" clId="{ADDB4EB4-1B98-4D35-B9DF-ADB9D36C98F7}" dt="2024-03-22T14:01:08.557" v="24" actId="14100"/>
          <ac:graphicFrameMkLst>
            <pc:docMk/>
            <pc:sldMk cId="4087832968" sldId="260"/>
            <ac:graphicFrameMk id="14" creationId="{00000000-0000-0000-0000-000000000000}"/>
          </ac:graphicFrameMkLst>
        </pc:graphicFrameChg>
        <pc:graphicFrameChg chg="modGraphic">
          <ac:chgData name="darryl.nurse@yorkmail.cuny.edu" userId="41f13ce3-75e1-4416-bbe5-a0167ff08515" providerId="ADAL" clId="{ADDB4EB4-1B98-4D35-B9DF-ADB9D36C98F7}" dt="2024-03-22T14:02:11.629" v="31" actId="14100"/>
          <ac:graphicFrameMkLst>
            <pc:docMk/>
            <pc:sldMk cId="4087832968" sldId="260"/>
            <ac:graphicFrameMk id="22" creationId="{00000000-0000-0000-0000-000000000000}"/>
          </ac:graphicFrameMkLst>
        </pc:graphicFrameChg>
        <pc:graphicFrameChg chg="mod modGraphic">
          <ac:chgData name="darryl.nurse@yorkmail.cuny.edu" userId="41f13ce3-75e1-4416-bbe5-a0167ff08515" providerId="ADAL" clId="{ADDB4EB4-1B98-4D35-B9DF-ADB9D36C98F7}" dt="2024-03-22T14:01:19.521" v="26" actId="14100"/>
          <ac:graphicFrameMkLst>
            <pc:docMk/>
            <pc:sldMk cId="4087832968" sldId="260"/>
            <ac:graphicFrameMk id="23" creationId="{00000000-0000-0000-0000-000000000000}"/>
          </ac:graphicFrameMkLst>
        </pc:graphicFrameChg>
        <pc:cxnChg chg="mod">
          <ac:chgData name="darryl.nurse@yorkmail.cuny.edu" userId="41f13ce3-75e1-4416-bbe5-a0167ff08515" providerId="ADAL" clId="{ADDB4EB4-1B98-4D35-B9DF-ADB9D36C98F7}" dt="2024-03-22T13:57:00.326" v="0" actId="1076"/>
          <ac:cxnSpMkLst>
            <pc:docMk/>
            <pc:sldMk cId="4087832968" sldId="260"/>
            <ac:cxnSpMk id="40" creationId="{1095881C-F2C4-EC75-5FA4-93B8659AB38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8860F-4B5A-4C21-9240-B219C96A73F6}" type="datetimeFigureOut">
              <a:rPr lang="en-US" smtClean="0"/>
              <a:t>3/22/2024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5925D-87DE-47F0-A99B-FAAE2E6C84B6}" type="slidenum">
              <a:rPr lang="en-US" smtClean="0"/>
              <a:t>‹#›</a:t>
            </a:fld>
            <a:endParaRPr lang="en-US"/>
          </a:p>
        </p:txBody>
      </p:sp>
    </p:spTree>
    <p:extLst>
      <p:ext uri="{BB962C8B-B14F-4D97-AF65-F5344CB8AC3E}">
        <p14:creationId xmlns:p14="http://schemas.microsoft.com/office/powerpoint/2010/main" val="972811863"/>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75925D-87DE-47F0-A99B-FAAE2E6C84B6}" type="slidenum">
              <a:rPr lang="en-US" smtClean="0"/>
              <a:t>1</a:t>
            </a:fld>
            <a:endParaRPr lang="en-US"/>
          </a:p>
        </p:txBody>
      </p:sp>
    </p:spTree>
    <p:extLst>
      <p:ext uri="{BB962C8B-B14F-4D97-AF65-F5344CB8AC3E}">
        <p14:creationId xmlns:p14="http://schemas.microsoft.com/office/powerpoint/2010/main" val="244322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038115-CC35-47BA-ACBD-C70108ADCA2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20143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38115-CC35-47BA-ACBD-C70108ADCA2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5940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38115-CC35-47BA-ACBD-C70108ADCA2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295092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38115-CC35-47BA-ACBD-C70108ADCA2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35971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38115-CC35-47BA-ACBD-C70108ADCA2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140958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038115-CC35-47BA-ACBD-C70108ADCA2F}"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144085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038115-CC35-47BA-ACBD-C70108ADCA2F}"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238097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038115-CC35-47BA-ACBD-C70108ADCA2F}"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380003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38115-CC35-47BA-ACBD-C70108ADCA2F}"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378824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47038115-CC35-47BA-ACBD-C70108ADCA2F}"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44827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47038115-CC35-47BA-ACBD-C70108ADCA2F}"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23FC-2C94-42CA-9B09-B1AE0F42B94C}" type="slidenum">
              <a:rPr lang="en-US" smtClean="0"/>
              <a:t>‹#›</a:t>
            </a:fld>
            <a:endParaRPr lang="en-US"/>
          </a:p>
        </p:txBody>
      </p:sp>
    </p:spTree>
    <p:extLst>
      <p:ext uri="{BB962C8B-B14F-4D97-AF65-F5344CB8AC3E}">
        <p14:creationId xmlns:p14="http://schemas.microsoft.com/office/powerpoint/2010/main" val="292336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4E5F5"/>
            </a:gs>
            <a:gs pos="100000">
              <a:srgbClr val="70A4D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7038115-CC35-47BA-ACBD-C70108ADCA2F}" type="datetimeFigureOut">
              <a:rPr lang="en-US" smtClean="0"/>
              <a:t>3/22/2024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24F23FC-2C94-42CA-9B09-B1AE0F42B94C}" type="slidenum">
              <a:rPr lang="en-US" smtClean="0"/>
              <a:t>‹#›</a:t>
            </a:fld>
            <a:endParaRPr lang="en-US"/>
          </a:p>
        </p:txBody>
      </p:sp>
    </p:spTree>
    <p:extLst>
      <p:ext uri="{BB962C8B-B14F-4D97-AF65-F5344CB8AC3E}">
        <p14:creationId xmlns:p14="http://schemas.microsoft.com/office/powerpoint/2010/main" val="293384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9597"/>
        </a:solidFill>
        <a:effectLst/>
      </p:bgPr>
    </p:bg>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701727942"/>
              </p:ext>
            </p:extLst>
          </p:nvPr>
        </p:nvGraphicFramePr>
        <p:xfrm>
          <a:off x="697043" y="4766872"/>
          <a:ext cx="10446986" cy="11208071"/>
        </p:xfrm>
        <a:graphic>
          <a:graphicData uri="http://schemas.openxmlformats.org/drawingml/2006/table">
            <a:tbl>
              <a:tblPr firstRow="1" bandRow="1">
                <a:tableStyleId>{5C22544A-7EE6-4342-B048-85BDC9FD1C3A}</a:tableStyleId>
              </a:tblPr>
              <a:tblGrid>
                <a:gridCol w="10446986">
                  <a:extLst>
                    <a:ext uri="{9D8B030D-6E8A-4147-A177-3AD203B41FA5}">
                      <a16:colId xmlns:a16="http://schemas.microsoft.com/office/drawing/2014/main" val="20000"/>
                    </a:ext>
                  </a:extLst>
                </a:gridCol>
              </a:tblGrid>
              <a:tr h="11208071">
                <a:tc>
                  <a:txBody>
                    <a:bodyPr/>
                    <a:lstStyle/>
                    <a:p>
                      <a:pPr lvl="0" algn="l">
                        <a:lnSpc>
                          <a:spcPct val="100000"/>
                        </a:lnSpc>
                        <a:spcBef>
                          <a:spcPts val="0"/>
                        </a:spcBef>
                        <a:spcAft>
                          <a:spcPts val="0"/>
                        </a:spcAft>
                        <a:buNone/>
                      </a:pPr>
                      <a:endParaRPr lang="en-US" sz="1200" b="0" i="0" u="none" strike="noStrike" kern="1200" noProof="0" dirty="0">
                        <a:solidFill>
                          <a:srgbClr val="000000"/>
                        </a:solidFill>
                        <a:effectLst/>
                      </a:endParaRPr>
                    </a:p>
                    <a:p>
                      <a:pPr lvl="0" algn="l">
                        <a:lnSpc>
                          <a:spcPct val="100000"/>
                        </a:lnSpc>
                        <a:spcBef>
                          <a:spcPts val="0"/>
                        </a:spcBef>
                        <a:spcAft>
                          <a:spcPts val="0"/>
                        </a:spcAft>
                        <a:buNone/>
                      </a:pPr>
                      <a:endParaRPr lang="en-US" sz="1200" b="0" i="0" u="none" strike="noStrike" kern="1200" noProof="0" dirty="0">
                        <a:solidFill>
                          <a:srgbClr val="000000"/>
                        </a:solidFill>
                        <a:effectLst/>
                      </a:endParaRPr>
                    </a:p>
                    <a:p>
                      <a:pPr lvl="0" algn="l">
                        <a:lnSpc>
                          <a:spcPct val="100000"/>
                        </a:lnSpc>
                        <a:spcBef>
                          <a:spcPts val="0"/>
                        </a:spcBef>
                        <a:spcAft>
                          <a:spcPts val="0"/>
                        </a:spcAft>
                        <a:buNone/>
                      </a:pPr>
                      <a:endParaRPr lang="en-US" sz="1200" b="0" i="0" u="none" strike="noStrike" kern="1200" noProof="0" dirty="0">
                        <a:solidFill>
                          <a:srgbClr val="000000"/>
                        </a:solidFill>
                        <a:effectLst/>
                      </a:endParaRPr>
                    </a:p>
                    <a:p>
                      <a:pPr lvl="0" algn="l">
                        <a:lnSpc>
                          <a:spcPct val="100000"/>
                        </a:lnSpc>
                        <a:spcBef>
                          <a:spcPts val="0"/>
                        </a:spcBef>
                        <a:spcAft>
                          <a:spcPts val="0"/>
                        </a:spcAft>
                        <a:buNone/>
                      </a:pPr>
                      <a:endParaRPr lang="en-US" sz="2800" b="0" i="0" u="none" strike="noStrike" kern="1200" noProof="0" dirty="0">
                        <a:solidFill>
                          <a:srgbClr val="000000"/>
                        </a:solidFill>
                        <a:effectLst/>
                      </a:endParaRPr>
                    </a:p>
                    <a:p>
                      <a:pPr lvl="0" algn="l">
                        <a:lnSpc>
                          <a:spcPct val="100000"/>
                        </a:lnSpc>
                        <a:spcBef>
                          <a:spcPts val="0"/>
                        </a:spcBef>
                        <a:spcAft>
                          <a:spcPts val="0"/>
                        </a:spcAft>
                        <a:buNone/>
                      </a:pPr>
                      <a:endParaRPr lang="en-US" sz="4800" b="0" i="0" u="none" strike="noStrike" kern="1200" noProof="0" dirty="0">
                        <a:solidFill>
                          <a:srgbClr val="000000"/>
                        </a:solidFill>
                        <a:effectLst/>
                      </a:endParaRPr>
                    </a:p>
                    <a:p>
                      <a:pPr lvl="0" algn="l">
                        <a:lnSpc>
                          <a:spcPct val="100000"/>
                        </a:lnSpc>
                        <a:spcBef>
                          <a:spcPts val="0"/>
                        </a:spcBef>
                        <a:spcAft>
                          <a:spcPts val="0"/>
                        </a:spcAft>
                        <a:buNone/>
                      </a:pPr>
                      <a:endParaRPr lang="en-US" sz="4800" b="0" i="0" u="none" strike="noStrike" kern="1200" noProof="0" dirty="0">
                        <a:solidFill>
                          <a:srgbClr val="000000"/>
                        </a:solidFill>
                        <a:effectLst/>
                      </a:endParaRPr>
                    </a:p>
                    <a:p>
                      <a:pPr lvl="0" algn="just">
                        <a:buNone/>
                      </a:pPr>
                      <a:r>
                        <a:rPr lang="en-US" sz="3800" b="0" kern="1200" dirty="0">
                          <a:solidFill>
                            <a:schemeClr val="tx1"/>
                          </a:solidFill>
                          <a:effectLst/>
                          <a:latin typeface="+mn-lt"/>
                          <a:ea typeface="+mn-ea"/>
                          <a:cs typeface="Arial" panose="020B0604020202020204" pitchFamily="34" charset="0"/>
                        </a:rPr>
                        <a:t>The Research focus is to analyze the accuracy of Large Language Model (LLM), and the ability to maintain data accuracy and integrity, the project focuses into the ability of Langchain powered LLM models to retrieve and precisely generate consistent information. The study is to provide limited and controlled textual data to the Model and assess the success rate through the  factual data returned to the user. Ultimately, this study aims to produce quantifiable insights into the dependability, constraints, and range of information sources of existing LLMs.</a:t>
                      </a: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29832273"/>
              </p:ext>
            </p:extLst>
          </p:nvPr>
        </p:nvGraphicFramePr>
        <p:xfrm>
          <a:off x="12245523" y="6217920"/>
          <a:ext cx="19392717" cy="20412269"/>
        </p:xfrm>
        <a:graphic>
          <a:graphicData uri="http://schemas.openxmlformats.org/drawingml/2006/table">
            <a:tbl>
              <a:tblPr firstRow="1" bandRow="1" bandCol="1">
                <a:tableStyleId>{5C22544A-7EE6-4342-B048-85BDC9FD1C3A}</a:tableStyleId>
              </a:tblPr>
              <a:tblGrid>
                <a:gridCol w="19392717">
                  <a:extLst>
                    <a:ext uri="{9D8B030D-6E8A-4147-A177-3AD203B41FA5}">
                      <a16:colId xmlns:a16="http://schemas.microsoft.com/office/drawing/2014/main" val="20000"/>
                    </a:ext>
                  </a:extLst>
                </a:gridCol>
              </a:tblGrid>
              <a:tr h="2041226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3800" b="0" kern="1200" baseline="0" dirty="0">
                          <a:solidFill>
                            <a:schemeClr val="tx1"/>
                          </a:solidFill>
                          <a:effectLst/>
                          <a:latin typeface="+mn-lt"/>
                          <a:ea typeface="+mn-ea"/>
                          <a:cs typeface="+mn-cs"/>
                        </a:rPr>
                        <a:t>The OpenAI API is being used as an LLM to collect the output result. </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800" b="0" kern="1200" baseline="0" dirty="0">
                          <a:solidFill>
                            <a:schemeClr val="tx1"/>
                          </a:solidFill>
                          <a:effectLst/>
                          <a:latin typeface="+mn-lt"/>
                          <a:ea typeface="+mn-ea"/>
                          <a:cs typeface="+mn-cs"/>
                        </a:rPr>
                        <a:t>The results were produced using 8 text files containing random facts, 6 of which were the same recurring correct facts worded various ways, and 3 of which contained incorrect facts following the same structure. </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800" b="0" kern="1200" baseline="0" dirty="0">
                          <a:solidFill>
                            <a:schemeClr val="tx1"/>
                          </a:solidFill>
                          <a:effectLst/>
                          <a:latin typeface="+mn-lt"/>
                          <a:ea typeface="+mn-ea"/>
                          <a:cs typeface="+mn-cs"/>
                        </a:rPr>
                        <a:t>A ratio of correct to incorrect fact files were determined as an experimental variable (ranging from 6 correct files and 0 incorrect files, to 3 correct files and 3 incorrect files. </a:t>
                      </a:r>
                    </a:p>
                    <a:p>
                      <a:pPr marL="571500" marR="0" lvl="0" indent="-5715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800" b="0" kern="1200" baseline="0" dirty="0">
                          <a:solidFill>
                            <a:schemeClr val="tx1"/>
                          </a:solidFill>
                          <a:effectLst/>
                          <a:latin typeface="+mn-lt"/>
                          <a:ea typeface="+mn-ea"/>
                          <a:cs typeface="+mn-cs"/>
                        </a:rPr>
                        <a:t>The prompt received queries related to information that the LLM was able to access as input, and the LLM model ran 10 times.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3800" b="0" kern="1200" baseline="0" dirty="0">
                          <a:solidFill>
                            <a:schemeClr val="tx1"/>
                          </a:solidFill>
                          <a:effectLst/>
                          <a:latin typeface="+mn-lt"/>
                          <a:ea typeface="+mn-ea"/>
                          <a:cs typeface="+mn-cs"/>
                        </a:rPr>
                        <a:t>From these runs, the percentage of correct answers was derived.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u="none"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4400" b="0" u="none" kern="1200" baseline="0" dirty="0">
                          <a:solidFill>
                            <a:schemeClr val="tx1"/>
                          </a:solidFill>
                          <a:effectLst/>
                          <a:latin typeface="+mn-lt"/>
                          <a:ea typeface="+mn-ea"/>
                          <a:cs typeface="+mn-cs"/>
                        </a:rPr>
                        <a:t>Table: Depicting the Correct Answer Percentage Rate of the Fact-exposed LLM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chemeClr val="tx1"/>
                        </a:solidFill>
                        <a:effectLst/>
                        <a:latin typeface="+mn-lt"/>
                        <a:ea typeface="+mn-ea"/>
                        <a:cs typeface="+mn-cs"/>
                      </a:endParaRP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49400981"/>
              </p:ext>
            </p:extLst>
          </p:nvPr>
        </p:nvGraphicFramePr>
        <p:xfrm>
          <a:off x="516032" y="18559176"/>
          <a:ext cx="10648953" cy="13622465"/>
        </p:xfrm>
        <a:graphic>
          <a:graphicData uri="http://schemas.openxmlformats.org/drawingml/2006/table">
            <a:tbl>
              <a:tblPr firstRow="1" bandRow="1">
                <a:tableStyleId>{5C22544A-7EE6-4342-B048-85BDC9FD1C3A}</a:tableStyleId>
              </a:tblPr>
              <a:tblGrid>
                <a:gridCol w="10648953">
                  <a:extLst>
                    <a:ext uri="{9D8B030D-6E8A-4147-A177-3AD203B41FA5}">
                      <a16:colId xmlns:a16="http://schemas.microsoft.com/office/drawing/2014/main" val="20000"/>
                    </a:ext>
                  </a:extLst>
                </a:gridCol>
              </a:tblGrid>
              <a:tr h="13622465">
                <a:tc>
                  <a:txBody>
                    <a:bodyPr/>
                    <a:lstStyle/>
                    <a:p>
                      <a:pPr marL="0" lvl="0" indent="0" algn="just">
                        <a:lnSpc>
                          <a:spcPct val="100000"/>
                        </a:lnSpc>
                        <a:spcBef>
                          <a:spcPts val="0"/>
                        </a:spcBef>
                        <a:spcAft>
                          <a:spcPts val="0"/>
                        </a:spcAft>
                        <a:buClrTx/>
                        <a:buSzTx/>
                        <a:buFont typeface="Arial" panose="020B0604020202020204" pitchFamily="34" charset="0"/>
                        <a:buNone/>
                      </a:pPr>
                      <a:r>
                        <a:rPr lang="en-US" sz="3600" b="0" dirty="0">
                          <a:solidFill>
                            <a:schemeClr val="tx1"/>
                          </a:solidFill>
                          <a:latin typeface="+mn-lt"/>
                          <a:cs typeface="Arial" panose="020B0604020202020204" pitchFamily="34" charset="0"/>
                        </a:rPr>
                        <a:t>LLM models lends to be the most prominent applications of Generative Artificial Intelligence (Gen AI) which is influenced through the principles of Natural Language Processing (NLP). These models are trained on vast amounts of textual data from the internet and capable of providing relational context between commonly occurring words, sentences and language structures. The textual data originates from existing documents, books and articles written by human. The LLM models architecture is from Deep Learning (DL) technology which can replicate the human mind to retrieve the texts through the prompt engineering from human. </a:t>
                      </a:r>
                      <a:r>
                        <a:rPr lang="en-US" sz="3600" b="0" dirty="0" err="1">
                          <a:solidFill>
                            <a:schemeClr val="tx1"/>
                          </a:solidFill>
                          <a:latin typeface="+mn-lt"/>
                          <a:cs typeface="Arial" panose="020B0604020202020204" pitchFamily="34" charset="0"/>
                        </a:rPr>
                        <a:t>OpenAI’s</a:t>
                      </a:r>
                      <a:r>
                        <a:rPr lang="en-US" sz="3600" b="0" dirty="0">
                          <a:solidFill>
                            <a:schemeClr val="tx1"/>
                          </a:solidFill>
                          <a:latin typeface="+mn-lt"/>
                          <a:cs typeface="Arial" panose="020B0604020202020204" pitchFamily="34" charset="0"/>
                        </a:rPr>
                        <a:t> ChatGPT and Google’s Gemini are the popular models with such capabilities where the learning data is comprised from hundreds of Gigabytes of text information derived from the internet. The LLM models create a chat-like interface with human through collecting input data from prompt engineering  and produces its own output. While this great expanse of data sources may broaden the effective scope of text generation, it also poses a risk to the factuality of information.</a:t>
                      </a: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13327364"/>
              </p:ext>
            </p:extLst>
          </p:nvPr>
        </p:nvGraphicFramePr>
        <p:xfrm>
          <a:off x="32579682" y="17757224"/>
          <a:ext cx="10614476" cy="14703552"/>
        </p:xfrm>
        <a:graphic>
          <a:graphicData uri="http://schemas.openxmlformats.org/drawingml/2006/table">
            <a:tbl>
              <a:tblPr firstRow="1" bandRow="1">
                <a:tableStyleId>{5C22544A-7EE6-4342-B048-85BDC9FD1C3A}</a:tableStyleId>
              </a:tblPr>
              <a:tblGrid>
                <a:gridCol w="10614476">
                  <a:extLst>
                    <a:ext uri="{9D8B030D-6E8A-4147-A177-3AD203B41FA5}">
                      <a16:colId xmlns:a16="http://schemas.microsoft.com/office/drawing/2014/main" val="20000"/>
                    </a:ext>
                  </a:extLst>
                </a:gridCol>
              </a:tblGrid>
              <a:tr h="11513814">
                <a:tc>
                  <a:txBody>
                    <a:bodyPr/>
                    <a:lstStyle/>
                    <a:p>
                      <a:pPr marL="0" indent="0" algn="l">
                        <a:buFont typeface="Arial" panose="020B0604020202020204" pitchFamily="34" charset="0"/>
                        <a:buNone/>
                      </a:pPr>
                      <a:r>
                        <a:rPr lang="en-US" sz="3600" b="0" dirty="0">
                          <a:solidFill>
                            <a:schemeClr val="tx1"/>
                          </a:solidFill>
                          <a:latin typeface="+mn-lt"/>
                          <a:cs typeface="Arial" panose="020B0604020202020204" pitchFamily="34" charset="0"/>
                        </a:rPr>
                        <a:t>In analyzing the results of the </a:t>
                      </a:r>
                      <a:r>
                        <a:rPr lang="en-US" sz="3600" b="0" dirty="0" err="1">
                          <a:solidFill>
                            <a:schemeClr val="tx1"/>
                          </a:solidFill>
                          <a:latin typeface="+mn-lt"/>
                          <a:cs typeface="Arial" panose="020B0604020202020204" pitchFamily="34" charset="0"/>
                        </a:rPr>
                        <a:t>OpenAI</a:t>
                      </a:r>
                      <a:r>
                        <a:rPr lang="en-US" sz="3600" b="0" dirty="0">
                          <a:solidFill>
                            <a:schemeClr val="tx1"/>
                          </a:solidFill>
                          <a:latin typeface="+mn-lt"/>
                          <a:cs typeface="Arial" panose="020B0604020202020204" pitchFamily="34" charset="0"/>
                        </a:rPr>
                        <a:t> LLM model queries, it can be inferred that the model possesses a reasonable, if not greater than average, level of data resilience, being able to consistently provide correct facts, even when faced with the injection of erroneous information. While there were outliers to this notion, the scale of experimentation was not comprehensive enough to make concrete conclusions about the model’s capabilities to maintain accurate textual data.</a:t>
                      </a:r>
                    </a:p>
                    <a:p>
                      <a:pPr marL="0" indent="0" algn="l">
                        <a:buFont typeface="Arial" panose="020B0604020202020204" pitchFamily="34" charset="0"/>
                        <a:buNone/>
                      </a:pPr>
                      <a:r>
                        <a:rPr lang="en-US" sz="3600" b="0" dirty="0">
                          <a:solidFill>
                            <a:schemeClr val="tx1"/>
                          </a:solidFill>
                          <a:latin typeface="+mn-lt"/>
                          <a:cs typeface="Arial" panose="020B0604020202020204" pitchFamily="34" charset="0"/>
                        </a:rPr>
                        <a:t>However, going forward, there is promise for the exploration of larger sample sizes and data sets, greater processing power for larger-scale text transformation and generation, and comparison of other LLMs, which all served as limitations in the implementation stages. These additional factors and variables may serve to deliver new viewpoints of the problem, providing more varied results, on a more impactful scale. With such results, complex data visualization will prove to be more meaningful and relevant. </a:t>
                      </a:r>
                    </a:p>
                    <a:p>
                      <a:pPr marL="0" indent="0" algn="l">
                        <a:buFont typeface="Arial" panose="020B0604020202020204" pitchFamily="34" charset="0"/>
                        <a:buNone/>
                      </a:pPr>
                      <a:r>
                        <a:rPr lang="en-US" sz="3600" b="0" dirty="0">
                          <a:solidFill>
                            <a:schemeClr val="tx1"/>
                          </a:solidFill>
                          <a:latin typeface="+mn-lt"/>
                          <a:cs typeface="Arial" panose="020B0604020202020204" pitchFamily="34" charset="0"/>
                        </a:rPr>
                        <a:t>Additionally, on the side of analysis, with a grander scope, advanced analysis regarding similarity indices of original and generated strings could provide further insight into the internal processes of generating and maintaining precision in text data. </a:t>
                      </a: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sp>
        <p:nvSpPr>
          <p:cNvPr id="16" name="Rectangle 15"/>
          <p:cNvSpPr/>
          <p:nvPr/>
        </p:nvSpPr>
        <p:spPr>
          <a:xfrm>
            <a:off x="12252960" y="4830034"/>
            <a:ext cx="19385280" cy="1463040"/>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RESULTS</a:t>
            </a:r>
          </a:p>
        </p:txBody>
      </p:sp>
      <p:sp>
        <p:nvSpPr>
          <p:cNvPr id="9" name="Rectangle 8"/>
          <p:cNvSpPr/>
          <p:nvPr/>
        </p:nvSpPr>
        <p:spPr>
          <a:xfrm>
            <a:off x="689606" y="4754880"/>
            <a:ext cx="10446986" cy="1463040"/>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ABSTRACT</a:t>
            </a:r>
          </a:p>
        </p:txBody>
      </p:sp>
      <p:sp>
        <p:nvSpPr>
          <p:cNvPr id="15" name="Rectangle 14"/>
          <p:cNvSpPr/>
          <p:nvPr/>
        </p:nvSpPr>
        <p:spPr>
          <a:xfrm>
            <a:off x="32552640" y="4754880"/>
            <a:ext cx="10607040" cy="1463040"/>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METHODS</a:t>
            </a:r>
          </a:p>
        </p:txBody>
      </p:sp>
      <p:sp>
        <p:nvSpPr>
          <p:cNvPr id="17" name="Rectangle 16"/>
          <p:cNvSpPr/>
          <p:nvPr/>
        </p:nvSpPr>
        <p:spPr>
          <a:xfrm>
            <a:off x="516031" y="17088893"/>
            <a:ext cx="10648953" cy="1470283"/>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INTRODUCTION</a:t>
            </a:r>
          </a:p>
        </p:txBody>
      </p:sp>
      <p:sp>
        <p:nvSpPr>
          <p:cNvPr id="18" name="Rectangle 17"/>
          <p:cNvSpPr/>
          <p:nvPr/>
        </p:nvSpPr>
        <p:spPr>
          <a:xfrm>
            <a:off x="32552640" y="16333189"/>
            <a:ext cx="10607040" cy="1463040"/>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DISCUSSION</a:t>
            </a:r>
          </a:p>
        </p:txBody>
      </p:sp>
      <p:sp>
        <p:nvSpPr>
          <p:cNvPr id="2" name="TextBox 1"/>
          <p:cNvSpPr txBox="1"/>
          <p:nvPr/>
        </p:nvSpPr>
        <p:spPr>
          <a:xfrm>
            <a:off x="-725661" y="1005779"/>
            <a:ext cx="43891200" cy="1569660"/>
          </a:xfrm>
          <a:prstGeom prst="rect">
            <a:avLst/>
          </a:prstGeom>
          <a:noFill/>
        </p:spPr>
        <p:txBody>
          <a:bodyPr wrap="square" rtlCol="0">
            <a:spAutoFit/>
          </a:bodyPr>
          <a:lstStyle/>
          <a:p>
            <a:pPr algn="ctr"/>
            <a:r>
              <a:rPr lang="en-US" sz="9600" b="1" dirty="0">
                <a:solidFill>
                  <a:schemeClr val="bg1"/>
                </a:solidFill>
              </a:rPr>
              <a:t>TITLE*</a:t>
            </a:r>
          </a:p>
        </p:txBody>
      </p:sp>
      <p:sp>
        <p:nvSpPr>
          <p:cNvPr id="20" name="TextBox 19"/>
          <p:cNvSpPr txBox="1"/>
          <p:nvPr/>
        </p:nvSpPr>
        <p:spPr>
          <a:xfrm>
            <a:off x="7315200" y="2783188"/>
            <a:ext cx="31455360" cy="830997"/>
          </a:xfrm>
          <a:prstGeom prst="rect">
            <a:avLst/>
          </a:prstGeom>
          <a:noFill/>
        </p:spPr>
        <p:txBody>
          <a:bodyPr wrap="square" rtlCol="0">
            <a:spAutoFit/>
          </a:bodyPr>
          <a:lstStyle/>
          <a:p>
            <a:pPr algn="ctr"/>
            <a:r>
              <a:rPr lang="en-US" sz="4800" dirty="0">
                <a:solidFill>
                  <a:schemeClr val="bg1"/>
                </a:solidFill>
              </a:rPr>
              <a:t>Author, Institution, Program*</a:t>
            </a:r>
          </a:p>
        </p:txBody>
      </p:sp>
      <p:graphicFrame>
        <p:nvGraphicFramePr>
          <p:cNvPr id="23" name="Table 22"/>
          <p:cNvGraphicFramePr>
            <a:graphicFrameLocks noGrp="1"/>
          </p:cNvGraphicFramePr>
          <p:nvPr>
            <p:extLst>
              <p:ext uri="{D42A27DB-BD31-4B8C-83A1-F6EECF244321}">
                <p14:modId xmlns:p14="http://schemas.microsoft.com/office/powerpoint/2010/main" val="3865714130"/>
              </p:ext>
            </p:extLst>
          </p:nvPr>
        </p:nvGraphicFramePr>
        <p:xfrm>
          <a:off x="32545204" y="6217924"/>
          <a:ext cx="10648954" cy="9821984"/>
        </p:xfrm>
        <a:graphic>
          <a:graphicData uri="http://schemas.openxmlformats.org/drawingml/2006/table">
            <a:tbl>
              <a:tblPr firstRow="1" bandRow="1">
                <a:tableStyleId>{5C22544A-7EE6-4342-B048-85BDC9FD1C3A}</a:tableStyleId>
              </a:tblPr>
              <a:tblGrid>
                <a:gridCol w="10648954">
                  <a:extLst>
                    <a:ext uri="{9D8B030D-6E8A-4147-A177-3AD203B41FA5}">
                      <a16:colId xmlns:a16="http://schemas.microsoft.com/office/drawing/2014/main" val="20000"/>
                    </a:ext>
                  </a:extLst>
                </a:gridCol>
              </a:tblGrid>
              <a:tr h="9821984">
                <a:tc>
                  <a:txBody>
                    <a:bodyPr/>
                    <a:lstStyle/>
                    <a:p>
                      <a:pPr lvl="0" algn="l">
                        <a:buNone/>
                      </a:pPr>
                      <a:r>
                        <a:rPr lang="en-US" sz="3600" b="1" dirty="0">
                          <a:solidFill>
                            <a:schemeClr val="tx1"/>
                          </a:solidFill>
                          <a:latin typeface="+mn-lt"/>
                          <a:cs typeface="Arial" panose="020B0604020202020204" pitchFamily="34" charset="0"/>
                        </a:rPr>
                        <a:t>Prompt Engineering:  </a:t>
                      </a:r>
                      <a:r>
                        <a:rPr lang="en-US" sz="3600" b="0" dirty="0" err="1">
                          <a:solidFill>
                            <a:schemeClr val="tx1"/>
                          </a:solidFill>
                          <a:latin typeface="+mn-lt"/>
                          <a:cs typeface="Arial" panose="020B0604020202020204" pitchFamily="34" charset="0"/>
                        </a:rPr>
                        <a:t>Langchain’s</a:t>
                      </a:r>
                      <a:r>
                        <a:rPr lang="en-US" sz="3600" b="0" dirty="0">
                          <a:solidFill>
                            <a:schemeClr val="tx1"/>
                          </a:solidFill>
                          <a:latin typeface="+mn-lt"/>
                          <a:cs typeface="Arial" panose="020B0604020202020204" pitchFamily="34" charset="0"/>
                        </a:rPr>
                        <a:t> prompt templating capabilities used to pass system and user messages to the model to ensure its functionality within the constraint and parameters of the experiment.</a:t>
                      </a:r>
                    </a:p>
                    <a:p>
                      <a:pPr lvl="0" algn="l">
                        <a:buNone/>
                      </a:pPr>
                      <a:endParaRPr lang="en-US" sz="1200" b="0" dirty="0">
                        <a:solidFill>
                          <a:schemeClr val="tx1"/>
                        </a:solidFill>
                        <a:latin typeface="+mn-lt"/>
                        <a:cs typeface="Arial" panose="020B0604020202020204" pitchFamily="34" charset="0"/>
                      </a:endParaRPr>
                    </a:p>
                    <a:p>
                      <a:pPr lvl="0" algn="l">
                        <a:buNone/>
                      </a:pPr>
                      <a:r>
                        <a:rPr lang="en-US" sz="3600" b="1" dirty="0">
                          <a:solidFill>
                            <a:schemeClr val="tx1"/>
                          </a:solidFill>
                          <a:latin typeface="+mn-lt"/>
                          <a:cs typeface="Arial" panose="020B0604020202020204" pitchFamily="34" charset="0"/>
                        </a:rPr>
                        <a:t>Data Transformation:  </a:t>
                      </a:r>
                      <a:r>
                        <a:rPr lang="en-US" sz="3600" b="0" dirty="0">
                          <a:solidFill>
                            <a:schemeClr val="tx1"/>
                          </a:solidFill>
                          <a:latin typeface="+mn-lt"/>
                          <a:cs typeface="Arial" panose="020B0604020202020204" pitchFamily="34" charset="0"/>
                        </a:rPr>
                        <a:t>Reformatted and recursively split large raw text files, allowing information to be transformed into manageable chunks, ensuring efficient and concise retrieval by the models.</a:t>
                      </a:r>
                    </a:p>
                    <a:p>
                      <a:pPr lvl="0" algn="l">
                        <a:buNone/>
                      </a:pPr>
                      <a:endParaRPr lang="en-US" sz="1200" b="0" dirty="0">
                        <a:solidFill>
                          <a:schemeClr val="tx1"/>
                        </a:solidFill>
                        <a:latin typeface="+mn-lt"/>
                        <a:cs typeface="Arial" panose="020B0604020202020204" pitchFamily="34" charset="0"/>
                      </a:endParaRPr>
                    </a:p>
                    <a:p>
                      <a:pPr lvl="0" algn="l">
                        <a:buNone/>
                      </a:pPr>
                      <a:r>
                        <a:rPr lang="en-US" sz="3600" b="1" dirty="0">
                          <a:solidFill>
                            <a:schemeClr val="tx1"/>
                          </a:solidFill>
                          <a:latin typeface="+mn-lt"/>
                          <a:cs typeface="Arial" panose="020B0604020202020204" pitchFamily="34" charset="0"/>
                        </a:rPr>
                        <a:t>Vector Storage and Searching:  </a:t>
                      </a:r>
                      <a:r>
                        <a:rPr lang="en-US" sz="3600" b="0" dirty="0">
                          <a:solidFill>
                            <a:schemeClr val="tx1"/>
                          </a:solidFill>
                          <a:latin typeface="+mn-lt"/>
                          <a:cs typeface="Arial" panose="020B0604020202020204" pitchFamily="34" charset="0"/>
                        </a:rPr>
                        <a:t>Embedded transformed text data into a vector representation to store data in multi-dimensional data storage structure and utilized the Hierarchical Navigable Small World (HNSW) algorithm to perform time-efficient and precise approximate Nearest Neighbor Searching throughout the vector store.</a:t>
                      </a: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sp>
        <p:nvSpPr>
          <p:cNvPr id="19" name="Rectangle 18"/>
          <p:cNvSpPr/>
          <p:nvPr/>
        </p:nvSpPr>
        <p:spPr>
          <a:xfrm>
            <a:off x="12179692" y="26775892"/>
            <a:ext cx="19385283" cy="1904669"/>
          </a:xfrm>
          <a:prstGeom prst="rect">
            <a:avLst/>
          </a:prstGeom>
          <a:solidFill>
            <a:srgbClr val="FFD200"/>
          </a:solidFill>
          <a:ln>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20" b="1" dirty="0">
                <a:solidFill>
                  <a:schemeClr val="tx1"/>
                </a:solidFill>
              </a:rPr>
              <a:t>REFERENCES</a:t>
            </a:r>
          </a:p>
        </p:txBody>
      </p:sp>
      <p:graphicFrame>
        <p:nvGraphicFramePr>
          <p:cNvPr id="22" name="Table 21"/>
          <p:cNvGraphicFramePr>
            <a:graphicFrameLocks noGrp="1"/>
          </p:cNvGraphicFramePr>
          <p:nvPr>
            <p:extLst>
              <p:ext uri="{D42A27DB-BD31-4B8C-83A1-F6EECF244321}">
                <p14:modId xmlns:p14="http://schemas.microsoft.com/office/powerpoint/2010/main" val="3589780544"/>
              </p:ext>
            </p:extLst>
          </p:nvPr>
        </p:nvGraphicFramePr>
        <p:xfrm>
          <a:off x="12245522" y="28760371"/>
          <a:ext cx="19392717" cy="3852672"/>
        </p:xfrm>
        <a:graphic>
          <a:graphicData uri="http://schemas.openxmlformats.org/drawingml/2006/table">
            <a:tbl>
              <a:tblPr firstRow="1" bandRow="1">
                <a:tableStyleId>{5C22544A-7EE6-4342-B048-85BDC9FD1C3A}</a:tableStyleId>
              </a:tblPr>
              <a:tblGrid>
                <a:gridCol w="19392717">
                  <a:extLst>
                    <a:ext uri="{9D8B030D-6E8A-4147-A177-3AD203B41FA5}">
                      <a16:colId xmlns:a16="http://schemas.microsoft.com/office/drawing/2014/main" val="20000"/>
                    </a:ext>
                  </a:extLst>
                </a:gridCol>
              </a:tblGrid>
              <a:tr h="3228996">
                <a:tc>
                  <a:txBody>
                    <a:bodyPr/>
                    <a:lstStyle/>
                    <a:p>
                      <a:pPr marL="0" marR="0" lvl="0" indent="0" algn="l" defTabSz="914400">
                        <a:lnSpc>
                          <a:spcPct val="100000"/>
                        </a:lnSpc>
                        <a:spcBef>
                          <a:spcPts val="0"/>
                        </a:spcBef>
                        <a:spcAft>
                          <a:spcPts val="0"/>
                        </a:spcAft>
                        <a:buClrTx/>
                        <a:buSzTx/>
                        <a:buFontTx/>
                        <a:buNone/>
                        <a:tabLst/>
                        <a:defRPr/>
                      </a:pPr>
                      <a:r>
                        <a:rPr lang="en-US" sz="3200" b="0" kern="1200" baseline="0" dirty="0">
                          <a:solidFill>
                            <a:schemeClr val="tx1"/>
                          </a:solidFill>
                          <a:effectLst/>
                          <a:latin typeface="+mn-lt"/>
                          <a:ea typeface="+mn-ea"/>
                          <a:cs typeface="+mn-cs"/>
                        </a:rPr>
                        <a:t>John Chung, </a:t>
                      </a:r>
                      <a:r>
                        <a:rPr lang="en-US" sz="3200" b="0" kern="1200" baseline="0" dirty="0" err="1">
                          <a:solidFill>
                            <a:schemeClr val="tx1"/>
                          </a:solidFill>
                          <a:effectLst/>
                          <a:latin typeface="+mn-lt"/>
                          <a:ea typeface="+mn-ea"/>
                          <a:cs typeface="+mn-cs"/>
                        </a:rPr>
                        <a:t>Ece</a:t>
                      </a:r>
                      <a:r>
                        <a:rPr lang="en-US" sz="3200" b="0" kern="1200" baseline="0" dirty="0">
                          <a:solidFill>
                            <a:schemeClr val="tx1"/>
                          </a:solidFill>
                          <a:effectLst/>
                          <a:latin typeface="+mn-lt"/>
                          <a:ea typeface="+mn-ea"/>
                          <a:cs typeface="+mn-cs"/>
                        </a:rPr>
                        <a:t> Kamar, and Saleema </a:t>
                      </a:r>
                      <a:r>
                        <a:rPr lang="en-US" sz="3200" b="0" kern="1200" baseline="0" dirty="0" err="1">
                          <a:solidFill>
                            <a:schemeClr val="tx1"/>
                          </a:solidFill>
                          <a:effectLst/>
                          <a:latin typeface="+mn-lt"/>
                          <a:ea typeface="+mn-ea"/>
                          <a:cs typeface="+mn-cs"/>
                        </a:rPr>
                        <a:t>Amershi</a:t>
                      </a:r>
                      <a:r>
                        <a:rPr lang="en-US" sz="3200" b="0" kern="1200" baseline="0" dirty="0">
                          <a:solidFill>
                            <a:schemeClr val="tx1"/>
                          </a:solidFill>
                          <a:effectLst/>
                          <a:latin typeface="+mn-lt"/>
                          <a:ea typeface="+mn-ea"/>
                          <a:cs typeface="+mn-cs"/>
                        </a:rPr>
                        <a:t>. 2023. Increasing Diversity While Maintaining Accuracy: Text Data Generation with Large Language Models and Human Interventions. In Proceedings of the 61st Annual Meeting of the Association for Computational Linguistics (Volume 1: Long Papers), pages 575–593, Toronto, Canada. Association for Computational Linguistics.</a:t>
                      </a:r>
                    </a:p>
                    <a:p>
                      <a:pPr marL="0" marR="0" lvl="0" indent="0" algn="l" defTabSz="914400">
                        <a:lnSpc>
                          <a:spcPct val="100000"/>
                        </a:lnSpc>
                        <a:spcBef>
                          <a:spcPts val="0"/>
                        </a:spcBef>
                        <a:spcAft>
                          <a:spcPts val="0"/>
                        </a:spcAft>
                        <a:buClrTx/>
                        <a:buSzTx/>
                        <a:buFontTx/>
                        <a:buNone/>
                        <a:tabLst/>
                        <a:defRPr/>
                      </a:pPr>
                      <a:endParaRPr lang="en-US" sz="3200" b="0" kern="1200" baseline="0" dirty="0">
                        <a:solidFill>
                          <a:schemeClr val="tx1"/>
                        </a:solidFill>
                        <a:effectLst/>
                        <a:latin typeface="+mn-lt"/>
                        <a:ea typeface="+mn-ea"/>
                        <a:cs typeface="+mn-cs"/>
                      </a:endParaRPr>
                    </a:p>
                    <a:p>
                      <a:pPr marL="0" marR="0" lvl="0" indent="0" algn="l" defTabSz="914400">
                        <a:lnSpc>
                          <a:spcPct val="100000"/>
                        </a:lnSpc>
                        <a:spcBef>
                          <a:spcPts val="0"/>
                        </a:spcBef>
                        <a:spcAft>
                          <a:spcPts val="0"/>
                        </a:spcAft>
                        <a:buClrTx/>
                        <a:buSzTx/>
                        <a:buFontTx/>
                        <a:buNone/>
                        <a:tabLst/>
                        <a:defRPr/>
                      </a:pPr>
                      <a:r>
                        <a:rPr lang="en-US" sz="3200" b="0" kern="1200" baseline="0" dirty="0">
                          <a:solidFill>
                            <a:schemeClr val="tx1"/>
                          </a:solidFill>
                          <a:effectLst/>
                          <a:latin typeface="+mn-lt"/>
                          <a:ea typeface="+mn-ea"/>
                          <a:cs typeface="+mn-cs"/>
                        </a:rPr>
                        <a:t>Ouyang, Q.; Wang, S.; Wang, B. Enhancing Accuracy in Large Language Models Through Dynamic Real-Time Information Injection. Preprints 2023, 2023121987. https://doi.org/10.20944/preprints202312.1987.v1</a:t>
                      </a:r>
                    </a:p>
                  </a:txBody>
                  <a:tcPr marL="438912" marR="438912" marT="219456" marB="219456">
                    <a:solidFill>
                      <a:schemeClr val="bg1"/>
                    </a:solidFill>
                  </a:tcPr>
                </a:tc>
                <a:extLst>
                  <a:ext uri="{0D108BD9-81ED-4DB2-BD59-A6C34878D82A}">
                    <a16:rowId xmlns:a16="http://schemas.microsoft.com/office/drawing/2014/main" val="10000"/>
                  </a:ext>
                </a:extLst>
              </a:tr>
            </a:tbl>
          </a:graphicData>
        </a:graphic>
      </p:graphicFrame>
      <p:pic>
        <p:nvPicPr>
          <p:cNvPr id="4" name="Picture 3"/>
          <p:cNvPicPr>
            <a:picLocks noChangeAspect="1"/>
          </p:cNvPicPr>
          <p:nvPr/>
        </p:nvPicPr>
        <p:blipFill>
          <a:blip r:embed="rId3"/>
          <a:stretch>
            <a:fillRect/>
          </a:stretch>
        </p:blipFill>
        <p:spPr>
          <a:xfrm>
            <a:off x="731523" y="731520"/>
            <a:ext cx="6452203" cy="2128790"/>
          </a:xfrm>
          <a:prstGeom prst="rect">
            <a:avLst/>
          </a:prstGeom>
        </p:spPr>
      </p:pic>
      <p:pic>
        <p:nvPicPr>
          <p:cNvPr id="25" name="Picture 24"/>
          <p:cNvPicPr>
            <a:picLocks noChangeAspect="1"/>
          </p:cNvPicPr>
          <p:nvPr/>
        </p:nvPicPr>
        <p:blipFill>
          <a:blip r:embed="rId3"/>
          <a:stretch>
            <a:fillRect/>
          </a:stretch>
        </p:blipFill>
        <p:spPr>
          <a:xfrm>
            <a:off x="36707479" y="731520"/>
            <a:ext cx="6452203" cy="2128790"/>
          </a:xfrm>
          <a:prstGeom prst="rect">
            <a:avLst/>
          </a:prstGeom>
        </p:spPr>
      </p:pic>
      <p:sp>
        <p:nvSpPr>
          <p:cNvPr id="5" name="Rectangle 4">
            <a:extLst>
              <a:ext uri="{FF2B5EF4-FFF2-40B4-BE49-F238E27FC236}">
                <a16:creationId xmlns:a16="http://schemas.microsoft.com/office/drawing/2014/main" id="{77433152-3DA7-BC8B-8DD6-B2AD0947C560}"/>
              </a:ext>
            </a:extLst>
          </p:cNvPr>
          <p:cNvSpPr/>
          <p:nvPr/>
        </p:nvSpPr>
        <p:spPr>
          <a:xfrm>
            <a:off x="0" y="3198686"/>
            <a:ext cx="43891200" cy="914400"/>
          </a:xfrm>
          <a:prstGeom prst="rect">
            <a:avLst/>
          </a:prstGeom>
          <a:solidFill>
            <a:srgbClr val="E71D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Rectangle 5">
            <a:extLst>
              <a:ext uri="{FF2B5EF4-FFF2-40B4-BE49-F238E27FC236}">
                <a16:creationId xmlns:a16="http://schemas.microsoft.com/office/drawing/2014/main" id="{573C9106-79F6-30E5-4D8D-753A8D8E7410}"/>
              </a:ext>
            </a:extLst>
          </p:cNvPr>
          <p:cNvSpPr/>
          <p:nvPr/>
        </p:nvSpPr>
        <p:spPr>
          <a:xfrm>
            <a:off x="0" y="0"/>
            <a:ext cx="43891200" cy="31986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oogle Shape;42;p1">
            <a:extLst>
              <a:ext uri="{FF2B5EF4-FFF2-40B4-BE49-F238E27FC236}">
                <a16:creationId xmlns:a16="http://schemas.microsoft.com/office/drawing/2014/main" id="{69C58045-AA65-90CA-3B9D-DE5A34A76632}"/>
              </a:ext>
            </a:extLst>
          </p:cNvPr>
          <p:cNvPicPr preferRelativeResize="0">
            <a:picLocks/>
          </p:cNvPicPr>
          <p:nvPr/>
        </p:nvPicPr>
        <p:blipFill rotWithShape="1">
          <a:blip r:embed="rId4">
            <a:alphaModFix/>
          </a:blip>
          <a:srcRect/>
          <a:stretch/>
        </p:blipFill>
        <p:spPr>
          <a:xfrm>
            <a:off x="1181248" y="1284440"/>
            <a:ext cx="7481855" cy="1120125"/>
          </a:xfrm>
          <a:prstGeom prst="rect">
            <a:avLst/>
          </a:prstGeom>
          <a:noFill/>
          <a:ln>
            <a:noFill/>
          </a:ln>
        </p:spPr>
      </p:pic>
      <p:pic>
        <p:nvPicPr>
          <p:cNvPr id="12" name="Graphic 11">
            <a:extLst>
              <a:ext uri="{FF2B5EF4-FFF2-40B4-BE49-F238E27FC236}">
                <a16:creationId xmlns:a16="http://schemas.microsoft.com/office/drawing/2014/main" id="{A257E382-5A6F-9208-A461-A5B3A7869A7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230250" y="-21850"/>
            <a:ext cx="2431501" cy="2431501"/>
          </a:xfrm>
          <a:prstGeom prst="rect">
            <a:avLst/>
          </a:prstGeom>
        </p:spPr>
      </p:pic>
      <p:pic>
        <p:nvPicPr>
          <p:cNvPr id="21" name="Google Shape;43;p1">
            <a:extLst>
              <a:ext uri="{FF2B5EF4-FFF2-40B4-BE49-F238E27FC236}">
                <a16:creationId xmlns:a16="http://schemas.microsoft.com/office/drawing/2014/main" id="{77BC6EA0-9B82-CF29-87F9-529310E75F82}"/>
              </a:ext>
            </a:extLst>
          </p:cNvPr>
          <p:cNvPicPr preferRelativeResize="0">
            <a:picLocks/>
          </p:cNvPicPr>
          <p:nvPr/>
        </p:nvPicPr>
        <p:blipFill rotWithShape="1">
          <a:blip r:embed="rId7">
            <a:alphaModFix/>
          </a:blip>
          <a:srcRect/>
          <a:stretch/>
        </p:blipFill>
        <p:spPr>
          <a:xfrm>
            <a:off x="39258075" y="552643"/>
            <a:ext cx="4267366" cy="2093400"/>
          </a:xfrm>
          <a:prstGeom prst="rect">
            <a:avLst/>
          </a:prstGeom>
          <a:noFill/>
          <a:ln>
            <a:noFill/>
          </a:ln>
        </p:spPr>
      </p:pic>
      <p:sp>
        <p:nvSpPr>
          <p:cNvPr id="26" name="TextBox 25">
            <a:extLst>
              <a:ext uri="{FF2B5EF4-FFF2-40B4-BE49-F238E27FC236}">
                <a16:creationId xmlns:a16="http://schemas.microsoft.com/office/drawing/2014/main" id="{5B62EBDE-0738-041F-55E2-B8770886BBEA}"/>
              </a:ext>
            </a:extLst>
          </p:cNvPr>
          <p:cNvSpPr txBox="1"/>
          <p:nvPr/>
        </p:nvSpPr>
        <p:spPr>
          <a:xfrm>
            <a:off x="10731766" y="555079"/>
            <a:ext cx="21672846" cy="830997"/>
          </a:xfrm>
          <a:prstGeom prst="rect">
            <a:avLst/>
          </a:prstGeom>
          <a:noFill/>
        </p:spPr>
        <p:txBody>
          <a:bodyPr wrap="square" lIns="91440" tIns="45720" rIns="91440" bIns="45720" rtlCol="0" anchor="t">
            <a:spAutoFit/>
          </a:bodyPr>
          <a:lstStyle/>
          <a:p>
            <a:pPr algn="ctr"/>
            <a:r>
              <a:rPr lang="en-US" sz="4800" dirty="0">
                <a:ea typeface="+mn-lt"/>
                <a:cs typeface="+mn-lt"/>
              </a:rPr>
              <a:t>The Effect of Large Language Models on The Integrity of Information</a:t>
            </a:r>
            <a:endParaRPr lang="en-US" sz="9600" dirty="0">
              <a:latin typeface="+mj-lt"/>
              <a:cs typeface="Aharoni" panose="020B0604020202020204" pitchFamily="2" charset="-79"/>
            </a:endParaRPr>
          </a:p>
        </p:txBody>
      </p:sp>
      <p:sp>
        <p:nvSpPr>
          <p:cNvPr id="35" name="TextBox 34">
            <a:extLst>
              <a:ext uri="{FF2B5EF4-FFF2-40B4-BE49-F238E27FC236}">
                <a16:creationId xmlns:a16="http://schemas.microsoft.com/office/drawing/2014/main" id="{501AD4D3-DD64-C9FB-866C-C883512EA1C6}"/>
              </a:ext>
            </a:extLst>
          </p:cNvPr>
          <p:cNvSpPr txBox="1"/>
          <p:nvPr/>
        </p:nvSpPr>
        <p:spPr>
          <a:xfrm>
            <a:off x="6036759" y="1469693"/>
            <a:ext cx="31455360" cy="830997"/>
          </a:xfrm>
          <a:prstGeom prst="rect">
            <a:avLst/>
          </a:prstGeom>
          <a:noFill/>
        </p:spPr>
        <p:txBody>
          <a:bodyPr wrap="square" lIns="91440" tIns="45720" rIns="91440" bIns="45720" rtlCol="0" anchor="t">
            <a:spAutoFit/>
          </a:bodyPr>
          <a:lstStyle/>
          <a:p>
            <a:pPr algn="ctr"/>
            <a:r>
              <a:rPr lang="en-US" sz="4800" dirty="0"/>
              <a:t>Darryl Nurse,  York College-CUNY, NSF S-STEM Program (Award # 203096</a:t>
            </a:r>
            <a:r>
              <a:rPr lang="en-US" sz="1000" b="0" i="0" dirty="0">
                <a:solidFill>
                  <a:srgbClr val="000000"/>
                </a:solidFill>
                <a:effectLst/>
                <a:latin typeface="Calibri" panose="020F0502020204030204" pitchFamily="34" charset="0"/>
              </a:rPr>
              <a:t> </a:t>
            </a:r>
            <a:r>
              <a:rPr lang="en-US" sz="4800" dirty="0"/>
              <a:t> )</a:t>
            </a:r>
          </a:p>
        </p:txBody>
      </p:sp>
      <p:cxnSp>
        <p:nvCxnSpPr>
          <p:cNvPr id="40" name="Straight Connector 39">
            <a:extLst>
              <a:ext uri="{FF2B5EF4-FFF2-40B4-BE49-F238E27FC236}">
                <a16:creationId xmlns:a16="http://schemas.microsoft.com/office/drawing/2014/main" id="{1095881C-F2C4-EC75-5FA4-93B8659AB38F}"/>
              </a:ext>
            </a:extLst>
          </p:cNvPr>
          <p:cNvCxnSpPr>
            <a:cxnSpLocks/>
          </p:cNvCxnSpPr>
          <p:nvPr/>
        </p:nvCxnSpPr>
        <p:spPr>
          <a:xfrm>
            <a:off x="12753592" y="12826096"/>
            <a:ext cx="18384011" cy="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157D79-EAD9-0B80-C2EF-3BE5166530F1}"/>
              </a:ext>
            </a:extLst>
          </p:cNvPr>
          <p:cNvSpPr txBox="1"/>
          <p:nvPr/>
        </p:nvSpPr>
        <p:spPr>
          <a:xfrm>
            <a:off x="5840509" y="2413244"/>
            <a:ext cx="31455360" cy="830997"/>
          </a:xfrm>
          <a:prstGeom prst="rect">
            <a:avLst/>
          </a:prstGeom>
          <a:noFill/>
        </p:spPr>
        <p:txBody>
          <a:bodyPr wrap="square" lIns="91440" tIns="45720" rIns="91440" bIns="45720" rtlCol="0" anchor="t">
            <a:spAutoFit/>
          </a:bodyPr>
          <a:lstStyle/>
          <a:p>
            <a:pPr algn="ctr"/>
            <a:r>
              <a:rPr lang="en-US" sz="4800" dirty="0"/>
              <a:t>Mentor: Dr. Abu Kamruzzaman</a:t>
            </a:r>
          </a:p>
        </p:txBody>
      </p:sp>
      <p:sp>
        <p:nvSpPr>
          <p:cNvPr id="27" name="TextBox 26">
            <a:extLst>
              <a:ext uri="{FF2B5EF4-FFF2-40B4-BE49-F238E27FC236}">
                <a16:creationId xmlns:a16="http://schemas.microsoft.com/office/drawing/2014/main" id="{8893FA0B-9060-6C23-8829-8D973D020301}"/>
              </a:ext>
            </a:extLst>
          </p:cNvPr>
          <p:cNvSpPr txBox="1"/>
          <p:nvPr/>
        </p:nvSpPr>
        <p:spPr>
          <a:xfrm>
            <a:off x="36215689" y="2090385"/>
            <a:ext cx="4029562" cy="1015663"/>
          </a:xfrm>
          <a:prstGeom prst="rect">
            <a:avLst/>
          </a:prstGeom>
          <a:noFill/>
        </p:spPr>
        <p:txBody>
          <a:bodyPr wrap="square" rtlCol="0">
            <a:spAutoFit/>
          </a:bodyPr>
          <a:lstStyle/>
          <a:p>
            <a:r>
              <a:rPr lang="en-US" sz="6000" b="1" dirty="0">
                <a:solidFill>
                  <a:srgbClr val="C5283D"/>
                </a:solidFill>
              </a:rPr>
              <a:t>S-STEM</a:t>
            </a:r>
          </a:p>
        </p:txBody>
      </p:sp>
      <p:graphicFrame>
        <p:nvGraphicFramePr>
          <p:cNvPr id="8" name="Table 7">
            <a:extLst>
              <a:ext uri="{FF2B5EF4-FFF2-40B4-BE49-F238E27FC236}">
                <a16:creationId xmlns:a16="http://schemas.microsoft.com/office/drawing/2014/main" id="{C18786A1-B112-B06B-20A6-C32EB95D1D5E}"/>
              </a:ext>
            </a:extLst>
          </p:cNvPr>
          <p:cNvGraphicFramePr>
            <a:graphicFrameLocks noGrp="1"/>
          </p:cNvGraphicFramePr>
          <p:nvPr>
            <p:extLst>
              <p:ext uri="{D42A27DB-BD31-4B8C-83A1-F6EECF244321}">
                <p14:modId xmlns:p14="http://schemas.microsoft.com/office/powerpoint/2010/main" val="4164727532"/>
              </p:ext>
            </p:extLst>
          </p:nvPr>
        </p:nvGraphicFramePr>
        <p:xfrm>
          <a:off x="13300617" y="14446246"/>
          <a:ext cx="17297400" cy="11286740"/>
        </p:xfrm>
        <a:graphic>
          <a:graphicData uri="http://schemas.openxmlformats.org/drawingml/2006/table">
            <a:tbl>
              <a:tblPr firstRow="1">
                <a:tableStyleId>{5C22544A-7EE6-4342-B048-85BDC9FD1C3A}</a:tableStyleId>
              </a:tblPr>
              <a:tblGrid>
                <a:gridCol w="3459480">
                  <a:extLst>
                    <a:ext uri="{9D8B030D-6E8A-4147-A177-3AD203B41FA5}">
                      <a16:colId xmlns:a16="http://schemas.microsoft.com/office/drawing/2014/main" val="3331050950"/>
                    </a:ext>
                  </a:extLst>
                </a:gridCol>
                <a:gridCol w="3459480">
                  <a:extLst>
                    <a:ext uri="{9D8B030D-6E8A-4147-A177-3AD203B41FA5}">
                      <a16:colId xmlns:a16="http://schemas.microsoft.com/office/drawing/2014/main" val="1890848676"/>
                    </a:ext>
                  </a:extLst>
                </a:gridCol>
                <a:gridCol w="3459480">
                  <a:extLst>
                    <a:ext uri="{9D8B030D-6E8A-4147-A177-3AD203B41FA5}">
                      <a16:colId xmlns:a16="http://schemas.microsoft.com/office/drawing/2014/main" val="3558838854"/>
                    </a:ext>
                  </a:extLst>
                </a:gridCol>
                <a:gridCol w="3459480">
                  <a:extLst>
                    <a:ext uri="{9D8B030D-6E8A-4147-A177-3AD203B41FA5}">
                      <a16:colId xmlns:a16="http://schemas.microsoft.com/office/drawing/2014/main" val="1678272490"/>
                    </a:ext>
                  </a:extLst>
                </a:gridCol>
                <a:gridCol w="3459480">
                  <a:extLst>
                    <a:ext uri="{9D8B030D-6E8A-4147-A177-3AD203B41FA5}">
                      <a16:colId xmlns:a16="http://schemas.microsoft.com/office/drawing/2014/main" val="185050386"/>
                    </a:ext>
                  </a:extLst>
                </a:gridCol>
              </a:tblGrid>
              <a:tr h="1105085">
                <a:tc rowSpan="2">
                  <a:txBody>
                    <a:bodyPr/>
                    <a:lstStyle/>
                    <a:p>
                      <a:pPr algn="ctr"/>
                      <a:r>
                        <a:rPr lang="en-US" sz="4800" b="1" dirty="0">
                          <a:solidFill>
                            <a:schemeClr val="tx1"/>
                          </a:solidFill>
                        </a:rPr>
                        <a:t>Fact Query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gridSpan="4">
                  <a:txBody>
                    <a:bodyPr/>
                    <a:lstStyle/>
                    <a:p>
                      <a:pPr algn="ctr"/>
                      <a:r>
                        <a:rPr lang="en-US" sz="4800" b="1" dirty="0">
                          <a:solidFill>
                            <a:schemeClr val="tx1"/>
                          </a:solidFill>
                        </a:rPr>
                        <a:t>Correct/Incorrect 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hMerge="1">
                  <a:txBody>
                    <a:bodyPr/>
                    <a:lstStyle/>
                    <a:p>
                      <a:pPr algn="ctr"/>
                      <a:endParaRPr lang="en-US" dirty="0"/>
                    </a:p>
                  </a:txBody>
                  <a:tcPr>
                    <a:solidFill>
                      <a:srgbClr val="FFD200"/>
                    </a:solidFill>
                  </a:tcPr>
                </a:tc>
                <a:tc hMerge="1">
                  <a:txBody>
                    <a:bodyPr/>
                    <a:lstStyle/>
                    <a:p>
                      <a:pPr algn="ctr"/>
                      <a:endParaRPr lang="en-US" dirty="0"/>
                    </a:p>
                  </a:txBody>
                  <a:tcPr>
                    <a:solidFill>
                      <a:srgbClr val="FFD200"/>
                    </a:solidFill>
                  </a:tcPr>
                </a:tc>
                <a:extLst>
                  <a:ext uri="{0D108BD9-81ED-4DB2-BD59-A6C34878D82A}">
                    <a16:rowId xmlns:a16="http://schemas.microsoft.com/office/drawing/2014/main" val="2124535543"/>
                  </a:ext>
                </a:extLst>
              </a:tr>
              <a:tr h="1105085">
                <a:tc vMerge="1">
                  <a:txBody>
                    <a:bodyPr/>
                    <a:lstStyle/>
                    <a:p>
                      <a:endParaRPr dirty="0"/>
                    </a:p>
                  </a:txBody>
                  <a:tcPr anchor="ctr">
                    <a:solidFill>
                      <a:srgbClr val="FFD200"/>
                    </a:solidFill>
                  </a:tcPr>
                </a:tc>
                <a:tc>
                  <a:txBody>
                    <a:bodyPr/>
                    <a:lstStyle/>
                    <a:p>
                      <a:pPr algn="ctr"/>
                      <a:r>
                        <a:rPr lang="en-US" sz="48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a:txBody>
                    <a:bodyPr/>
                    <a:lstStyle/>
                    <a:p>
                      <a:pPr algn="ctr"/>
                      <a:r>
                        <a:rPr lang="en-US" sz="4800" dirty="0"/>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a:txBody>
                    <a:bodyPr/>
                    <a:lstStyle/>
                    <a:p>
                      <a:pPr algn="ctr"/>
                      <a:r>
                        <a:rPr lang="en-US" sz="4800" dirty="0"/>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tc>
                  <a:txBody>
                    <a:bodyPr/>
                    <a:lstStyle/>
                    <a:p>
                      <a:pPr algn="ctr"/>
                      <a:r>
                        <a:rPr lang="en-US" sz="48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200"/>
                    </a:solidFill>
                  </a:tcPr>
                </a:tc>
                <a:extLst>
                  <a:ext uri="{0D108BD9-81ED-4DB2-BD59-A6C34878D82A}">
                    <a16:rowId xmlns:a16="http://schemas.microsoft.com/office/drawing/2014/main" val="3350535385"/>
                  </a:ext>
                </a:extLst>
              </a:tr>
              <a:tr h="1815314">
                <a:tc>
                  <a:txBody>
                    <a:bodyPr/>
                    <a:lstStyle/>
                    <a:p>
                      <a:pPr algn="ctr"/>
                      <a:r>
                        <a:rPr lang="en-US" sz="3600" dirty="0"/>
                        <a:t>How many taste buds do catfish have?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096806"/>
                  </a:ext>
                </a:extLst>
              </a:tr>
              <a:tr h="1815314">
                <a:tc>
                  <a:txBody>
                    <a:bodyPr/>
                    <a:lstStyle/>
                    <a:p>
                      <a:pPr algn="ctr"/>
                      <a:r>
                        <a:rPr lang="en-US" sz="3600" dirty="0"/>
                        <a:t>In which states can I pump my own gas?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5636391"/>
                  </a:ext>
                </a:extLst>
              </a:tr>
              <a:tr h="1815314">
                <a:tc>
                  <a:txBody>
                    <a:bodyPr/>
                    <a:lstStyle/>
                    <a:p>
                      <a:pPr algn="ctr"/>
                      <a:r>
                        <a:rPr lang="en-US" sz="3600" dirty="0"/>
                        <a:t>What is one type of fish sushi is made from?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206755"/>
                  </a:ext>
                </a:extLst>
              </a:tr>
              <a:tr h="1815314">
                <a:tc>
                  <a:txBody>
                    <a:bodyPr/>
                    <a:lstStyle/>
                    <a:p>
                      <a:pPr algn="ctr"/>
                      <a:r>
                        <a:rPr lang="en-US" sz="3600" dirty="0"/>
                        <a:t>Which animal sleeps the most?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889187"/>
                  </a:ext>
                </a:extLst>
              </a:tr>
              <a:tr h="1815314">
                <a:tc>
                  <a:txBody>
                    <a:bodyPr/>
                    <a:lstStyle/>
                    <a:p>
                      <a:pPr algn="ctr"/>
                      <a:r>
                        <a:rPr lang="en-US" sz="3600" dirty="0"/>
                        <a:t>Where do apples come from?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6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67314"/>
                  </a:ext>
                </a:extLst>
              </a:tr>
            </a:tbl>
          </a:graphicData>
        </a:graphic>
      </p:graphicFrame>
    </p:spTree>
    <p:extLst>
      <p:ext uri="{BB962C8B-B14F-4D97-AF65-F5344CB8AC3E}">
        <p14:creationId xmlns:p14="http://schemas.microsoft.com/office/powerpoint/2010/main" val="408783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9543</TotalTime>
  <Words>970</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Aharoni</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Salm</dc:creator>
  <cp:lastModifiedBy>Abu Kamruzzaman</cp:lastModifiedBy>
  <cp:revision>195</cp:revision>
  <dcterms:created xsi:type="dcterms:W3CDTF">2016-10-16T21:36:23Z</dcterms:created>
  <dcterms:modified xsi:type="dcterms:W3CDTF">2024-03-22T16:14:15Z</dcterms:modified>
</cp:coreProperties>
</file>