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6"/>
  </p:notesMasterIdLst>
  <p:sldIdLst>
    <p:sldId id="294" r:id="rId5"/>
  </p:sldIdLst>
  <p:sldSz cx="38404800" cy="28803600"/>
  <p:notesSz cx="32462788" cy="43435588"/>
  <p:defaultTextStyle>
    <a:defPPr>
      <a:defRPr lang="en-US"/>
    </a:defPPr>
    <a:lvl1pPr marL="0" algn="l" defTabSz="3840288" rtl="0" eaLnBrk="1" latinLnBrk="0" hangingPunct="1">
      <a:defRPr sz="7500" kern="1200">
        <a:solidFill>
          <a:schemeClr val="tx1"/>
        </a:solidFill>
        <a:latin typeface="+mn-lt"/>
        <a:ea typeface="+mn-ea"/>
        <a:cs typeface="+mn-cs"/>
      </a:defRPr>
    </a:lvl1pPr>
    <a:lvl2pPr marL="1920145" algn="l" defTabSz="3840288" rtl="0" eaLnBrk="1" latinLnBrk="0" hangingPunct="1">
      <a:defRPr sz="7500" kern="1200">
        <a:solidFill>
          <a:schemeClr val="tx1"/>
        </a:solidFill>
        <a:latin typeface="+mn-lt"/>
        <a:ea typeface="+mn-ea"/>
        <a:cs typeface="+mn-cs"/>
      </a:defRPr>
    </a:lvl2pPr>
    <a:lvl3pPr marL="3840288" algn="l" defTabSz="3840288" rtl="0" eaLnBrk="1" latinLnBrk="0" hangingPunct="1">
      <a:defRPr sz="7500" kern="1200">
        <a:solidFill>
          <a:schemeClr val="tx1"/>
        </a:solidFill>
        <a:latin typeface="+mn-lt"/>
        <a:ea typeface="+mn-ea"/>
        <a:cs typeface="+mn-cs"/>
      </a:defRPr>
    </a:lvl3pPr>
    <a:lvl4pPr marL="5760432" algn="l" defTabSz="3840288" rtl="0" eaLnBrk="1" latinLnBrk="0" hangingPunct="1">
      <a:defRPr sz="7500" kern="1200">
        <a:solidFill>
          <a:schemeClr val="tx1"/>
        </a:solidFill>
        <a:latin typeface="+mn-lt"/>
        <a:ea typeface="+mn-ea"/>
        <a:cs typeface="+mn-cs"/>
      </a:defRPr>
    </a:lvl4pPr>
    <a:lvl5pPr marL="7680576" algn="l" defTabSz="3840288" rtl="0" eaLnBrk="1" latinLnBrk="0" hangingPunct="1">
      <a:defRPr sz="7500" kern="1200">
        <a:solidFill>
          <a:schemeClr val="tx1"/>
        </a:solidFill>
        <a:latin typeface="+mn-lt"/>
        <a:ea typeface="+mn-ea"/>
        <a:cs typeface="+mn-cs"/>
      </a:defRPr>
    </a:lvl5pPr>
    <a:lvl6pPr marL="9600721" algn="l" defTabSz="3840288" rtl="0" eaLnBrk="1" latinLnBrk="0" hangingPunct="1">
      <a:defRPr sz="7500" kern="1200">
        <a:solidFill>
          <a:schemeClr val="tx1"/>
        </a:solidFill>
        <a:latin typeface="+mn-lt"/>
        <a:ea typeface="+mn-ea"/>
        <a:cs typeface="+mn-cs"/>
      </a:defRPr>
    </a:lvl6pPr>
    <a:lvl7pPr marL="11520865" algn="l" defTabSz="3840288" rtl="0" eaLnBrk="1" latinLnBrk="0" hangingPunct="1">
      <a:defRPr sz="7500" kern="1200">
        <a:solidFill>
          <a:schemeClr val="tx1"/>
        </a:solidFill>
        <a:latin typeface="+mn-lt"/>
        <a:ea typeface="+mn-ea"/>
        <a:cs typeface="+mn-cs"/>
      </a:defRPr>
    </a:lvl7pPr>
    <a:lvl8pPr marL="13441008" algn="l" defTabSz="3840288" rtl="0" eaLnBrk="1" latinLnBrk="0" hangingPunct="1">
      <a:defRPr sz="7500" kern="1200">
        <a:solidFill>
          <a:schemeClr val="tx1"/>
        </a:solidFill>
        <a:latin typeface="+mn-lt"/>
        <a:ea typeface="+mn-ea"/>
        <a:cs typeface="+mn-cs"/>
      </a:defRPr>
    </a:lvl8pPr>
    <a:lvl9pPr marL="15361153" algn="l" defTabSz="3840288" rtl="0" eaLnBrk="1" latinLnBrk="0" hangingPunct="1">
      <a:defRPr sz="75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F3190B2-721D-44AF-BF1C-671C046BA77D}">
          <p14:sldIdLst>
            <p14:sldId id="294"/>
          </p14:sldIdLst>
        </p14:section>
      </p14:sectionLst>
    </p:ext>
    <p:ext uri="{EFAFB233-063F-42B5-8137-9DF3F51BA10A}">
      <p15:sldGuideLst xmlns:p15="http://schemas.microsoft.com/office/powerpoint/2012/main">
        <p15:guide id="1" orient="horz" pos="2903">
          <p15:clr>
            <a:srgbClr val="A4A3A4"/>
          </p15:clr>
        </p15:guide>
        <p15:guide id="2" orient="horz" pos="252">
          <p15:clr>
            <a:srgbClr val="A4A3A4"/>
          </p15:clr>
        </p15:guide>
        <p15:guide id="3" orient="horz" pos="17640">
          <p15:clr>
            <a:srgbClr val="A4A3A4"/>
          </p15:clr>
        </p15:guide>
        <p15:guide id="4" orient="horz">
          <p15:clr>
            <a:srgbClr val="A4A3A4"/>
          </p15:clr>
        </p15:guide>
        <p15:guide id="5" pos="5870">
          <p15:clr>
            <a:srgbClr val="A4A3A4"/>
          </p15:clr>
        </p15:guide>
        <p15:guide id="6" pos="18291">
          <p15:clr>
            <a:srgbClr val="A4A3A4"/>
          </p15:clr>
        </p15:guide>
        <p15:guide id="7" pos="6197">
          <p15:clr>
            <a:srgbClr val="A4A3A4"/>
          </p15:clr>
        </p15:guide>
        <p15:guide id="8" pos="18009">
          <p15:clr>
            <a:srgbClr val="A4A3A4"/>
          </p15:clr>
        </p15:guide>
        <p15:guide id="9" pos="23914">
          <p15:clr>
            <a:srgbClr val="A4A3A4"/>
          </p15:clr>
        </p15:guide>
        <p15:guide id="10" pos="285">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E5B4FA-5DA4-A9C4-ADBF-E38580CF083F}" name="darryl.nurse@yorkmail.cuny.edu" initials="" userId="S::darryl.nurse@yorkmail.cuny.edu::41f13ce3-75e1-4416-bbe5-a0167ff0851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F3F5FA"/>
    <a:srgbClr val="FFA3A3"/>
    <a:srgbClr val="FF9393"/>
    <a:srgbClr val="FF6D6D"/>
    <a:srgbClr val="FF0000"/>
    <a:srgbClr val="CDD2DE"/>
    <a:srgbClr val="E3E9E5"/>
    <a:srgbClr val="3B7193"/>
    <a:srgbClr val="2C55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AF32D-3618-46A7-9D27-C10CF405EA49}" v="31" dt="2024-11-02T17:01:52.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394" autoAdjust="0"/>
  </p:normalViewPr>
  <p:slideViewPr>
    <p:cSldViewPr snapToGrid="0" snapToObjects="1" showGuides="1">
      <p:cViewPr varScale="1">
        <p:scale>
          <a:sx n="18" d="100"/>
          <a:sy n="18" d="100"/>
        </p:scale>
        <p:origin x="1699" y="134"/>
      </p:cViewPr>
      <p:guideLst>
        <p:guide orient="horz" pos="2903"/>
        <p:guide orient="horz" pos="252"/>
        <p:guide orient="horz" pos="17640"/>
        <p:guide orient="horz"/>
        <p:guide pos="5870"/>
        <p:guide pos="18291"/>
        <p:guide pos="6197"/>
        <p:guide pos="18009"/>
        <p:guide pos="23914"/>
        <p:guide pos="285"/>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12/19/2024</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3840288" rtl="0" eaLnBrk="1" latinLnBrk="0" hangingPunct="1">
      <a:defRPr sz="5100" kern="1200">
        <a:solidFill>
          <a:schemeClr val="tx1"/>
        </a:solidFill>
        <a:latin typeface="+mn-lt"/>
        <a:ea typeface="+mn-ea"/>
        <a:cs typeface="+mn-cs"/>
      </a:defRPr>
    </a:lvl1pPr>
    <a:lvl2pPr marL="1920145" algn="l" defTabSz="3840288" rtl="0" eaLnBrk="1" latinLnBrk="0" hangingPunct="1">
      <a:defRPr sz="5100" kern="1200">
        <a:solidFill>
          <a:schemeClr val="tx1"/>
        </a:solidFill>
        <a:latin typeface="+mn-lt"/>
        <a:ea typeface="+mn-ea"/>
        <a:cs typeface="+mn-cs"/>
      </a:defRPr>
    </a:lvl2pPr>
    <a:lvl3pPr marL="3840288" algn="l" defTabSz="3840288" rtl="0" eaLnBrk="1" latinLnBrk="0" hangingPunct="1">
      <a:defRPr sz="5100" kern="1200">
        <a:solidFill>
          <a:schemeClr val="tx1"/>
        </a:solidFill>
        <a:latin typeface="+mn-lt"/>
        <a:ea typeface="+mn-ea"/>
        <a:cs typeface="+mn-cs"/>
      </a:defRPr>
    </a:lvl3pPr>
    <a:lvl4pPr marL="5760432" algn="l" defTabSz="3840288" rtl="0" eaLnBrk="1" latinLnBrk="0" hangingPunct="1">
      <a:defRPr sz="5100" kern="1200">
        <a:solidFill>
          <a:schemeClr val="tx1"/>
        </a:solidFill>
        <a:latin typeface="+mn-lt"/>
        <a:ea typeface="+mn-ea"/>
        <a:cs typeface="+mn-cs"/>
      </a:defRPr>
    </a:lvl4pPr>
    <a:lvl5pPr marL="7680576" algn="l" defTabSz="3840288" rtl="0" eaLnBrk="1" latinLnBrk="0" hangingPunct="1">
      <a:defRPr sz="5100" kern="1200">
        <a:solidFill>
          <a:schemeClr val="tx1"/>
        </a:solidFill>
        <a:latin typeface="+mn-lt"/>
        <a:ea typeface="+mn-ea"/>
        <a:cs typeface="+mn-cs"/>
      </a:defRPr>
    </a:lvl5pPr>
    <a:lvl6pPr marL="9600721" algn="l" defTabSz="3840288" rtl="0" eaLnBrk="1" latinLnBrk="0" hangingPunct="1">
      <a:defRPr sz="5100" kern="1200">
        <a:solidFill>
          <a:schemeClr val="tx1"/>
        </a:solidFill>
        <a:latin typeface="+mn-lt"/>
        <a:ea typeface="+mn-ea"/>
        <a:cs typeface="+mn-cs"/>
      </a:defRPr>
    </a:lvl6pPr>
    <a:lvl7pPr marL="11520865" algn="l" defTabSz="3840288" rtl="0" eaLnBrk="1" latinLnBrk="0" hangingPunct="1">
      <a:defRPr sz="5100" kern="1200">
        <a:solidFill>
          <a:schemeClr val="tx1"/>
        </a:solidFill>
        <a:latin typeface="+mn-lt"/>
        <a:ea typeface="+mn-ea"/>
        <a:cs typeface="+mn-cs"/>
      </a:defRPr>
    </a:lvl7pPr>
    <a:lvl8pPr marL="13441008" algn="l" defTabSz="3840288" rtl="0" eaLnBrk="1" latinLnBrk="0" hangingPunct="1">
      <a:defRPr sz="5100" kern="1200">
        <a:solidFill>
          <a:schemeClr val="tx1"/>
        </a:solidFill>
        <a:latin typeface="+mn-lt"/>
        <a:ea typeface="+mn-ea"/>
        <a:cs typeface="+mn-cs"/>
      </a:defRPr>
    </a:lvl8pPr>
    <a:lvl9pPr marL="15361153" algn="l" defTabSz="3840288"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bg>
      <p:bgPr>
        <a:gradFill flip="none" rotWithShape="1">
          <a:gsLst>
            <a:gs pos="0">
              <a:srgbClr val="FF0000">
                <a:alpha val="50000"/>
              </a:srgbClr>
            </a:gs>
            <a:gs pos="50000">
              <a:schemeClr val="bg1"/>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1168" y="5268699"/>
            <a:ext cx="8921949"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1168" y="4608910"/>
            <a:ext cx="8921949"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3025378" y="1066800"/>
            <a:ext cx="3867150" cy="2200275"/>
          </a:xfrm>
          <a:prstGeom prst="rect">
            <a:avLst/>
          </a:prstGeom>
        </p:spPr>
        <p:txBody>
          <a:bodyPr lIns="80007" tIns="40002" rIns="80007" bIns="40002" anchor="ctr"/>
          <a:lstStyle>
            <a:lvl1pPr algn="ctr">
              <a:buNone/>
              <a:defRPr sz="35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31628953" y="1066800"/>
            <a:ext cx="3867150" cy="2200275"/>
          </a:xfrm>
          <a:prstGeom prst="rect">
            <a:avLst/>
          </a:prstGeom>
        </p:spPr>
        <p:txBody>
          <a:bodyPr lIns="80007" tIns="40002" rIns="80007" bIns="40002" anchor="ctr"/>
          <a:lstStyle>
            <a:lvl1pPr algn="ctr">
              <a:buNone/>
              <a:defRPr sz="35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452835" y="12422819"/>
            <a:ext cx="8934449"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845676" y="5268700"/>
            <a:ext cx="18744009"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837341" y="4608911"/>
            <a:ext cx="18752344"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9845676" y="17942537"/>
            <a:ext cx="18744009"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845676" y="17282748"/>
            <a:ext cx="18744009"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9036963" y="4608910"/>
            <a:ext cx="8926116"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9036962" y="5268699"/>
            <a:ext cx="8926116"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036961" y="12475188"/>
            <a:ext cx="8926116"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9036960" y="13134977"/>
            <a:ext cx="8926116"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036958" y="22469477"/>
            <a:ext cx="8926116" cy="659789"/>
          </a:xfrm>
          <a:prstGeom prst="rect">
            <a:avLst/>
          </a:prstGeom>
          <a:noFill/>
        </p:spPr>
        <p:txBody>
          <a:bodyPr wrap="square" lIns="80007" tIns="80007" rIns="80007" bIns="80007" anchor="ctr" anchorCtr="0">
            <a:spAutoFit/>
          </a:bodyPr>
          <a:lstStyle>
            <a:lvl1pPr algn="ctr">
              <a:buNone/>
              <a:defRPr sz="32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9036959" y="23129266"/>
            <a:ext cx="8926116"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61168" y="13082608"/>
            <a:ext cx="8926116" cy="740568"/>
          </a:xfrm>
          <a:prstGeom prst="rect">
            <a:avLst/>
          </a:prstGeom>
        </p:spPr>
        <p:txBody>
          <a:bodyPr wrap="square" lIns="200015" tIns="200015" rIns="200015" bIns="200015">
            <a:spAutoFit/>
          </a:bodyPr>
          <a:lstStyle>
            <a:lvl1pPr marL="0" indent="0">
              <a:buNone/>
              <a:defRPr sz="2200">
                <a:latin typeface="Trebuchet MS" pitchFamily="34" charset="0"/>
              </a:defRPr>
            </a:lvl1pPr>
            <a:lvl2pPr marL="1300097" indent="-500037">
              <a:defRPr sz="2200">
                <a:latin typeface="Trebuchet MS" pitchFamily="34" charset="0"/>
              </a:defRPr>
            </a:lvl2pPr>
            <a:lvl3pPr marL="1800135" indent="-500037">
              <a:defRPr sz="2200">
                <a:latin typeface="Trebuchet MS" pitchFamily="34" charset="0"/>
              </a:defRPr>
            </a:lvl3pPr>
            <a:lvl4pPr marL="2350177" indent="-550042">
              <a:defRPr sz="2200">
                <a:latin typeface="Trebuchet MS" pitchFamily="34" charset="0"/>
              </a:defRPr>
            </a:lvl4pPr>
            <a:lvl5pPr marL="2750206" indent="-400030">
              <a:defRPr sz="22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9821214" y="1562515"/>
            <a:ext cx="18744009" cy="1120140"/>
          </a:xfrm>
          <a:prstGeom prst="rect">
            <a:avLst/>
          </a:prstGeom>
        </p:spPr>
        <p:txBody>
          <a:bodyPr lIns="80010" tIns="40005" rIns="80010" bIns="40005">
            <a:normAutofit/>
          </a:bodyPr>
          <a:lstStyle>
            <a:lvl1pPr algn="ctr">
              <a:buFontTx/>
              <a:buNone/>
              <a:defRPr sz="5800">
                <a:solidFill>
                  <a:schemeClr val="bg1"/>
                </a:solidFill>
              </a:defRPr>
            </a:lvl1pPr>
            <a:lvl2pPr>
              <a:buFontTx/>
              <a:buNone/>
              <a:defRPr sz="6300"/>
            </a:lvl2pPr>
            <a:lvl3pPr>
              <a:buFontTx/>
              <a:buNone/>
              <a:defRPr sz="6300"/>
            </a:lvl3pPr>
            <a:lvl4pPr>
              <a:buFontTx/>
              <a:buNone/>
              <a:defRPr sz="6300"/>
            </a:lvl4pPr>
            <a:lvl5pPr>
              <a:buFontTx/>
              <a:buNone/>
              <a:defRPr sz="6300"/>
            </a:lvl5pPr>
          </a:lstStyle>
          <a:p>
            <a:pPr lvl="0"/>
            <a:r>
              <a:rPr lang="en-US" dirty="0"/>
              <a:t>Click here to add authors</a:t>
            </a:r>
          </a:p>
        </p:txBody>
      </p:sp>
      <p:sp>
        <p:nvSpPr>
          <p:cNvPr id="47" name="Text Placeholder 76"/>
          <p:cNvSpPr>
            <a:spLocks noGrp="1"/>
          </p:cNvSpPr>
          <p:nvPr>
            <p:ph type="body" sz="quarter" idx="184" hasCustomPrompt="1"/>
          </p:nvPr>
        </p:nvSpPr>
        <p:spPr>
          <a:xfrm>
            <a:off x="9821214" y="2727771"/>
            <a:ext cx="18744009" cy="1018309"/>
          </a:xfrm>
          <a:prstGeom prst="rect">
            <a:avLst/>
          </a:prstGeom>
        </p:spPr>
        <p:txBody>
          <a:bodyPr lIns="80010" tIns="40005" rIns="80010" bIns="40005">
            <a:normAutofit/>
          </a:bodyPr>
          <a:lstStyle>
            <a:lvl1pPr algn="ctr">
              <a:buFontTx/>
              <a:buNone/>
              <a:defRPr sz="4700">
                <a:solidFill>
                  <a:schemeClr val="bg1"/>
                </a:solidFill>
              </a:defRPr>
            </a:lvl1pPr>
            <a:lvl2pPr>
              <a:buFontTx/>
              <a:buNone/>
              <a:defRPr sz="6300"/>
            </a:lvl2pPr>
            <a:lvl3pPr>
              <a:buFontTx/>
              <a:buNone/>
              <a:defRPr sz="6300"/>
            </a:lvl3pPr>
            <a:lvl4pPr>
              <a:buFontTx/>
              <a:buNone/>
              <a:defRPr sz="6300"/>
            </a:lvl4pPr>
            <a:lvl5pPr>
              <a:buFontTx/>
              <a:buNone/>
              <a:defRPr sz="6300"/>
            </a:lvl5pPr>
          </a:lstStyle>
          <a:p>
            <a:pPr lvl="0"/>
            <a:r>
              <a:rPr lang="en-US" dirty="0"/>
              <a:t>Click here to add affiliations</a:t>
            </a:r>
          </a:p>
        </p:txBody>
      </p:sp>
      <p:sp>
        <p:nvSpPr>
          <p:cNvPr id="48" name="Text Placeholder 76"/>
          <p:cNvSpPr>
            <a:spLocks noGrp="1"/>
          </p:cNvSpPr>
          <p:nvPr>
            <p:ph type="body" sz="quarter" idx="185" hasCustomPrompt="1"/>
          </p:nvPr>
        </p:nvSpPr>
        <p:spPr>
          <a:xfrm>
            <a:off x="9821214" y="365263"/>
            <a:ext cx="18744009" cy="1120140"/>
          </a:xfrm>
          <a:prstGeom prst="rect">
            <a:avLst/>
          </a:prstGeom>
        </p:spPr>
        <p:txBody>
          <a:bodyPr lIns="80010" tIns="40005" rIns="80010" bIns="40005">
            <a:normAutofit/>
          </a:bodyPr>
          <a:lstStyle>
            <a:lvl1pPr algn="ctr">
              <a:buFontTx/>
              <a:buNone/>
              <a:defRPr sz="7700">
                <a:solidFill>
                  <a:schemeClr val="bg1"/>
                </a:solidFill>
              </a:defRPr>
            </a:lvl1pPr>
            <a:lvl2pPr>
              <a:buFontTx/>
              <a:buNone/>
              <a:defRPr sz="6300"/>
            </a:lvl2pPr>
            <a:lvl3pPr>
              <a:buFontTx/>
              <a:buNone/>
              <a:defRPr sz="6300"/>
            </a:lvl3pPr>
            <a:lvl4pPr>
              <a:buFontTx/>
              <a:buNone/>
              <a:defRPr sz="6300"/>
            </a:lvl4pPr>
            <a:lvl5pPr>
              <a:buFontTx/>
              <a:buNone/>
              <a:defRPr sz="6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0000">
                <a:alpha val="50000"/>
              </a:srgbClr>
            </a:gs>
            <a:gs pos="50000">
              <a:schemeClr val="bg1"/>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8404800" cy="3825478"/>
          </a:xfrm>
          <a:prstGeom prst="rect">
            <a:avLst/>
          </a:prstGeom>
          <a:solidFill>
            <a:schemeClr val="bg1"/>
          </a:solidFill>
          <a:ln w="9525">
            <a:solidFill>
              <a:schemeClr val="tx1"/>
            </a:solidFill>
            <a:miter lim="800000"/>
            <a:headEnd/>
            <a:tailEnd/>
          </a:ln>
          <a:effectLst/>
        </p:spPr>
        <p:txBody>
          <a:bodyPr wrap="none" lIns="80007" tIns="40002" rIns="80007" bIns="40002" anchor="ctr"/>
          <a:lstStyle/>
          <a:p>
            <a:pPr>
              <a:defRPr/>
            </a:pPr>
            <a:endParaRPr lang="en-US" dirty="0">
              <a:solidFill>
                <a:schemeClr val="accent2"/>
              </a:solidFill>
            </a:endParaRPr>
          </a:p>
        </p:txBody>
      </p:sp>
      <p:sp>
        <p:nvSpPr>
          <p:cNvPr id="9" name="Rectangle 9"/>
          <p:cNvSpPr>
            <a:spLocks noChangeArrowheads="1"/>
          </p:cNvSpPr>
          <p:nvPr/>
        </p:nvSpPr>
        <p:spPr bwMode="auto">
          <a:xfrm flipV="1">
            <a:off x="0" y="3825478"/>
            <a:ext cx="38404800" cy="379213"/>
          </a:xfrm>
          <a:prstGeom prst="rect">
            <a:avLst/>
          </a:prstGeom>
          <a:solidFill>
            <a:srgbClr val="FF0000"/>
          </a:solidFill>
          <a:ln w="152400">
            <a:noFill/>
            <a:miter lim="800000"/>
            <a:headEnd/>
            <a:tailEnd/>
          </a:ln>
          <a:effectLst/>
        </p:spPr>
        <p:txBody>
          <a:bodyPr wrap="none" lIns="80007" tIns="40002" rIns="80007" bIns="40002" anchor="ctr"/>
          <a:lstStyle/>
          <a:p>
            <a:pPr>
              <a:defRPr/>
            </a:pPr>
            <a:endParaRPr lang="en-US" baseline="-25000" dirty="0"/>
          </a:p>
        </p:txBody>
      </p:sp>
      <p:sp>
        <p:nvSpPr>
          <p:cNvPr id="30" name="Rounded Rectangle 29"/>
          <p:cNvSpPr/>
          <p:nvPr userDrawn="1"/>
        </p:nvSpPr>
        <p:spPr>
          <a:xfrm>
            <a:off x="443360" y="4608910"/>
            <a:ext cx="8907555" cy="23394591"/>
          </a:xfrm>
          <a:prstGeom prst="roundRect">
            <a:avLst>
              <a:gd name="adj" fmla="val 9229"/>
            </a:avLst>
          </a:prstGeom>
          <a:solidFill>
            <a:schemeClr val="bg1"/>
          </a:solidFill>
          <a:ln>
            <a:solidFill>
              <a:schemeClr val="tx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pPr algn="ctr"/>
            <a:endParaRPr lang="en-US"/>
          </a:p>
        </p:txBody>
      </p:sp>
      <p:sp>
        <p:nvSpPr>
          <p:cNvPr id="31" name="Rounded Rectangle 30"/>
          <p:cNvSpPr/>
          <p:nvPr userDrawn="1"/>
        </p:nvSpPr>
        <p:spPr>
          <a:xfrm>
            <a:off x="29019155" y="4600574"/>
            <a:ext cx="8907555" cy="23394591"/>
          </a:xfrm>
          <a:prstGeom prst="roundRect">
            <a:avLst>
              <a:gd name="adj" fmla="val 9229"/>
            </a:avLst>
          </a:prstGeom>
          <a:solidFill>
            <a:srgbClr val="FFFFFF"/>
          </a:solidFill>
          <a:ln>
            <a:solidFill>
              <a:srgbClr val="000000">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pPr algn="ctr"/>
            <a:endParaRPr lang="en-US"/>
          </a:p>
        </p:txBody>
      </p:sp>
      <p:sp>
        <p:nvSpPr>
          <p:cNvPr id="32" name="Rounded Rectangle 31"/>
          <p:cNvSpPr/>
          <p:nvPr userDrawn="1"/>
        </p:nvSpPr>
        <p:spPr>
          <a:xfrm>
            <a:off x="9829008" y="4600574"/>
            <a:ext cx="18749564" cy="23394591"/>
          </a:xfrm>
          <a:prstGeom prst="roundRect">
            <a:avLst>
              <a:gd name="adj" fmla="val 4574"/>
            </a:avLst>
          </a:prstGeom>
          <a:solidFill>
            <a:srgbClr val="FFFFFF"/>
          </a:solidFill>
          <a:ln>
            <a:solidFill>
              <a:srgbClr val="000000">
                <a:alpha val="58000"/>
              </a:srgbClr>
            </a:solidFill>
          </a:ln>
        </p:spPr>
        <p:style>
          <a:lnRef idx="2">
            <a:schemeClr val="accent1">
              <a:shade val="50000"/>
            </a:schemeClr>
          </a:lnRef>
          <a:fillRef idx="1">
            <a:schemeClr val="accent1"/>
          </a:fillRef>
          <a:effectRef idx="0">
            <a:schemeClr val="accent1"/>
          </a:effectRef>
          <a:fontRef idx="minor">
            <a:schemeClr val="lt1"/>
          </a:fontRef>
        </p:style>
        <p:txBody>
          <a:bodyPr lIns="80010" tIns="40005" rIns="80010" bIns="4000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500"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00"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20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00" kern="1200">
          <a:solidFill>
            <a:schemeClr val="tx1"/>
          </a:solidFill>
          <a:latin typeface="+mn-lt"/>
          <a:ea typeface="+mn-ea"/>
          <a:cs typeface="+mn-cs"/>
        </a:defRPr>
      </a:lvl1pPr>
      <a:lvl2pPr marL="1920145" algn="l" defTabSz="3840288" rtl="0" eaLnBrk="1" latinLnBrk="0" hangingPunct="1">
        <a:defRPr sz="7500" kern="1200">
          <a:solidFill>
            <a:schemeClr val="tx1"/>
          </a:solidFill>
          <a:latin typeface="+mn-lt"/>
          <a:ea typeface="+mn-ea"/>
          <a:cs typeface="+mn-cs"/>
        </a:defRPr>
      </a:lvl2pPr>
      <a:lvl3pPr marL="3840288" algn="l" defTabSz="3840288" rtl="0" eaLnBrk="1" latinLnBrk="0" hangingPunct="1">
        <a:defRPr sz="7500" kern="1200">
          <a:solidFill>
            <a:schemeClr val="tx1"/>
          </a:solidFill>
          <a:latin typeface="+mn-lt"/>
          <a:ea typeface="+mn-ea"/>
          <a:cs typeface="+mn-cs"/>
        </a:defRPr>
      </a:lvl3pPr>
      <a:lvl4pPr marL="5760432" algn="l" defTabSz="3840288" rtl="0" eaLnBrk="1" latinLnBrk="0" hangingPunct="1">
        <a:defRPr sz="7500" kern="1200">
          <a:solidFill>
            <a:schemeClr val="tx1"/>
          </a:solidFill>
          <a:latin typeface="+mn-lt"/>
          <a:ea typeface="+mn-ea"/>
          <a:cs typeface="+mn-cs"/>
        </a:defRPr>
      </a:lvl4pPr>
      <a:lvl5pPr marL="7680576" algn="l" defTabSz="3840288" rtl="0" eaLnBrk="1" latinLnBrk="0" hangingPunct="1">
        <a:defRPr sz="7500" kern="1200">
          <a:solidFill>
            <a:schemeClr val="tx1"/>
          </a:solidFill>
          <a:latin typeface="+mn-lt"/>
          <a:ea typeface="+mn-ea"/>
          <a:cs typeface="+mn-cs"/>
        </a:defRPr>
      </a:lvl5pPr>
      <a:lvl6pPr marL="9600721" algn="l" defTabSz="3840288" rtl="0" eaLnBrk="1" latinLnBrk="0" hangingPunct="1">
        <a:defRPr sz="7500" kern="1200">
          <a:solidFill>
            <a:schemeClr val="tx1"/>
          </a:solidFill>
          <a:latin typeface="+mn-lt"/>
          <a:ea typeface="+mn-ea"/>
          <a:cs typeface="+mn-cs"/>
        </a:defRPr>
      </a:lvl6pPr>
      <a:lvl7pPr marL="11520865" algn="l" defTabSz="3840288" rtl="0" eaLnBrk="1" latinLnBrk="0" hangingPunct="1">
        <a:defRPr sz="7500" kern="1200">
          <a:solidFill>
            <a:schemeClr val="tx1"/>
          </a:solidFill>
          <a:latin typeface="+mn-lt"/>
          <a:ea typeface="+mn-ea"/>
          <a:cs typeface="+mn-cs"/>
        </a:defRPr>
      </a:lvl7pPr>
      <a:lvl8pPr marL="13441008" algn="l" defTabSz="3840288" rtl="0" eaLnBrk="1" latinLnBrk="0" hangingPunct="1">
        <a:defRPr sz="7500" kern="1200">
          <a:solidFill>
            <a:schemeClr val="tx1"/>
          </a:solidFill>
          <a:latin typeface="+mn-lt"/>
          <a:ea typeface="+mn-ea"/>
          <a:cs typeface="+mn-cs"/>
        </a:defRPr>
      </a:lvl8pPr>
      <a:lvl9pPr marL="15361153" algn="l" defTabSz="3840288"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5687" y="5065587"/>
            <a:ext cx="8571649" cy="2943093"/>
          </a:xfrm>
        </p:spPr>
        <p:txBody>
          <a:bodyPr/>
          <a:lstStyle/>
          <a:p>
            <a:pPr lvl="0">
              <a:buNone/>
            </a:pPr>
            <a:r>
              <a:rPr lang="en-US" sz="3300" b="0" kern="1200" dirty="0">
                <a:solidFill>
                  <a:schemeClr val="tx1"/>
                </a:solidFill>
                <a:effectLst/>
              </a:rPr>
              <a:t>This project aims to quantify the impact of data integrity and quality in Finetuning of Large Language Models and Retrie</a:t>
            </a:r>
            <a:r>
              <a:rPr lang="en-US" sz="3300" dirty="0"/>
              <a:t>val Augmented Generation in Business Grade Applications. </a:t>
            </a:r>
            <a:endParaRPr lang="en-US" sz="3300" b="0" kern="1200" dirty="0">
              <a:solidFill>
                <a:schemeClr val="tx1"/>
              </a:solidFill>
              <a:effectLst/>
            </a:endParaRPr>
          </a:p>
        </p:txBody>
      </p:sp>
      <p:sp>
        <p:nvSpPr>
          <p:cNvPr id="3" name="Text Placeholder 2"/>
          <p:cNvSpPr>
            <a:spLocks noGrp="1"/>
          </p:cNvSpPr>
          <p:nvPr>
            <p:ph type="body" sz="quarter" idx="11"/>
          </p:nvPr>
        </p:nvSpPr>
        <p:spPr>
          <a:xfrm>
            <a:off x="461168" y="4723719"/>
            <a:ext cx="8921949" cy="659789"/>
          </a:xfrm>
        </p:spPr>
        <p:txBody>
          <a:bodyPr/>
          <a:lstStyle/>
          <a:p>
            <a:r>
              <a:rPr lang="en-US" dirty="0">
                <a:solidFill>
                  <a:schemeClr val="tx1"/>
                </a:solidFill>
              </a:rPr>
              <a:t>ABSTRACT</a:t>
            </a:r>
          </a:p>
        </p:txBody>
      </p:sp>
      <p:pic>
        <p:nvPicPr>
          <p:cNvPr id="49" name="Picture Placeholder 48"/>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31783828" y="563221"/>
            <a:ext cx="5591978" cy="2743200"/>
          </a:xfrm>
        </p:spPr>
      </p:pic>
      <p:sp>
        <p:nvSpPr>
          <p:cNvPr id="6" name="Text Placeholder 5"/>
          <p:cNvSpPr>
            <a:spLocks noGrp="1"/>
          </p:cNvSpPr>
          <p:nvPr>
            <p:ph type="body" sz="quarter" idx="20"/>
          </p:nvPr>
        </p:nvSpPr>
        <p:spPr>
          <a:xfrm>
            <a:off x="420889" y="7740240"/>
            <a:ext cx="8934449" cy="659789"/>
          </a:xfrm>
        </p:spPr>
        <p:txBody>
          <a:bodyPr/>
          <a:lstStyle/>
          <a:p>
            <a:r>
              <a:rPr lang="en-US" dirty="0">
                <a:solidFill>
                  <a:srgbClr val="000000"/>
                </a:solidFill>
              </a:rPr>
              <a:t>OBJECTIVES</a:t>
            </a:r>
          </a:p>
        </p:txBody>
      </p:sp>
      <p:sp>
        <p:nvSpPr>
          <p:cNvPr id="7" name="Text Placeholder 6"/>
          <p:cNvSpPr>
            <a:spLocks noGrp="1"/>
          </p:cNvSpPr>
          <p:nvPr>
            <p:ph type="body" sz="quarter" idx="21"/>
          </p:nvPr>
        </p:nvSpPr>
        <p:spPr>
          <a:xfrm>
            <a:off x="10347775" y="8731351"/>
            <a:ext cx="17968288" cy="4220366"/>
          </a:xfrm>
        </p:spPr>
        <p:txBody>
          <a:bodyPr/>
          <a:lstStyle/>
          <a:p>
            <a:pPr marL="0" marR="0" lvl="0" indent="0" defTabSz="4389120" rtl="0" eaLnBrk="1" fontAlgn="auto" latinLnBrk="0" hangingPunct="1">
              <a:lnSpc>
                <a:spcPct val="100000"/>
              </a:lnSpc>
              <a:spcBef>
                <a:spcPts val="0"/>
              </a:spcBef>
              <a:spcAft>
                <a:spcPts val="0"/>
              </a:spcAft>
              <a:buClrTx/>
              <a:buSzTx/>
              <a:buFontTx/>
              <a:buNone/>
              <a:tabLst/>
              <a:defRPr/>
            </a:pPr>
            <a:r>
              <a:rPr kumimoji="0" lang="en-US" sz="3100" b="1" i="0" u="sng" strike="noStrike" kern="1200" cap="none" spc="0" normalizeH="0" baseline="0" noProof="0" dirty="0">
                <a:ln>
                  <a:noFill/>
                </a:ln>
                <a:solidFill>
                  <a:prstClr val="black"/>
                </a:solidFill>
                <a:effectLst/>
                <a:uLnTx/>
                <a:uFillTx/>
              </a:rPr>
              <a:t>Model Finetuning</a:t>
            </a:r>
            <a:r>
              <a:rPr kumimoji="0" lang="en-US" sz="3100" b="1" i="0" u="none" strike="noStrike" kern="1200" cap="none" spc="0" normalizeH="0" baseline="0" noProof="0" dirty="0">
                <a:ln>
                  <a:noFill/>
                </a:ln>
                <a:solidFill>
                  <a:prstClr val="black"/>
                </a:solidFill>
                <a:effectLst/>
                <a:uLnTx/>
                <a:uFillTx/>
              </a:rPr>
              <a:t>: </a:t>
            </a:r>
            <a:r>
              <a:rPr lang="en-US" sz="3100" dirty="0">
                <a:solidFill>
                  <a:prstClr val="black"/>
                </a:solidFill>
              </a:rPr>
              <a:t>Text data </a:t>
            </a:r>
            <a:r>
              <a:rPr kumimoji="0" lang="en-US" sz="3100" b="0" i="0" u="none" strike="noStrike" kern="1200" cap="none" spc="0" normalizeH="0" baseline="0" noProof="0" dirty="0">
                <a:ln>
                  <a:noFill/>
                </a:ln>
                <a:solidFill>
                  <a:prstClr val="black"/>
                </a:solidFill>
                <a:effectLst/>
                <a:uLnTx/>
                <a:uFillTx/>
              </a:rPr>
              <a:t>to update the model weights was continuously collected from the API of the York College website. This data was processed utilizing Extract, Transform and Load (ETL) principles, creating a dataset in the ShareGPT format for finetuning, which was achieved using an Unsloth finetuning script, and Microsoft’s Phi-3 Mini as base model.</a:t>
            </a:r>
          </a:p>
          <a:p>
            <a:pPr marL="0" marR="0" lvl="0" indent="0" defTabSz="4389120" rtl="0" eaLnBrk="1" fontAlgn="auto" latinLnBrk="0" hangingPunct="1">
              <a:lnSpc>
                <a:spcPct val="100000"/>
              </a:lnSpc>
              <a:spcBef>
                <a:spcPts val="0"/>
              </a:spcBef>
              <a:spcAft>
                <a:spcPts val="0"/>
              </a:spcAft>
              <a:buClrTx/>
              <a:buSzTx/>
              <a:buFontTx/>
              <a:buNone/>
              <a:tabLst/>
              <a:defRPr/>
            </a:pPr>
            <a:r>
              <a:rPr kumimoji="0" lang="en-US" sz="3100" b="1" i="0" u="sng" strike="noStrike" kern="1200" cap="none" spc="0" normalizeH="0" baseline="0" noProof="0" dirty="0">
                <a:ln>
                  <a:noFill/>
                </a:ln>
                <a:solidFill>
                  <a:prstClr val="black"/>
                </a:solidFill>
                <a:effectLst/>
                <a:uLnTx/>
                <a:uFillTx/>
              </a:rPr>
              <a:t>Model Inference</a:t>
            </a:r>
            <a:r>
              <a:rPr kumimoji="0" lang="en-US" sz="3100" b="1" i="0" u="none" strike="noStrike" kern="1200" cap="none" spc="0" normalizeH="0" baseline="0" noProof="0" dirty="0">
                <a:ln>
                  <a:noFill/>
                </a:ln>
                <a:solidFill>
                  <a:prstClr val="black"/>
                </a:solidFill>
                <a:effectLst/>
                <a:uLnTx/>
                <a:uFillTx/>
              </a:rPr>
              <a:t>: </a:t>
            </a:r>
            <a:r>
              <a:rPr kumimoji="0" lang="en-US" sz="3100" b="0" i="0" u="none" strike="noStrike" kern="1200" cap="none" spc="0" normalizeH="0" baseline="0" noProof="0" dirty="0">
                <a:ln>
                  <a:noFill/>
                </a:ln>
                <a:solidFill>
                  <a:prstClr val="black"/>
                </a:solidFill>
                <a:effectLst/>
                <a:uLnTx/>
                <a:uFillTx/>
              </a:rPr>
              <a:t>Ollama allowed this subsystem to load the model into memory, where it could be utilized by</a:t>
            </a:r>
            <a:r>
              <a:rPr lang="en-US" sz="3100" dirty="0">
                <a:solidFill>
                  <a:prstClr val="black"/>
                </a:solidFill>
              </a:rPr>
              <a:t> Langchain modules to incorporate retrieval of structured text data stored in a Postgres Vector Database. </a:t>
            </a:r>
            <a:r>
              <a:rPr kumimoji="0" lang="en-US" sz="3100" b="0" i="0" u="none" strike="noStrike" kern="1200" cap="none" spc="0" normalizeH="0" baseline="0" noProof="0" dirty="0">
                <a:ln>
                  <a:noFill/>
                </a:ln>
                <a:solidFill>
                  <a:prstClr val="black"/>
                </a:solidFill>
                <a:effectLst/>
                <a:uLnTx/>
                <a:uFillTx/>
              </a:rPr>
              <a:t>A Flask Server API called the modules to act as an intermediary between the Client and the Model</a:t>
            </a:r>
            <a:r>
              <a:rPr lang="en-US" sz="3100" dirty="0">
                <a:solidFill>
                  <a:prstClr val="black"/>
                </a:solidFill>
              </a:rPr>
              <a:t>. </a:t>
            </a:r>
            <a:endParaRPr kumimoji="0" lang="en-US" sz="3100" b="0" i="0" u="none" strike="noStrike" kern="1200" cap="none" spc="0" normalizeH="0" baseline="0" noProof="0" dirty="0">
              <a:ln>
                <a:noFill/>
              </a:ln>
              <a:solidFill>
                <a:prstClr val="black"/>
              </a:solidFill>
              <a:effectLst/>
              <a:uLnTx/>
              <a:uFillTx/>
            </a:endParaRPr>
          </a:p>
        </p:txBody>
      </p:sp>
      <p:sp>
        <p:nvSpPr>
          <p:cNvPr id="8" name="Text Placeholder 7"/>
          <p:cNvSpPr>
            <a:spLocks noGrp="1"/>
          </p:cNvSpPr>
          <p:nvPr>
            <p:ph type="body" sz="quarter" idx="22"/>
          </p:nvPr>
        </p:nvSpPr>
        <p:spPr>
          <a:xfrm>
            <a:off x="9837341" y="4753289"/>
            <a:ext cx="18752344" cy="659789"/>
          </a:xfrm>
        </p:spPr>
        <p:txBody>
          <a:bodyPr/>
          <a:lstStyle/>
          <a:p>
            <a:r>
              <a:rPr lang="en-US" dirty="0">
                <a:solidFill>
                  <a:srgbClr val="000000"/>
                </a:solidFill>
              </a:rPr>
              <a:t>METHODOLOGY</a:t>
            </a:r>
          </a:p>
        </p:txBody>
      </p:sp>
      <p:sp>
        <p:nvSpPr>
          <p:cNvPr id="10" name="Text Placeholder 9"/>
          <p:cNvSpPr>
            <a:spLocks noGrp="1"/>
          </p:cNvSpPr>
          <p:nvPr>
            <p:ph type="body" sz="quarter" idx="24"/>
          </p:nvPr>
        </p:nvSpPr>
        <p:spPr>
          <a:xfrm>
            <a:off x="9788458" y="17527469"/>
            <a:ext cx="18744009" cy="659789"/>
          </a:xfrm>
        </p:spPr>
        <p:txBody>
          <a:bodyPr/>
          <a:lstStyle/>
          <a:p>
            <a:r>
              <a:rPr lang="en-US" dirty="0">
                <a:solidFill>
                  <a:srgbClr val="000000"/>
                </a:solidFill>
              </a:rPr>
              <a:t>RESULTS</a:t>
            </a:r>
          </a:p>
        </p:txBody>
      </p:sp>
      <p:sp>
        <p:nvSpPr>
          <p:cNvPr id="11" name="Text Placeholder 10"/>
          <p:cNvSpPr>
            <a:spLocks noGrp="1"/>
          </p:cNvSpPr>
          <p:nvPr>
            <p:ph type="body" sz="quarter" idx="25"/>
          </p:nvPr>
        </p:nvSpPr>
        <p:spPr>
          <a:xfrm>
            <a:off x="29036963" y="4761310"/>
            <a:ext cx="8926116" cy="659789"/>
          </a:xfrm>
        </p:spPr>
        <p:txBody>
          <a:bodyPr/>
          <a:lstStyle/>
          <a:p>
            <a:r>
              <a:rPr lang="en-US" dirty="0">
                <a:solidFill>
                  <a:srgbClr val="000000"/>
                </a:solidFill>
              </a:rPr>
              <a:t>DISCUSSION</a:t>
            </a:r>
          </a:p>
        </p:txBody>
      </p:sp>
      <p:sp>
        <p:nvSpPr>
          <p:cNvPr id="12" name="Text Placeholder 11"/>
          <p:cNvSpPr>
            <a:spLocks noGrp="1"/>
          </p:cNvSpPr>
          <p:nvPr>
            <p:ph type="body" sz="quarter" idx="26"/>
          </p:nvPr>
        </p:nvSpPr>
        <p:spPr>
          <a:xfrm>
            <a:off x="29394308" y="5200965"/>
            <a:ext cx="8454559" cy="19593805"/>
          </a:xfrm>
        </p:spPr>
        <p:txBody>
          <a:bodyPr/>
          <a:lstStyle/>
          <a:p>
            <a:pPr marL="0" indent="0" algn="l">
              <a:buFont typeface="Arial" panose="020B0604020202020204" pitchFamily="34" charset="0"/>
              <a:buNone/>
            </a:pPr>
            <a:r>
              <a:rPr lang="en-US" sz="2900" b="0" i="0" u="none" strike="noStrike" dirty="0">
                <a:solidFill>
                  <a:srgbClr val="0D0D0D"/>
                </a:solidFill>
                <a:effectLst/>
                <a:latin typeface="Trebuchet MS" panose="020B0603020202020204" pitchFamily="34" charset="0"/>
              </a:rPr>
              <a:t>After witnessing and analyzing the ability of the YorkGPT system to generate accurate and relevant responses for users, the role of data integrity becomes clear in ensuring LLM System functionality. Collection, cleaning and transformation of data from current, verified sources - the York College Website - allows it to be divided into both static and dynamic categories. Then, applying it to Fine Tuning and RAG operations respectively, data can determine inherent generation behavior while also empowering the LLM with a constant stream of updated information. This source of reliable data, available through the Websites API, ensures not only data integrity, but also data transparency for what is used in model creation. </a:t>
            </a:r>
            <a:r>
              <a:rPr lang="en-US" sz="2900" dirty="0">
                <a:solidFill>
                  <a:srgbClr val="0D0D0D"/>
                </a:solidFill>
              </a:rPr>
              <a:t>Additionally, due to the minimal human input of this procedure, opportunities open for continuous, autonomous finetuning, of the model – something which is within the sights of this project. </a:t>
            </a:r>
            <a:r>
              <a:rPr lang="en-US" sz="2900" b="0" i="0" u="none" strike="noStrike" dirty="0">
                <a:solidFill>
                  <a:srgbClr val="0D0D0D"/>
                </a:solidFill>
                <a:effectLst/>
                <a:latin typeface="Trebuchet MS" panose="020B0603020202020204" pitchFamily="34" charset="0"/>
              </a:rPr>
              <a:t>However, there exist limitations in data collection. The ETL pipeline was achieved through API data collection</a:t>
            </a:r>
            <a:r>
              <a:rPr lang="en-US" sz="2900" dirty="0">
                <a:solidFill>
                  <a:srgbClr val="0D0D0D"/>
                </a:solidFill>
              </a:rPr>
              <a:t>, </a:t>
            </a:r>
            <a:r>
              <a:rPr lang="en-US" sz="2900" b="0" i="0" u="none" strike="noStrike" dirty="0">
                <a:solidFill>
                  <a:srgbClr val="0D0D0D"/>
                </a:solidFill>
                <a:effectLst/>
                <a:latin typeface="Trebuchet MS" panose="020B0603020202020204" pitchFamily="34" charset="0"/>
              </a:rPr>
              <a:t>transformation scripts and natural language processing. As such, the data provided to the model, while genuine, was limited to the textual information provided by the Website, which, from certain endpoints, could be minimal. Therefore, in certain contexts where students may inquire information, the model has reduced inference performance due to its lack of training on the topic. Likewise, if data was not present in vector stores, RAG capabilities were reduced. This limitation could be mitigated with more valid sources of data outside of the API, supplemented with more complex data collection scripts to process this data. However, this can increase overhead, requiring more resources for data collection, and thus, increasing model fine-tuning and context retrieval time. Thus, with more planning and resources, these issues can be resolved.</a:t>
            </a:r>
            <a:endParaRPr lang="en-US" sz="2900" b="0" dirty="0"/>
          </a:p>
        </p:txBody>
      </p:sp>
      <p:sp>
        <p:nvSpPr>
          <p:cNvPr id="13" name="Text Placeholder 12"/>
          <p:cNvSpPr>
            <a:spLocks noGrp="1"/>
          </p:cNvSpPr>
          <p:nvPr>
            <p:ph type="body" sz="quarter" idx="27"/>
          </p:nvPr>
        </p:nvSpPr>
        <p:spPr>
          <a:xfrm>
            <a:off x="28922751" y="24332741"/>
            <a:ext cx="8926116" cy="659789"/>
          </a:xfrm>
        </p:spPr>
        <p:txBody>
          <a:bodyPr/>
          <a:lstStyle/>
          <a:p>
            <a:r>
              <a:rPr lang="en-US" dirty="0">
                <a:solidFill>
                  <a:srgbClr val="000000"/>
                </a:solidFill>
              </a:rPr>
              <a:t>REFERENCES</a:t>
            </a:r>
          </a:p>
        </p:txBody>
      </p:sp>
      <p:sp>
        <p:nvSpPr>
          <p:cNvPr id="14" name="Text Placeholder 13"/>
          <p:cNvSpPr>
            <a:spLocks noGrp="1"/>
          </p:cNvSpPr>
          <p:nvPr>
            <p:ph type="body" sz="quarter" idx="28"/>
          </p:nvPr>
        </p:nvSpPr>
        <p:spPr>
          <a:xfrm>
            <a:off x="29437899" y="24724432"/>
            <a:ext cx="7064076" cy="1511932"/>
          </a:xfrm>
        </p:spPr>
        <p:txBody>
          <a:bodyPr/>
          <a:lstStyle/>
          <a:p>
            <a:pPr marL="0" marR="0" lvl="0" indent="0" algn="l" defTabSz="914400">
              <a:lnSpc>
                <a:spcPct val="100000"/>
              </a:lnSpc>
              <a:spcBef>
                <a:spcPts val="0"/>
              </a:spcBef>
              <a:spcAft>
                <a:spcPts val="0"/>
              </a:spcAft>
              <a:buClrTx/>
              <a:buSzTx/>
              <a:buFontTx/>
              <a:buNone/>
              <a:tabLst/>
              <a:defRPr/>
            </a:pPr>
            <a:r>
              <a:rPr lang="en-US" sz="2400" dirty="0"/>
              <a:t>Zhou, Chunting, et al. "Lima: Less is more for alignment." Advances in Neural Information Processing Systems 36 (2024).</a:t>
            </a:r>
            <a:endParaRPr lang="en-US" sz="3200" b="0" kern="1200" baseline="0" dirty="0">
              <a:solidFill>
                <a:schemeClr val="tx1"/>
              </a:solidFill>
              <a:effectLst/>
            </a:endParaRPr>
          </a:p>
        </p:txBody>
      </p:sp>
      <p:sp>
        <p:nvSpPr>
          <p:cNvPr id="15" name="Text Placeholder 14"/>
          <p:cNvSpPr>
            <a:spLocks noGrp="1"/>
          </p:cNvSpPr>
          <p:nvPr>
            <p:ph type="body" sz="quarter" idx="29"/>
          </p:nvPr>
        </p:nvSpPr>
        <p:spPr>
          <a:xfrm>
            <a:off x="29036963" y="26155423"/>
            <a:ext cx="8926116" cy="659789"/>
          </a:xfrm>
        </p:spPr>
        <p:txBody>
          <a:bodyPr/>
          <a:lstStyle/>
          <a:p>
            <a:r>
              <a:rPr lang="en-US" dirty="0">
                <a:solidFill>
                  <a:srgbClr val="000000"/>
                </a:solidFill>
              </a:rPr>
              <a:t>ACKNOWLEDGEMENTS</a:t>
            </a:r>
          </a:p>
        </p:txBody>
      </p:sp>
      <p:sp>
        <p:nvSpPr>
          <p:cNvPr id="16" name="Text Placeholder 15"/>
          <p:cNvSpPr>
            <a:spLocks noGrp="1"/>
          </p:cNvSpPr>
          <p:nvPr>
            <p:ph type="body" sz="quarter" idx="30"/>
          </p:nvPr>
        </p:nvSpPr>
        <p:spPr>
          <a:xfrm>
            <a:off x="29437899" y="26542467"/>
            <a:ext cx="8926116" cy="1419599"/>
          </a:xfrm>
        </p:spPr>
        <p:txBody>
          <a:bodyPr/>
          <a:lstStyle/>
          <a:p>
            <a:r>
              <a:rPr lang="en-US" dirty="0">
                <a:solidFill>
                  <a:srgbClr val="000000"/>
                </a:solidFill>
              </a:rPr>
              <a:t>Thank you Dr. Kamruzzaman, you are a wonderful mentor and motivator. Also, thank you to the York College IT team for their support, knowledge and wisdom.</a:t>
            </a:r>
          </a:p>
        </p:txBody>
      </p:sp>
      <p:sp>
        <p:nvSpPr>
          <p:cNvPr id="17" name="Text Placeholder 16"/>
          <p:cNvSpPr>
            <a:spLocks noGrp="1"/>
          </p:cNvSpPr>
          <p:nvPr>
            <p:ph type="body" sz="quarter" idx="96"/>
          </p:nvPr>
        </p:nvSpPr>
        <p:spPr>
          <a:xfrm>
            <a:off x="665687" y="8113138"/>
            <a:ext cx="8571649" cy="4066478"/>
          </a:xfrm>
        </p:spPr>
        <p:txBody>
          <a:bodyPr/>
          <a:lstStyle/>
          <a:p>
            <a:r>
              <a:rPr kumimoji="0" lang="en-US" sz="3400" b="0" i="0" u="none" strike="noStrike" kern="1200" cap="none" spc="0" normalizeH="0" baseline="0" noProof="0" dirty="0">
                <a:ln>
                  <a:noFill/>
                </a:ln>
                <a:solidFill>
                  <a:prstClr val="black"/>
                </a:solidFill>
                <a:effectLst/>
                <a:uLnTx/>
                <a:uFillTx/>
              </a:rPr>
              <a:t>Ultimately, this project aims to produce insights into the creation and use of Large Language Models developed with enterprise data, and the significance of data collection</a:t>
            </a:r>
            <a:r>
              <a:rPr lang="en-US" sz="3400" dirty="0">
                <a:solidFill>
                  <a:prstClr val="black"/>
                </a:solidFill>
              </a:rPr>
              <a:t> and </a:t>
            </a:r>
            <a:r>
              <a:rPr kumimoji="0" lang="en-US" sz="3400" b="0" i="0" u="none" strike="noStrike" kern="1200" cap="none" spc="0" normalizeH="0" baseline="0" noProof="0" dirty="0">
                <a:ln>
                  <a:noFill/>
                </a:ln>
                <a:solidFill>
                  <a:prstClr val="black"/>
                </a:solidFill>
                <a:effectLst/>
                <a:uLnTx/>
                <a:uFillTx/>
              </a:rPr>
              <a:t> transformation techniques to assure model quality and efficiency.</a:t>
            </a:r>
            <a:endParaRPr lang="en-US" dirty="0">
              <a:solidFill>
                <a:srgbClr val="000000"/>
              </a:solidFill>
            </a:endParaRPr>
          </a:p>
        </p:txBody>
      </p:sp>
      <p:sp>
        <p:nvSpPr>
          <p:cNvPr id="19" name="Text Placeholder 18"/>
          <p:cNvSpPr>
            <a:spLocks noGrp="1"/>
          </p:cNvSpPr>
          <p:nvPr>
            <p:ph type="body" sz="quarter" idx="150"/>
          </p:nvPr>
        </p:nvSpPr>
        <p:spPr>
          <a:xfrm>
            <a:off x="10158096" y="1604979"/>
            <a:ext cx="18744009" cy="1120140"/>
          </a:xfrm>
        </p:spPr>
        <p:txBody>
          <a:bodyPr/>
          <a:lstStyle/>
          <a:p>
            <a:r>
              <a:rPr lang="en-US" dirty="0">
                <a:solidFill>
                  <a:srgbClr val="000000"/>
                </a:solidFill>
              </a:rPr>
              <a:t>Darryl Nurse, Department of Math and Computer Science</a:t>
            </a:r>
          </a:p>
        </p:txBody>
      </p:sp>
      <p:sp>
        <p:nvSpPr>
          <p:cNvPr id="43" name="Text Placeholder 42"/>
          <p:cNvSpPr>
            <a:spLocks noGrp="1"/>
          </p:cNvSpPr>
          <p:nvPr>
            <p:ph type="body" sz="quarter" idx="184"/>
          </p:nvPr>
        </p:nvSpPr>
        <p:spPr>
          <a:xfrm>
            <a:off x="10158096" y="2727771"/>
            <a:ext cx="18744009" cy="1018309"/>
          </a:xfrm>
        </p:spPr>
        <p:txBody>
          <a:bodyPr/>
          <a:lstStyle/>
          <a:p>
            <a:r>
              <a:rPr lang="en-US" dirty="0">
                <a:solidFill>
                  <a:srgbClr val="000000"/>
                </a:solidFill>
              </a:rPr>
              <a:t>Mentor: Dr. Abu Kamruzzaman, Department of Business and Economics</a:t>
            </a:r>
          </a:p>
        </p:txBody>
      </p:sp>
      <p:sp>
        <p:nvSpPr>
          <p:cNvPr id="44" name="Text Placeholder 43"/>
          <p:cNvSpPr>
            <a:spLocks noGrp="1"/>
          </p:cNvSpPr>
          <p:nvPr>
            <p:ph type="body" sz="quarter" idx="185"/>
          </p:nvPr>
        </p:nvSpPr>
        <p:spPr>
          <a:xfrm>
            <a:off x="10158096" y="783428"/>
            <a:ext cx="18744009" cy="765070"/>
          </a:xfrm>
        </p:spPr>
        <p:txBody>
          <a:bodyPr>
            <a:normAutofit fontScale="55000" lnSpcReduction="20000"/>
          </a:bodyPr>
          <a:lstStyle/>
          <a:p>
            <a:r>
              <a:rPr lang="en-US" dirty="0">
                <a:solidFill>
                  <a:srgbClr val="000000"/>
                </a:solidFill>
              </a:rPr>
              <a:t>Data Integrity in Large Language Model (LLM) Retrieval Augmented Generation (RAG)</a:t>
            </a:r>
          </a:p>
        </p:txBody>
      </p:sp>
      <p:sp>
        <p:nvSpPr>
          <p:cNvPr id="4" name="Text Placeholder 1">
            <a:extLst>
              <a:ext uri="{FF2B5EF4-FFF2-40B4-BE49-F238E27FC236}">
                <a16:creationId xmlns:a16="http://schemas.microsoft.com/office/drawing/2014/main" id="{72524BC7-1A55-40B7-E46B-F334A4A11146}"/>
              </a:ext>
            </a:extLst>
          </p:cNvPr>
          <p:cNvSpPr txBox="1">
            <a:spLocks/>
          </p:cNvSpPr>
          <p:nvPr/>
        </p:nvSpPr>
        <p:spPr>
          <a:xfrm>
            <a:off x="684315" y="12320075"/>
            <a:ext cx="8746798" cy="15669654"/>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r>
              <a:rPr lang="en-US" sz="3100" b="0" dirty="0">
                <a:solidFill>
                  <a:schemeClr val="tx1"/>
                </a:solidFill>
              </a:rPr>
              <a:t>Large Language Model(LLM)s lend themselves to be among the most prominent applications of Generative Artificial Intelligence (Gen AI). These models are trained on vast amounts of textual data from various sources and can provide relational and semantic context between commonly occurring words, sentences and language structures. The textual data originates from existing websites, documents, books and articles, and serves as the scope of knowledge at which the LLM can operate. </a:t>
            </a:r>
            <a:r>
              <a:rPr lang="en-US" sz="3100" dirty="0"/>
              <a:t>However, in an age of dynamic information, this has its limitations. To incorporate new data models must be retrained, consuming large amounts of resources.</a:t>
            </a:r>
            <a:r>
              <a:rPr lang="en-US" sz="3100" b="0" dirty="0">
                <a:solidFill>
                  <a:schemeClr val="tx1"/>
                </a:solidFill>
              </a:rPr>
              <a:t> With Retrieval Augmented Generation (RAG), LLMs can draw data from sources they were not exposed to during training, enhancing their text generation capabilities and </a:t>
            </a:r>
            <a:r>
              <a:rPr lang="en-US" sz="3100" dirty="0"/>
              <a:t>increasing the extent of their knowledge. Although, like Finetuning, RAG has its own limitations – in applications where dynamic information is used to supplement model inference, data stored for retrieval must constantly be updated and verified. </a:t>
            </a:r>
            <a:r>
              <a:rPr lang="en-US" sz="3100" b="0" dirty="0">
                <a:solidFill>
                  <a:schemeClr val="tx1"/>
                </a:solidFill>
              </a:rPr>
              <a:t>In business grade systems, LLMs are used for interactions where users require more information than </a:t>
            </a:r>
            <a:r>
              <a:rPr lang="en-US" sz="3100" dirty="0"/>
              <a:t>what is quickly or readily available. </a:t>
            </a:r>
            <a:r>
              <a:rPr lang="en-US" sz="3100" b="0" dirty="0">
                <a:solidFill>
                  <a:schemeClr val="tx1"/>
                </a:solidFill>
              </a:rPr>
              <a:t>I</a:t>
            </a:r>
            <a:r>
              <a:rPr lang="en-US" sz="3100" dirty="0"/>
              <a:t>n this use case, m</a:t>
            </a:r>
            <a:r>
              <a:rPr lang="en-US" sz="3100" b="0" dirty="0">
                <a:solidFill>
                  <a:schemeClr val="tx1"/>
                </a:solidFill>
              </a:rPr>
              <a:t>anaging the source and application of data becomes integral, as it enhances LLM capabilities and ensures increased functionality to users.</a:t>
            </a:r>
          </a:p>
        </p:txBody>
      </p:sp>
      <p:sp>
        <p:nvSpPr>
          <p:cNvPr id="5" name="Text Placeholder 2">
            <a:extLst>
              <a:ext uri="{FF2B5EF4-FFF2-40B4-BE49-F238E27FC236}">
                <a16:creationId xmlns:a16="http://schemas.microsoft.com/office/drawing/2014/main" id="{82C672AF-EEA0-7D14-D471-A374A1F0529C}"/>
              </a:ext>
            </a:extLst>
          </p:cNvPr>
          <p:cNvSpPr txBox="1">
            <a:spLocks/>
          </p:cNvSpPr>
          <p:nvPr/>
        </p:nvSpPr>
        <p:spPr>
          <a:xfrm>
            <a:off x="596739" y="11895160"/>
            <a:ext cx="8921949" cy="659789"/>
          </a:xfrm>
          <a:prstGeom prst="rect">
            <a:avLst/>
          </a:prstGeom>
          <a:noFill/>
        </p:spPr>
        <p:txBody>
          <a:bodyPr wrap="square" lIns="80007" tIns="80007" rIns="80007" bIns="80007" anchor="ctr" anchorCtr="0">
            <a:spAutoFit/>
          </a:bodyPr>
          <a:lstStyle>
            <a:lvl1pPr marL="1440108" indent="-1440108" algn="ctr" defTabSz="3840288" rtl="0" eaLnBrk="1" latinLnBrk="0" hangingPunct="1">
              <a:spcBef>
                <a:spcPct val="20000"/>
              </a:spcBef>
              <a:buFont typeface="Arial" pitchFamily="34" charset="0"/>
              <a:buNone/>
              <a:defRPr sz="3200" b="1" u="sng" kern="1200" baseline="0">
                <a:solidFill>
                  <a:schemeClr val="accent5">
                    <a:lumMod val="50000"/>
                  </a:schemeClr>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00"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20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r>
              <a:rPr lang="en-US" dirty="0">
                <a:solidFill>
                  <a:schemeClr val="tx1"/>
                </a:solidFill>
              </a:rPr>
              <a:t>INTRODUCTION</a:t>
            </a:r>
          </a:p>
        </p:txBody>
      </p:sp>
      <p:sp>
        <p:nvSpPr>
          <p:cNvPr id="25" name="Text Placeholder 1">
            <a:extLst>
              <a:ext uri="{FF2B5EF4-FFF2-40B4-BE49-F238E27FC236}">
                <a16:creationId xmlns:a16="http://schemas.microsoft.com/office/drawing/2014/main" id="{CEE60DE1-ABC2-ECF6-7E77-A8E69CDB231A}"/>
              </a:ext>
            </a:extLst>
          </p:cNvPr>
          <p:cNvSpPr txBox="1">
            <a:spLocks/>
          </p:cNvSpPr>
          <p:nvPr/>
        </p:nvSpPr>
        <p:spPr>
          <a:xfrm>
            <a:off x="10393493" y="5182831"/>
            <a:ext cx="17559025" cy="3743312"/>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r>
              <a:rPr lang="en-US" sz="3100" dirty="0"/>
              <a:t>To accurately assess the role of data integrity in LLM and RAG capabilities, an application titled </a:t>
            </a:r>
            <a:r>
              <a:rPr lang="en-US" sz="3100" b="1" dirty="0"/>
              <a:t>YorkGPT</a:t>
            </a:r>
            <a:r>
              <a:rPr lang="en-US" sz="3100" dirty="0"/>
              <a:t> was created to provide a pipeline from data collection to the user. It was divided between two main subsystems: </a:t>
            </a:r>
            <a:r>
              <a:rPr lang="en-US" sz="3100" b="1" dirty="0"/>
              <a:t>Model Finetuning</a:t>
            </a:r>
            <a:r>
              <a:rPr lang="en-US" sz="3100" dirty="0"/>
              <a:t>, where training data is collected and applied to model weights, and </a:t>
            </a:r>
            <a:r>
              <a:rPr lang="en-US" sz="3100" b="1" dirty="0"/>
              <a:t>Model Inference</a:t>
            </a:r>
            <a:r>
              <a:rPr lang="en-US" sz="3100" dirty="0"/>
              <a:t>, in which the model generated a response based on the user's query and context derived from Retrieval Augmented Generation. These two subsystems belonged to the Server-side architecture and were encapsulated with Docker containerization to run on a GPU accelerated machine for enhanced training and inference speed. </a:t>
            </a:r>
            <a:endParaRPr lang="en-US" sz="3100" b="1" dirty="0"/>
          </a:p>
        </p:txBody>
      </p:sp>
      <p:sp>
        <p:nvSpPr>
          <p:cNvPr id="32" name="Text Placeholder 8">
            <a:extLst>
              <a:ext uri="{FF2B5EF4-FFF2-40B4-BE49-F238E27FC236}">
                <a16:creationId xmlns:a16="http://schemas.microsoft.com/office/drawing/2014/main" id="{51B9E8C8-C6CD-4FED-1352-B7728A19FD8A}"/>
              </a:ext>
            </a:extLst>
          </p:cNvPr>
          <p:cNvSpPr txBox="1">
            <a:spLocks/>
          </p:cNvSpPr>
          <p:nvPr/>
        </p:nvSpPr>
        <p:spPr>
          <a:xfrm>
            <a:off x="10340976" y="25896451"/>
            <a:ext cx="17304384" cy="1388822"/>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algn="ctr"/>
            <a:r>
              <a:rPr lang="en-US" sz="3200" dirty="0">
                <a:solidFill>
                  <a:srgbClr val="000000"/>
                </a:solidFill>
              </a:rPr>
              <a:t>The model’s higher performance against factual, procedural and advisory queries highlights the role data integrity plays in ensuring LLM functionality. </a:t>
            </a:r>
          </a:p>
        </p:txBody>
      </p:sp>
      <p:sp>
        <p:nvSpPr>
          <p:cNvPr id="18" name="Text Placeholder 6">
            <a:extLst>
              <a:ext uri="{FF2B5EF4-FFF2-40B4-BE49-F238E27FC236}">
                <a16:creationId xmlns:a16="http://schemas.microsoft.com/office/drawing/2014/main" id="{3CD90B18-C3B4-626C-EF89-A0BDD9C26A84}"/>
              </a:ext>
            </a:extLst>
          </p:cNvPr>
          <p:cNvSpPr txBox="1">
            <a:spLocks/>
          </p:cNvSpPr>
          <p:nvPr/>
        </p:nvSpPr>
        <p:spPr>
          <a:xfrm>
            <a:off x="10349596" y="12855025"/>
            <a:ext cx="17968288" cy="1835098"/>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defTabSz="4389120">
              <a:spcBef>
                <a:spcPts val="0"/>
              </a:spcBef>
              <a:buFontTx/>
              <a:buNone/>
              <a:defRPr/>
            </a:pPr>
            <a:r>
              <a:rPr lang="en-US" sz="3100" dirty="0">
                <a:solidFill>
                  <a:prstClr val="black"/>
                </a:solidFill>
              </a:rPr>
              <a:t>Utilizing this system to generate responses from the YorkGPT model with RAG, analysis of the factuality, relevance and quality of the generated response provides insight into the role data integrity plays in LLM development and deployment.</a:t>
            </a:r>
          </a:p>
        </p:txBody>
      </p:sp>
      <p:pic>
        <p:nvPicPr>
          <p:cNvPr id="29" name="Picture 28" descr="A graph of a bar chart&#10;&#10;Description automatically generated with medium confidence">
            <a:extLst>
              <a:ext uri="{FF2B5EF4-FFF2-40B4-BE49-F238E27FC236}">
                <a16:creationId xmlns:a16="http://schemas.microsoft.com/office/drawing/2014/main" id="{BE72196E-5146-923E-A118-C5DDE766B544}"/>
              </a:ext>
            </a:extLst>
          </p:cNvPr>
          <p:cNvPicPr>
            <a:picLocks noChangeAspect="1"/>
          </p:cNvPicPr>
          <p:nvPr/>
        </p:nvPicPr>
        <p:blipFill>
          <a:blip r:embed="rId4">
            <a:extLst>
              <a:ext uri="{28A0092B-C50C-407E-A947-70E740481C1C}">
                <a14:useLocalDpi xmlns:a14="http://schemas.microsoft.com/office/drawing/2010/main" val="0"/>
              </a:ext>
            </a:extLst>
          </a:blip>
          <a:srcRect r="25320" b="6697"/>
          <a:stretch/>
        </p:blipFill>
        <p:spPr>
          <a:xfrm>
            <a:off x="19849750" y="18025828"/>
            <a:ext cx="8239534" cy="6326461"/>
          </a:xfrm>
          <a:prstGeom prst="rect">
            <a:avLst/>
          </a:prstGeom>
        </p:spPr>
      </p:pic>
      <p:pic>
        <p:nvPicPr>
          <p:cNvPr id="35" name="Picture 34" descr="A screenshot of a computer code&#10;&#10;Description automatically generated">
            <a:extLst>
              <a:ext uri="{FF2B5EF4-FFF2-40B4-BE49-F238E27FC236}">
                <a16:creationId xmlns:a16="http://schemas.microsoft.com/office/drawing/2014/main" id="{EDB37EFE-D262-B531-BC53-52540E73DD65}"/>
              </a:ext>
            </a:extLst>
          </p:cNvPr>
          <p:cNvPicPr>
            <a:picLocks noChangeAspect="1"/>
          </p:cNvPicPr>
          <p:nvPr/>
        </p:nvPicPr>
        <p:blipFill>
          <a:blip r:embed="rId5">
            <a:extLst>
              <a:ext uri="{28A0092B-C50C-407E-A947-70E740481C1C}">
                <a14:useLocalDpi xmlns:a14="http://schemas.microsoft.com/office/drawing/2010/main" val="0"/>
              </a:ext>
            </a:extLst>
          </a:blip>
          <a:srcRect t="338" b="-1"/>
          <a:stretch/>
        </p:blipFill>
        <p:spPr>
          <a:xfrm>
            <a:off x="10340976" y="18399759"/>
            <a:ext cx="9804226" cy="5642649"/>
          </a:xfrm>
          <a:prstGeom prst="rect">
            <a:avLst/>
          </a:prstGeom>
        </p:spPr>
      </p:pic>
      <p:sp>
        <p:nvSpPr>
          <p:cNvPr id="38" name="Text Placeholder 6">
            <a:extLst>
              <a:ext uri="{FF2B5EF4-FFF2-40B4-BE49-F238E27FC236}">
                <a16:creationId xmlns:a16="http://schemas.microsoft.com/office/drawing/2014/main" id="{5DFADD45-8C0D-8F36-4C42-CB135E527BA7}"/>
              </a:ext>
            </a:extLst>
          </p:cNvPr>
          <p:cNvSpPr txBox="1">
            <a:spLocks/>
          </p:cNvSpPr>
          <p:nvPr/>
        </p:nvSpPr>
        <p:spPr>
          <a:xfrm>
            <a:off x="10340976" y="14387688"/>
            <a:ext cx="17968288" cy="3266259"/>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defTabSz="4389120">
              <a:spcBef>
                <a:spcPts val="0"/>
              </a:spcBef>
              <a:buFontTx/>
              <a:buNone/>
              <a:defRPr/>
            </a:pPr>
            <a:r>
              <a:rPr lang="en-US" sz="3100" dirty="0">
                <a:solidFill>
                  <a:prstClr val="black"/>
                </a:solidFill>
              </a:rPr>
              <a:t>A small dataset of verified question-answer pairs was generated from endpoints of the API used to train the model. The questions from this dataset, divided into three categories, were presented to the model, and once responses were collected alongside those of the base model, Phi3-Mini, similarity analysis of the generated text and verified data was performed using combined methodologies of Sentence-BERT Embeddings and Recall-Oriented Understudy for Gisting Evaluation (ROUGE).</a:t>
            </a:r>
          </a:p>
        </p:txBody>
      </p:sp>
      <p:sp>
        <p:nvSpPr>
          <p:cNvPr id="39" name="Text Placeholder 6">
            <a:extLst>
              <a:ext uri="{FF2B5EF4-FFF2-40B4-BE49-F238E27FC236}">
                <a16:creationId xmlns:a16="http://schemas.microsoft.com/office/drawing/2014/main" id="{A9DE57AB-C554-5106-E2FC-AC9B37B441A7}"/>
              </a:ext>
            </a:extLst>
          </p:cNvPr>
          <p:cNvSpPr txBox="1">
            <a:spLocks/>
          </p:cNvSpPr>
          <p:nvPr/>
        </p:nvSpPr>
        <p:spPr>
          <a:xfrm>
            <a:off x="19497251" y="24367585"/>
            <a:ext cx="9354534" cy="1142600"/>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algn="ctr" defTabSz="4389120">
              <a:spcBef>
                <a:spcPts val="0"/>
              </a:spcBef>
              <a:buFontTx/>
              <a:buNone/>
              <a:defRPr/>
            </a:pPr>
            <a:r>
              <a:rPr lang="en-US" sz="2400" u="sng" dirty="0">
                <a:solidFill>
                  <a:prstClr val="black"/>
                </a:solidFill>
              </a:rPr>
              <a:t>Figure 2: Chart Depicting the Average Similarity Index Percentage of Categorical Model Responses  </a:t>
            </a:r>
          </a:p>
        </p:txBody>
      </p:sp>
      <p:sp>
        <p:nvSpPr>
          <p:cNvPr id="40" name="Text Placeholder 6">
            <a:extLst>
              <a:ext uri="{FF2B5EF4-FFF2-40B4-BE49-F238E27FC236}">
                <a16:creationId xmlns:a16="http://schemas.microsoft.com/office/drawing/2014/main" id="{922EB03F-43A3-431B-5A18-C657C184D518}"/>
              </a:ext>
            </a:extLst>
          </p:cNvPr>
          <p:cNvSpPr txBox="1">
            <a:spLocks/>
          </p:cNvSpPr>
          <p:nvPr/>
        </p:nvSpPr>
        <p:spPr>
          <a:xfrm>
            <a:off x="9774321" y="24414554"/>
            <a:ext cx="9354534" cy="1142600"/>
          </a:xfrm>
          <a:prstGeom prst="rect">
            <a:avLst/>
          </a:prstGeom>
        </p:spPr>
        <p:txBody>
          <a:bodyPr wrap="square" lIns="200015" tIns="200015" rIns="200015" bIns="200015">
            <a:spAutoFit/>
          </a:bodyPr>
          <a:lstStyle>
            <a:lvl1pPr marL="0" indent="0" algn="l" defTabSz="3840288" rtl="0" eaLnBrk="1" latinLnBrk="0" hangingPunct="1">
              <a:spcBef>
                <a:spcPct val="20000"/>
              </a:spcBef>
              <a:buFont typeface="Arial" pitchFamily="34" charset="0"/>
              <a:buNone/>
              <a:defRPr sz="2200" kern="1200">
                <a:solidFill>
                  <a:schemeClr val="tx1"/>
                </a:solidFill>
                <a:latin typeface="Trebuchet MS" pitchFamily="34" charset="0"/>
                <a:ea typeface="+mn-ea"/>
                <a:cs typeface="+mn-cs"/>
              </a:defRPr>
            </a:lvl1pPr>
            <a:lvl2pPr marL="1300097"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800135" indent="-500037"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50177" indent="-550042"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750206" indent="-400030" algn="l" defTabSz="3840288"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algn="ctr" defTabSz="4389120">
              <a:spcBef>
                <a:spcPts val="0"/>
              </a:spcBef>
              <a:buFontTx/>
              <a:buNone/>
              <a:defRPr/>
            </a:pPr>
            <a:r>
              <a:rPr lang="en-US" sz="2400" u="sng" dirty="0">
                <a:solidFill>
                  <a:prstClr val="black"/>
                </a:solidFill>
              </a:rPr>
              <a:t>Figure 1: Code Snippet of the Sentence Similarity </a:t>
            </a:r>
          </a:p>
          <a:p>
            <a:pPr algn="ctr" defTabSz="4389120">
              <a:spcBef>
                <a:spcPts val="0"/>
              </a:spcBef>
              <a:buFontTx/>
              <a:buNone/>
              <a:defRPr/>
            </a:pPr>
            <a:r>
              <a:rPr lang="en-US" sz="2400" u="sng" dirty="0">
                <a:solidFill>
                  <a:prstClr val="black"/>
                </a:solidFill>
              </a:rPr>
              <a:t>Analysis Function</a:t>
            </a:r>
          </a:p>
        </p:txBody>
      </p:sp>
      <p:pic>
        <p:nvPicPr>
          <p:cNvPr id="28" name="Picture 27" descr="A black and red logo&#10;&#10;Description automatically generated">
            <a:extLst>
              <a:ext uri="{FF2B5EF4-FFF2-40B4-BE49-F238E27FC236}">
                <a16:creationId xmlns:a16="http://schemas.microsoft.com/office/drawing/2014/main" id="{6596FD50-A6CA-A894-0F50-EC01554578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77" y="-1352115"/>
            <a:ext cx="11287095" cy="6143610"/>
          </a:xfrm>
          <a:prstGeom prst="rect">
            <a:avLst/>
          </a:prstGeom>
        </p:spPr>
      </p:pic>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444063ACFD674BAA8FA68636491554" ma:contentTypeVersion="13" ma:contentTypeDescription="Create a new document." ma:contentTypeScope="" ma:versionID="7d866094072a8d4c7778f1d6189b8f1a">
  <xsd:schema xmlns:xsd="http://www.w3.org/2001/XMLSchema" xmlns:xs="http://www.w3.org/2001/XMLSchema" xmlns:p="http://schemas.microsoft.com/office/2006/metadata/properties" xmlns:ns3="0c1ebfb0-3346-4c5e-b85c-967f72e5d9b3" xmlns:ns4="e9e58cfe-9f0b-457a-8dd0-c4e210343d47" targetNamespace="http://schemas.microsoft.com/office/2006/metadata/properties" ma:root="true" ma:fieldsID="c977210bbc06ea9a7ed5de35ea1c7db1" ns3:_="" ns4:_="">
    <xsd:import namespace="0c1ebfb0-3346-4c5e-b85c-967f72e5d9b3"/>
    <xsd:import namespace="e9e58cfe-9f0b-457a-8dd0-c4e210343d47"/>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ebfb0-3346-4c5e-b85c-967f72e5d9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e58cfe-9f0b-457a-8dd0-c4e210343d4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c1ebfb0-3346-4c5e-b85c-967f72e5d9b3" xsi:nil="true"/>
  </documentManagement>
</p:properties>
</file>

<file path=customXml/itemProps1.xml><?xml version="1.0" encoding="utf-8"?>
<ds:datastoreItem xmlns:ds="http://schemas.openxmlformats.org/officeDocument/2006/customXml" ds:itemID="{53510652-821A-4BFF-93DA-877612E573DA}">
  <ds:schemaRefs>
    <ds:schemaRef ds:uri="http://schemas.microsoft.com/sharepoint/v3/contenttype/forms"/>
  </ds:schemaRefs>
</ds:datastoreItem>
</file>

<file path=customXml/itemProps2.xml><?xml version="1.0" encoding="utf-8"?>
<ds:datastoreItem xmlns:ds="http://schemas.openxmlformats.org/officeDocument/2006/customXml" ds:itemID="{422F67DF-6B93-4F38-89B3-FC979F3802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ebfb0-3346-4c5e-b85c-967f72e5d9b3"/>
    <ds:schemaRef ds:uri="e9e58cfe-9f0b-457a-8dd0-c4e210343d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0646EC-F95D-4FDD-8F5F-462BF9A70711}">
  <ds:schemaRefs>
    <ds:schemaRef ds:uri="http://purl.org/dc/elements/1.1/"/>
    <ds:schemaRef ds:uri="0c1ebfb0-3346-4c5e-b85c-967f72e5d9b3"/>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e9e58cfe-9f0b-457a-8dd0-c4e210343d47"/>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LLMRAG Undergraduate Research_v1</Template>
  <TotalTime>635</TotalTime>
  <Words>1111</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PosterPresentations.com-36x48_Trifold_Template-V3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darryl.nurse@yorkmail.cuny.edu</dc:creator>
  <dc:description>This template is the property of PosterPresentations.com. Call us if you need help with this poster template._x000d_
1-866-649-3004           _x000d_
 (c)PosterPresentations.com</dc:description>
  <cp:lastModifiedBy>darryl.nurse@yorkmail.cuny.edu</cp:lastModifiedBy>
  <cp:revision>2</cp:revision>
  <cp:lastPrinted>2013-04-09T01:42:37Z</cp:lastPrinted>
  <dcterms:created xsi:type="dcterms:W3CDTF">2024-10-26T04:25:07Z</dcterms:created>
  <dcterms:modified xsi:type="dcterms:W3CDTF">2024-12-19T16:05:00Z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0x010100A2444063ACFD674BAA8FA68636491554</vt:lpwstr>
  </property>
</Properties>
</file>