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7" r:id="rId8"/>
    <p:sldId id="278" r:id="rId9"/>
    <p:sldId id="269" r:id="rId10"/>
    <p:sldId id="268" r:id="rId11"/>
    <p:sldId id="276" r:id="rId12"/>
    <p:sldId id="265" r:id="rId13"/>
    <p:sldId id="272" r:id="rId14"/>
    <p:sldId id="261" r:id="rId15"/>
    <p:sldId id="280" r:id="rId16"/>
    <p:sldId id="270" r:id="rId17"/>
    <p:sldId id="271" r:id="rId18"/>
    <p:sldId id="262" r:id="rId19"/>
    <p:sldId id="274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56" y="1485899"/>
            <a:ext cx="9456941" cy="248822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lgerian" panose="04020705040A02060702" pitchFamily="82" charset="0"/>
              </a:rPr>
              <a:t>Detection of Alzheimer’s Disease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032" y="5264171"/>
            <a:ext cx="5289388" cy="10968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Darryl Pinto			dp6417@rit.edu</a:t>
            </a:r>
          </a:p>
          <a:p>
            <a:pPr algn="l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Renzil Dourado		rd9012@rit.edu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26881" y="3806928"/>
            <a:ext cx="528938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CSCI 630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Prof. Huang Yuxiao</a:t>
            </a:r>
          </a:p>
        </p:txBody>
      </p:sp>
    </p:spTree>
    <p:extLst>
      <p:ext uri="{BB962C8B-B14F-4D97-AF65-F5344CB8AC3E}">
        <p14:creationId xmlns:p14="http://schemas.microsoft.com/office/powerpoint/2010/main" val="147254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94" y="1093177"/>
            <a:ext cx="5667375" cy="5522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8936" y="562680"/>
            <a:ext cx="313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CSV file looked like..</a:t>
            </a:r>
          </a:p>
        </p:txBody>
      </p:sp>
    </p:spTree>
    <p:extLst>
      <p:ext uri="{BB962C8B-B14F-4D97-AF65-F5344CB8AC3E}">
        <p14:creationId xmlns:p14="http://schemas.microsoft.com/office/powerpoint/2010/main" val="81850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766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then split our dataset in the ratio 60:40 for training and testing respectively.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CSV file containing 60% of the data was then used to create our model and a decision tree.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remaining 40% of the data was then used to test the model created.</a:t>
            </a:r>
          </a:p>
        </p:txBody>
      </p:sp>
    </p:spTree>
    <p:extLst>
      <p:ext uri="{BB962C8B-B14F-4D97-AF65-F5344CB8AC3E}">
        <p14:creationId xmlns:p14="http://schemas.microsoft.com/office/powerpoint/2010/main" val="292625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270000"/>
            <a:ext cx="9183402" cy="51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6123"/>
            <a:ext cx="8596668" cy="1320800"/>
          </a:xfrm>
        </p:spPr>
        <p:txBody>
          <a:bodyPr/>
          <a:lstStyle/>
          <a:p>
            <a:r>
              <a:rPr lang="en-US" dirty="0"/>
              <a:t>K nearest neighbors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Another model built using KNN- K nearest neighbors method.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We provide the training dataset along with their labels.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Our data has 3 features, black, white and gray, so a 3D model.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For testing with k=11, it checks the labels of 11 neighbors, finds the nearest “group” and assigns this group’s label to the testing data.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Again 60:40 ratio was used for training : testing.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4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38135"/>
            <a:ext cx="9500616" cy="1320800"/>
          </a:xfrm>
        </p:spPr>
        <p:txBody>
          <a:bodyPr/>
          <a:lstStyle/>
          <a:p>
            <a:r>
              <a:rPr lang="en-US" dirty="0"/>
              <a:t>Model Analysis and Results using Decision Tree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7944" y="1477383"/>
            <a:ext cx="8639866" cy="562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GB" altLang="en-US" sz="1900" dirty="0">
                <a:latin typeface="+mn-lt"/>
              </a:rPr>
              <a:t>Data Set size: </a:t>
            </a:r>
            <a:r>
              <a:rPr lang="en-US" sz="1900" dirty="0">
                <a:latin typeface="+mn-lt"/>
              </a:rPr>
              <a:t>415</a:t>
            </a:r>
            <a:endParaRPr lang="en-GB" altLang="en-US" sz="1900" dirty="0">
              <a:latin typeface="+mn-lt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GB" altLang="en-US" sz="1900" dirty="0">
                <a:latin typeface="+mn-lt"/>
              </a:rPr>
              <a:t>Training :Testing = 60:40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900" dirty="0">
                <a:latin typeface="+mn-lt"/>
              </a:rPr>
              <a:t>The overall accuracy of our Decision Tree model is approximately 72.28%.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900" dirty="0">
                <a:latin typeface="+mn-lt"/>
              </a:rPr>
              <a:t>Cross validation resulted in a more consistent accuracy of approximately 75.80%.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68991"/>
              </p:ext>
            </p:extLst>
          </p:nvPr>
        </p:nvGraphicFramePr>
        <p:xfrm>
          <a:off x="2054257" y="3107591"/>
          <a:ext cx="5331460" cy="1969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27744588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292506732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58025024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755202842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61546844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Early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IN" sz="1100">
                          <a:effectLst/>
                        </a:rPr>
                        <a:t>Final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IN" sz="1100">
                          <a:effectLst/>
                        </a:rPr>
                        <a:t>Total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880797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Early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79211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32782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IN" sz="1100">
                          <a:effectLst/>
                        </a:rPr>
                        <a:t>Final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52721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523271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 rot="16200000">
            <a:off x="1139381" y="3957951"/>
            <a:ext cx="1297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2150" algn="ctr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Class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07549" y="2738259"/>
            <a:ext cx="1599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2150" algn="ctr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Class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363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72393"/>
            <a:ext cx="9500616" cy="1320800"/>
          </a:xfrm>
        </p:spPr>
        <p:txBody>
          <a:bodyPr/>
          <a:lstStyle/>
          <a:p>
            <a:r>
              <a:rPr lang="en-US" dirty="0"/>
              <a:t>Model Analysis and Results using KNN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7944" y="1477383"/>
            <a:ext cx="8639866" cy="562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GB" altLang="en-US" sz="1900" dirty="0">
                <a:latin typeface="+mn-lt"/>
              </a:rPr>
              <a:t>Data Set size: </a:t>
            </a:r>
            <a:r>
              <a:rPr lang="en-US" sz="1900" dirty="0">
                <a:latin typeface="+mn-lt"/>
              </a:rPr>
              <a:t>415</a:t>
            </a:r>
            <a:endParaRPr lang="en-GB" altLang="en-US" sz="1900" dirty="0">
              <a:latin typeface="+mn-lt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GB" altLang="en-US" sz="1900" dirty="0">
                <a:latin typeface="+mn-lt"/>
              </a:rPr>
              <a:t>Training :Testing = 60:40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900" dirty="0">
                <a:latin typeface="+mn-lt"/>
              </a:rPr>
              <a:t>The overall accuracy of our KNN model is approximately 81.92%.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endParaRPr lang="en-US" sz="19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900" dirty="0">
                <a:latin typeface="+mn-lt"/>
              </a:rPr>
              <a:t>Cross validation resulted in a more consistent accuracy of approximately 79.39%.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endParaRPr lang="en-US" sz="1900" dirty="0">
              <a:latin typeface="+mn-lt"/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66402"/>
              </p:ext>
            </p:extLst>
          </p:nvPr>
        </p:nvGraphicFramePr>
        <p:xfrm>
          <a:off x="2054257" y="3107591"/>
          <a:ext cx="5331460" cy="1969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27744588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292506732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58025024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755202842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61546844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Early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IN" sz="1100">
                          <a:effectLst/>
                        </a:rPr>
                        <a:t>Final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IN" sz="1100">
                          <a:effectLst/>
                        </a:rPr>
                        <a:t>Total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880797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Early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79211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32782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IN" sz="1100">
                          <a:effectLst/>
                        </a:rPr>
                        <a:t>Final 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52721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523271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 rot="16200000">
            <a:off x="1139381" y="3957951"/>
            <a:ext cx="1297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2150" algn="ctr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Class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07549" y="2738259"/>
            <a:ext cx="1599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2150" algn="ctr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Class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898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223" y="2191621"/>
            <a:ext cx="2762592" cy="3264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21" y="2134075"/>
            <a:ext cx="2811285" cy="3322428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564674" y="649575"/>
            <a:ext cx="8596668" cy="82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427405" y="1001316"/>
            <a:ext cx="8596668" cy="424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427405" y="7037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498714" y="1528676"/>
            <a:ext cx="849304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692150" algn="ctr"/>
              </a:tabLst>
            </a:pPr>
            <a:r>
              <a:rPr lang="en-US" sz="1900" dirty="0">
                <a:solidFill>
                  <a:schemeClr val="tx1"/>
                </a:solidFill>
              </a:rPr>
              <a:t>Given an input like </a:t>
            </a:r>
          </a:p>
        </p:txBody>
      </p:sp>
    </p:spTree>
    <p:extLst>
      <p:ext uri="{BB962C8B-B14F-4D97-AF65-F5344CB8AC3E}">
        <p14:creationId xmlns:p14="http://schemas.microsoft.com/office/powerpoint/2010/main" val="122906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223" y="2191621"/>
            <a:ext cx="2762592" cy="3264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21" y="2134075"/>
            <a:ext cx="2811285" cy="3322428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564674" y="649575"/>
            <a:ext cx="8596668" cy="82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427405" y="1001316"/>
            <a:ext cx="8596668" cy="424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427405" y="7037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498714" y="1528676"/>
            <a:ext cx="849304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buClrTx/>
              <a:buFont typeface="Wingdings" panose="05000000000000000000" pitchFamily="2" charset="2"/>
              <a:buChar char="Ø"/>
              <a:tabLst>
                <a:tab pos="692150" algn="ctr"/>
              </a:tabLst>
            </a:pPr>
            <a:r>
              <a:rPr lang="en-US" sz="1900" dirty="0">
                <a:solidFill>
                  <a:schemeClr val="tx1"/>
                </a:solidFill>
              </a:rPr>
              <a:t>Our model will output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807232" y="4993062"/>
            <a:ext cx="8487922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Middle Stage                Final Stage</a:t>
            </a:r>
          </a:p>
        </p:txBody>
      </p:sp>
    </p:spTree>
    <p:extLst>
      <p:ext uri="{BB962C8B-B14F-4D97-AF65-F5344CB8AC3E}">
        <p14:creationId xmlns:p14="http://schemas.microsoft.com/office/powerpoint/2010/main" val="18784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0635"/>
            <a:ext cx="8493044" cy="3880773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There isn’t a cure for Alzheimer’s Disease found yet, but if detected on time it will help patients to get the best medical care and most importantly time to look after their affairs.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Even in case of the most minor doubt, this test can be recommended as it is harmless.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This totally automates the detection process. </a:t>
            </a:r>
          </a:p>
        </p:txBody>
      </p:sp>
    </p:spTree>
    <p:extLst>
      <p:ext uri="{BB962C8B-B14F-4D97-AF65-F5344CB8AC3E}">
        <p14:creationId xmlns:p14="http://schemas.microsoft.com/office/powerpoint/2010/main" val="364119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2181"/>
            <a:ext cx="8596668" cy="3880773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If we have access to more data, we would be able to train the model better.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If we have access to a dataset having MRI scans of a perfectly normal brain, the model will be able to detect the presence or absence of the disease as well.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If we obtain MRI scans which are already classified by professionals as early, middle and final stage, our model would be practical.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Possibly build a GUI, where we would be able to upload an MRI scan and display the stage of Alzheimer’s Disease.</a:t>
            </a:r>
          </a:p>
        </p:txBody>
      </p:sp>
    </p:spTree>
    <p:extLst>
      <p:ext uri="{BB962C8B-B14F-4D97-AF65-F5344CB8AC3E}">
        <p14:creationId xmlns:p14="http://schemas.microsoft.com/office/powerpoint/2010/main" val="36816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34" y="1182078"/>
            <a:ext cx="8596668" cy="5636916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Problem Definition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Motivation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Method – Decision Tree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Data Cleaning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K means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CSV File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Training &amp; Testing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Decision Tree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K nearest neighbors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Model Analysis and Results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0234" y="521678"/>
            <a:ext cx="8596668" cy="1320800"/>
          </a:xfrm>
        </p:spPr>
        <p:txBody>
          <a:bodyPr/>
          <a:lstStyle/>
          <a:p>
            <a:r>
              <a:rPr lang="en-US" dirty="0"/>
              <a:t>Topics:</a:t>
            </a:r>
          </a:p>
        </p:txBody>
      </p:sp>
    </p:spTree>
    <p:extLst>
      <p:ext uri="{BB962C8B-B14F-4D97-AF65-F5344CB8AC3E}">
        <p14:creationId xmlns:p14="http://schemas.microsoft.com/office/powerpoint/2010/main" val="388838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04" y="2376853"/>
            <a:ext cx="8596668" cy="13208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12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349" y="2473571"/>
            <a:ext cx="8596668" cy="13208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Algerian" panose="04020705040A02060702" pitchFamily="8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189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1507"/>
            <a:ext cx="9266766" cy="3834493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Alzheimer’s disease is a type of dementia which causes problems with memory, thinking, and normal behavior.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This disease is characterized with a reduction in the size of the brain.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current detection systems use PET (Positron Emission Tomography) scans.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this method radioactive fluid is injected into the patient to detect the glucose metabolism in the brain.</a:t>
            </a:r>
          </a:p>
        </p:txBody>
      </p:sp>
    </p:spTree>
    <p:extLst>
      <p:ext uri="{BB962C8B-B14F-4D97-AF65-F5344CB8AC3E}">
        <p14:creationId xmlns:p14="http://schemas.microsoft.com/office/powerpoint/2010/main" val="96651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428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Motivation: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PET scans mentioned above MAY have harmful effects, as a person must be exposed to some amount of radioactive fluid.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These fluids may have side effects on a patient such as allergic  reactions.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Also, there are many precautions to be taken to prepare for this test, especially if a woman is pregnant.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Taking this into consideration, PET scans are advised to patients only in case of strong symptoms or in later stages of Alzheimer’s Disease.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5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4045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4253"/>
            <a:ext cx="8596668" cy="424773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Our proposed method makes use of MRI scans of a patient’s brain.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dataset we used consists of 415 MRI scans of patients already known to have Alzheimer’s Disease.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MRI scan had different colored pixels and the part of the brain that was shrunk appeared in black colored pixels (Not perfectly black).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2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935"/>
            <a:ext cx="8596668" cy="489084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order to obtain only the brain part of the MRI scan, skull stripping needed to be performed.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Raw Image   		        Processed Image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We could use image processing to strip off the skull and obtain only the brain part of the scan.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Keep count of the number of perfectly black pixels.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66" y="2714721"/>
            <a:ext cx="16764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64" y="2714721"/>
            <a:ext cx="1676400" cy="19812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334608" y="3560885"/>
            <a:ext cx="931984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0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2838"/>
            <a:ext cx="8596668" cy="1320800"/>
          </a:xfrm>
        </p:spPr>
        <p:txBody>
          <a:bodyPr/>
          <a:lstStyle/>
          <a:p>
            <a:r>
              <a:rPr lang="en-US" dirty="0"/>
              <a:t>K Means: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973" y="1984741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We then performed Image Analysis on each MRI scan to find the number of black, white and gray pixels.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This was done using K-means clustering in MATLAB with an output requirement of 3 clusters.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K-means clustered pixels of similar intensities into black, white and gray.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70" y="4345500"/>
            <a:ext cx="7362582" cy="8839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49070" y="4233431"/>
            <a:ext cx="2230562" cy="1169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3849" y="4233431"/>
            <a:ext cx="2047803" cy="1169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632" y="4202810"/>
            <a:ext cx="3084218" cy="1169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6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93" y="417034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K Means: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208" y="3490546"/>
            <a:ext cx="1160584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27405" y="5305955"/>
            <a:ext cx="8596668" cy="128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K means								       After K means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426" y="1929127"/>
            <a:ext cx="3042346" cy="362184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36" y="1929127"/>
            <a:ext cx="3174486" cy="36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9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3"/>
            <a:ext cx="8596668" cy="1320800"/>
          </a:xfrm>
        </p:spPr>
        <p:txBody>
          <a:bodyPr/>
          <a:lstStyle/>
          <a:p>
            <a:r>
              <a:rPr lang="en-US" dirty="0"/>
              <a:t>CSV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CSV file was created containing the information of each image and the type of pixels associated with it.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Based on a particular value for the number of black pixels, white pixels and gray pixels, each of these images were assigned a particular stage of the disease( Early/Middle/Final)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52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874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Detection of Alzheimer’s Disease </vt:lpstr>
      <vt:lpstr>Topics:</vt:lpstr>
      <vt:lpstr>Introduction  Problem Definition:</vt:lpstr>
      <vt:lpstr>Introduction  Motivation:</vt:lpstr>
      <vt:lpstr>Method: </vt:lpstr>
      <vt:lpstr>Data Cleaning</vt:lpstr>
      <vt:lpstr>K Means:</vt:lpstr>
      <vt:lpstr>K Means:</vt:lpstr>
      <vt:lpstr>CSV File:</vt:lpstr>
      <vt:lpstr>PowerPoint Presentation</vt:lpstr>
      <vt:lpstr>Training and Testing</vt:lpstr>
      <vt:lpstr>Decision Tree</vt:lpstr>
      <vt:lpstr>K nearest neighbors </vt:lpstr>
      <vt:lpstr>Model Analysis and Results using Decision Tree</vt:lpstr>
      <vt:lpstr>Model Analysis and Results using KNN</vt:lpstr>
      <vt:lpstr>PowerPoint Presentation</vt:lpstr>
      <vt:lpstr>Middle Stage                Final Stage</vt:lpstr>
      <vt:lpstr>Conclusion</vt:lpstr>
      <vt:lpstr>Future Scope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Alzheimer’s Disease</dc:title>
  <dc:creator>Renzil Dourado</dc:creator>
  <cp:lastModifiedBy>Renzil Dourado</cp:lastModifiedBy>
  <cp:revision>61</cp:revision>
  <dcterms:created xsi:type="dcterms:W3CDTF">2017-04-28T19:54:13Z</dcterms:created>
  <dcterms:modified xsi:type="dcterms:W3CDTF">2017-05-03T20:32:52Z</dcterms:modified>
</cp:coreProperties>
</file>