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8" r:id="rId3"/>
    <p:sldId id="289" r:id="rId4"/>
    <p:sldId id="290" r:id="rId5"/>
    <p:sldId id="271" r:id="rId6"/>
    <p:sldId id="270" r:id="rId7"/>
    <p:sldId id="272" r:id="rId8"/>
    <p:sldId id="273" r:id="rId9"/>
    <p:sldId id="274" r:id="rId10"/>
    <p:sldId id="275" r:id="rId11"/>
    <p:sldId id="287" r:id="rId12"/>
    <p:sldId id="286" r:id="rId13"/>
    <p:sldId id="278" r:id="rId14"/>
    <p:sldId id="291" r:id="rId15"/>
    <p:sldId id="279" r:id="rId16"/>
    <p:sldId id="280" r:id="rId17"/>
    <p:sldId id="281" r:id="rId18"/>
    <p:sldId id="283" r:id="rId19"/>
    <p:sldId id="284" r:id="rId20"/>
    <p:sldId id="292" r:id="rId21"/>
    <p:sldId id="276" r:id="rId22"/>
    <p:sldId id="277" r:id="rId23"/>
    <p:sldId id="285" r:id="rId24"/>
    <p:sldId id="28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87" autoAdjust="0"/>
  </p:normalViewPr>
  <p:slideViewPr>
    <p:cSldViewPr>
      <p:cViewPr varScale="1">
        <p:scale>
          <a:sx n="59" d="100"/>
          <a:sy n="59" d="100"/>
        </p:scale>
        <p:origin x="372"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yl Rusli" userId="0cd68e2995275aa1" providerId="LiveId" clId="{6756C24B-B97E-4A50-954F-2BBC7FBE363D}"/>
    <pc:docChg chg="modSld">
      <pc:chgData name="Darryl Rusli" userId="0cd68e2995275aa1" providerId="LiveId" clId="{6756C24B-B97E-4A50-954F-2BBC7FBE363D}" dt="2022-05-13T04:31:00.743" v="1" actId="20577"/>
      <pc:docMkLst>
        <pc:docMk/>
      </pc:docMkLst>
      <pc:sldChg chg="modSp mod">
        <pc:chgData name="Darryl Rusli" userId="0cd68e2995275aa1" providerId="LiveId" clId="{6756C24B-B97E-4A50-954F-2BBC7FBE363D}" dt="2022-05-13T04:31:00.743" v="1" actId="20577"/>
        <pc:sldMkLst>
          <pc:docMk/>
          <pc:sldMk cId="435141664" sldId="256"/>
        </pc:sldMkLst>
        <pc:spChg chg="mod">
          <ac:chgData name="Darryl Rusli" userId="0cd68e2995275aa1" providerId="LiveId" clId="{6756C24B-B97E-4A50-954F-2BBC7FBE363D}" dt="2022-05-13T04:31:00.743" v="1" actId="20577"/>
          <ac:spMkLst>
            <pc:docMk/>
            <pc:sldMk cId="435141664"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AA1FA-5164-4E6B-A538-895FF61DD659}" type="doc">
      <dgm:prSet loTypeId="urn:microsoft.com/office/officeart/2005/8/layout/hProcess9" loCatId="process" qsTypeId="urn:microsoft.com/office/officeart/2005/8/quickstyle/simple1" qsCatId="simple" csTypeId="urn:microsoft.com/office/officeart/2005/8/colors/accent1_2" csCatId="accent1" phldr="1"/>
      <dgm:spPr/>
    </dgm:pt>
    <dgm:pt modelId="{842F961D-61F6-440B-BDEB-308376BD0FBE}">
      <dgm:prSet phldrT="[Text]"/>
      <dgm:spPr/>
      <dgm:t>
        <a:bodyPr/>
        <a:lstStyle/>
        <a:p>
          <a:r>
            <a:rPr lang="en-AU" dirty="0"/>
            <a:t>Define</a:t>
          </a:r>
        </a:p>
      </dgm:t>
    </dgm:pt>
    <dgm:pt modelId="{0F2EB919-3034-43F0-84F1-BBB67BE951D9}" type="parTrans" cxnId="{439B07F6-8795-44B1-B268-9B551EF30BF9}">
      <dgm:prSet/>
      <dgm:spPr/>
      <dgm:t>
        <a:bodyPr/>
        <a:lstStyle/>
        <a:p>
          <a:endParaRPr lang="en-AU"/>
        </a:p>
      </dgm:t>
    </dgm:pt>
    <dgm:pt modelId="{4354ADBB-E11D-4908-B444-E13F003930C6}" type="sibTrans" cxnId="{439B07F6-8795-44B1-B268-9B551EF30BF9}">
      <dgm:prSet/>
      <dgm:spPr/>
      <dgm:t>
        <a:bodyPr/>
        <a:lstStyle/>
        <a:p>
          <a:endParaRPr lang="en-AU"/>
        </a:p>
      </dgm:t>
    </dgm:pt>
    <dgm:pt modelId="{9AF47180-D496-4F3C-9B39-B68553FBAE00}">
      <dgm:prSet phldrT="[Text]"/>
      <dgm:spPr/>
      <dgm:t>
        <a:bodyPr/>
        <a:lstStyle/>
        <a:p>
          <a:r>
            <a:rPr lang="en-AU" dirty="0"/>
            <a:t>Exploratory Data Analysis</a:t>
          </a:r>
        </a:p>
      </dgm:t>
    </dgm:pt>
    <dgm:pt modelId="{E2E878AD-5493-4411-BEEC-93B9DDF6B130}" type="parTrans" cxnId="{279F5485-F337-4552-A7A6-293FB8BE5AA2}">
      <dgm:prSet/>
      <dgm:spPr/>
      <dgm:t>
        <a:bodyPr/>
        <a:lstStyle/>
        <a:p>
          <a:endParaRPr lang="en-AU"/>
        </a:p>
      </dgm:t>
    </dgm:pt>
    <dgm:pt modelId="{4A03CD04-B1CF-48FD-8347-637D4032E256}" type="sibTrans" cxnId="{279F5485-F337-4552-A7A6-293FB8BE5AA2}">
      <dgm:prSet/>
      <dgm:spPr/>
      <dgm:t>
        <a:bodyPr/>
        <a:lstStyle/>
        <a:p>
          <a:endParaRPr lang="en-AU"/>
        </a:p>
      </dgm:t>
    </dgm:pt>
    <dgm:pt modelId="{31686B7B-8A3B-4F83-8DE2-72C99444BCFF}">
      <dgm:prSet phldrT="[Text]"/>
      <dgm:spPr/>
      <dgm:t>
        <a:bodyPr/>
        <a:lstStyle/>
        <a:p>
          <a:r>
            <a:rPr lang="en-AU" dirty="0"/>
            <a:t>Prepare</a:t>
          </a:r>
        </a:p>
      </dgm:t>
    </dgm:pt>
    <dgm:pt modelId="{2DB68CE4-A8F7-40AA-96F0-43F05DDA26DB}" type="parTrans" cxnId="{F87E8247-DDFF-4F21-8BED-6381A4656767}">
      <dgm:prSet/>
      <dgm:spPr/>
      <dgm:t>
        <a:bodyPr/>
        <a:lstStyle/>
        <a:p>
          <a:endParaRPr lang="en-AU"/>
        </a:p>
      </dgm:t>
    </dgm:pt>
    <dgm:pt modelId="{FC7CF9D6-AA2A-46E9-8477-02CED652232B}" type="sibTrans" cxnId="{F87E8247-DDFF-4F21-8BED-6381A4656767}">
      <dgm:prSet/>
      <dgm:spPr/>
      <dgm:t>
        <a:bodyPr/>
        <a:lstStyle/>
        <a:p>
          <a:endParaRPr lang="en-AU"/>
        </a:p>
      </dgm:t>
    </dgm:pt>
    <dgm:pt modelId="{82C90A22-A9F9-4BA5-AEC5-7FED72457B36}">
      <dgm:prSet phldrT="[Text]"/>
      <dgm:spPr/>
      <dgm:t>
        <a:bodyPr/>
        <a:lstStyle/>
        <a:p>
          <a:r>
            <a:rPr lang="en-AU" dirty="0"/>
            <a:t>Pre-processing</a:t>
          </a:r>
        </a:p>
      </dgm:t>
    </dgm:pt>
    <dgm:pt modelId="{A60D10B5-1539-45FE-8F3C-4BA1F83A266A}" type="parTrans" cxnId="{4E8D9F40-1AD2-4D84-8791-AC2B6BFCC51C}">
      <dgm:prSet/>
      <dgm:spPr/>
      <dgm:t>
        <a:bodyPr/>
        <a:lstStyle/>
        <a:p>
          <a:endParaRPr lang="en-AU"/>
        </a:p>
      </dgm:t>
    </dgm:pt>
    <dgm:pt modelId="{21D38D7F-A46B-4DDC-9B39-E59BF9617702}" type="sibTrans" cxnId="{4E8D9F40-1AD2-4D84-8791-AC2B6BFCC51C}">
      <dgm:prSet/>
      <dgm:spPr/>
      <dgm:t>
        <a:bodyPr/>
        <a:lstStyle/>
        <a:p>
          <a:endParaRPr lang="en-AU"/>
        </a:p>
      </dgm:t>
    </dgm:pt>
    <dgm:pt modelId="{C685E3BF-491E-4205-87E8-C040A5E2A4AD}">
      <dgm:prSet phldrT="[Text]"/>
      <dgm:spPr/>
      <dgm:t>
        <a:bodyPr/>
        <a:lstStyle/>
        <a:p>
          <a:r>
            <a:rPr lang="en-AU" dirty="0"/>
            <a:t>Modelling</a:t>
          </a:r>
        </a:p>
      </dgm:t>
    </dgm:pt>
    <dgm:pt modelId="{DA133A47-9FA0-4137-94C2-6EAC9F3E698F}" type="parTrans" cxnId="{71FC0471-CBC7-4A41-AE5D-63B0333F6A6C}">
      <dgm:prSet/>
      <dgm:spPr/>
      <dgm:t>
        <a:bodyPr/>
        <a:lstStyle/>
        <a:p>
          <a:endParaRPr lang="en-AU"/>
        </a:p>
      </dgm:t>
    </dgm:pt>
    <dgm:pt modelId="{BB8ADFC4-EBFA-415B-91BA-25694889C888}" type="sibTrans" cxnId="{71FC0471-CBC7-4A41-AE5D-63B0333F6A6C}">
      <dgm:prSet/>
      <dgm:spPr/>
      <dgm:t>
        <a:bodyPr/>
        <a:lstStyle/>
        <a:p>
          <a:endParaRPr lang="en-AU"/>
        </a:p>
      </dgm:t>
    </dgm:pt>
    <dgm:pt modelId="{3C1A0AAE-EC9A-4B75-95C5-46648BCB7D69}">
      <dgm:prSet phldrT="[Text]"/>
      <dgm:spPr/>
      <dgm:t>
        <a:bodyPr/>
        <a:lstStyle/>
        <a:p>
          <a:r>
            <a:rPr lang="en-AU" dirty="0"/>
            <a:t>Model Interpretation</a:t>
          </a:r>
        </a:p>
      </dgm:t>
    </dgm:pt>
    <dgm:pt modelId="{128B32A4-6F45-4999-A786-CF311F9DDA89}" type="parTrans" cxnId="{1328C1D9-9566-4606-B889-ECF2D4B0D491}">
      <dgm:prSet/>
      <dgm:spPr/>
      <dgm:t>
        <a:bodyPr/>
        <a:lstStyle/>
        <a:p>
          <a:endParaRPr lang="en-AU"/>
        </a:p>
      </dgm:t>
    </dgm:pt>
    <dgm:pt modelId="{64EBAD35-33B3-4EB0-8DF4-7F0C5B3B02EC}" type="sibTrans" cxnId="{1328C1D9-9566-4606-B889-ECF2D4B0D491}">
      <dgm:prSet/>
      <dgm:spPr/>
      <dgm:t>
        <a:bodyPr/>
        <a:lstStyle/>
        <a:p>
          <a:endParaRPr lang="en-AU"/>
        </a:p>
      </dgm:t>
    </dgm:pt>
    <dgm:pt modelId="{53D7C2BD-5AFD-4C0E-AF57-7888E136FFA8}" type="pres">
      <dgm:prSet presAssocID="{21AAA1FA-5164-4E6B-A538-895FF61DD659}" presName="CompostProcess" presStyleCnt="0">
        <dgm:presLayoutVars>
          <dgm:dir/>
          <dgm:resizeHandles val="exact"/>
        </dgm:presLayoutVars>
      </dgm:prSet>
      <dgm:spPr/>
    </dgm:pt>
    <dgm:pt modelId="{3124EC6D-F7AF-4D9F-BE0D-4316D87DE121}" type="pres">
      <dgm:prSet presAssocID="{21AAA1FA-5164-4E6B-A538-895FF61DD659}" presName="arrow" presStyleLbl="bgShp" presStyleIdx="0" presStyleCnt="1"/>
      <dgm:spPr/>
    </dgm:pt>
    <dgm:pt modelId="{A61485A2-5199-45BF-B55D-47EE6221CAEA}" type="pres">
      <dgm:prSet presAssocID="{21AAA1FA-5164-4E6B-A538-895FF61DD659}" presName="linearProcess" presStyleCnt="0"/>
      <dgm:spPr/>
    </dgm:pt>
    <dgm:pt modelId="{70088781-59AA-43E7-B8FC-7DE3009B373E}" type="pres">
      <dgm:prSet presAssocID="{842F961D-61F6-440B-BDEB-308376BD0FBE}" presName="textNode" presStyleLbl="node1" presStyleIdx="0" presStyleCnt="6">
        <dgm:presLayoutVars>
          <dgm:bulletEnabled val="1"/>
        </dgm:presLayoutVars>
      </dgm:prSet>
      <dgm:spPr/>
    </dgm:pt>
    <dgm:pt modelId="{5C1F3224-19C6-4F5A-8C10-1C9DB1E53C6F}" type="pres">
      <dgm:prSet presAssocID="{4354ADBB-E11D-4908-B444-E13F003930C6}" presName="sibTrans" presStyleCnt="0"/>
      <dgm:spPr/>
    </dgm:pt>
    <dgm:pt modelId="{D1A7B795-3114-4B1C-A8F9-D40602D545BA}" type="pres">
      <dgm:prSet presAssocID="{31686B7B-8A3B-4F83-8DE2-72C99444BCFF}" presName="textNode" presStyleLbl="node1" presStyleIdx="1" presStyleCnt="6">
        <dgm:presLayoutVars>
          <dgm:bulletEnabled val="1"/>
        </dgm:presLayoutVars>
      </dgm:prSet>
      <dgm:spPr/>
    </dgm:pt>
    <dgm:pt modelId="{BC89BC71-40C8-4E96-B22A-BC8369A47811}" type="pres">
      <dgm:prSet presAssocID="{FC7CF9D6-AA2A-46E9-8477-02CED652232B}" presName="sibTrans" presStyleCnt="0"/>
      <dgm:spPr/>
    </dgm:pt>
    <dgm:pt modelId="{97A7515F-59CF-443C-A7ED-7BFECBA3704A}" type="pres">
      <dgm:prSet presAssocID="{9AF47180-D496-4F3C-9B39-B68553FBAE00}" presName="textNode" presStyleLbl="node1" presStyleIdx="2" presStyleCnt="6" custLinFactNeighborX="3227" custLinFactNeighborY="688">
        <dgm:presLayoutVars>
          <dgm:bulletEnabled val="1"/>
        </dgm:presLayoutVars>
      </dgm:prSet>
      <dgm:spPr/>
    </dgm:pt>
    <dgm:pt modelId="{6FBAB082-BADD-4F2C-8270-2F1089C13980}" type="pres">
      <dgm:prSet presAssocID="{4A03CD04-B1CF-48FD-8347-637D4032E256}" presName="sibTrans" presStyleCnt="0"/>
      <dgm:spPr/>
    </dgm:pt>
    <dgm:pt modelId="{45ACD611-F001-48DC-A593-B260AC04292F}" type="pres">
      <dgm:prSet presAssocID="{82C90A22-A9F9-4BA5-AEC5-7FED72457B36}" presName="textNode" presStyleLbl="node1" presStyleIdx="3" presStyleCnt="6">
        <dgm:presLayoutVars>
          <dgm:bulletEnabled val="1"/>
        </dgm:presLayoutVars>
      </dgm:prSet>
      <dgm:spPr/>
    </dgm:pt>
    <dgm:pt modelId="{0DC16BEB-07B5-414D-8B73-BCE951C7CEEF}" type="pres">
      <dgm:prSet presAssocID="{21D38D7F-A46B-4DDC-9B39-E59BF9617702}" presName="sibTrans" presStyleCnt="0"/>
      <dgm:spPr/>
    </dgm:pt>
    <dgm:pt modelId="{295D83E6-7B40-45C1-B26D-9BBA958450EF}" type="pres">
      <dgm:prSet presAssocID="{C685E3BF-491E-4205-87E8-C040A5E2A4AD}" presName="textNode" presStyleLbl="node1" presStyleIdx="4" presStyleCnt="6">
        <dgm:presLayoutVars>
          <dgm:bulletEnabled val="1"/>
        </dgm:presLayoutVars>
      </dgm:prSet>
      <dgm:spPr/>
    </dgm:pt>
    <dgm:pt modelId="{F3A692D7-5974-45FA-BE19-BE158A0304D1}" type="pres">
      <dgm:prSet presAssocID="{BB8ADFC4-EBFA-415B-91BA-25694889C888}" presName="sibTrans" presStyleCnt="0"/>
      <dgm:spPr/>
    </dgm:pt>
    <dgm:pt modelId="{808CF367-722C-422B-BDF8-09F7596BBC15}" type="pres">
      <dgm:prSet presAssocID="{3C1A0AAE-EC9A-4B75-95C5-46648BCB7D69}" presName="textNode" presStyleLbl="node1" presStyleIdx="5" presStyleCnt="6">
        <dgm:presLayoutVars>
          <dgm:bulletEnabled val="1"/>
        </dgm:presLayoutVars>
      </dgm:prSet>
      <dgm:spPr/>
    </dgm:pt>
  </dgm:ptLst>
  <dgm:cxnLst>
    <dgm:cxn modelId="{F665E91A-5117-4731-ACF1-AC4C1679C0C4}" type="presOf" srcId="{82C90A22-A9F9-4BA5-AEC5-7FED72457B36}" destId="{45ACD611-F001-48DC-A593-B260AC04292F}" srcOrd="0" destOrd="0" presId="urn:microsoft.com/office/officeart/2005/8/layout/hProcess9"/>
    <dgm:cxn modelId="{E24CDA2D-E933-414F-BFB3-810E15F05872}" type="presOf" srcId="{3C1A0AAE-EC9A-4B75-95C5-46648BCB7D69}" destId="{808CF367-722C-422B-BDF8-09F7596BBC15}" srcOrd="0" destOrd="0" presId="urn:microsoft.com/office/officeart/2005/8/layout/hProcess9"/>
    <dgm:cxn modelId="{4E8D9F40-1AD2-4D84-8791-AC2B6BFCC51C}" srcId="{21AAA1FA-5164-4E6B-A538-895FF61DD659}" destId="{82C90A22-A9F9-4BA5-AEC5-7FED72457B36}" srcOrd="3" destOrd="0" parTransId="{A60D10B5-1539-45FE-8F3C-4BA1F83A266A}" sibTransId="{21D38D7F-A46B-4DDC-9B39-E59BF9617702}"/>
    <dgm:cxn modelId="{F87E8247-DDFF-4F21-8BED-6381A4656767}" srcId="{21AAA1FA-5164-4E6B-A538-895FF61DD659}" destId="{31686B7B-8A3B-4F83-8DE2-72C99444BCFF}" srcOrd="1" destOrd="0" parTransId="{2DB68CE4-A8F7-40AA-96F0-43F05DDA26DB}" sibTransId="{FC7CF9D6-AA2A-46E9-8477-02CED652232B}"/>
    <dgm:cxn modelId="{71FC0471-CBC7-4A41-AE5D-63B0333F6A6C}" srcId="{21AAA1FA-5164-4E6B-A538-895FF61DD659}" destId="{C685E3BF-491E-4205-87E8-C040A5E2A4AD}" srcOrd="4" destOrd="0" parTransId="{DA133A47-9FA0-4137-94C2-6EAC9F3E698F}" sibTransId="{BB8ADFC4-EBFA-415B-91BA-25694889C888}"/>
    <dgm:cxn modelId="{4A2A0C56-90DA-413B-836A-BC67F3045E85}" type="presOf" srcId="{31686B7B-8A3B-4F83-8DE2-72C99444BCFF}" destId="{D1A7B795-3114-4B1C-A8F9-D40602D545BA}" srcOrd="0" destOrd="0" presId="urn:microsoft.com/office/officeart/2005/8/layout/hProcess9"/>
    <dgm:cxn modelId="{279F5485-F337-4552-A7A6-293FB8BE5AA2}" srcId="{21AAA1FA-5164-4E6B-A538-895FF61DD659}" destId="{9AF47180-D496-4F3C-9B39-B68553FBAE00}" srcOrd="2" destOrd="0" parTransId="{E2E878AD-5493-4411-BEEC-93B9DDF6B130}" sibTransId="{4A03CD04-B1CF-48FD-8347-637D4032E256}"/>
    <dgm:cxn modelId="{5EE3B289-BE42-4AFA-A64C-53EEA74836D5}" type="presOf" srcId="{9AF47180-D496-4F3C-9B39-B68553FBAE00}" destId="{97A7515F-59CF-443C-A7ED-7BFECBA3704A}" srcOrd="0" destOrd="0" presId="urn:microsoft.com/office/officeart/2005/8/layout/hProcess9"/>
    <dgm:cxn modelId="{2C86839B-FF29-4C47-947F-151A81CDB59D}" type="presOf" srcId="{21AAA1FA-5164-4E6B-A538-895FF61DD659}" destId="{53D7C2BD-5AFD-4C0E-AF57-7888E136FFA8}" srcOrd="0" destOrd="0" presId="urn:microsoft.com/office/officeart/2005/8/layout/hProcess9"/>
    <dgm:cxn modelId="{C291C89C-D71E-4B73-B839-F29D1502FB68}" type="presOf" srcId="{842F961D-61F6-440B-BDEB-308376BD0FBE}" destId="{70088781-59AA-43E7-B8FC-7DE3009B373E}" srcOrd="0" destOrd="0" presId="urn:microsoft.com/office/officeart/2005/8/layout/hProcess9"/>
    <dgm:cxn modelId="{B1C123B1-CF8E-421C-B9D2-D8333477538D}" type="presOf" srcId="{C685E3BF-491E-4205-87E8-C040A5E2A4AD}" destId="{295D83E6-7B40-45C1-B26D-9BBA958450EF}" srcOrd="0" destOrd="0" presId="urn:microsoft.com/office/officeart/2005/8/layout/hProcess9"/>
    <dgm:cxn modelId="{1328C1D9-9566-4606-B889-ECF2D4B0D491}" srcId="{21AAA1FA-5164-4E6B-A538-895FF61DD659}" destId="{3C1A0AAE-EC9A-4B75-95C5-46648BCB7D69}" srcOrd="5" destOrd="0" parTransId="{128B32A4-6F45-4999-A786-CF311F9DDA89}" sibTransId="{64EBAD35-33B3-4EB0-8DF4-7F0C5B3B02EC}"/>
    <dgm:cxn modelId="{439B07F6-8795-44B1-B268-9B551EF30BF9}" srcId="{21AAA1FA-5164-4E6B-A538-895FF61DD659}" destId="{842F961D-61F6-440B-BDEB-308376BD0FBE}" srcOrd="0" destOrd="0" parTransId="{0F2EB919-3034-43F0-84F1-BBB67BE951D9}" sibTransId="{4354ADBB-E11D-4908-B444-E13F003930C6}"/>
    <dgm:cxn modelId="{05CFAB8C-D7AC-42F9-98C0-5F691B804DF5}" type="presParOf" srcId="{53D7C2BD-5AFD-4C0E-AF57-7888E136FFA8}" destId="{3124EC6D-F7AF-4D9F-BE0D-4316D87DE121}" srcOrd="0" destOrd="0" presId="urn:microsoft.com/office/officeart/2005/8/layout/hProcess9"/>
    <dgm:cxn modelId="{71E7CA06-8A00-407F-BF85-0B01E24AB948}" type="presParOf" srcId="{53D7C2BD-5AFD-4C0E-AF57-7888E136FFA8}" destId="{A61485A2-5199-45BF-B55D-47EE6221CAEA}" srcOrd="1" destOrd="0" presId="urn:microsoft.com/office/officeart/2005/8/layout/hProcess9"/>
    <dgm:cxn modelId="{331287FD-CE66-48B8-9F4A-D03F3D9996ED}" type="presParOf" srcId="{A61485A2-5199-45BF-B55D-47EE6221CAEA}" destId="{70088781-59AA-43E7-B8FC-7DE3009B373E}" srcOrd="0" destOrd="0" presId="urn:microsoft.com/office/officeart/2005/8/layout/hProcess9"/>
    <dgm:cxn modelId="{5DF778C5-2914-4ED4-BCB1-784805D5F310}" type="presParOf" srcId="{A61485A2-5199-45BF-B55D-47EE6221CAEA}" destId="{5C1F3224-19C6-4F5A-8C10-1C9DB1E53C6F}" srcOrd="1" destOrd="0" presId="urn:microsoft.com/office/officeart/2005/8/layout/hProcess9"/>
    <dgm:cxn modelId="{41AE3326-D8DA-43E2-A5DD-C06336CF169C}" type="presParOf" srcId="{A61485A2-5199-45BF-B55D-47EE6221CAEA}" destId="{D1A7B795-3114-4B1C-A8F9-D40602D545BA}" srcOrd="2" destOrd="0" presId="urn:microsoft.com/office/officeart/2005/8/layout/hProcess9"/>
    <dgm:cxn modelId="{BB4FF86A-17B6-4D53-8E49-4BF15453332C}" type="presParOf" srcId="{A61485A2-5199-45BF-B55D-47EE6221CAEA}" destId="{BC89BC71-40C8-4E96-B22A-BC8369A47811}" srcOrd="3" destOrd="0" presId="urn:microsoft.com/office/officeart/2005/8/layout/hProcess9"/>
    <dgm:cxn modelId="{57DCFE17-A429-46F5-9326-9EC853B327E2}" type="presParOf" srcId="{A61485A2-5199-45BF-B55D-47EE6221CAEA}" destId="{97A7515F-59CF-443C-A7ED-7BFECBA3704A}" srcOrd="4" destOrd="0" presId="urn:microsoft.com/office/officeart/2005/8/layout/hProcess9"/>
    <dgm:cxn modelId="{FFB6A81D-EE94-4C94-A987-BE382BD417B1}" type="presParOf" srcId="{A61485A2-5199-45BF-B55D-47EE6221CAEA}" destId="{6FBAB082-BADD-4F2C-8270-2F1089C13980}" srcOrd="5" destOrd="0" presId="urn:microsoft.com/office/officeart/2005/8/layout/hProcess9"/>
    <dgm:cxn modelId="{477C6F02-4DC7-4F50-B1F7-4C3ADB199D68}" type="presParOf" srcId="{A61485A2-5199-45BF-B55D-47EE6221CAEA}" destId="{45ACD611-F001-48DC-A593-B260AC04292F}" srcOrd="6" destOrd="0" presId="urn:microsoft.com/office/officeart/2005/8/layout/hProcess9"/>
    <dgm:cxn modelId="{77C84139-1DC1-4FD8-95AB-5E979BA25D89}" type="presParOf" srcId="{A61485A2-5199-45BF-B55D-47EE6221CAEA}" destId="{0DC16BEB-07B5-414D-8B73-BCE951C7CEEF}" srcOrd="7" destOrd="0" presId="urn:microsoft.com/office/officeart/2005/8/layout/hProcess9"/>
    <dgm:cxn modelId="{BE36DB84-FEEF-4A76-A1D7-1CD8B369BB21}" type="presParOf" srcId="{A61485A2-5199-45BF-B55D-47EE6221CAEA}" destId="{295D83E6-7B40-45C1-B26D-9BBA958450EF}" srcOrd="8" destOrd="0" presId="urn:microsoft.com/office/officeart/2005/8/layout/hProcess9"/>
    <dgm:cxn modelId="{9418CA3F-5CFA-4E36-879E-41AF9C60ADCD}" type="presParOf" srcId="{A61485A2-5199-45BF-B55D-47EE6221CAEA}" destId="{F3A692D7-5974-45FA-BE19-BE158A0304D1}" srcOrd="9" destOrd="0" presId="urn:microsoft.com/office/officeart/2005/8/layout/hProcess9"/>
    <dgm:cxn modelId="{C57C873A-C4D4-49EE-84A1-F7EF7FD95AA5}" type="presParOf" srcId="{A61485A2-5199-45BF-B55D-47EE6221CAEA}" destId="{808CF367-722C-422B-BDF8-09F7596BBC1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4EC6D-F7AF-4D9F-BE0D-4316D87DE121}">
      <dsp:nvSpPr>
        <dsp:cNvPr id="0" name=""/>
        <dsp:cNvSpPr/>
      </dsp:nvSpPr>
      <dsp:spPr>
        <a:xfrm>
          <a:off x="685799" y="0"/>
          <a:ext cx="7772400" cy="457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88781-59AA-43E7-B8FC-7DE3009B373E}">
      <dsp:nvSpPr>
        <dsp:cNvPr id="0" name=""/>
        <dsp:cNvSpPr/>
      </dsp:nvSpPr>
      <dsp:spPr>
        <a:xfrm>
          <a:off x="2511"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Define</a:t>
          </a:r>
        </a:p>
      </dsp:txBody>
      <dsp:txXfrm>
        <a:off x="73891" y="1442979"/>
        <a:ext cx="1319476" cy="1686040"/>
      </dsp:txXfrm>
    </dsp:sp>
    <dsp:sp modelId="{D1A7B795-3114-4B1C-A8F9-D40602D545BA}">
      <dsp:nvSpPr>
        <dsp:cNvPr id="0" name=""/>
        <dsp:cNvSpPr/>
      </dsp:nvSpPr>
      <dsp:spPr>
        <a:xfrm>
          <a:off x="1537859"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Prepare</a:t>
          </a:r>
        </a:p>
      </dsp:txBody>
      <dsp:txXfrm>
        <a:off x="1609239" y="1442979"/>
        <a:ext cx="1319476" cy="1686040"/>
      </dsp:txXfrm>
    </dsp:sp>
    <dsp:sp modelId="{97A7515F-59CF-443C-A7ED-7BFECBA3704A}">
      <dsp:nvSpPr>
        <dsp:cNvPr id="0" name=""/>
        <dsp:cNvSpPr/>
      </dsp:nvSpPr>
      <dsp:spPr>
        <a:xfrm>
          <a:off x="3075567" y="1384182"/>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Exploratory Data Analysis</a:t>
          </a:r>
        </a:p>
      </dsp:txBody>
      <dsp:txXfrm>
        <a:off x="3146947" y="1455562"/>
        <a:ext cx="1319476" cy="1686040"/>
      </dsp:txXfrm>
    </dsp:sp>
    <dsp:sp modelId="{45ACD611-F001-48DC-A593-B260AC04292F}">
      <dsp:nvSpPr>
        <dsp:cNvPr id="0" name=""/>
        <dsp:cNvSpPr/>
      </dsp:nvSpPr>
      <dsp:spPr>
        <a:xfrm>
          <a:off x="4608555"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Pre-processing</a:t>
          </a:r>
        </a:p>
      </dsp:txBody>
      <dsp:txXfrm>
        <a:off x="4679935" y="1442979"/>
        <a:ext cx="1319476" cy="1686040"/>
      </dsp:txXfrm>
    </dsp:sp>
    <dsp:sp modelId="{295D83E6-7B40-45C1-B26D-9BBA958450EF}">
      <dsp:nvSpPr>
        <dsp:cNvPr id="0" name=""/>
        <dsp:cNvSpPr/>
      </dsp:nvSpPr>
      <dsp:spPr>
        <a:xfrm>
          <a:off x="6143904"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Modelling</a:t>
          </a:r>
        </a:p>
      </dsp:txBody>
      <dsp:txXfrm>
        <a:off x="6215284" y="1442979"/>
        <a:ext cx="1319476" cy="1686040"/>
      </dsp:txXfrm>
    </dsp:sp>
    <dsp:sp modelId="{808CF367-722C-422B-BDF8-09F7596BBC15}">
      <dsp:nvSpPr>
        <dsp:cNvPr id="0" name=""/>
        <dsp:cNvSpPr/>
      </dsp:nvSpPr>
      <dsp:spPr>
        <a:xfrm>
          <a:off x="7679252"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 Interpretation</a:t>
          </a:r>
        </a:p>
      </dsp:txBody>
      <dsp:txXfrm>
        <a:off x="7750632" y="1442979"/>
        <a:ext cx="1319476" cy="16860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5/13/2022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5/13/2022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5/13/2022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5/13/2022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5/13/2022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delweisspublications.com/keyword/37/396/Strok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humannhealth.com/stroke-has-a-new-indicator-you-could-save-a-loved-ones-life-by-knowing-this-simple-information/906/3/"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Stroke Prediction</a:t>
            </a:r>
          </a:p>
        </p:txBody>
      </p:sp>
      <p:sp>
        <p:nvSpPr>
          <p:cNvPr id="3" name="Subtitle 2"/>
          <p:cNvSpPr>
            <a:spLocks noGrp="1"/>
          </p:cNvSpPr>
          <p:nvPr>
            <p:ph type="subTitle" idx="1"/>
          </p:nvPr>
        </p:nvSpPr>
        <p:spPr>
          <a:xfrm>
            <a:off x="626225" y="5181600"/>
            <a:ext cx="4098175" cy="1199728"/>
          </a:xfrm>
        </p:spPr>
        <p:txBody>
          <a:bodyPr>
            <a:normAutofit/>
          </a:bodyPr>
          <a:lstStyle/>
          <a:p>
            <a:r>
              <a:rPr lang="en-US"/>
              <a:t>Mini project</a:t>
            </a:r>
            <a:endParaRPr lang="en-US" dirty="0"/>
          </a:p>
          <a:p>
            <a:r>
              <a:rPr lang="en-US" dirty="0"/>
              <a:t>By Darryl rusli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087-6E2D-49BD-A091-52CC55A790D8}"/>
              </a:ext>
            </a:extLst>
          </p:cNvPr>
          <p:cNvSpPr>
            <a:spLocks noGrp="1"/>
          </p:cNvSpPr>
          <p:nvPr>
            <p:ph type="title"/>
          </p:nvPr>
        </p:nvSpPr>
        <p:spPr/>
        <p:txBody>
          <a:bodyPr/>
          <a:lstStyle/>
          <a:p>
            <a:r>
              <a:rPr lang="en-AU" dirty="0"/>
              <a:t>Exploratory Data Analysis</a:t>
            </a:r>
          </a:p>
        </p:txBody>
      </p:sp>
      <p:pic>
        <p:nvPicPr>
          <p:cNvPr id="5" name="Content Placeholder 4">
            <a:extLst>
              <a:ext uri="{FF2B5EF4-FFF2-40B4-BE49-F238E27FC236}">
                <a16:creationId xmlns:a16="http://schemas.microsoft.com/office/drawing/2014/main" id="{9577A482-2D09-43BA-A40E-F86D6C771F3A}"/>
              </a:ext>
            </a:extLst>
          </p:cNvPr>
          <p:cNvPicPr>
            <a:picLocks noGrp="1" noChangeAspect="1"/>
          </p:cNvPicPr>
          <p:nvPr>
            <p:ph sz="half" idx="1"/>
          </p:nvPr>
        </p:nvPicPr>
        <p:blipFill>
          <a:blip r:embed="rId2"/>
          <a:stretch>
            <a:fillRect/>
          </a:stretch>
        </p:blipFill>
        <p:spPr>
          <a:xfrm>
            <a:off x="1066800" y="1849479"/>
            <a:ext cx="3445024" cy="3263853"/>
          </a:xfrm>
          <a:prstGeom prst="rect">
            <a:avLst/>
          </a:prstGeom>
        </p:spPr>
      </p:pic>
      <p:pic>
        <p:nvPicPr>
          <p:cNvPr id="4" name="Content Placeholder 3">
            <a:extLst>
              <a:ext uri="{FF2B5EF4-FFF2-40B4-BE49-F238E27FC236}">
                <a16:creationId xmlns:a16="http://schemas.microsoft.com/office/drawing/2014/main" id="{A25C1B73-8870-4ED1-B3DF-4F0BBB009445}"/>
              </a:ext>
            </a:extLst>
          </p:cNvPr>
          <p:cNvPicPr>
            <a:picLocks noGrp="1" noChangeAspect="1"/>
          </p:cNvPicPr>
          <p:nvPr>
            <p:ph sz="half" idx="2"/>
          </p:nvPr>
        </p:nvPicPr>
        <p:blipFill>
          <a:blip r:embed="rId3"/>
          <a:stretch>
            <a:fillRect/>
          </a:stretch>
        </p:blipFill>
        <p:spPr>
          <a:xfrm>
            <a:off x="4943872" y="1849479"/>
            <a:ext cx="3445808" cy="3262148"/>
          </a:xfrm>
          <a:prstGeom prst="rect">
            <a:avLst/>
          </a:prstGeom>
        </p:spPr>
      </p:pic>
      <p:sp>
        <p:nvSpPr>
          <p:cNvPr id="6" name="TextBox 5">
            <a:extLst>
              <a:ext uri="{FF2B5EF4-FFF2-40B4-BE49-F238E27FC236}">
                <a16:creationId xmlns:a16="http://schemas.microsoft.com/office/drawing/2014/main" id="{F5C8A531-C7F5-4B0B-AA2C-8D41CE83318C}"/>
              </a:ext>
            </a:extLst>
          </p:cNvPr>
          <p:cNvSpPr txBox="1"/>
          <p:nvPr/>
        </p:nvSpPr>
        <p:spPr>
          <a:xfrm>
            <a:off x="1199456" y="5301208"/>
            <a:ext cx="7200800" cy="923330"/>
          </a:xfrm>
          <a:prstGeom prst="rect">
            <a:avLst/>
          </a:prstGeom>
          <a:noFill/>
        </p:spPr>
        <p:txBody>
          <a:bodyPr wrap="square" rtlCol="0">
            <a:spAutoFit/>
          </a:bodyPr>
          <a:lstStyle/>
          <a:p>
            <a:r>
              <a:rPr lang="en-AU" dirty="0"/>
              <a:t>Based on the insights that we can get from the 2 plots, majority patients with the health history such as heart disease or hypertension doesn’t have stroke. </a:t>
            </a:r>
          </a:p>
        </p:txBody>
      </p:sp>
    </p:spTree>
    <p:extLst>
      <p:ext uri="{BB962C8B-B14F-4D97-AF65-F5344CB8AC3E}">
        <p14:creationId xmlns:p14="http://schemas.microsoft.com/office/powerpoint/2010/main" val="234692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B6A0-9BDA-47EC-AA08-828A702AB9AA}"/>
              </a:ext>
            </a:extLst>
          </p:cNvPr>
          <p:cNvSpPr>
            <a:spLocks noGrp="1"/>
          </p:cNvSpPr>
          <p:nvPr>
            <p:ph type="title"/>
          </p:nvPr>
        </p:nvSpPr>
        <p:spPr/>
        <p:txBody>
          <a:bodyPr/>
          <a:lstStyle/>
          <a:p>
            <a:r>
              <a:rPr lang="en-AU" dirty="0"/>
              <a:t>Imbalanced Data Target</a:t>
            </a:r>
          </a:p>
        </p:txBody>
      </p:sp>
      <p:pic>
        <p:nvPicPr>
          <p:cNvPr id="8" name="Picture 7">
            <a:extLst>
              <a:ext uri="{FF2B5EF4-FFF2-40B4-BE49-F238E27FC236}">
                <a16:creationId xmlns:a16="http://schemas.microsoft.com/office/drawing/2014/main" id="{4B854963-6BB3-48E9-B1D9-1E1542F96136}"/>
              </a:ext>
            </a:extLst>
          </p:cNvPr>
          <p:cNvPicPr>
            <a:picLocks noChangeAspect="1"/>
          </p:cNvPicPr>
          <p:nvPr/>
        </p:nvPicPr>
        <p:blipFill>
          <a:blip r:embed="rId2"/>
          <a:stretch>
            <a:fillRect/>
          </a:stretch>
        </p:blipFill>
        <p:spPr>
          <a:xfrm>
            <a:off x="2207568" y="1916832"/>
            <a:ext cx="4226398" cy="4337720"/>
          </a:xfrm>
          <a:prstGeom prst="rect">
            <a:avLst/>
          </a:prstGeom>
        </p:spPr>
      </p:pic>
    </p:spTree>
    <p:extLst>
      <p:ext uri="{BB962C8B-B14F-4D97-AF65-F5344CB8AC3E}">
        <p14:creationId xmlns:p14="http://schemas.microsoft.com/office/powerpoint/2010/main" val="358014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1F1D-6D1D-4569-8707-141267D9A432}"/>
              </a:ext>
            </a:extLst>
          </p:cNvPr>
          <p:cNvSpPr>
            <a:spLocks noGrp="1"/>
          </p:cNvSpPr>
          <p:nvPr>
            <p:ph type="title"/>
          </p:nvPr>
        </p:nvSpPr>
        <p:spPr/>
        <p:txBody>
          <a:bodyPr/>
          <a:lstStyle/>
          <a:p>
            <a:r>
              <a:rPr lang="en-AU" dirty="0"/>
              <a:t>Tested Predictive Models</a:t>
            </a:r>
          </a:p>
        </p:txBody>
      </p:sp>
      <p:sp>
        <p:nvSpPr>
          <p:cNvPr id="3" name="Content Placeholder 2">
            <a:extLst>
              <a:ext uri="{FF2B5EF4-FFF2-40B4-BE49-F238E27FC236}">
                <a16:creationId xmlns:a16="http://schemas.microsoft.com/office/drawing/2014/main" id="{6288F434-571E-4B1F-96A3-53D9B89F53DC}"/>
              </a:ext>
            </a:extLst>
          </p:cNvPr>
          <p:cNvSpPr>
            <a:spLocks noGrp="1"/>
          </p:cNvSpPr>
          <p:nvPr>
            <p:ph idx="1"/>
          </p:nvPr>
        </p:nvSpPr>
        <p:spPr/>
        <p:txBody>
          <a:bodyPr/>
          <a:lstStyle/>
          <a:p>
            <a:r>
              <a:rPr lang="en-AU" dirty="0"/>
              <a:t>Logistic Regression</a:t>
            </a:r>
          </a:p>
          <a:p>
            <a:r>
              <a:rPr lang="en-AU" dirty="0"/>
              <a:t>Support Vector Machine</a:t>
            </a:r>
          </a:p>
          <a:p>
            <a:r>
              <a:rPr lang="en-AU" dirty="0"/>
              <a:t>Naive Bayes</a:t>
            </a:r>
          </a:p>
          <a:p>
            <a:r>
              <a:rPr lang="en-AU" dirty="0"/>
              <a:t>K Nearest Neighbour</a:t>
            </a:r>
          </a:p>
          <a:p>
            <a:r>
              <a:rPr lang="en-AU" dirty="0"/>
              <a:t>Random Forest Classifier</a:t>
            </a:r>
          </a:p>
          <a:p>
            <a:endParaRPr lang="en-AU" dirty="0"/>
          </a:p>
        </p:txBody>
      </p:sp>
    </p:spTree>
    <p:extLst>
      <p:ext uri="{BB962C8B-B14F-4D97-AF65-F5344CB8AC3E}">
        <p14:creationId xmlns:p14="http://schemas.microsoft.com/office/powerpoint/2010/main" val="32012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1427-EFEE-4EFF-A410-E485B1F190D0}"/>
              </a:ext>
            </a:extLst>
          </p:cNvPr>
          <p:cNvSpPr>
            <a:spLocks noGrp="1"/>
          </p:cNvSpPr>
          <p:nvPr>
            <p:ph type="title"/>
          </p:nvPr>
        </p:nvSpPr>
        <p:spPr/>
        <p:txBody>
          <a:bodyPr/>
          <a:lstStyle/>
          <a:p>
            <a:r>
              <a:rPr lang="en-AU" dirty="0"/>
              <a:t>Pre-Process: Random Under Sampling</a:t>
            </a:r>
          </a:p>
        </p:txBody>
      </p:sp>
      <p:graphicFrame>
        <p:nvGraphicFramePr>
          <p:cNvPr id="6" name="Table 6">
            <a:extLst>
              <a:ext uri="{FF2B5EF4-FFF2-40B4-BE49-F238E27FC236}">
                <a16:creationId xmlns:a16="http://schemas.microsoft.com/office/drawing/2014/main" id="{2644B2BD-C14A-49DC-A6C2-ED5DEE5B4BF8}"/>
              </a:ext>
            </a:extLst>
          </p:cNvPr>
          <p:cNvGraphicFramePr>
            <a:graphicFrameLocks noGrp="1"/>
          </p:cNvGraphicFramePr>
          <p:nvPr>
            <p:ph sz="half" idx="1"/>
            <p:extLst>
              <p:ext uri="{D42A27DB-BD31-4B8C-83A1-F6EECF244321}">
                <p14:modId xmlns:p14="http://schemas.microsoft.com/office/powerpoint/2010/main" val="3291176634"/>
              </p:ext>
            </p:extLst>
          </p:nvPr>
        </p:nvGraphicFramePr>
        <p:xfrm>
          <a:off x="2639616" y="1772816"/>
          <a:ext cx="5801072" cy="4555704"/>
        </p:xfrm>
        <a:graphic>
          <a:graphicData uri="http://schemas.openxmlformats.org/drawingml/2006/table">
            <a:tbl>
              <a:tblPr firstRow="1" bandRow="1">
                <a:tableStyleId>{21E4AEA4-8DFA-4A89-87EB-49C32662AFE0}</a:tableStyleId>
              </a:tblPr>
              <a:tblGrid>
                <a:gridCol w="2900536">
                  <a:extLst>
                    <a:ext uri="{9D8B030D-6E8A-4147-A177-3AD203B41FA5}">
                      <a16:colId xmlns:a16="http://schemas.microsoft.com/office/drawing/2014/main" val="3533978056"/>
                    </a:ext>
                  </a:extLst>
                </a:gridCol>
                <a:gridCol w="2900536">
                  <a:extLst>
                    <a:ext uri="{9D8B030D-6E8A-4147-A177-3AD203B41FA5}">
                      <a16:colId xmlns:a16="http://schemas.microsoft.com/office/drawing/2014/main" val="1323889593"/>
                    </a:ext>
                  </a:extLst>
                </a:gridCol>
              </a:tblGrid>
              <a:tr h="1518568">
                <a:tc>
                  <a:txBody>
                    <a:bodyPr/>
                    <a:lstStyle/>
                    <a:p>
                      <a:endParaRPr lang="en-AU" dirty="0"/>
                    </a:p>
                  </a:txBody>
                  <a:tcPr/>
                </a:tc>
                <a:tc>
                  <a:txBody>
                    <a:bodyPr/>
                    <a:lstStyle/>
                    <a:p>
                      <a:r>
                        <a:rPr lang="en-AU" dirty="0"/>
                        <a:t>Data Value</a:t>
                      </a:r>
                    </a:p>
                  </a:txBody>
                  <a:tcPr/>
                </a:tc>
                <a:extLst>
                  <a:ext uri="{0D108BD9-81ED-4DB2-BD59-A6C34878D82A}">
                    <a16:rowId xmlns:a16="http://schemas.microsoft.com/office/drawing/2014/main" val="1986144208"/>
                  </a:ext>
                </a:extLst>
              </a:tr>
              <a:tr h="1518568">
                <a:tc>
                  <a:txBody>
                    <a:bodyPr/>
                    <a:lstStyle/>
                    <a:p>
                      <a:r>
                        <a:rPr lang="en-AU" dirty="0"/>
                        <a:t>Before Oversampling</a:t>
                      </a:r>
                    </a:p>
                  </a:txBody>
                  <a:tcPr/>
                </a:tc>
                <a:tc>
                  <a:txBody>
                    <a:bodyPr/>
                    <a:lstStyle/>
                    <a:p>
                      <a:r>
                        <a:rPr lang="en-AU" dirty="0"/>
                        <a:t>0 = 3899</a:t>
                      </a:r>
                    </a:p>
                    <a:p>
                      <a:r>
                        <a:rPr lang="en-AU" dirty="0"/>
                        <a:t>1 = 199</a:t>
                      </a:r>
                    </a:p>
                  </a:txBody>
                  <a:tcPr/>
                </a:tc>
                <a:extLst>
                  <a:ext uri="{0D108BD9-81ED-4DB2-BD59-A6C34878D82A}">
                    <a16:rowId xmlns:a16="http://schemas.microsoft.com/office/drawing/2014/main" val="2390340321"/>
                  </a:ext>
                </a:extLst>
              </a:tr>
              <a:tr h="1518568">
                <a:tc>
                  <a:txBody>
                    <a:bodyPr/>
                    <a:lstStyle/>
                    <a:p>
                      <a:r>
                        <a:rPr lang="en-AU" dirty="0"/>
                        <a:t>After Oversampling</a:t>
                      </a:r>
                    </a:p>
                  </a:txBody>
                  <a:tcPr/>
                </a:tc>
                <a:tc>
                  <a:txBody>
                    <a:bodyPr/>
                    <a:lstStyle/>
                    <a:p>
                      <a:r>
                        <a:rPr lang="en-AU" dirty="0"/>
                        <a:t>0 = 199</a:t>
                      </a:r>
                    </a:p>
                    <a:p>
                      <a:r>
                        <a:rPr lang="en-AU" dirty="0"/>
                        <a:t>1 = 199</a:t>
                      </a:r>
                    </a:p>
                  </a:txBody>
                  <a:tcPr/>
                </a:tc>
                <a:extLst>
                  <a:ext uri="{0D108BD9-81ED-4DB2-BD59-A6C34878D82A}">
                    <a16:rowId xmlns:a16="http://schemas.microsoft.com/office/drawing/2014/main" val="4227359006"/>
                  </a:ext>
                </a:extLst>
              </a:tr>
            </a:tbl>
          </a:graphicData>
        </a:graphic>
      </p:graphicFrame>
    </p:spTree>
    <p:extLst>
      <p:ext uri="{BB962C8B-B14F-4D97-AF65-F5344CB8AC3E}">
        <p14:creationId xmlns:p14="http://schemas.microsoft.com/office/powerpoint/2010/main" val="41557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Confusion matrix of each model before and after under sampling</a:t>
            </a:r>
          </a:p>
        </p:txBody>
      </p:sp>
    </p:spTree>
    <p:extLst>
      <p:ext uri="{BB962C8B-B14F-4D97-AF65-F5344CB8AC3E}">
        <p14:creationId xmlns:p14="http://schemas.microsoft.com/office/powerpoint/2010/main" val="24340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A606-B383-4EE4-954C-6860B8E32F23}"/>
              </a:ext>
            </a:extLst>
          </p:cNvPr>
          <p:cNvSpPr>
            <a:spLocks noGrp="1"/>
          </p:cNvSpPr>
          <p:nvPr>
            <p:ph type="title"/>
          </p:nvPr>
        </p:nvSpPr>
        <p:spPr>
          <a:xfrm>
            <a:off x="1066800" y="65353"/>
            <a:ext cx="10058400" cy="1325563"/>
          </a:xfrm>
        </p:spPr>
        <p:txBody>
          <a:bodyPr/>
          <a:lstStyle/>
          <a:p>
            <a:r>
              <a:rPr lang="en-AU" dirty="0"/>
              <a:t>Logistic Regression Confusion Matrix</a:t>
            </a:r>
          </a:p>
        </p:txBody>
      </p:sp>
      <p:sp>
        <p:nvSpPr>
          <p:cNvPr id="3" name="TextBox 2">
            <a:extLst>
              <a:ext uri="{FF2B5EF4-FFF2-40B4-BE49-F238E27FC236}">
                <a16:creationId xmlns:a16="http://schemas.microsoft.com/office/drawing/2014/main" id="{739165B4-E834-43C3-B60B-AD86452475FF}"/>
              </a:ext>
            </a:extLst>
          </p:cNvPr>
          <p:cNvSpPr txBox="1"/>
          <p:nvPr/>
        </p:nvSpPr>
        <p:spPr>
          <a:xfrm>
            <a:off x="1487488" y="1700808"/>
            <a:ext cx="9145016"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06F6016A-A5B2-4D70-80D5-1CDADCF765D7}"/>
              </a:ext>
            </a:extLst>
          </p:cNvPr>
          <p:cNvSpPr txBox="1"/>
          <p:nvPr/>
        </p:nvSpPr>
        <p:spPr>
          <a:xfrm>
            <a:off x="6128461" y="1658971"/>
            <a:ext cx="5224123"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2C88D667-0213-4D4A-ABB8-2E439BA21EDC}"/>
              </a:ext>
            </a:extLst>
          </p:cNvPr>
          <p:cNvPicPr>
            <a:picLocks noGrp="1" noChangeAspect="1"/>
          </p:cNvPicPr>
          <p:nvPr>
            <p:ph idx="1"/>
          </p:nvPr>
        </p:nvPicPr>
        <p:blipFill>
          <a:blip r:embed="rId2"/>
          <a:stretch>
            <a:fillRect/>
          </a:stretch>
        </p:blipFill>
        <p:spPr>
          <a:xfrm>
            <a:off x="1271464" y="2087073"/>
            <a:ext cx="3743325" cy="2447925"/>
          </a:xfrm>
          <a:prstGeom prst="rect">
            <a:avLst/>
          </a:prstGeom>
        </p:spPr>
      </p:pic>
      <p:pic>
        <p:nvPicPr>
          <p:cNvPr id="10" name="Picture 9">
            <a:extLst>
              <a:ext uri="{FF2B5EF4-FFF2-40B4-BE49-F238E27FC236}">
                <a16:creationId xmlns:a16="http://schemas.microsoft.com/office/drawing/2014/main" id="{8E351985-430B-498E-9CC7-86A34A19AC89}"/>
              </a:ext>
            </a:extLst>
          </p:cNvPr>
          <p:cNvPicPr>
            <a:picLocks noChangeAspect="1"/>
          </p:cNvPicPr>
          <p:nvPr/>
        </p:nvPicPr>
        <p:blipFill>
          <a:blip r:embed="rId3"/>
          <a:stretch>
            <a:fillRect/>
          </a:stretch>
        </p:blipFill>
        <p:spPr>
          <a:xfrm>
            <a:off x="5944827" y="2099814"/>
            <a:ext cx="3743325" cy="2447925"/>
          </a:xfrm>
          <a:prstGeom prst="rect">
            <a:avLst/>
          </a:prstGeom>
        </p:spPr>
      </p:pic>
      <p:sp>
        <p:nvSpPr>
          <p:cNvPr id="6" name="TextBox 5">
            <a:extLst>
              <a:ext uri="{FF2B5EF4-FFF2-40B4-BE49-F238E27FC236}">
                <a16:creationId xmlns:a16="http://schemas.microsoft.com/office/drawing/2014/main" id="{72DAE94C-6B3A-4A98-A428-6BA74E2388AA}"/>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7226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5F27-32A2-43B2-B797-BDA4DA671CF2}"/>
              </a:ext>
            </a:extLst>
          </p:cNvPr>
          <p:cNvSpPr>
            <a:spLocks noGrp="1"/>
          </p:cNvSpPr>
          <p:nvPr>
            <p:ph type="title"/>
          </p:nvPr>
        </p:nvSpPr>
        <p:spPr/>
        <p:txBody>
          <a:bodyPr/>
          <a:lstStyle/>
          <a:p>
            <a:r>
              <a:rPr lang="en-AU" dirty="0"/>
              <a:t>Support Vector Machine Confusion Matrix</a:t>
            </a:r>
          </a:p>
        </p:txBody>
      </p:sp>
      <p:sp>
        <p:nvSpPr>
          <p:cNvPr id="3" name="TextBox 2">
            <a:extLst>
              <a:ext uri="{FF2B5EF4-FFF2-40B4-BE49-F238E27FC236}">
                <a16:creationId xmlns:a16="http://schemas.microsoft.com/office/drawing/2014/main" id="{A2DF4A9C-8355-447A-BF32-4A8922B96038}"/>
              </a:ext>
            </a:extLst>
          </p:cNvPr>
          <p:cNvSpPr txBox="1"/>
          <p:nvPr/>
        </p:nvSpPr>
        <p:spPr>
          <a:xfrm>
            <a:off x="1487488" y="1556792"/>
            <a:ext cx="92170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5364466F-2FC7-4393-861B-69F9A2F4010E}"/>
              </a:ext>
            </a:extLst>
          </p:cNvPr>
          <p:cNvSpPr txBox="1"/>
          <p:nvPr/>
        </p:nvSpPr>
        <p:spPr>
          <a:xfrm>
            <a:off x="6600056" y="1556792"/>
            <a:ext cx="269979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63E323BD-7C1C-429B-AF76-22C82C962C24}"/>
              </a:ext>
            </a:extLst>
          </p:cNvPr>
          <p:cNvPicPr>
            <a:picLocks noGrp="1" noChangeAspect="1"/>
          </p:cNvPicPr>
          <p:nvPr>
            <p:ph idx="1"/>
          </p:nvPr>
        </p:nvPicPr>
        <p:blipFill>
          <a:blip r:embed="rId2"/>
          <a:stretch>
            <a:fillRect/>
          </a:stretch>
        </p:blipFill>
        <p:spPr>
          <a:xfrm>
            <a:off x="1199456" y="1905164"/>
            <a:ext cx="3743325" cy="2447925"/>
          </a:xfrm>
          <a:prstGeom prst="rect">
            <a:avLst/>
          </a:prstGeom>
        </p:spPr>
      </p:pic>
      <p:pic>
        <p:nvPicPr>
          <p:cNvPr id="10" name="Picture 9">
            <a:extLst>
              <a:ext uri="{FF2B5EF4-FFF2-40B4-BE49-F238E27FC236}">
                <a16:creationId xmlns:a16="http://schemas.microsoft.com/office/drawing/2014/main" id="{7412FB7D-219F-47BC-AE4C-57F89E8A27A3}"/>
              </a:ext>
            </a:extLst>
          </p:cNvPr>
          <p:cNvPicPr>
            <a:picLocks noChangeAspect="1"/>
          </p:cNvPicPr>
          <p:nvPr/>
        </p:nvPicPr>
        <p:blipFill>
          <a:blip r:embed="rId3"/>
          <a:stretch>
            <a:fillRect/>
          </a:stretch>
        </p:blipFill>
        <p:spPr>
          <a:xfrm>
            <a:off x="6312024" y="1901055"/>
            <a:ext cx="3743325" cy="2447925"/>
          </a:xfrm>
          <a:prstGeom prst="rect">
            <a:avLst/>
          </a:prstGeom>
        </p:spPr>
      </p:pic>
      <p:sp>
        <p:nvSpPr>
          <p:cNvPr id="8" name="TextBox 7">
            <a:extLst>
              <a:ext uri="{FF2B5EF4-FFF2-40B4-BE49-F238E27FC236}">
                <a16:creationId xmlns:a16="http://schemas.microsoft.com/office/drawing/2014/main" id="{8874E533-2B11-4823-B470-9879081D401B}"/>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26958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95D9-DCD9-406E-B15B-D26722E8FBFC}"/>
              </a:ext>
            </a:extLst>
          </p:cNvPr>
          <p:cNvSpPr>
            <a:spLocks noGrp="1"/>
          </p:cNvSpPr>
          <p:nvPr>
            <p:ph type="title"/>
          </p:nvPr>
        </p:nvSpPr>
        <p:spPr/>
        <p:txBody>
          <a:bodyPr/>
          <a:lstStyle/>
          <a:p>
            <a:r>
              <a:rPr lang="en-AU" dirty="0"/>
              <a:t>Gaussian Naïve Bayes Confusion Matrix</a:t>
            </a:r>
          </a:p>
        </p:txBody>
      </p:sp>
      <p:sp>
        <p:nvSpPr>
          <p:cNvPr id="3" name="TextBox 2">
            <a:extLst>
              <a:ext uri="{FF2B5EF4-FFF2-40B4-BE49-F238E27FC236}">
                <a16:creationId xmlns:a16="http://schemas.microsoft.com/office/drawing/2014/main" id="{DE404925-122C-46D1-B9CA-4C89A9503390}"/>
              </a:ext>
            </a:extLst>
          </p:cNvPr>
          <p:cNvSpPr txBox="1"/>
          <p:nvPr/>
        </p:nvSpPr>
        <p:spPr>
          <a:xfrm>
            <a:off x="1066800" y="1700808"/>
            <a:ext cx="9061648"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39550FDE-7635-44C6-83CC-A05DB8A88D0B}"/>
              </a:ext>
            </a:extLst>
          </p:cNvPr>
          <p:cNvSpPr txBox="1"/>
          <p:nvPr/>
        </p:nvSpPr>
        <p:spPr>
          <a:xfrm>
            <a:off x="5303912" y="1706157"/>
            <a:ext cx="388843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99C6E2FB-F70A-498D-8E8C-F8991CB9071C}"/>
              </a:ext>
            </a:extLst>
          </p:cNvPr>
          <p:cNvPicPr>
            <a:picLocks noGrp="1" noChangeAspect="1"/>
          </p:cNvPicPr>
          <p:nvPr>
            <p:ph idx="1"/>
          </p:nvPr>
        </p:nvPicPr>
        <p:blipFill>
          <a:blip r:embed="rId2"/>
          <a:stretch>
            <a:fillRect/>
          </a:stretch>
        </p:blipFill>
        <p:spPr>
          <a:xfrm>
            <a:off x="839416" y="2175037"/>
            <a:ext cx="3743325" cy="2447925"/>
          </a:xfrm>
          <a:prstGeom prst="rect">
            <a:avLst/>
          </a:prstGeom>
        </p:spPr>
      </p:pic>
      <p:pic>
        <p:nvPicPr>
          <p:cNvPr id="10" name="Picture 9">
            <a:extLst>
              <a:ext uri="{FF2B5EF4-FFF2-40B4-BE49-F238E27FC236}">
                <a16:creationId xmlns:a16="http://schemas.microsoft.com/office/drawing/2014/main" id="{83C2B274-6321-4A79-B343-9DF6AF520684}"/>
              </a:ext>
            </a:extLst>
          </p:cNvPr>
          <p:cNvPicPr>
            <a:picLocks noChangeAspect="1"/>
          </p:cNvPicPr>
          <p:nvPr/>
        </p:nvPicPr>
        <p:blipFill>
          <a:blip r:embed="rId3"/>
          <a:stretch>
            <a:fillRect/>
          </a:stretch>
        </p:blipFill>
        <p:spPr>
          <a:xfrm>
            <a:off x="5015880" y="2170514"/>
            <a:ext cx="3743325" cy="2447925"/>
          </a:xfrm>
          <a:prstGeom prst="rect">
            <a:avLst/>
          </a:prstGeom>
        </p:spPr>
      </p:pic>
      <p:sp>
        <p:nvSpPr>
          <p:cNvPr id="7" name="TextBox 6">
            <a:extLst>
              <a:ext uri="{FF2B5EF4-FFF2-40B4-BE49-F238E27FC236}">
                <a16:creationId xmlns:a16="http://schemas.microsoft.com/office/drawing/2014/main" id="{425FFCCB-5E2E-440A-AFDF-E9A294155F57}"/>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001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F899-1DDE-47C3-9FEB-82B868CFAE67}"/>
              </a:ext>
            </a:extLst>
          </p:cNvPr>
          <p:cNvSpPr>
            <a:spLocks noGrp="1"/>
          </p:cNvSpPr>
          <p:nvPr>
            <p:ph type="title"/>
          </p:nvPr>
        </p:nvSpPr>
        <p:spPr/>
        <p:txBody>
          <a:bodyPr/>
          <a:lstStyle/>
          <a:p>
            <a:r>
              <a:rPr lang="en-AU" dirty="0"/>
              <a:t>KNN Confusion Matrix</a:t>
            </a:r>
          </a:p>
        </p:txBody>
      </p:sp>
      <p:sp>
        <p:nvSpPr>
          <p:cNvPr id="3" name="TextBox 2">
            <a:extLst>
              <a:ext uri="{FF2B5EF4-FFF2-40B4-BE49-F238E27FC236}">
                <a16:creationId xmlns:a16="http://schemas.microsoft.com/office/drawing/2014/main" id="{3D3411AF-CF53-4FC6-829A-A5CA684CC2B2}"/>
              </a:ext>
            </a:extLst>
          </p:cNvPr>
          <p:cNvSpPr txBox="1"/>
          <p:nvPr/>
        </p:nvSpPr>
        <p:spPr>
          <a:xfrm>
            <a:off x="1559496" y="1700808"/>
            <a:ext cx="2592288" cy="369332"/>
          </a:xfrm>
          <a:prstGeom prst="rect">
            <a:avLst/>
          </a:prstGeom>
          <a:noFill/>
        </p:spPr>
        <p:txBody>
          <a:bodyPr wrap="square" rtlCol="0">
            <a:spAutoFit/>
          </a:bodyPr>
          <a:lstStyle/>
          <a:p>
            <a:r>
              <a:rPr lang="en-AU" dirty="0"/>
              <a:t>Before Under Sample</a:t>
            </a:r>
          </a:p>
        </p:txBody>
      </p:sp>
      <p:sp>
        <p:nvSpPr>
          <p:cNvPr id="5" name="TextBox 4">
            <a:extLst>
              <a:ext uri="{FF2B5EF4-FFF2-40B4-BE49-F238E27FC236}">
                <a16:creationId xmlns:a16="http://schemas.microsoft.com/office/drawing/2014/main" id="{40FB3E02-91EF-4E5E-9419-859D5BF5A4DD}"/>
              </a:ext>
            </a:extLst>
          </p:cNvPr>
          <p:cNvSpPr txBox="1"/>
          <p:nvPr/>
        </p:nvSpPr>
        <p:spPr>
          <a:xfrm>
            <a:off x="6096000" y="1692341"/>
            <a:ext cx="2569592" cy="369332"/>
          </a:xfrm>
          <a:prstGeom prst="rect">
            <a:avLst/>
          </a:prstGeom>
          <a:noFill/>
        </p:spPr>
        <p:txBody>
          <a:bodyPr wrap="square" rtlCol="0">
            <a:spAutoFit/>
          </a:bodyPr>
          <a:lstStyle/>
          <a:p>
            <a:r>
              <a:rPr lang="en-AU" dirty="0"/>
              <a:t>After Under Sample</a:t>
            </a:r>
          </a:p>
        </p:txBody>
      </p:sp>
      <p:pic>
        <p:nvPicPr>
          <p:cNvPr id="9" name="Picture 8">
            <a:extLst>
              <a:ext uri="{FF2B5EF4-FFF2-40B4-BE49-F238E27FC236}">
                <a16:creationId xmlns:a16="http://schemas.microsoft.com/office/drawing/2014/main" id="{68101431-A627-41FF-AEA4-15240B82AC10}"/>
              </a:ext>
            </a:extLst>
          </p:cNvPr>
          <p:cNvPicPr>
            <a:picLocks noChangeAspect="1"/>
          </p:cNvPicPr>
          <p:nvPr/>
        </p:nvPicPr>
        <p:blipFill>
          <a:blip r:embed="rId2"/>
          <a:stretch>
            <a:fillRect/>
          </a:stretch>
        </p:blipFill>
        <p:spPr>
          <a:xfrm>
            <a:off x="1343472" y="2103759"/>
            <a:ext cx="3743325" cy="2447925"/>
          </a:xfrm>
          <a:prstGeom prst="rect">
            <a:avLst/>
          </a:prstGeom>
        </p:spPr>
      </p:pic>
      <p:pic>
        <p:nvPicPr>
          <p:cNvPr id="10" name="Picture 9">
            <a:extLst>
              <a:ext uri="{FF2B5EF4-FFF2-40B4-BE49-F238E27FC236}">
                <a16:creationId xmlns:a16="http://schemas.microsoft.com/office/drawing/2014/main" id="{27D1B52A-83D4-422B-8FF4-41F90C085980}"/>
              </a:ext>
            </a:extLst>
          </p:cNvPr>
          <p:cNvPicPr>
            <a:picLocks noChangeAspect="1"/>
          </p:cNvPicPr>
          <p:nvPr/>
        </p:nvPicPr>
        <p:blipFill>
          <a:blip r:embed="rId3"/>
          <a:stretch>
            <a:fillRect/>
          </a:stretch>
        </p:blipFill>
        <p:spPr>
          <a:xfrm>
            <a:off x="5879976" y="2103759"/>
            <a:ext cx="3743325" cy="2447925"/>
          </a:xfrm>
          <a:prstGeom prst="rect">
            <a:avLst/>
          </a:prstGeom>
        </p:spPr>
      </p:pic>
      <p:sp>
        <p:nvSpPr>
          <p:cNvPr id="7" name="TextBox 6">
            <a:extLst>
              <a:ext uri="{FF2B5EF4-FFF2-40B4-BE49-F238E27FC236}">
                <a16:creationId xmlns:a16="http://schemas.microsoft.com/office/drawing/2014/main" id="{86E2F887-5B57-43CD-A14D-619E8A510461}"/>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7124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CAE1-992D-4963-A38F-CD314EA230B6}"/>
              </a:ext>
            </a:extLst>
          </p:cNvPr>
          <p:cNvSpPr>
            <a:spLocks noGrp="1"/>
          </p:cNvSpPr>
          <p:nvPr>
            <p:ph type="title"/>
          </p:nvPr>
        </p:nvSpPr>
        <p:spPr/>
        <p:txBody>
          <a:bodyPr/>
          <a:lstStyle/>
          <a:p>
            <a:r>
              <a:rPr lang="en-AU" dirty="0"/>
              <a:t>Random Forest Confusion Matrix</a:t>
            </a:r>
          </a:p>
        </p:txBody>
      </p:sp>
      <p:sp>
        <p:nvSpPr>
          <p:cNvPr id="5" name="TextBox 4">
            <a:extLst>
              <a:ext uri="{FF2B5EF4-FFF2-40B4-BE49-F238E27FC236}">
                <a16:creationId xmlns:a16="http://schemas.microsoft.com/office/drawing/2014/main" id="{7C1FF881-7469-47B3-A45F-688CD14AC564}"/>
              </a:ext>
            </a:extLst>
          </p:cNvPr>
          <p:cNvSpPr txBox="1"/>
          <p:nvPr/>
        </p:nvSpPr>
        <p:spPr>
          <a:xfrm>
            <a:off x="1528852" y="1844824"/>
            <a:ext cx="25509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47404964-76D2-4E51-97EA-F06ADCC59902}"/>
              </a:ext>
            </a:extLst>
          </p:cNvPr>
          <p:cNvSpPr txBox="1"/>
          <p:nvPr/>
        </p:nvSpPr>
        <p:spPr>
          <a:xfrm>
            <a:off x="6096000" y="1844824"/>
            <a:ext cx="2550924" cy="369332"/>
          </a:xfrm>
          <a:prstGeom prst="rect">
            <a:avLst/>
          </a:prstGeom>
          <a:noFill/>
        </p:spPr>
        <p:txBody>
          <a:bodyPr wrap="square" rtlCol="0">
            <a:spAutoFit/>
          </a:bodyPr>
          <a:lstStyle/>
          <a:p>
            <a:r>
              <a:rPr lang="en-AU" dirty="0"/>
              <a:t>After Under Sampling</a:t>
            </a:r>
          </a:p>
        </p:txBody>
      </p:sp>
      <p:pic>
        <p:nvPicPr>
          <p:cNvPr id="9" name="Picture 8">
            <a:extLst>
              <a:ext uri="{FF2B5EF4-FFF2-40B4-BE49-F238E27FC236}">
                <a16:creationId xmlns:a16="http://schemas.microsoft.com/office/drawing/2014/main" id="{DBE236EB-1083-4295-B9E2-363FD1EC1BF7}"/>
              </a:ext>
            </a:extLst>
          </p:cNvPr>
          <p:cNvPicPr>
            <a:picLocks noChangeAspect="1"/>
          </p:cNvPicPr>
          <p:nvPr/>
        </p:nvPicPr>
        <p:blipFill>
          <a:blip r:embed="rId2"/>
          <a:stretch>
            <a:fillRect/>
          </a:stretch>
        </p:blipFill>
        <p:spPr>
          <a:xfrm>
            <a:off x="1271464" y="2276872"/>
            <a:ext cx="3743325" cy="2447925"/>
          </a:xfrm>
          <a:prstGeom prst="rect">
            <a:avLst/>
          </a:prstGeom>
        </p:spPr>
      </p:pic>
      <p:pic>
        <p:nvPicPr>
          <p:cNvPr id="10" name="Picture 9">
            <a:extLst>
              <a:ext uri="{FF2B5EF4-FFF2-40B4-BE49-F238E27FC236}">
                <a16:creationId xmlns:a16="http://schemas.microsoft.com/office/drawing/2014/main" id="{80F14EDD-4BE7-48DA-9E8D-BB58043C1954}"/>
              </a:ext>
            </a:extLst>
          </p:cNvPr>
          <p:cNvPicPr>
            <a:picLocks noChangeAspect="1"/>
          </p:cNvPicPr>
          <p:nvPr/>
        </p:nvPicPr>
        <p:blipFill>
          <a:blip r:embed="rId3"/>
          <a:stretch>
            <a:fillRect/>
          </a:stretch>
        </p:blipFill>
        <p:spPr>
          <a:xfrm>
            <a:off x="5807968" y="2286650"/>
            <a:ext cx="3743325" cy="2447925"/>
          </a:xfrm>
          <a:prstGeom prst="rect">
            <a:avLst/>
          </a:prstGeom>
        </p:spPr>
      </p:pic>
      <p:sp>
        <p:nvSpPr>
          <p:cNvPr id="7" name="TextBox 6">
            <a:extLst>
              <a:ext uri="{FF2B5EF4-FFF2-40B4-BE49-F238E27FC236}">
                <a16:creationId xmlns:a16="http://schemas.microsoft.com/office/drawing/2014/main" id="{6D7732FC-1BA5-4B21-9355-C0755CBECECD}"/>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4624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282A-25FE-4FF1-8E7A-83D7200F05D4}"/>
              </a:ext>
            </a:extLst>
          </p:cNvPr>
          <p:cNvSpPr>
            <a:spLocks noGrp="1"/>
          </p:cNvSpPr>
          <p:nvPr>
            <p:ph type="title"/>
          </p:nvPr>
        </p:nvSpPr>
        <p:spPr/>
        <p:txBody>
          <a:bodyPr/>
          <a:lstStyle/>
          <a:p>
            <a:r>
              <a:rPr lang="en-AU" dirty="0"/>
              <a:t>Context</a:t>
            </a:r>
          </a:p>
        </p:txBody>
      </p:sp>
      <p:pic>
        <p:nvPicPr>
          <p:cNvPr id="10" name="Content Placeholder 9">
            <a:extLst>
              <a:ext uri="{FF2B5EF4-FFF2-40B4-BE49-F238E27FC236}">
                <a16:creationId xmlns:a16="http://schemas.microsoft.com/office/drawing/2014/main" id="{EE0A36AF-FE07-424A-A751-73DAF1106C1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2104" y="2089122"/>
            <a:ext cx="2857500" cy="1600200"/>
          </a:xfrm>
        </p:spPr>
      </p:pic>
      <p:sp>
        <p:nvSpPr>
          <p:cNvPr id="15" name="TextBox 14">
            <a:extLst>
              <a:ext uri="{FF2B5EF4-FFF2-40B4-BE49-F238E27FC236}">
                <a16:creationId xmlns:a16="http://schemas.microsoft.com/office/drawing/2014/main" id="{49339518-F7E0-4195-99C5-F9020F2B79B6}"/>
              </a:ext>
            </a:extLst>
          </p:cNvPr>
          <p:cNvSpPr txBox="1"/>
          <p:nvPr/>
        </p:nvSpPr>
        <p:spPr>
          <a:xfrm>
            <a:off x="1066800" y="2074902"/>
            <a:ext cx="5749280" cy="26325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AU" sz="1600" dirty="0"/>
              <a:t>Stroke is the 2</a:t>
            </a:r>
            <a:r>
              <a:rPr lang="en-AU" sz="1600" baseline="30000" dirty="0"/>
              <a:t>nd</a:t>
            </a:r>
            <a:r>
              <a:rPr lang="en-AU" sz="1600" dirty="0"/>
              <a:t> leading cause of death globally according to World Health Organization (WHO)</a:t>
            </a:r>
          </a:p>
          <a:p>
            <a:pPr marL="285750" indent="-285750">
              <a:lnSpc>
                <a:spcPct val="150000"/>
              </a:lnSpc>
              <a:buFont typeface="Arial" panose="020B0604020202020204" pitchFamily="34" charset="0"/>
              <a:buChar char="•"/>
            </a:pPr>
            <a:r>
              <a:rPr lang="en-AU" sz="1600" dirty="0"/>
              <a:t>Responsible for approximately 11% of total of deaths</a:t>
            </a:r>
          </a:p>
          <a:p>
            <a:pPr marL="285750" indent="-285750">
              <a:lnSpc>
                <a:spcPct val="150000"/>
              </a:lnSpc>
              <a:buFont typeface="Arial" panose="020B0604020202020204" pitchFamily="34" charset="0"/>
              <a:buChar char="•"/>
            </a:pPr>
            <a:r>
              <a:rPr lang="en-AU" sz="1600" dirty="0"/>
              <a:t>Stroke occurs when there is no or not enough blood supply that that carries oxygen and nutrient to the brain</a:t>
            </a:r>
          </a:p>
          <a:p>
            <a:pPr marL="285750" indent="-285750">
              <a:lnSpc>
                <a:spcPct val="150000"/>
              </a:lnSpc>
              <a:buFont typeface="Arial" panose="020B0604020202020204" pitchFamily="34" charset="0"/>
              <a:buChar char="•"/>
            </a:pPr>
            <a:r>
              <a:rPr lang="en-AU" sz="1600" dirty="0"/>
              <a:t>Stroke attacks the brain and the human control centre and can cause disability</a:t>
            </a:r>
          </a:p>
        </p:txBody>
      </p:sp>
    </p:spTree>
    <p:extLst>
      <p:ext uri="{BB962C8B-B14F-4D97-AF65-F5344CB8AC3E}">
        <p14:creationId xmlns:p14="http://schemas.microsoft.com/office/powerpoint/2010/main" val="38147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Modelling report</a:t>
            </a:r>
          </a:p>
        </p:txBody>
      </p:sp>
    </p:spTree>
    <p:extLst>
      <p:ext uri="{BB962C8B-B14F-4D97-AF65-F5344CB8AC3E}">
        <p14:creationId xmlns:p14="http://schemas.microsoft.com/office/powerpoint/2010/main" val="32997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882B-DF52-44DD-B6A1-8561B1A7E643}"/>
              </a:ext>
            </a:extLst>
          </p:cNvPr>
          <p:cNvSpPr>
            <a:spLocks noGrp="1"/>
          </p:cNvSpPr>
          <p:nvPr>
            <p:ph type="title"/>
          </p:nvPr>
        </p:nvSpPr>
        <p:spPr/>
        <p:txBody>
          <a:bodyPr/>
          <a:lstStyle/>
          <a:p>
            <a:r>
              <a:rPr lang="en-AU" dirty="0"/>
              <a:t>Model Classification Report</a:t>
            </a:r>
          </a:p>
        </p:txBody>
      </p:sp>
      <p:graphicFrame>
        <p:nvGraphicFramePr>
          <p:cNvPr id="3" name="Table 4">
            <a:extLst>
              <a:ext uri="{FF2B5EF4-FFF2-40B4-BE49-F238E27FC236}">
                <a16:creationId xmlns:a16="http://schemas.microsoft.com/office/drawing/2014/main" id="{96FBE132-AFAE-476A-A3C9-98360CC9B837}"/>
              </a:ext>
            </a:extLst>
          </p:cNvPr>
          <p:cNvGraphicFramePr>
            <a:graphicFrameLocks noGrp="1"/>
          </p:cNvGraphicFramePr>
          <p:nvPr>
            <p:ph sz="half" idx="1"/>
            <p:extLst>
              <p:ext uri="{D42A27DB-BD31-4B8C-83A1-F6EECF244321}">
                <p14:modId xmlns:p14="http://schemas.microsoft.com/office/powerpoint/2010/main" val="1471423288"/>
              </p:ext>
            </p:extLst>
          </p:nvPr>
        </p:nvGraphicFramePr>
        <p:xfrm>
          <a:off x="1066800" y="1844824"/>
          <a:ext cx="10058399" cy="3528392"/>
        </p:xfrm>
        <a:graphic>
          <a:graphicData uri="http://schemas.openxmlformats.org/drawingml/2006/table">
            <a:tbl>
              <a:tblPr firstRow="1" bandRow="1">
                <a:tableStyleId>{21E4AEA4-8DFA-4A89-87EB-49C32662AFE0}</a:tableStyleId>
              </a:tblPr>
              <a:tblGrid>
                <a:gridCol w="2580928">
                  <a:extLst>
                    <a:ext uri="{9D8B030D-6E8A-4147-A177-3AD203B41FA5}">
                      <a16:colId xmlns:a16="http://schemas.microsoft.com/office/drawing/2014/main" val="2143528932"/>
                    </a:ext>
                  </a:extLst>
                </a:gridCol>
                <a:gridCol w="1152128">
                  <a:extLst>
                    <a:ext uri="{9D8B030D-6E8A-4147-A177-3AD203B41FA5}">
                      <a16:colId xmlns:a16="http://schemas.microsoft.com/office/drawing/2014/main" val="1348933674"/>
                    </a:ext>
                  </a:extLst>
                </a:gridCol>
                <a:gridCol w="1296143">
                  <a:extLst>
                    <a:ext uri="{9D8B030D-6E8A-4147-A177-3AD203B41FA5}">
                      <a16:colId xmlns:a16="http://schemas.microsoft.com/office/drawing/2014/main" val="2574647460"/>
                    </a:ext>
                  </a:extLst>
                </a:gridCol>
                <a:gridCol w="1676400">
                  <a:extLst>
                    <a:ext uri="{9D8B030D-6E8A-4147-A177-3AD203B41FA5}">
                      <a16:colId xmlns:a16="http://schemas.microsoft.com/office/drawing/2014/main" val="1627003832"/>
                    </a:ext>
                  </a:extLst>
                </a:gridCol>
                <a:gridCol w="1676400">
                  <a:extLst>
                    <a:ext uri="{9D8B030D-6E8A-4147-A177-3AD203B41FA5}">
                      <a16:colId xmlns:a16="http://schemas.microsoft.com/office/drawing/2014/main" val="1826788993"/>
                    </a:ext>
                  </a:extLst>
                </a:gridCol>
                <a:gridCol w="1676400">
                  <a:extLst>
                    <a:ext uri="{9D8B030D-6E8A-4147-A177-3AD203B41FA5}">
                      <a16:colId xmlns:a16="http://schemas.microsoft.com/office/drawing/2014/main" val="946395132"/>
                    </a:ext>
                  </a:extLst>
                </a:gridCol>
              </a:tblGrid>
              <a:tr h="675221">
                <a:tc>
                  <a:txBody>
                    <a:bodyPr/>
                    <a:lstStyle/>
                    <a:p>
                      <a:endParaRPr lang="en-AU" dirty="0"/>
                    </a:p>
                  </a:txBody>
                  <a:tcPr/>
                </a:tc>
                <a:tc>
                  <a:txBody>
                    <a:bodyPr/>
                    <a:lstStyle/>
                    <a:p>
                      <a:pPr algn="ctr"/>
                      <a:r>
                        <a:rPr lang="en-AU" dirty="0"/>
                        <a:t>Precision</a:t>
                      </a:r>
                    </a:p>
                  </a:txBody>
                  <a:tcPr/>
                </a:tc>
                <a:tc>
                  <a:txBody>
                    <a:bodyPr/>
                    <a:lstStyle/>
                    <a:p>
                      <a:pPr algn="ctr"/>
                      <a:r>
                        <a:rPr lang="en-AU" dirty="0"/>
                        <a:t>Recall</a:t>
                      </a:r>
                    </a:p>
                  </a:txBody>
                  <a:tcPr/>
                </a:tc>
                <a:tc>
                  <a:txBody>
                    <a:bodyPr/>
                    <a:lstStyle/>
                    <a:p>
                      <a:pPr algn="ctr"/>
                      <a:r>
                        <a:rPr lang="en-AU" dirty="0"/>
                        <a:t>Accuracy</a:t>
                      </a:r>
                    </a:p>
                  </a:txBody>
                  <a:tcPr/>
                </a:tc>
                <a:tc>
                  <a:txBody>
                    <a:bodyPr/>
                    <a:lstStyle/>
                    <a:p>
                      <a:pPr algn="ctr"/>
                      <a:r>
                        <a:rPr lang="en-AU" dirty="0"/>
                        <a:t>AUC</a:t>
                      </a:r>
                    </a:p>
                  </a:txBody>
                  <a:tcPr/>
                </a:tc>
                <a:tc>
                  <a:txBody>
                    <a:bodyPr/>
                    <a:lstStyle/>
                    <a:p>
                      <a:pPr algn="ctr"/>
                      <a:r>
                        <a:rPr lang="en-AU" dirty="0"/>
                        <a:t>F1-Score</a:t>
                      </a:r>
                    </a:p>
                  </a:txBody>
                  <a:tcPr/>
                </a:tc>
                <a:extLst>
                  <a:ext uri="{0D108BD9-81ED-4DB2-BD59-A6C34878D82A}">
                    <a16:rowId xmlns:a16="http://schemas.microsoft.com/office/drawing/2014/main" val="2735817623"/>
                  </a:ext>
                </a:extLst>
              </a:tr>
              <a:tr h="658067">
                <a:tc>
                  <a:txBody>
                    <a:bodyPr/>
                    <a:lstStyle/>
                    <a:p>
                      <a:r>
                        <a:rPr lang="en-AU" b="0" dirty="0"/>
                        <a:t>Logistic Regression</a:t>
                      </a:r>
                    </a:p>
                  </a:txBody>
                  <a:tcPr/>
                </a:tc>
                <a:tc>
                  <a:txBody>
                    <a:bodyPr/>
                    <a:lstStyle/>
                    <a:p>
                      <a:r>
                        <a:rPr lang="en-AU" b="0" dirty="0"/>
                        <a:t>0.13</a:t>
                      </a:r>
                    </a:p>
                  </a:txBody>
                  <a:tcPr/>
                </a:tc>
                <a:tc>
                  <a:txBody>
                    <a:bodyPr/>
                    <a:lstStyle/>
                    <a:p>
                      <a:r>
                        <a:rPr lang="en-AU" b="0" dirty="0"/>
                        <a:t>0.88</a:t>
                      </a:r>
                    </a:p>
                  </a:txBody>
                  <a:tcPr/>
                </a:tc>
                <a:tc>
                  <a:txBody>
                    <a:bodyPr/>
                    <a:lstStyle/>
                    <a:p>
                      <a:r>
                        <a:rPr lang="en-AU" b="0" dirty="0"/>
                        <a:t>0.69</a:t>
                      </a:r>
                    </a:p>
                  </a:txBody>
                  <a:tcPr/>
                </a:tc>
                <a:tc>
                  <a:txBody>
                    <a:bodyPr/>
                    <a:lstStyle/>
                    <a:p>
                      <a:r>
                        <a:rPr lang="en-AU" b="0" dirty="0"/>
                        <a:t>0.84567</a:t>
                      </a:r>
                    </a:p>
                  </a:txBody>
                  <a:tcPr/>
                </a:tc>
                <a:tc>
                  <a:txBody>
                    <a:bodyPr/>
                    <a:lstStyle/>
                    <a:p>
                      <a:r>
                        <a:rPr lang="en-AU" b="0" dirty="0"/>
                        <a:t>0.21785</a:t>
                      </a:r>
                    </a:p>
                  </a:txBody>
                  <a:tcPr/>
                </a:tc>
                <a:extLst>
                  <a:ext uri="{0D108BD9-81ED-4DB2-BD59-A6C34878D82A}">
                    <a16:rowId xmlns:a16="http://schemas.microsoft.com/office/drawing/2014/main" val="3733125259"/>
                  </a:ext>
                </a:extLst>
              </a:tr>
              <a:tr h="661809">
                <a:tc>
                  <a:txBody>
                    <a:bodyPr/>
                    <a:lstStyle/>
                    <a:p>
                      <a:r>
                        <a:rPr lang="en-AU" i="0" dirty="0"/>
                        <a:t>Support Vector Machine</a:t>
                      </a:r>
                    </a:p>
                  </a:txBody>
                  <a:tcPr/>
                </a:tc>
                <a:tc>
                  <a:txBody>
                    <a:bodyPr/>
                    <a:lstStyle/>
                    <a:p>
                      <a:r>
                        <a:rPr lang="en-AU" i="0" dirty="0"/>
                        <a:t>0.12</a:t>
                      </a:r>
                    </a:p>
                  </a:txBody>
                  <a:tcPr/>
                </a:tc>
                <a:tc>
                  <a:txBody>
                    <a:bodyPr/>
                    <a:lstStyle/>
                    <a:p>
                      <a:r>
                        <a:rPr lang="en-AU" i="0" dirty="0"/>
                        <a:t>0.89</a:t>
                      </a:r>
                    </a:p>
                  </a:txBody>
                  <a:tcPr/>
                </a:tc>
                <a:tc>
                  <a:txBody>
                    <a:bodyPr/>
                    <a:lstStyle/>
                    <a:p>
                      <a:r>
                        <a:rPr lang="en-AU" i="0" dirty="0"/>
                        <a:t>0.68</a:t>
                      </a:r>
                    </a:p>
                  </a:txBody>
                  <a:tcPr/>
                </a:tc>
                <a:tc>
                  <a:txBody>
                    <a:bodyPr/>
                    <a:lstStyle/>
                    <a:p>
                      <a:r>
                        <a:rPr lang="en-AU" i="0" dirty="0"/>
                        <a:t>0.83928</a:t>
                      </a:r>
                    </a:p>
                  </a:txBody>
                  <a:tcPr/>
                </a:tc>
                <a:tc>
                  <a:txBody>
                    <a:bodyPr/>
                    <a:lstStyle/>
                    <a:p>
                      <a:r>
                        <a:rPr lang="en-AU" dirty="0"/>
                        <a:t>0.21471 </a:t>
                      </a:r>
                      <a:endParaRPr lang="en-AU" i="0" dirty="0"/>
                    </a:p>
                  </a:txBody>
                  <a:tcPr/>
                </a:tc>
                <a:extLst>
                  <a:ext uri="{0D108BD9-81ED-4DB2-BD59-A6C34878D82A}">
                    <a16:rowId xmlns:a16="http://schemas.microsoft.com/office/drawing/2014/main" val="3204614941"/>
                  </a:ext>
                </a:extLst>
              </a:tr>
              <a:tr h="616208">
                <a:tc>
                  <a:txBody>
                    <a:bodyPr/>
                    <a:lstStyle/>
                    <a:p>
                      <a:r>
                        <a:rPr lang="en-AU" b="0" dirty="0"/>
                        <a:t>Gaussian Naïve Bayes</a:t>
                      </a:r>
                    </a:p>
                  </a:txBody>
                  <a:tcPr/>
                </a:tc>
                <a:tc>
                  <a:txBody>
                    <a:bodyPr/>
                    <a:lstStyle/>
                    <a:p>
                      <a:r>
                        <a:rPr lang="en-AU" b="0" dirty="0"/>
                        <a:t>0.11</a:t>
                      </a:r>
                    </a:p>
                  </a:txBody>
                  <a:tcPr/>
                </a:tc>
                <a:tc>
                  <a:txBody>
                    <a:bodyPr/>
                    <a:lstStyle/>
                    <a:p>
                      <a:r>
                        <a:rPr lang="en-AU" b="0" dirty="0"/>
                        <a:t>0.67</a:t>
                      </a:r>
                    </a:p>
                  </a:txBody>
                  <a:tcPr/>
                </a:tc>
                <a:tc>
                  <a:txBody>
                    <a:bodyPr/>
                    <a:lstStyle/>
                    <a:p>
                      <a:r>
                        <a:rPr lang="en-AU" b="0" dirty="0"/>
                        <a:t>0.72</a:t>
                      </a:r>
                    </a:p>
                  </a:txBody>
                  <a:tcPr/>
                </a:tc>
                <a:tc>
                  <a:txBody>
                    <a:bodyPr/>
                    <a:lstStyle/>
                    <a:p>
                      <a:r>
                        <a:rPr lang="en-AU" b="0" dirty="0"/>
                        <a:t>0.714525</a:t>
                      </a:r>
                    </a:p>
                  </a:txBody>
                  <a:tcPr/>
                </a:tc>
                <a:tc>
                  <a:txBody>
                    <a:bodyPr/>
                    <a:lstStyle/>
                    <a:p>
                      <a:r>
                        <a:rPr lang="en-AU" dirty="0"/>
                        <a:t>0.21471</a:t>
                      </a:r>
                      <a:endParaRPr lang="en-AU" b="0" dirty="0"/>
                    </a:p>
                  </a:txBody>
                  <a:tcPr/>
                </a:tc>
                <a:extLst>
                  <a:ext uri="{0D108BD9-81ED-4DB2-BD59-A6C34878D82A}">
                    <a16:rowId xmlns:a16="http://schemas.microsoft.com/office/drawing/2014/main" val="1244697036"/>
                  </a:ext>
                </a:extLst>
              </a:tr>
              <a:tr h="522261">
                <a:tc>
                  <a:txBody>
                    <a:bodyPr/>
                    <a:lstStyle/>
                    <a:p>
                      <a:r>
                        <a:rPr lang="en-AU" b="0" dirty="0"/>
                        <a:t>KNN</a:t>
                      </a:r>
                    </a:p>
                  </a:txBody>
                  <a:tcPr/>
                </a:tc>
                <a:tc>
                  <a:txBody>
                    <a:bodyPr/>
                    <a:lstStyle/>
                    <a:p>
                      <a:r>
                        <a:rPr lang="en-AU" b="0" dirty="0"/>
                        <a:t>0.0</a:t>
                      </a:r>
                    </a:p>
                  </a:txBody>
                  <a:tcPr/>
                </a:tc>
                <a:tc>
                  <a:txBody>
                    <a:bodyPr/>
                    <a:lstStyle/>
                    <a:p>
                      <a:r>
                        <a:rPr lang="en-AU" b="0" dirty="0"/>
                        <a:t>0.0</a:t>
                      </a:r>
                    </a:p>
                  </a:txBody>
                  <a:tcPr/>
                </a:tc>
                <a:tc>
                  <a:txBody>
                    <a:bodyPr/>
                    <a:lstStyle/>
                    <a:p>
                      <a:r>
                        <a:rPr lang="en-AU" b="0" dirty="0"/>
                        <a:t>0.95</a:t>
                      </a:r>
                    </a:p>
                  </a:txBody>
                  <a:tcPr/>
                </a:tc>
                <a:tc>
                  <a:txBody>
                    <a:bodyPr/>
                    <a:lstStyle/>
                    <a:p>
                      <a:r>
                        <a:rPr lang="en-AU" b="0" dirty="0"/>
                        <a:t>0.50</a:t>
                      </a:r>
                    </a:p>
                  </a:txBody>
                  <a:tcPr/>
                </a:tc>
                <a:tc>
                  <a:txBody>
                    <a:bodyPr/>
                    <a:lstStyle/>
                    <a:p>
                      <a:r>
                        <a:rPr lang="en-AU" b="0" dirty="0"/>
                        <a:t>0.0</a:t>
                      </a:r>
                    </a:p>
                  </a:txBody>
                  <a:tcPr/>
                </a:tc>
                <a:extLst>
                  <a:ext uri="{0D108BD9-81ED-4DB2-BD59-A6C34878D82A}">
                    <a16:rowId xmlns:a16="http://schemas.microsoft.com/office/drawing/2014/main" val="566250945"/>
                  </a:ext>
                </a:extLst>
              </a:tr>
              <a:tr h="394826">
                <a:tc>
                  <a:txBody>
                    <a:bodyPr/>
                    <a:lstStyle/>
                    <a:p>
                      <a:r>
                        <a:rPr lang="en-AU" b="0" dirty="0"/>
                        <a:t>Random Forest</a:t>
                      </a:r>
                    </a:p>
                  </a:txBody>
                  <a:tcPr/>
                </a:tc>
                <a:tc>
                  <a:txBody>
                    <a:bodyPr/>
                    <a:lstStyle/>
                    <a:p>
                      <a:r>
                        <a:rPr lang="en-AU" b="0" dirty="0"/>
                        <a:t>0.12</a:t>
                      </a:r>
                    </a:p>
                  </a:txBody>
                  <a:tcPr/>
                </a:tc>
                <a:tc>
                  <a:txBody>
                    <a:bodyPr/>
                    <a:lstStyle/>
                    <a:p>
                      <a:r>
                        <a:rPr lang="en-AU" b="0" dirty="0"/>
                        <a:t>0.88</a:t>
                      </a:r>
                    </a:p>
                  </a:txBody>
                  <a:tcPr/>
                </a:tc>
                <a:tc>
                  <a:txBody>
                    <a:bodyPr/>
                    <a:lstStyle/>
                    <a:p>
                      <a:r>
                        <a:rPr lang="en-AU" b="0" dirty="0"/>
                        <a:t>0.69</a:t>
                      </a:r>
                    </a:p>
                  </a:txBody>
                  <a:tcPr/>
                </a:tc>
                <a:tc>
                  <a:txBody>
                    <a:bodyPr/>
                    <a:lstStyle/>
                    <a:p>
                      <a:r>
                        <a:rPr lang="en-AU" b="0" dirty="0"/>
                        <a:t>0.82480</a:t>
                      </a:r>
                    </a:p>
                  </a:txBody>
                  <a:tcPr/>
                </a:tc>
                <a:tc>
                  <a:txBody>
                    <a:bodyPr/>
                    <a:lstStyle/>
                    <a:p>
                      <a:r>
                        <a:rPr lang="en-AU" b="0" dirty="0"/>
                        <a:t>0.21242 </a:t>
                      </a:r>
                    </a:p>
                  </a:txBody>
                  <a:tcPr/>
                </a:tc>
                <a:extLst>
                  <a:ext uri="{0D108BD9-81ED-4DB2-BD59-A6C34878D82A}">
                    <a16:rowId xmlns:a16="http://schemas.microsoft.com/office/drawing/2014/main" val="79382712"/>
                  </a:ext>
                </a:extLst>
              </a:tr>
            </a:tbl>
          </a:graphicData>
        </a:graphic>
      </p:graphicFrame>
      <p:sp>
        <p:nvSpPr>
          <p:cNvPr id="4" name="TextBox 3">
            <a:extLst>
              <a:ext uri="{FF2B5EF4-FFF2-40B4-BE49-F238E27FC236}">
                <a16:creationId xmlns:a16="http://schemas.microsoft.com/office/drawing/2014/main" id="{5A6632CB-2B35-4062-B732-CA0449514325}"/>
              </a:ext>
            </a:extLst>
          </p:cNvPr>
          <p:cNvSpPr txBox="1"/>
          <p:nvPr/>
        </p:nvSpPr>
        <p:spPr>
          <a:xfrm>
            <a:off x="1066800" y="5397023"/>
            <a:ext cx="10058399" cy="1200329"/>
          </a:xfrm>
          <a:prstGeom prst="rect">
            <a:avLst/>
          </a:prstGeom>
          <a:noFill/>
        </p:spPr>
        <p:txBody>
          <a:bodyPr wrap="square" rtlCol="0">
            <a:spAutoFit/>
          </a:bodyPr>
          <a:lstStyle/>
          <a:p>
            <a:r>
              <a:rPr lang="en-AU" i="1" u="sng" dirty="0"/>
              <a:t>Classification Report Table Summary</a:t>
            </a:r>
            <a:r>
              <a:rPr lang="en-AU" dirty="0"/>
              <a:t>: </a:t>
            </a:r>
          </a:p>
          <a:p>
            <a:endParaRPr lang="en-AU" dirty="0"/>
          </a:p>
          <a:p>
            <a:r>
              <a:rPr lang="en-AU" dirty="0"/>
              <a:t>Support Vector Machine has the highest recall score based on the Modelling Classification Report where Logistic Regression has the highest Area Under the Curve which is recommended</a:t>
            </a:r>
          </a:p>
        </p:txBody>
      </p:sp>
      <p:sp>
        <p:nvSpPr>
          <p:cNvPr id="5" name="Rectangle 4">
            <a:extLst>
              <a:ext uri="{FF2B5EF4-FFF2-40B4-BE49-F238E27FC236}">
                <a16:creationId xmlns:a16="http://schemas.microsoft.com/office/drawing/2014/main" id="{40CAB93B-3E7E-4011-BEE7-8D1CA9B107F2}"/>
              </a:ext>
            </a:extLst>
          </p:cNvPr>
          <p:cNvSpPr/>
          <p:nvPr/>
        </p:nvSpPr>
        <p:spPr>
          <a:xfrm>
            <a:off x="4727848" y="3068960"/>
            <a:ext cx="1368152"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69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DC6C-8611-47C0-B381-EB54F56D7745}"/>
              </a:ext>
            </a:extLst>
          </p:cNvPr>
          <p:cNvSpPr>
            <a:spLocks noGrp="1"/>
          </p:cNvSpPr>
          <p:nvPr>
            <p:ph type="title"/>
          </p:nvPr>
        </p:nvSpPr>
        <p:spPr/>
        <p:txBody>
          <a:bodyPr/>
          <a:lstStyle/>
          <a:p>
            <a:r>
              <a:rPr lang="en-AU" dirty="0"/>
              <a:t>Modelling: ROC Curve</a:t>
            </a:r>
          </a:p>
        </p:txBody>
      </p:sp>
      <p:sp>
        <p:nvSpPr>
          <p:cNvPr id="6" name="TextBox 5">
            <a:extLst>
              <a:ext uri="{FF2B5EF4-FFF2-40B4-BE49-F238E27FC236}">
                <a16:creationId xmlns:a16="http://schemas.microsoft.com/office/drawing/2014/main" id="{FF37B0A6-B0FF-4341-8C5D-52C412C5C180}"/>
              </a:ext>
            </a:extLst>
          </p:cNvPr>
          <p:cNvSpPr txBox="1"/>
          <p:nvPr/>
        </p:nvSpPr>
        <p:spPr>
          <a:xfrm>
            <a:off x="5735960" y="1844824"/>
            <a:ext cx="5040560" cy="2585323"/>
          </a:xfrm>
          <a:prstGeom prst="rect">
            <a:avLst/>
          </a:prstGeom>
          <a:noFill/>
        </p:spPr>
        <p:txBody>
          <a:bodyPr wrap="square" rtlCol="0">
            <a:spAutoFit/>
          </a:bodyPr>
          <a:lstStyle/>
          <a:p>
            <a:pPr marL="285750" indent="-285750">
              <a:buFont typeface="Arial" panose="020B0604020202020204" pitchFamily="34" charset="0"/>
              <a:buChar char="•"/>
            </a:pPr>
            <a:r>
              <a:rPr lang="en-AU" dirty="0"/>
              <a:t>Modelling:</a:t>
            </a:r>
          </a:p>
          <a:p>
            <a:pPr marL="742950" lvl="1" indent="-285750">
              <a:buFont typeface="Arial" panose="020B0604020202020204" pitchFamily="34" charset="0"/>
              <a:buChar char="•"/>
            </a:pPr>
            <a:r>
              <a:rPr lang="en-AU" dirty="0"/>
              <a:t>As we can we from the Receiver Operating Characteristic performance, the best overall predictor model would be Logistic Regression despite the fact that Support Vector Machine has the highest recall but ranks the second when it comes to Receiver Operating Characteristic Score</a:t>
            </a:r>
          </a:p>
        </p:txBody>
      </p:sp>
      <p:pic>
        <p:nvPicPr>
          <p:cNvPr id="10" name="Content Placeholder 9">
            <a:extLst>
              <a:ext uri="{FF2B5EF4-FFF2-40B4-BE49-F238E27FC236}">
                <a16:creationId xmlns:a16="http://schemas.microsoft.com/office/drawing/2014/main" id="{932835BC-9FF8-48C1-881C-F41325E7FD50}"/>
              </a:ext>
            </a:extLst>
          </p:cNvPr>
          <p:cNvPicPr>
            <a:picLocks noGrp="1" noChangeAspect="1"/>
          </p:cNvPicPr>
          <p:nvPr>
            <p:ph idx="1"/>
          </p:nvPr>
        </p:nvPicPr>
        <p:blipFill>
          <a:blip r:embed="rId2"/>
          <a:stretch>
            <a:fillRect/>
          </a:stretch>
        </p:blipFill>
        <p:spPr>
          <a:xfrm>
            <a:off x="996642" y="1844824"/>
            <a:ext cx="4726329" cy="4572000"/>
          </a:xfrm>
          <a:prstGeom prst="rect">
            <a:avLst/>
          </a:prstGeom>
        </p:spPr>
      </p:pic>
    </p:spTree>
    <p:extLst>
      <p:ext uri="{BB962C8B-B14F-4D97-AF65-F5344CB8AC3E}">
        <p14:creationId xmlns:p14="http://schemas.microsoft.com/office/powerpoint/2010/main" val="142563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0583-EF42-4F51-95E7-E755FC4563BA}"/>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5FFFD21F-398B-428C-8518-8F0B6EE1F65D}"/>
              </a:ext>
            </a:extLst>
          </p:cNvPr>
          <p:cNvSpPr>
            <a:spLocks noGrp="1"/>
          </p:cNvSpPr>
          <p:nvPr>
            <p:ph idx="1"/>
          </p:nvPr>
        </p:nvSpPr>
        <p:spPr>
          <a:xfrm>
            <a:off x="1524000" y="1828799"/>
            <a:ext cx="9144000" cy="4768553"/>
          </a:xfrm>
        </p:spPr>
        <p:txBody>
          <a:bodyPr/>
          <a:lstStyle/>
          <a:p>
            <a:r>
              <a:rPr lang="en-AU" dirty="0"/>
              <a:t>Female patients are more likely to have stroke as female has more events</a:t>
            </a:r>
          </a:p>
          <a:p>
            <a:r>
              <a:rPr lang="en-AU" dirty="0"/>
              <a:t>Majority of patients who have stroke are between the age of 60 to 80 years old</a:t>
            </a:r>
          </a:p>
          <a:p>
            <a:r>
              <a:rPr lang="en-AU" dirty="0"/>
              <a:t>Patients who are formerly smoker and current smoker are having stroke</a:t>
            </a:r>
          </a:p>
          <a:p>
            <a:r>
              <a:rPr lang="en-AU" dirty="0"/>
              <a:t>Majority patients with the health history such as heart disease or hypertension doesn’t have stroke.</a:t>
            </a:r>
          </a:p>
          <a:p>
            <a:r>
              <a:rPr lang="en-AU" dirty="0"/>
              <a:t>Logistic Regression is the best model prediction according to the ROC despite the fact that Support Vector Machine has the highest recall score</a:t>
            </a:r>
          </a:p>
          <a:p>
            <a:endParaRPr lang="en-AU" dirty="0"/>
          </a:p>
          <a:p>
            <a:endParaRPr lang="en-AU" dirty="0"/>
          </a:p>
          <a:p>
            <a:endParaRPr lang="en-AU" dirty="0"/>
          </a:p>
        </p:txBody>
      </p:sp>
    </p:spTree>
    <p:extLst>
      <p:ext uri="{BB962C8B-B14F-4D97-AF65-F5344CB8AC3E}">
        <p14:creationId xmlns:p14="http://schemas.microsoft.com/office/powerpoint/2010/main" val="415619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9896-2640-45BD-B3F6-081219052031}"/>
              </a:ext>
            </a:extLst>
          </p:cNvPr>
          <p:cNvSpPr>
            <a:spLocks noGrp="1"/>
          </p:cNvSpPr>
          <p:nvPr>
            <p:ph type="title"/>
          </p:nvPr>
        </p:nvSpPr>
        <p:spPr/>
        <p:txBody>
          <a:bodyPr/>
          <a:lstStyle/>
          <a:p>
            <a:r>
              <a:rPr lang="en-AU" dirty="0"/>
              <a:t>Limitation &amp; Next Steps</a:t>
            </a:r>
          </a:p>
        </p:txBody>
      </p:sp>
      <p:sp>
        <p:nvSpPr>
          <p:cNvPr id="3" name="Content Placeholder 2">
            <a:extLst>
              <a:ext uri="{FF2B5EF4-FFF2-40B4-BE49-F238E27FC236}">
                <a16:creationId xmlns:a16="http://schemas.microsoft.com/office/drawing/2014/main" id="{1D50B705-AD8C-4EC7-999C-F419E905F40C}"/>
              </a:ext>
            </a:extLst>
          </p:cNvPr>
          <p:cNvSpPr>
            <a:spLocks noGrp="1"/>
          </p:cNvSpPr>
          <p:nvPr>
            <p:ph idx="1"/>
          </p:nvPr>
        </p:nvSpPr>
        <p:spPr/>
        <p:txBody>
          <a:bodyPr/>
          <a:lstStyle/>
          <a:p>
            <a:r>
              <a:rPr lang="en-AU" dirty="0"/>
              <a:t>Limitations</a:t>
            </a:r>
          </a:p>
          <a:p>
            <a:pPr lvl="1"/>
            <a:r>
              <a:rPr lang="en-AU" dirty="0"/>
              <a:t>The target is imbalanced with:</a:t>
            </a:r>
          </a:p>
          <a:p>
            <a:pPr lvl="2"/>
            <a:r>
              <a:rPr lang="en-AU" dirty="0"/>
              <a:t>95.1% negative</a:t>
            </a:r>
          </a:p>
          <a:p>
            <a:pPr lvl="2"/>
            <a:r>
              <a:rPr lang="en-AU" dirty="0"/>
              <a:t>4.9% positive</a:t>
            </a:r>
          </a:p>
          <a:p>
            <a:pPr lvl="1"/>
            <a:endParaRPr lang="en-AU" dirty="0"/>
          </a:p>
          <a:p>
            <a:r>
              <a:rPr lang="en-AU" dirty="0"/>
              <a:t>Next Steps</a:t>
            </a:r>
          </a:p>
          <a:p>
            <a:pPr lvl="1"/>
            <a:r>
              <a:rPr lang="en-AU" dirty="0"/>
              <a:t>Pick Feature Selection to reduce complexity</a:t>
            </a:r>
          </a:p>
          <a:p>
            <a:pPr lvl="1"/>
            <a:r>
              <a:rPr lang="en-AU" dirty="0"/>
              <a:t>Using Neural Network to predict stroke more accurately where we are applying weights</a:t>
            </a:r>
          </a:p>
          <a:p>
            <a:pPr lvl="1"/>
            <a:endParaRPr lang="en-AU" dirty="0"/>
          </a:p>
          <a:p>
            <a:pPr lvl="1"/>
            <a:endParaRPr lang="en-AU" dirty="0"/>
          </a:p>
          <a:p>
            <a:pPr marL="228600" lvl="1" indent="0">
              <a:buNone/>
            </a:pPr>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val="20873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184" y="2132856"/>
            <a:ext cx="3932237" cy="1752600"/>
          </a:xfrm>
        </p:spPr>
        <p:txBody>
          <a:bodyPr/>
          <a:lstStyle/>
          <a:p>
            <a:r>
              <a:rPr lang="en-US" dirty="0"/>
              <a:t>Thank you</a:t>
            </a:r>
          </a:p>
        </p:txBody>
      </p:sp>
      <p:sp>
        <p:nvSpPr>
          <p:cNvPr id="5" name="TextBox 4">
            <a:extLst>
              <a:ext uri="{FF2B5EF4-FFF2-40B4-BE49-F238E27FC236}">
                <a16:creationId xmlns:a16="http://schemas.microsoft.com/office/drawing/2014/main" id="{509F5467-73F0-4F54-A88D-F7BDCC87F176}"/>
              </a:ext>
            </a:extLst>
          </p:cNvPr>
          <p:cNvSpPr txBox="1"/>
          <p:nvPr/>
        </p:nvSpPr>
        <p:spPr>
          <a:xfrm>
            <a:off x="1055440" y="2828835"/>
            <a:ext cx="4752528" cy="1200329"/>
          </a:xfrm>
          <a:prstGeom prst="rect">
            <a:avLst/>
          </a:prstGeom>
          <a:noFill/>
        </p:spPr>
        <p:txBody>
          <a:bodyPr wrap="square" rtlCol="0">
            <a:spAutoFit/>
          </a:bodyPr>
          <a:lstStyle/>
          <a:p>
            <a:r>
              <a:rPr lang="en-AU" sz="7200" dirty="0"/>
              <a:t>Questions?</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BF4C-5345-4C66-85BD-679B06086AD6}"/>
              </a:ext>
            </a:extLst>
          </p:cNvPr>
          <p:cNvSpPr>
            <a:spLocks noGrp="1"/>
          </p:cNvSpPr>
          <p:nvPr>
            <p:ph type="title"/>
          </p:nvPr>
        </p:nvSpPr>
        <p:spPr/>
        <p:txBody>
          <a:bodyPr/>
          <a:lstStyle/>
          <a:p>
            <a:r>
              <a:rPr lang="en-AU" dirty="0"/>
              <a:t>Context (Continued)</a:t>
            </a:r>
          </a:p>
        </p:txBody>
      </p:sp>
      <p:sp>
        <p:nvSpPr>
          <p:cNvPr id="3" name="Content Placeholder 2">
            <a:extLst>
              <a:ext uri="{FF2B5EF4-FFF2-40B4-BE49-F238E27FC236}">
                <a16:creationId xmlns:a16="http://schemas.microsoft.com/office/drawing/2014/main" id="{181BDF8F-EFFD-4ADD-9EAB-43E26745CC03}"/>
              </a:ext>
            </a:extLst>
          </p:cNvPr>
          <p:cNvSpPr>
            <a:spLocks noGrp="1"/>
          </p:cNvSpPr>
          <p:nvPr>
            <p:ph idx="1"/>
          </p:nvPr>
        </p:nvSpPr>
        <p:spPr>
          <a:xfrm>
            <a:off x="1343472" y="1844824"/>
            <a:ext cx="5184576" cy="4572001"/>
          </a:xfrm>
        </p:spPr>
        <p:txBody>
          <a:bodyPr/>
          <a:lstStyle/>
          <a:p>
            <a:r>
              <a:rPr lang="en-AU" dirty="0"/>
              <a:t>What are the symptoms?</a:t>
            </a:r>
          </a:p>
          <a:p>
            <a:pPr lvl="1"/>
            <a:r>
              <a:rPr lang="en-AU" dirty="0"/>
              <a:t>Trouble speaking</a:t>
            </a:r>
          </a:p>
          <a:p>
            <a:pPr lvl="1"/>
            <a:r>
              <a:rPr lang="en-AU" dirty="0"/>
              <a:t>numbness occur on any part of the body</a:t>
            </a:r>
          </a:p>
          <a:p>
            <a:pPr lvl="1"/>
            <a:r>
              <a:rPr lang="en-AU" dirty="0"/>
              <a:t>Trouble seeing in either one or both eyes</a:t>
            </a:r>
          </a:p>
          <a:p>
            <a:pPr lvl="1"/>
            <a:r>
              <a:rPr lang="en-AU" dirty="0"/>
              <a:t>Slurred Speech</a:t>
            </a:r>
          </a:p>
          <a:p>
            <a:pPr lvl="1"/>
            <a:r>
              <a:rPr lang="en-AU" dirty="0"/>
              <a:t>Dizziness</a:t>
            </a:r>
          </a:p>
          <a:p>
            <a:pPr lvl="1"/>
            <a:r>
              <a:rPr lang="en-AU" dirty="0"/>
              <a:t>Trouble Walking</a:t>
            </a:r>
          </a:p>
          <a:p>
            <a:pPr lvl="1"/>
            <a:r>
              <a:rPr lang="en-AU" dirty="0"/>
              <a:t>Severe Headache</a:t>
            </a:r>
          </a:p>
          <a:p>
            <a:pPr lvl="1"/>
            <a:endParaRPr lang="en-AU" dirty="0"/>
          </a:p>
        </p:txBody>
      </p:sp>
      <p:pic>
        <p:nvPicPr>
          <p:cNvPr id="7" name="Picture 6">
            <a:extLst>
              <a:ext uri="{FF2B5EF4-FFF2-40B4-BE49-F238E27FC236}">
                <a16:creationId xmlns:a16="http://schemas.microsoft.com/office/drawing/2014/main" id="{41C64756-848F-46C0-9C67-F938CDD4A4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8088" y="1789411"/>
            <a:ext cx="4536504" cy="2215228"/>
          </a:xfrm>
          <a:prstGeom prst="rect">
            <a:avLst/>
          </a:prstGeom>
        </p:spPr>
      </p:pic>
    </p:spTree>
    <p:extLst>
      <p:ext uri="{BB962C8B-B14F-4D97-AF65-F5344CB8AC3E}">
        <p14:creationId xmlns:p14="http://schemas.microsoft.com/office/powerpoint/2010/main" val="397273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7FFF-1E5A-407C-B95B-F63CEDDFFE85}"/>
              </a:ext>
            </a:extLst>
          </p:cNvPr>
          <p:cNvSpPr>
            <a:spLocks noGrp="1"/>
          </p:cNvSpPr>
          <p:nvPr>
            <p:ph type="title"/>
          </p:nvPr>
        </p:nvSpPr>
        <p:spPr/>
        <p:txBody>
          <a:bodyPr/>
          <a:lstStyle/>
          <a:p>
            <a:r>
              <a:rPr lang="en-AU" dirty="0"/>
              <a:t>Business Question</a:t>
            </a:r>
          </a:p>
        </p:txBody>
      </p:sp>
      <p:sp>
        <p:nvSpPr>
          <p:cNvPr id="8" name="Content Placeholder 7">
            <a:extLst>
              <a:ext uri="{FF2B5EF4-FFF2-40B4-BE49-F238E27FC236}">
                <a16:creationId xmlns:a16="http://schemas.microsoft.com/office/drawing/2014/main" id="{FB742ED9-E6DB-4AC7-8009-350F4D7DFE7A}"/>
              </a:ext>
            </a:extLst>
          </p:cNvPr>
          <p:cNvSpPr>
            <a:spLocks noGrp="1"/>
          </p:cNvSpPr>
          <p:nvPr>
            <p:ph idx="1"/>
          </p:nvPr>
        </p:nvSpPr>
        <p:spPr>
          <a:xfrm>
            <a:off x="1066800" y="1700808"/>
            <a:ext cx="9144000" cy="4572001"/>
          </a:xfrm>
        </p:spPr>
        <p:txBody>
          <a:bodyPr>
            <a:normAutofit/>
          </a:bodyPr>
          <a:lstStyle/>
          <a:p>
            <a:r>
              <a:rPr lang="en-AU" sz="1600" dirty="0"/>
              <a:t>Is stroke likely to happen on patient based on gender, age, any association disease like hypertension or heart disease, work type and smoking status?</a:t>
            </a:r>
          </a:p>
          <a:p>
            <a:pPr lvl="1"/>
            <a:r>
              <a:rPr lang="en-AU" sz="1400" dirty="0"/>
              <a:t>Reason of asking question: age, gender, smoking status, and hypertension are the major risk factor.</a:t>
            </a:r>
          </a:p>
          <a:p>
            <a:r>
              <a:rPr lang="en-AU" sz="1600" dirty="0"/>
              <a:t>What is the best predictive model to predict stroke?</a:t>
            </a:r>
          </a:p>
        </p:txBody>
      </p:sp>
      <p:pic>
        <p:nvPicPr>
          <p:cNvPr id="16" name="Picture 15">
            <a:extLst>
              <a:ext uri="{FF2B5EF4-FFF2-40B4-BE49-F238E27FC236}">
                <a16:creationId xmlns:a16="http://schemas.microsoft.com/office/drawing/2014/main" id="{5DF38717-E36F-4CF5-A164-ADD524A0B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2965252"/>
            <a:ext cx="7551390" cy="3575570"/>
          </a:xfrm>
          <a:prstGeom prst="rect">
            <a:avLst/>
          </a:prstGeom>
        </p:spPr>
      </p:pic>
    </p:spTree>
    <p:extLst>
      <p:ext uri="{BB962C8B-B14F-4D97-AF65-F5344CB8AC3E}">
        <p14:creationId xmlns:p14="http://schemas.microsoft.com/office/powerpoint/2010/main" val="18372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F2E-EC64-49C1-B7B9-A9FAE4B76225}"/>
              </a:ext>
            </a:extLst>
          </p:cNvPr>
          <p:cNvSpPr>
            <a:spLocks noGrp="1"/>
          </p:cNvSpPr>
          <p:nvPr>
            <p:ph type="title"/>
          </p:nvPr>
        </p:nvSpPr>
        <p:spPr/>
        <p:txBody>
          <a:bodyPr/>
          <a:lstStyle/>
          <a:p>
            <a:r>
              <a:rPr lang="en-AU" dirty="0"/>
              <a:t>Data Pipeline</a:t>
            </a:r>
          </a:p>
        </p:txBody>
      </p:sp>
      <p:graphicFrame>
        <p:nvGraphicFramePr>
          <p:cNvPr id="7" name="Content Placeholder 6">
            <a:extLst>
              <a:ext uri="{FF2B5EF4-FFF2-40B4-BE49-F238E27FC236}">
                <a16:creationId xmlns:a16="http://schemas.microsoft.com/office/drawing/2014/main" id="{E99EEC01-48AB-4D84-8AF0-660F1E67347B}"/>
              </a:ext>
            </a:extLst>
          </p:cNvPr>
          <p:cNvGraphicFramePr>
            <a:graphicFrameLocks noGrp="1"/>
          </p:cNvGraphicFramePr>
          <p:nvPr>
            <p:ph idx="1"/>
            <p:extLst>
              <p:ext uri="{D42A27DB-BD31-4B8C-83A1-F6EECF244321}">
                <p14:modId xmlns:p14="http://schemas.microsoft.com/office/powerpoint/2010/main" val="1951774035"/>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74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DF97-02D3-47C6-BC0E-DDD4D062DB10}"/>
              </a:ext>
            </a:extLst>
          </p:cNvPr>
          <p:cNvSpPr>
            <a:spLocks noGrp="1"/>
          </p:cNvSpPr>
          <p:nvPr>
            <p:ph type="title"/>
          </p:nvPr>
        </p:nvSpPr>
        <p:spPr/>
        <p:txBody>
          <a:bodyPr/>
          <a:lstStyle/>
          <a:p>
            <a:r>
              <a:rPr lang="en-AU" dirty="0"/>
              <a:t>Datasets</a:t>
            </a:r>
          </a:p>
        </p:txBody>
      </p:sp>
      <p:sp>
        <p:nvSpPr>
          <p:cNvPr id="3" name="Content Placeholder 2">
            <a:extLst>
              <a:ext uri="{FF2B5EF4-FFF2-40B4-BE49-F238E27FC236}">
                <a16:creationId xmlns:a16="http://schemas.microsoft.com/office/drawing/2014/main" id="{7532EF5D-7C11-4936-A6B9-D6F478B6C2D1}"/>
              </a:ext>
            </a:extLst>
          </p:cNvPr>
          <p:cNvSpPr>
            <a:spLocks noGrp="1"/>
          </p:cNvSpPr>
          <p:nvPr>
            <p:ph sz="half" idx="1"/>
          </p:nvPr>
        </p:nvSpPr>
        <p:spPr>
          <a:xfrm>
            <a:off x="1066800" y="1825624"/>
            <a:ext cx="10058400" cy="1675384"/>
          </a:xfrm>
        </p:spPr>
        <p:txBody>
          <a:bodyPr>
            <a:normAutofit fontScale="25000" lnSpcReduction="20000"/>
          </a:bodyPr>
          <a:lstStyle/>
          <a:p>
            <a:r>
              <a:rPr lang="en-AU" sz="7200" dirty="0"/>
              <a:t>Dataset: Stroke Prediction</a:t>
            </a:r>
          </a:p>
          <a:p>
            <a:r>
              <a:rPr lang="en-AU" sz="7200" dirty="0"/>
              <a:t>Observations = 5110</a:t>
            </a:r>
          </a:p>
          <a:p>
            <a:r>
              <a:rPr lang="en-AU" sz="7200" dirty="0"/>
              <a:t>Features: 12</a:t>
            </a:r>
          </a:p>
          <a:p>
            <a:pPr lvl="1"/>
            <a:r>
              <a:rPr lang="en-AU" sz="6800" dirty="0"/>
              <a:t>3 Numerical Features</a:t>
            </a:r>
          </a:p>
          <a:p>
            <a:pPr lvl="1"/>
            <a:r>
              <a:rPr lang="en-AU" sz="6800" dirty="0"/>
              <a:t>9 Categorical Features</a:t>
            </a:r>
          </a:p>
          <a:p>
            <a:pPr lvl="1"/>
            <a:endParaRPr lang="en-AU" sz="6800" dirty="0"/>
          </a:p>
          <a:p>
            <a:pPr lvl="1"/>
            <a:endParaRPr lang="en-AU" sz="6800" dirty="0"/>
          </a:p>
          <a:p>
            <a:pPr lvl="1"/>
            <a:endParaRPr lang="en-AU" sz="1400" dirty="0"/>
          </a:p>
          <a:p>
            <a:endParaRPr lang="en-AU" sz="1800" dirty="0"/>
          </a:p>
        </p:txBody>
      </p:sp>
      <p:graphicFrame>
        <p:nvGraphicFramePr>
          <p:cNvPr id="23" name="Table 23">
            <a:extLst>
              <a:ext uri="{FF2B5EF4-FFF2-40B4-BE49-F238E27FC236}">
                <a16:creationId xmlns:a16="http://schemas.microsoft.com/office/drawing/2014/main" id="{3DE53859-4E0D-4B17-92D0-45D93B1D9627}"/>
              </a:ext>
            </a:extLst>
          </p:cNvPr>
          <p:cNvGraphicFramePr>
            <a:graphicFrameLocks noGrp="1"/>
          </p:cNvGraphicFramePr>
          <p:nvPr>
            <p:ph sz="half" idx="2"/>
            <p:extLst>
              <p:ext uri="{D42A27DB-BD31-4B8C-83A1-F6EECF244321}">
                <p14:modId xmlns:p14="http://schemas.microsoft.com/office/powerpoint/2010/main" val="3755201343"/>
              </p:ext>
            </p:extLst>
          </p:nvPr>
        </p:nvGraphicFramePr>
        <p:xfrm>
          <a:off x="1066800" y="3982196"/>
          <a:ext cx="10058400" cy="2852934"/>
        </p:xfrm>
        <a:graphic>
          <a:graphicData uri="http://schemas.openxmlformats.org/drawingml/2006/table">
            <a:tbl>
              <a:tblPr firstRow="1" bandRow="1">
                <a:tableStyleId>{21E4AEA4-8DFA-4A89-87EB-49C32662AFE0}</a:tableStyleId>
              </a:tblPr>
              <a:tblGrid>
                <a:gridCol w="838200">
                  <a:extLst>
                    <a:ext uri="{9D8B030D-6E8A-4147-A177-3AD203B41FA5}">
                      <a16:colId xmlns:a16="http://schemas.microsoft.com/office/drawing/2014/main" val="3558056817"/>
                    </a:ext>
                  </a:extLst>
                </a:gridCol>
                <a:gridCol w="838200">
                  <a:extLst>
                    <a:ext uri="{9D8B030D-6E8A-4147-A177-3AD203B41FA5}">
                      <a16:colId xmlns:a16="http://schemas.microsoft.com/office/drawing/2014/main" val="3631189024"/>
                    </a:ext>
                  </a:extLst>
                </a:gridCol>
                <a:gridCol w="838200">
                  <a:extLst>
                    <a:ext uri="{9D8B030D-6E8A-4147-A177-3AD203B41FA5}">
                      <a16:colId xmlns:a16="http://schemas.microsoft.com/office/drawing/2014/main" val="1586333805"/>
                    </a:ext>
                  </a:extLst>
                </a:gridCol>
                <a:gridCol w="838200">
                  <a:extLst>
                    <a:ext uri="{9D8B030D-6E8A-4147-A177-3AD203B41FA5}">
                      <a16:colId xmlns:a16="http://schemas.microsoft.com/office/drawing/2014/main" val="2352424641"/>
                    </a:ext>
                  </a:extLst>
                </a:gridCol>
                <a:gridCol w="838200">
                  <a:extLst>
                    <a:ext uri="{9D8B030D-6E8A-4147-A177-3AD203B41FA5}">
                      <a16:colId xmlns:a16="http://schemas.microsoft.com/office/drawing/2014/main" val="2646681073"/>
                    </a:ext>
                  </a:extLst>
                </a:gridCol>
                <a:gridCol w="838200">
                  <a:extLst>
                    <a:ext uri="{9D8B030D-6E8A-4147-A177-3AD203B41FA5}">
                      <a16:colId xmlns:a16="http://schemas.microsoft.com/office/drawing/2014/main" val="407593817"/>
                    </a:ext>
                  </a:extLst>
                </a:gridCol>
                <a:gridCol w="838200">
                  <a:extLst>
                    <a:ext uri="{9D8B030D-6E8A-4147-A177-3AD203B41FA5}">
                      <a16:colId xmlns:a16="http://schemas.microsoft.com/office/drawing/2014/main" val="837824666"/>
                    </a:ext>
                  </a:extLst>
                </a:gridCol>
                <a:gridCol w="838200">
                  <a:extLst>
                    <a:ext uri="{9D8B030D-6E8A-4147-A177-3AD203B41FA5}">
                      <a16:colId xmlns:a16="http://schemas.microsoft.com/office/drawing/2014/main" val="2389103023"/>
                    </a:ext>
                  </a:extLst>
                </a:gridCol>
                <a:gridCol w="838200">
                  <a:extLst>
                    <a:ext uri="{9D8B030D-6E8A-4147-A177-3AD203B41FA5}">
                      <a16:colId xmlns:a16="http://schemas.microsoft.com/office/drawing/2014/main" val="3947675141"/>
                    </a:ext>
                  </a:extLst>
                </a:gridCol>
                <a:gridCol w="838200">
                  <a:extLst>
                    <a:ext uri="{9D8B030D-6E8A-4147-A177-3AD203B41FA5}">
                      <a16:colId xmlns:a16="http://schemas.microsoft.com/office/drawing/2014/main" val="2820624943"/>
                    </a:ext>
                  </a:extLst>
                </a:gridCol>
                <a:gridCol w="838200">
                  <a:extLst>
                    <a:ext uri="{9D8B030D-6E8A-4147-A177-3AD203B41FA5}">
                      <a16:colId xmlns:a16="http://schemas.microsoft.com/office/drawing/2014/main" val="3635486700"/>
                    </a:ext>
                  </a:extLst>
                </a:gridCol>
                <a:gridCol w="838200">
                  <a:extLst>
                    <a:ext uri="{9D8B030D-6E8A-4147-A177-3AD203B41FA5}">
                      <a16:colId xmlns:a16="http://schemas.microsoft.com/office/drawing/2014/main" val="3519740756"/>
                    </a:ext>
                  </a:extLst>
                </a:gridCol>
              </a:tblGrid>
              <a:tr h="475489">
                <a:tc>
                  <a:txBody>
                    <a:bodyPr/>
                    <a:lstStyle/>
                    <a:p>
                      <a:pPr algn="r" fontAlgn="ctr"/>
                      <a:r>
                        <a:rPr lang="en-AU" sz="800" b="1" dirty="0">
                          <a:effectLst/>
                        </a:rPr>
                        <a:t>id</a:t>
                      </a:r>
                    </a:p>
                  </a:txBody>
                  <a:tcPr anchor="ctr"/>
                </a:tc>
                <a:tc>
                  <a:txBody>
                    <a:bodyPr/>
                    <a:lstStyle/>
                    <a:p>
                      <a:pPr algn="r" fontAlgn="ctr"/>
                      <a:r>
                        <a:rPr lang="en-AU" sz="800" b="1">
                          <a:effectLst/>
                        </a:rPr>
                        <a:t>gender</a:t>
                      </a:r>
                    </a:p>
                  </a:txBody>
                  <a:tcPr anchor="ctr"/>
                </a:tc>
                <a:tc>
                  <a:txBody>
                    <a:bodyPr/>
                    <a:lstStyle/>
                    <a:p>
                      <a:pPr algn="r" fontAlgn="ctr"/>
                      <a:r>
                        <a:rPr lang="en-AU" sz="800" b="1">
                          <a:effectLst/>
                        </a:rPr>
                        <a:t>age</a:t>
                      </a:r>
                    </a:p>
                  </a:txBody>
                  <a:tcPr anchor="ctr"/>
                </a:tc>
                <a:tc>
                  <a:txBody>
                    <a:bodyPr/>
                    <a:lstStyle/>
                    <a:p>
                      <a:pPr algn="r" fontAlgn="ctr"/>
                      <a:r>
                        <a:rPr lang="en-AU" sz="800" b="1">
                          <a:effectLst/>
                        </a:rPr>
                        <a:t>hypertension</a:t>
                      </a:r>
                    </a:p>
                  </a:txBody>
                  <a:tcPr anchor="ctr"/>
                </a:tc>
                <a:tc>
                  <a:txBody>
                    <a:bodyPr/>
                    <a:lstStyle/>
                    <a:p>
                      <a:pPr algn="r" fontAlgn="ctr"/>
                      <a:r>
                        <a:rPr lang="en-AU" sz="800" b="1" dirty="0" err="1">
                          <a:effectLst/>
                        </a:rPr>
                        <a:t>heart_disease</a:t>
                      </a:r>
                      <a:endParaRPr lang="en-AU" sz="800" b="1" dirty="0">
                        <a:effectLst/>
                      </a:endParaRPr>
                    </a:p>
                  </a:txBody>
                  <a:tcPr anchor="ctr"/>
                </a:tc>
                <a:tc>
                  <a:txBody>
                    <a:bodyPr/>
                    <a:lstStyle/>
                    <a:p>
                      <a:pPr algn="r" fontAlgn="ctr"/>
                      <a:r>
                        <a:rPr lang="en-AU" sz="800" b="1">
                          <a:effectLst/>
                        </a:rPr>
                        <a:t>ever_married</a:t>
                      </a:r>
                    </a:p>
                  </a:txBody>
                  <a:tcPr anchor="ctr"/>
                </a:tc>
                <a:tc>
                  <a:txBody>
                    <a:bodyPr/>
                    <a:lstStyle/>
                    <a:p>
                      <a:pPr algn="r" fontAlgn="ctr"/>
                      <a:r>
                        <a:rPr lang="en-AU" sz="800" b="1" dirty="0" err="1">
                          <a:effectLst/>
                        </a:rPr>
                        <a:t>work_type</a:t>
                      </a:r>
                      <a:endParaRPr lang="en-AU" sz="800" b="1" dirty="0">
                        <a:effectLst/>
                      </a:endParaRPr>
                    </a:p>
                  </a:txBody>
                  <a:tcPr anchor="ctr"/>
                </a:tc>
                <a:tc>
                  <a:txBody>
                    <a:bodyPr/>
                    <a:lstStyle/>
                    <a:p>
                      <a:pPr algn="r" fontAlgn="ctr"/>
                      <a:r>
                        <a:rPr lang="en-AU" sz="800" b="1" dirty="0" err="1">
                          <a:effectLst/>
                        </a:rPr>
                        <a:t>Residence_type</a:t>
                      </a:r>
                      <a:endParaRPr lang="en-AU" sz="800" b="1" dirty="0">
                        <a:effectLst/>
                      </a:endParaRPr>
                    </a:p>
                  </a:txBody>
                  <a:tcPr anchor="ctr"/>
                </a:tc>
                <a:tc>
                  <a:txBody>
                    <a:bodyPr/>
                    <a:lstStyle/>
                    <a:p>
                      <a:pPr algn="r" fontAlgn="ctr"/>
                      <a:r>
                        <a:rPr lang="en-AU" sz="800" b="1" dirty="0" err="1">
                          <a:effectLst/>
                        </a:rPr>
                        <a:t>avg_glucose_level</a:t>
                      </a:r>
                      <a:endParaRPr lang="en-AU" sz="800" b="1" dirty="0">
                        <a:effectLst/>
                      </a:endParaRPr>
                    </a:p>
                  </a:txBody>
                  <a:tcPr anchor="ctr"/>
                </a:tc>
                <a:tc>
                  <a:txBody>
                    <a:bodyPr/>
                    <a:lstStyle/>
                    <a:p>
                      <a:pPr algn="r" fontAlgn="ctr"/>
                      <a:r>
                        <a:rPr lang="en-AU" sz="800" b="1" dirty="0" err="1">
                          <a:effectLst/>
                        </a:rPr>
                        <a:t>bmi</a:t>
                      </a:r>
                      <a:endParaRPr lang="en-AU" sz="800" b="1" dirty="0">
                        <a:effectLst/>
                      </a:endParaRPr>
                    </a:p>
                  </a:txBody>
                  <a:tcPr anchor="ctr"/>
                </a:tc>
                <a:tc>
                  <a:txBody>
                    <a:bodyPr/>
                    <a:lstStyle/>
                    <a:p>
                      <a:pPr algn="r" fontAlgn="ctr"/>
                      <a:r>
                        <a:rPr lang="en-AU" sz="800" b="1">
                          <a:effectLst/>
                        </a:rPr>
                        <a:t>smoking_status</a:t>
                      </a:r>
                    </a:p>
                  </a:txBody>
                  <a:tcPr anchor="ctr"/>
                </a:tc>
                <a:tc>
                  <a:txBody>
                    <a:bodyPr/>
                    <a:lstStyle/>
                    <a:p>
                      <a:pPr algn="r" fontAlgn="ctr"/>
                      <a:r>
                        <a:rPr lang="en-AU" sz="800" b="1" dirty="0">
                          <a:effectLst/>
                        </a:rPr>
                        <a:t>stroke</a:t>
                      </a:r>
                    </a:p>
                  </a:txBody>
                  <a:tcPr anchor="ctr"/>
                </a:tc>
                <a:extLst>
                  <a:ext uri="{0D108BD9-81ED-4DB2-BD59-A6C34878D82A}">
                    <a16:rowId xmlns:a16="http://schemas.microsoft.com/office/drawing/2014/main" val="2468183184"/>
                  </a:ext>
                </a:extLst>
              </a:tr>
              <a:tr h="475489">
                <a:tc>
                  <a:txBody>
                    <a:bodyPr/>
                    <a:lstStyle/>
                    <a:p>
                      <a:pPr algn="r" fontAlgn="ctr"/>
                      <a:r>
                        <a:rPr lang="en-AU" sz="800">
                          <a:effectLst/>
                        </a:rPr>
                        <a:t>9046</a:t>
                      </a:r>
                    </a:p>
                  </a:txBody>
                  <a:tcPr anchor="ctr"/>
                </a:tc>
                <a:tc>
                  <a:txBody>
                    <a:bodyPr/>
                    <a:lstStyle/>
                    <a:p>
                      <a:pPr algn="r" fontAlgn="ctr"/>
                      <a:r>
                        <a:rPr lang="en-AU" sz="800">
                          <a:effectLst/>
                        </a:rPr>
                        <a:t>Male</a:t>
                      </a:r>
                    </a:p>
                  </a:txBody>
                  <a:tcPr anchor="ctr"/>
                </a:tc>
                <a:tc>
                  <a:txBody>
                    <a:bodyPr/>
                    <a:lstStyle/>
                    <a:p>
                      <a:pPr algn="r" fontAlgn="ctr"/>
                      <a:r>
                        <a:rPr lang="en-AU" sz="800">
                          <a:effectLst/>
                        </a:rPr>
                        <a:t>67.0</a:t>
                      </a:r>
                    </a:p>
                  </a:txBody>
                  <a:tcPr anchor="ctr"/>
                </a:tc>
                <a:tc>
                  <a:txBody>
                    <a:bodyPr/>
                    <a:lstStyle/>
                    <a:p>
                      <a:pPr algn="r" fontAlgn="ctr"/>
                      <a:r>
                        <a:rPr lang="en-AU" sz="80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dirty="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dirty="0">
                          <a:effectLst/>
                        </a:rPr>
                        <a:t>228.69</a:t>
                      </a:r>
                    </a:p>
                  </a:txBody>
                  <a:tcPr anchor="ctr"/>
                </a:tc>
                <a:tc>
                  <a:txBody>
                    <a:bodyPr/>
                    <a:lstStyle/>
                    <a:p>
                      <a:pPr algn="r" fontAlgn="ctr"/>
                      <a:r>
                        <a:rPr lang="en-AU" sz="800">
                          <a:effectLst/>
                        </a:rPr>
                        <a:t>36.600000</a:t>
                      </a:r>
                    </a:p>
                  </a:txBody>
                  <a:tcPr anchor="ctr"/>
                </a:tc>
                <a:tc>
                  <a:txBody>
                    <a:bodyPr/>
                    <a:lstStyle/>
                    <a:p>
                      <a:pPr algn="r" fontAlgn="ctr"/>
                      <a:r>
                        <a:rPr lang="en-AU" sz="800">
                          <a:effectLst/>
                        </a:rPr>
                        <a:t>formerly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727979698"/>
                  </a:ext>
                </a:extLst>
              </a:tr>
              <a:tr h="475489">
                <a:tc>
                  <a:txBody>
                    <a:bodyPr/>
                    <a:lstStyle/>
                    <a:p>
                      <a:pPr algn="r" fontAlgn="ctr"/>
                      <a:r>
                        <a:rPr lang="en-AU" sz="800">
                          <a:effectLst/>
                        </a:rPr>
                        <a:t>51676</a:t>
                      </a:r>
                    </a:p>
                  </a:txBody>
                  <a:tcPr anchor="ctr"/>
                </a:tc>
                <a:tc>
                  <a:txBody>
                    <a:bodyPr/>
                    <a:lstStyle/>
                    <a:p>
                      <a:pPr algn="r" fontAlgn="ctr"/>
                      <a:r>
                        <a:rPr lang="en-AU" sz="800">
                          <a:effectLst/>
                        </a:rPr>
                        <a:t>Female</a:t>
                      </a:r>
                    </a:p>
                  </a:txBody>
                  <a:tcPr anchor="ctr"/>
                </a:tc>
                <a:tc>
                  <a:txBody>
                    <a:bodyPr/>
                    <a:lstStyle/>
                    <a:p>
                      <a:pPr algn="r" fontAlgn="ctr"/>
                      <a:r>
                        <a:rPr lang="en-AU" sz="800">
                          <a:effectLst/>
                        </a:rPr>
                        <a:t>61.0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dirty="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202.21</a:t>
                      </a:r>
                    </a:p>
                  </a:txBody>
                  <a:tcPr anchor="ctr"/>
                </a:tc>
                <a:tc>
                  <a:txBody>
                    <a:bodyPr/>
                    <a:lstStyle/>
                    <a:p>
                      <a:pPr algn="r" fontAlgn="ctr"/>
                      <a:r>
                        <a:rPr lang="en-AU" sz="800">
                          <a:effectLst/>
                        </a:rPr>
                        <a:t>28.893237</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230474230"/>
                  </a:ext>
                </a:extLst>
              </a:tr>
              <a:tr h="475489">
                <a:tc>
                  <a:txBody>
                    <a:bodyPr/>
                    <a:lstStyle/>
                    <a:p>
                      <a:pPr algn="r" fontAlgn="ctr"/>
                      <a:r>
                        <a:rPr lang="en-AU" sz="800">
                          <a:effectLst/>
                        </a:rPr>
                        <a:t>31112</a:t>
                      </a:r>
                    </a:p>
                  </a:txBody>
                  <a:tcPr anchor="ctr"/>
                </a:tc>
                <a:tc>
                  <a:txBody>
                    <a:bodyPr/>
                    <a:lstStyle/>
                    <a:p>
                      <a:pPr algn="r" fontAlgn="ctr"/>
                      <a:r>
                        <a:rPr lang="en-AU" sz="800">
                          <a:effectLst/>
                        </a:rPr>
                        <a:t>Male</a:t>
                      </a:r>
                    </a:p>
                  </a:txBody>
                  <a:tcPr anchor="ctr"/>
                </a:tc>
                <a:tc>
                  <a:txBody>
                    <a:bodyPr/>
                    <a:lstStyle/>
                    <a:p>
                      <a:pPr algn="r" fontAlgn="ctr"/>
                      <a:r>
                        <a:rPr lang="en-AU" sz="800">
                          <a:effectLst/>
                        </a:rPr>
                        <a:t>80.0</a:t>
                      </a:r>
                    </a:p>
                  </a:txBody>
                  <a:tcPr anchor="ctr"/>
                </a:tc>
                <a:tc>
                  <a:txBody>
                    <a:bodyPr/>
                    <a:lstStyle/>
                    <a:p>
                      <a:pPr algn="r" fontAlgn="ctr"/>
                      <a:r>
                        <a:rPr lang="en-AU" sz="800" dirty="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Rural</a:t>
                      </a:r>
                    </a:p>
                  </a:txBody>
                  <a:tcPr anchor="ctr"/>
                </a:tc>
                <a:tc>
                  <a:txBody>
                    <a:bodyPr/>
                    <a:lstStyle/>
                    <a:p>
                      <a:pPr algn="r" fontAlgn="ctr"/>
                      <a:r>
                        <a:rPr lang="en-AU" sz="800">
                          <a:effectLst/>
                        </a:rPr>
                        <a:t>105.92</a:t>
                      </a:r>
                    </a:p>
                  </a:txBody>
                  <a:tcPr anchor="ctr"/>
                </a:tc>
                <a:tc>
                  <a:txBody>
                    <a:bodyPr/>
                    <a:lstStyle/>
                    <a:p>
                      <a:pPr algn="r" fontAlgn="ctr"/>
                      <a:r>
                        <a:rPr lang="en-AU" sz="800">
                          <a:effectLst/>
                        </a:rPr>
                        <a:t>32.500000</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42066807"/>
                  </a:ext>
                </a:extLst>
              </a:tr>
              <a:tr h="475489">
                <a:tc>
                  <a:txBody>
                    <a:bodyPr/>
                    <a:lstStyle/>
                    <a:p>
                      <a:pPr algn="r" fontAlgn="ctr"/>
                      <a:r>
                        <a:rPr lang="en-AU" sz="800">
                          <a:effectLst/>
                        </a:rPr>
                        <a:t>60182</a:t>
                      </a:r>
                    </a:p>
                  </a:txBody>
                  <a:tcPr anchor="ctr"/>
                </a:tc>
                <a:tc>
                  <a:txBody>
                    <a:bodyPr/>
                    <a:lstStyle/>
                    <a:p>
                      <a:pPr algn="r" fontAlgn="ctr"/>
                      <a:r>
                        <a:rPr lang="en-AU" sz="800">
                          <a:effectLst/>
                        </a:rPr>
                        <a:t>Female</a:t>
                      </a:r>
                    </a:p>
                  </a:txBody>
                  <a:tcPr anchor="ctr"/>
                </a:tc>
                <a:tc>
                  <a:txBody>
                    <a:bodyPr/>
                    <a:lstStyle/>
                    <a:p>
                      <a:pPr algn="r" fontAlgn="ctr"/>
                      <a:r>
                        <a:rPr lang="en-AU" sz="800">
                          <a:effectLst/>
                        </a:rPr>
                        <a:t>49.0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a:effectLst/>
                        </a:rPr>
                        <a:t>171.23</a:t>
                      </a:r>
                    </a:p>
                  </a:txBody>
                  <a:tcPr anchor="ctr"/>
                </a:tc>
                <a:tc>
                  <a:txBody>
                    <a:bodyPr/>
                    <a:lstStyle/>
                    <a:p>
                      <a:pPr algn="r" fontAlgn="ctr"/>
                      <a:r>
                        <a:rPr lang="en-AU" sz="800">
                          <a:effectLst/>
                        </a:rPr>
                        <a:t>34.400000</a:t>
                      </a:r>
                    </a:p>
                  </a:txBody>
                  <a:tcPr anchor="ctr"/>
                </a:tc>
                <a:tc>
                  <a:txBody>
                    <a:bodyPr/>
                    <a:lstStyle/>
                    <a:p>
                      <a:pPr algn="r" fontAlgn="ctr"/>
                      <a:r>
                        <a:rPr lang="en-AU" sz="800">
                          <a:effectLst/>
                        </a:rPr>
                        <a:t>smokes</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466464842"/>
                  </a:ext>
                </a:extLst>
              </a:tr>
              <a:tr h="475489">
                <a:tc>
                  <a:txBody>
                    <a:bodyPr/>
                    <a:lstStyle/>
                    <a:p>
                      <a:pPr algn="r" fontAlgn="ctr"/>
                      <a:r>
                        <a:rPr lang="en-AU" sz="800" dirty="0">
                          <a:effectLst/>
                        </a:rPr>
                        <a:t>1665</a:t>
                      </a:r>
                    </a:p>
                  </a:txBody>
                  <a:tcPr anchor="ctr"/>
                </a:tc>
                <a:tc>
                  <a:txBody>
                    <a:bodyPr/>
                    <a:lstStyle/>
                    <a:p>
                      <a:pPr algn="r" fontAlgn="ctr"/>
                      <a:r>
                        <a:rPr lang="en-AU" sz="800">
                          <a:effectLst/>
                        </a:rPr>
                        <a:t>Female</a:t>
                      </a:r>
                    </a:p>
                  </a:txBody>
                  <a:tcPr anchor="ctr"/>
                </a:tc>
                <a:tc>
                  <a:txBody>
                    <a:bodyPr/>
                    <a:lstStyle/>
                    <a:p>
                      <a:pPr algn="r" fontAlgn="ctr"/>
                      <a:r>
                        <a:rPr lang="en-AU" sz="800">
                          <a:effectLst/>
                        </a:rPr>
                        <a:t>79.0</a:t>
                      </a:r>
                    </a:p>
                  </a:txBody>
                  <a:tcPr anchor="ctr"/>
                </a:tc>
                <a:tc>
                  <a:txBody>
                    <a:bodyPr/>
                    <a:lstStyle/>
                    <a:p>
                      <a:pPr algn="r" fontAlgn="ctr"/>
                      <a:r>
                        <a:rPr lang="en-AU" sz="800">
                          <a:effectLst/>
                        </a:rPr>
                        <a:t>1</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174.12</a:t>
                      </a:r>
                    </a:p>
                  </a:txBody>
                  <a:tcPr anchor="ctr"/>
                </a:tc>
                <a:tc>
                  <a:txBody>
                    <a:bodyPr/>
                    <a:lstStyle/>
                    <a:p>
                      <a:pPr algn="r" fontAlgn="ctr"/>
                      <a:r>
                        <a:rPr lang="en-AU" sz="800">
                          <a:effectLst/>
                        </a:rPr>
                        <a:t>24.000000</a:t>
                      </a:r>
                    </a:p>
                  </a:txBody>
                  <a:tcPr anchor="ctr"/>
                </a:tc>
                <a:tc>
                  <a:txBody>
                    <a:bodyPr/>
                    <a:lstStyle/>
                    <a:p>
                      <a:pPr algn="r" fontAlgn="ctr"/>
                      <a:r>
                        <a:rPr lang="en-AU" sz="800">
                          <a:effectLst/>
                        </a:rPr>
                        <a:t>never smoked</a:t>
                      </a:r>
                    </a:p>
                  </a:txBody>
                  <a:tcPr anchor="ctr"/>
                </a:tc>
                <a:tc>
                  <a:txBody>
                    <a:bodyPr/>
                    <a:lstStyle/>
                    <a:p>
                      <a:pPr algn="r" fontAlgn="ctr"/>
                      <a:r>
                        <a:rPr lang="en-AU" sz="800" dirty="0">
                          <a:effectLst/>
                        </a:rPr>
                        <a:t>1</a:t>
                      </a:r>
                    </a:p>
                  </a:txBody>
                  <a:tcPr anchor="ctr"/>
                </a:tc>
                <a:extLst>
                  <a:ext uri="{0D108BD9-81ED-4DB2-BD59-A6C34878D82A}">
                    <a16:rowId xmlns:a16="http://schemas.microsoft.com/office/drawing/2014/main" val="2150235734"/>
                  </a:ext>
                </a:extLst>
              </a:tr>
            </a:tbl>
          </a:graphicData>
        </a:graphic>
      </p:graphicFrame>
    </p:spTree>
    <p:extLst>
      <p:ext uri="{BB962C8B-B14F-4D97-AF65-F5344CB8AC3E}">
        <p14:creationId xmlns:p14="http://schemas.microsoft.com/office/powerpoint/2010/main" val="171590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F58-00F6-41C2-812D-066B590C2EA0}"/>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3BBEC4E4-C45C-4F82-8BEA-BD9BF4915ABA}"/>
              </a:ext>
            </a:extLst>
          </p:cNvPr>
          <p:cNvSpPr>
            <a:spLocks noGrp="1"/>
          </p:cNvSpPr>
          <p:nvPr>
            <p:ph sz="half" idx="2"/>
          </p:nvPr>
        </p:nvSpPr>
        <p:spPr/>
        <p:txBody>
          <a:bodyPr/>
          <a:lstStyle/>
          <a:p>
            <a:r>
              <a:rPr lang="en-AU" dirty="0"/>
              <a:t>Stroke Prediction By Gender</a:t>
            </a:r>
          </a:p>
          <a:p>
            <a:pPr lvl="1"/>
            <a:r>
              <a:rPr lang="en-AU" dirty="0"/>
              <a:t>According to this plot, female is more likely to get stroke because female has more events.</a:t>
            </a:r>
          </a:p>
          <a:p>
            <a:pPr lvl="1"/>
            <a:r>
              <a:rPr lang="en-AU" dirty="0"/>
              <a:t>Female are less likely to recover from stroke</a:t>
            </a:r>
          </a:p>
        </p:txBody>
      </p:sp>
      <p:pic>
        <p:nvPicPr>
          <p:cNvPr id="1028" name="Picture 4">
            <a:extLst>
              <a:ext uri="{FF2B5EF4-FFF2-40B4-BE49-F238E27FC236}">
                <a16:creationId xmlns:a16="http://schemas.microsoft.com/office/drawing/2014/main" id="{A44763A3-8EA8-423A-A0F7-D2BCACA76E47}"/>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26175" y="1825625"/>
            <a:ext cx="4681850"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2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A81-C1F0-4175-A9AC-C061EA38A0C7}"/>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9CBEFB67-7EB9-4FC3-9998-67450F8F299E}"/>
              </a:ext>
            </a:extLst>
          </p:cNvPr>
          <p:cNvSpPr>
            <a:spLocks noGrp="1"/>
          </p:cNvSpPr>
          <p:nvPr>
            <p:ph sz="half" idx="2"/>
          </p:nvPr>
        </p:nvSpPr>
        <p:spPr/>
        <p:txBody>
          <a:bodyPr/>
          <a:lstStyle/>
          <a:p>
            <a:r>
              <a:rPr lang="en-AU" dirty="0"/>
              <a:t>Stroke Prediction based on Age</a:t>
            </a:r>
          </a:p>
          <a:p>
            <a:pPr lvl="1"/>
            <a:r>
              <a:rPr lang="en-AU" dirty="0"/>
              <a:t>Majority of the patients who are between the age 60 or older have stroke according to the graph that is shown</a:t>
            </a:r>
          </a:p>
        </p:txBody>
      </p:sp>
      <p:pic>
        <p:nvPicPr>
          <p:cNvPr id="2054" name="Picture 6">
            <a:extLst>
              <a:ext uri="{FF2B5EF4-FFF2-40B4-BE49-F238E27FC236}">
                <a16:creationId xmlns:a16="http://schemas.microsoft.com/office/drawing/2014/main" id="{F0C4C07A-1211-4B67-AFF9-39D5E088C8E4}"/>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6584" y="1825625"/>
            <a:ext cx="4641032"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C14D-602E-4E2B-8AFD-07FA9320F691}"/>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47ED97FE-4313-4071-B840-F54144AC79DB}"/>
              </a:ext>
            </a:extLst>
          </p:cNvPr>
          <p:cNvSpPr>
            <a:spLocks noGrp="1"/>
          </p:cNvSpPr>
          <p:nvPr>
            <p:ph sz="half" idx="2"/>
          </p:nvPr>
        </p:nvSpPr>
        <p:spPr/>
        <p:txBody>
          <a:bodyPr/>
          <a:lstStyle/>
          <a:p>
            <a:r>
              <a:rPr lang="en-AU" dirty="0"/>
              <a:t>Stroke prediction based on smoking status</a:t>
            </a:r>
          </a:p>
          <a:p>
            <a:pPr lvl="1"/>
            <a:r>
              <a:rPr lang="en-AU" dirty="0"/>
              <a:t>Stroke will also likely to occur to the majority of people that ever smoked or still smoking based on the insight that we can get from the plot.</a:t>
            </a:r>
          </a:p>
        </p:txBody>
      </p:sp>
      <p:pic>
        <p:nvPicPr>
          <p:cNvPr id="3076" name="Picture 4">
            <a:extLst>
              <a:ext uri="{FF2B5EF4-FFF2-40B4-BE49-F238E27FC236}">
                <a16:creationId xmlns:a16="http://schemas.microsoft.com/office/drawing/2014/main" id="{FD837220-43FF-42E6-A7DF-0D18A085589D}"/>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7958" y="1825625"/>
            <a:ext cx="4338284"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2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4580</TotalTime>
  <Words>827</Words>
  <Application>Microsoft Office PowerPoint</Application>
  <PresentationFormat>Widescreen</PresentationFormat>
  <Paragraphs>238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Medium</vt:lpstr>
      <vt:lpstr>Medical Design 16x9</vt:lpstr>
      <vt:lpstr>Stroke Prediction</vt:lpstr>
      <vt:lpstr>Context</vt:lpstr>
      <vt:lpstr>Context (Continued)</vt:lpstr>
      <vt:lpstr>Business Question</vt:lpstr>
      <vt:lpstr>Data Pipeline</vt:lpstr>
      <vt:lpstr>Datasets</vt:lpstr>
      <vt:lpstr>Exploratory Data Analysis</vt:lpstr>
      <vt:lpstr>Exploratory Data Analysis</vt:lpstr>
      <vt:lpstr>Exploratory Data Analysis</vt:lpstr>
      <vt:lpstr>Exploratory Data Analysis</vt:lpstr>
      <vt:lpstr>Imbalanced Data Target</vt:lpstr>
      <vt:lpstr>Tested Predictive Models</vt:lpstr>
      <vt:lpstr>Pre-Process: Random Under Sampling</vt:lpstr>
      <vt:lpstr>Next:</vt:lpstr>
      <vt:lpstr>Logistic Regression Confusion Matrix</vt:lpstr>
      <vt:lpstr>Support Vector Machine Confusion Matrix</vt:lpstr>
      <vt:lpstr>Gaussian Naïve Bayes Confusion Matrix</vt:lpstr>
      <vt:lpstr>KNN Confusion Matrix</vt:lpstr>
      <vt:lpstr>Random Forest Confusion Matrix</vt:lpstr>
      <vt:lpstr>Next:</vt:lpstr>
      <vt:lpstr>Model Classification Report</vt:lpstr>
      <vt:lpstr>Modelling: ROC Curve</vt:lpstr>
      <vt:lpstr>Summary</vt:lpstr>
      <vt:lpstr>Limitation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Darryl Rusli</dc:creator>
  <cp:lastModifiedBy>Darryl Rusli</cp:lastModifiedBy>
  <cp:revision>76</cp:revision>
  <dcterms:created xsi:type="dcterms:W3CDTF">2022-02-04T01:39:11Z</dcterms:created>
  <dcterms:modified xsi:type="dcterms:W3CDTF">2022-05-13T04:31:01Z</dcterms:modified>
</cp:coreProperties>
</file>