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Teo Hong Jie Darryl" userId="4d248269-a284-4223-a368-54cf77bc2846" providerId="ADAL" clId="{74553948-A13E-4153-A2D4-579571E5685D}"/>
    <pc:docChg chg="custSel modSld">
      <pc:chgData name="PhD - Teo Hong Jie Darryl" userId="4d248269-a284-4223-a368-54cf77bc2846" providerId="ADAL" clId="{74553948-A13E-4153-A2D4-579571E5685D}" dt="2025-10-07T11:57:23.144" v="105" actId="20577"/>
      <pc:docMkLst>
        <pc:docMk/>
      </pc:docMkLst>
      <pc:sldChg chg="modSp mod">
        <pc:chgData name="PhD - Teo Hong Jie Darryl" userId="4d248269-a284-4223-a368-54cf77bc2846" providerId="ADAL" clId="{74553948-A13E-4153-A2D4-579571E5685D}" dt="2025-10-07T11:57:23.144" v="105" actId="20577"/>
        <pc:sldMkLst>
          <pc:docMk/>
          <pc:sldMk cId="2289692239" sldId="266"/>
        </pc:sldMkLst>
        <pc:spChg chg="mod">
          <ac:chgData name="PhD - Teo Hong Jie Darryl" userId="4d248269-a284-4223-a368-54cf77bc2846" providerId="ADAL" clId="{74553948-A13E-4153-A2D4-579571E5685D}" dt="2025-10-07T11:57:23.144" v="105" actId="20577"/>
          <ac:spMkLst>
            <pc:docMk/>
            <pc:sldMk cId="2289692239" sldId="266"/>
            <ac:spMk id="3" creationId="{2356CDED-AF10-F4DE-B621-F841531B57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D384-37A1-4E07-B865-A7CF62098C03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506F0-5DEC-4E54-BC66-434B170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34D-8D05-5FD1-BD4C-DF9347D6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9369A-781E-E43F-62FA-C79AF4F62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9BDC-3EEE-80A3-042B-C84AC99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CD13-FE15-7BD8-D211-187F38F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BF86-A37A-1BD5-3B62-67B8C156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B3EC-8C0A-CD29-77F6-6D1DD1F5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8A1F-3525-1A3F-C0FF-E5C39D9C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ADE8-13B6-E441-1C45-808EC700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14CC-230E-D9FE-E9F0-75D7DBE0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6610-3ADC-E541-B651-2BE14C5A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EAF45-CAAC-1AE4-2BCF-A084C7AD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A628A-6BA5-1AB7-72D1-E3BF62DA0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8177-9A87-7CC2-8837-D2C2ACB0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45CA-F959-4C03-95ED-5372225F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CA35-2AE1-E512-7C29-3103CCF1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12F0-D3E0-7818-BBCD-2F51F1BF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A198-E44A-EF6E-32A2-A001A40F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B6AD-5E2B-143F-95AD-94A1E9E9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62AA-9244-F91D-718A-C2CB5B84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22CA-7A83-9DB9-93E8-08A9C48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9068-7E36-AB16-6A8B-4D2D76C2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B91-D347-B583-9C41-0148EC9D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C9B2-122D-CA62-E5E5-275AA4FF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8156-3033-861B-50C3-16F4DF2B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B686-54D6-833B-59FF-E99A4C6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E70C-B82C-F4F3-D057-9D0ACA62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839D-3C96-B7DB-B78F-3058AC58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2906-0BFA-25D5-E362-107176F82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8C48-580C-00E7-C8CE-7EC48EA4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348B7-CAB8-F352-CBB0-C8B8B522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E99C-4668-3B58-C656-929F1508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91A-ACCC-8258-26EE-66174C1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82A9-91C5-AC17-9699-7B2F254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4C29-099F-3605-77E9-F50903CC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842A4-D417-037A-24BD-788B142F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C32A6-5F46-7153-3644-DB093B79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6AF5F-A57B-2E29-AE63-1AD692EE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4D8C0-FD17-E3D8-7AC4-C3D950AF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4AC40-0664-1B6B-60F4-6B498D07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B81F-214A-6F04-8043-4248560D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9EDA0-032D-8555-9C1D-7AD0173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99918-22B8-A0AE-EC1A-540D088F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1AF61-9600-4E9D-862B-4D54FC9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E25BC-A0CB-9A9B-9281-41991846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615E8-FBCF-61AA-69F6-57240EE7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0755-619C-859D-05BF-6BBCB7B1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F74C-DBBF-ADE4-80B0-B357FB11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8D1A-2D9F-237D-F63D-646B7269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4C9F1-8311-9DFE-0926-A34382E1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1155-CEE8-F101-F24D-731DF88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3ACD-027B-9B83-613D-DF11078B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79FF-3C4A-CC16-0FF3-45DEC4CA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C448-0567-1308-0F5B-B42A5CE7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AB0CD-0D75-57AE-16D2-1DB7CA2A7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C38B-4938-BCEA-52A1-3FCCAD46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FEA05-22B7-1116-76BC-631B2B80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21B8-AB3B-C323-E9AF-13A941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25703-6423-CE4D-CA4D-4827556F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18088-28FB-DF2D-7D86-1A1442FC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B6E1D-8126-B229-8C27-C5B97904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1C19-4779-1E48-02F0-9F5A103C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A9AEA-1374-47CD-B028-4A10FF9380E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628C-792D-AFD0-149E-FDB775C04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9AE6-9411-D626-7557-AC027EFE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6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5098-9B9F-152A-BA5B-B9D1E0A68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Tutor-Student Assignment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C8D3-6D42-A5DC-97C5-36DFBFD07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Bipartite Matching with One Sided Preferences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BCF0F-758B-F5D9-9CCB-49BBF9C518F5}"/>
              </a:ext>
            </a:extLst>
          </p:cNvPr>
          <p:cNvSpPr txBox="1"/>
          <p:nvPr/>
        </p:nvSpPr>
        <p:spPr>
          <a:xfrm>
            <a:off x="9432918" y="6154994"/>
            <a:ext cx="247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by: Darryl Teo</a:t>
            </a:r>
          </a:p>
        </p:txBody>
      </p:sp>
    </p:spTree>
    <p:extLst>
      <p:ext uri="{BB962C8B-B14F-4D97-AF65-F5344CB8AC3E}">
        <p14:creationId xmlns:p14="http://schemas.microsoft.com/office/powerpoint/2010/main" val="35615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8B0A-953B-6726-10A2-B2F18363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E6AA-5ED9-184F-8125-1DCCA67C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AC60A-EABA-64FE-C964-2596721A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4687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F96-93EE-B071-D16E-06980B679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515D-9F76-7E8D-3D3A-261F3E98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CDED-AF10-F4DE-B621-F841531B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Not enough data</a:t>
            </a:r>
          </a:p>
          <a:p>
            <a:r>
              <a:rPr lang="en-US" sz="2400" dirty="0"/>
              <a:t>Group students – identify characteristics that allow more students, vs which need 1-1, scolding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Link these to objective</a:t>
            </a:r>
          </a:p>
        </p:txBody>
      </p:sp>
    </p:spTree>
    <p:extLst>
      <p:ext uri="{BB962C8B-B14F-4D97-AF65-F5344CB8AC3E}">
        <p14:creationId xmlns:p14="http://schemas.microsoft.com/office/powerpoint/2010/main" val="228969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DC75-129B-5340-F008-D126168C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3612-1EBE-4CE1-F97F-5B3DF68F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Parents across many Asian countries including Singapore, Hong Kong, and Macao seek to give their children a competitive edge via tutoring services</a:t>
            </a:r>
            <a:r>
              <a:rPr lang="en-US" sz="2400" baseline="30000" dirty="0"/>
              <a:t>1</a:t>
            </a:r>
          </a:p>
          <a:p>
            <a:r>
              <a:rPr lang="en-US" sz="2400" dirty="0"/>
              <a:t>Extremely robust demand for tutoring services in Singapore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BA919-BAB8-EB52-3851-5AB65A0BDDC9}"/>
              </a:ext>
            </a:extLst>
          </p:cNvPr>
          <p:cNvSpPr txBox="1"/>
          <p:nvPr/>
        </p:nvSpPr>
        <p:spPr>
          <a:xfrm>
            <a:off x="838200" y="63386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Tan, 2017; Chan and Bray, 2014; Li and Choi, 2014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 Tushara,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F787F-8266-BC3C-CF1F-74C93431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27" y="2681652"/>
            <a:ext cx="6844927" cy="3099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90ED85-A0BA-9101-F156-AF38383AB67B}"/>
              </a:ext>
            </a:extLst>
          </p:cNvPr>
          <p:cNvSpPr txBox="1"/>
          <p:nvPr/>
        </p:nvSpPr>
        <p:spPr>
          <a:xfrm>
            <a:off x="4372898" y="57244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Total annual spending on tuition</a:t>
            </a:r>
            <a:r>
              <a:rPr lang="en-US" sz="1600" baseline="30000" dirty="0"/>
              <a:t>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94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FC72-B662-11DF-EB08-947BFFE0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789F-0F7A-7210-A118-A7CC38DA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A48E-A8AE-0FA3-8F41-5B835917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generate an optimal assignment for tutors and students under capacity constraints and one-sided tutor preferences.</a:t>
            </a:r>
          </a:p>
          <a:p>
            <a:r>
              <a:rPr lang="en-US" dirty="0"/>
              <a:t>Satisfy constraints + maximize tutor preferences </a:t>
            </a:r>
            <a:r>
              <a:rPr lang="en-US" dirty="0">
                <a:sym typeface="Wingdings" panose="05000000000000000000" pitchFamily="2" charset="2"/>
              </a:rPr>
              <a:t> smooth operations + </a:t>
            </a:r>
            <a:r>
              <a:rPr lang="en-US" dirty="0"/>
              <a:t>tutors happy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better quality teaching </a:t>
            </a:r>
            <a:r>
              <a:rPr lang="en-US" dirty="0">
                <a:sym typeface="Wingdings" panose="05000000000000000000" pitchFamily="2" charset="2"/>
              </a:rPr>
              <a:t> satisfied students + better results  parents continue with the tuition center + recommend it to their friends  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1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439E-71FA-276D-554D-42472CE5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8503-AA98-D471-AF2A-0095BC9F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9B6A-9AEE-33BC-0C25-FCFBA743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Magnanti and Natarajan</a:t>
            </a:r>
            <a:r>
              <a:rPr lang="en-US" sz="2400" baseline="30000" dirty="0"/>
              <a:t>1 </a:t>
            </a:r>
            <a:r>
              <a:rPr lang="en-US" sz="2400" dirty="0"/>
              <a:t>discusses methods to efficiently and fairly match students to projects, with one sided preferences from the students.</a:t>
            </a:r>
          </a:p>
          <a:p>
            <a:r>
              <a:rPr lang="en-US" sz="2400" dirty="0"/>
              <a:t>Efficient – preferences are comprehensively elicited and utilized.</a:t>
            </a:r>
          </a:p>
          <a:p>
            <a:r>
              <a:rPr lang="en-US" sz="2400" dirty="0"/>
              <a:t>Fair – no discrimination on factors including gender or nationality.</a:t>
            </a:r>
          </a:p>
          <a:p>
            <a:r>
              <a:rPr lang="en-US" sz="2400" dirty="0"/>
              <a:t>Evaluation metric – % of students assigned to top 3 choices</a:t>
            </a:r>
          </a:p>
          <a:p>
            <a:endParaRPr lang="en-US" sz="2400" dirty="0"/>
          </a:p>
          <a:p>
            <a:r>
              <a:rPr lang="en-US" sz="2400" dirty="0"/>
              <a:t>Urbina et al.</a:t>
            </a:r>
            <a:r>
              <a:rPr lang="en-US" sz="2400" baseline="30000" dirty="0"/>
              <a:t>2 </a:t>
            </a:r>
            <a:r>
              <a:rPr lang="en-US" sz="2400" dirty="0"/>
              <a:t>discusses methods to associate students teachers for tutoring according to their skills and affinities.</a:t>
            </a:r>
          </a:p>
          <a:p>
            <a:r>
              <a:rPr lang="en-US" sz="2400" dirty="0"/>
              <a:t>Cluster students and teachers based on skills including Communication, Digital, Autonomy, and Interpersonal.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DCE91-E460-49FE-4000-A412D6015718}"/>
              </a:ext>
            </a:extLst>
          </p:cNvPr>
          <p:cNvSpPr txBox="1"/>
          <p:nvPr/>
        </p:nvSpPr>
        <p:spPr>
          <a:xfrm>
            <a:off x="838200" y="63386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aseline="30000" dirty="0"/>
              <a:t>1</a:t>
            </a:r>
            <a:r>
              <a:rPr lang="en-US" sz="1200" dirty="0"/>
              <a:t> Magnanti and Natarajan, 2018</a:t>
            </a:r>
          </a:p>
          <a:p>
            <a:r>
              <a:rPr lang="en-US" sz="1200" baseline="30000" dirty="0"/>
              <a:t>2</a:t>
            </a:r>
            <a:r>
              <a:rPr lang="en-US" sz="1200" dirty="0"/>
              <a:t> Urbina et al., 2017</a:t>
            </a:r>
          </a:p>
        </p:txBody>
      </p:sp>
    </p:spTree>
    <p:extLst>
      <p:ext uri="{BB962C8B-B14F-4D97-AF65-F5344CB8AC3E}">
        <p14:creationId xmlns:p14="http://schemas.microsoft.com/office/powerpoint/2010/main" val="9832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C417-3024-9048-AF02-E3F301402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04B7-59D2-D757-7EC3-2F252A98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59D9-40B3-910C-363D-B27EDB23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12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5D23-09D1-B31C-30D7-33E61709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0AD6-C0AF-6276-6E9B-C5A403AA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(General)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2743-3EAD-7B33-C42A-90D51793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6750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B498-E029-449F-70AF-9F260131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1C68-EAA4-5F9C-45DD-6B86C849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31ADD-60E8-2E88-05D4-785FFD769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18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EC4A-FD22-F496-6F9D-49B3C2A9D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92B4-31B4-15E0-0143-8AF51B35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8170-7F9D-8E42-368F-78418917A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68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C7F8E-DCE3-C427-C1FB-F2C6C9DBD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4F31-5345-707C-A13F-9B12AC4E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3ED9C-9410-2A18-AF17-47E48729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530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285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Tutor-Student Assignment Problem</vt:lpstr>
      <vt:lpstr>Introduction</vt:lpstr>
      <vt:lpstr>Objective</vt:lpstr>
      <vt:lpstr>Literature Review</vt:lpstr>
      <vt:lpstr>Modeling Assumptions</vt:lpstr>
      <vt:lpstr>Mathematical Model (General)</vt:lpstr>
      <vt:lpstr>Mathematical Model (a)</vt:lpstr>
      <vt:lpstr>Mathematical Model (b)</vt:lpstr>
      <vt:lpstr>Results (a)</vt:lpstr>
      <vt:lpstr>Results (b)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PhD - Teo Hong Jie Darryl</dc:creator>
  <cp:lastModifiedBy>PhD - Teo Hong Jie Darryl</cp:lastModifiedBy>
  <cp:revision>1</cp:revision>
  <dcterms:created xsi:type="dcterms:W3CDTF">2025-10-07T08:53:24Z</dcterms:created>
  <dcterms:modified xsi:type="dcterms:W3CDTF">2025-10-07T11:57:38Z</dcterms:modified>
</cp:coreProperties>
</file>