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61" r:id="rId9"/>
    <p:sldId id="269" r:id="rId10"/>
    <p:sldId id="262" r:id="rId11"/>
    <p:sldId id="270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D70CF-5F4E-4E4E-B90B-6FAACDCB4082}" v="474" dt="2025-10-07T15:56:59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D - Teo Hong Jie Darryl" userId="4d248269-a284-4223-a368-54cf77bc2846" providerId="ADAL" clId="{74553948-A13E-4153-A2D4-579571E5685D}"/>
    <pc:docChg chg="undo custSel addSld delSld modSld">
      <pc:chgData name="PhD - Teo Hong Jie Darryl" userId="4d248269-a284-4223-a368-54cf77bc2846" providerId="ADAL" clId="{74553948-A13E-4153-A2D4-579571E5685D}" dt="2025-10-07T15:57:58.696" v="1331" actId="255"/>
      <pc:docMkLst>
        <pc:docMk/>
      </pc:docMkLst>
      <pc:sldChg chg="modSp mod">
        <pc:chgData name="PhD - Teo Hong Jie Darryl" userId="4d248269-a284-4223-a368-54cf77bc2846" providerId="ADAL" clId="{74553948-A13E-4153-A2D4-579571E5685D}" dt="2025-10-07T15:50:05.960" v="1240"/>
        <pc:sldMkLst>
          <pc:docMk/>
          <pc:sldMk cId="2297413212" sldId="258"/>
        </pc:sldMkLst>
        <pc:spChg chg="mod">
          <ac:chgData name="PhD - Teo Hong Jie Darryl" userId="4d248269-a284-4223-a368-54cf77bc2846" providerId="ADAL" clId="{74553948-A13E-4153-A2D4-579571E5685D}" dt="2025-10-07T15:50:05.960" v="1240"/>
          <ac:spMkLst>
            <pc:docMk/>
            <pc:sldMk cId="2297413212" sldId="258"/>
            <ac:spMk id="3" creationId="{13F5A48E-A8AE-0FA3-8F41-5B835917901D}"/>
          </ac:spMkLst>
        </pc:spChg>
      </pc:sldChg>
      <pc:sldChg chg="modSp mod">
        <pc:chgData name="PhD - Teo Hong Jie Darryl" userId="4d248269-a284-4223-a368-54cf77bc2846" providerId="ADAL" clId="{74553948-A13E-4153-A2D4-579571E5685D}" dt="2025-10-07T12:27:22.202" v="651" actId="20577"/>
        <pc:sldMkLst>
          <pc:docMk/>
          <pc:sldMk cId="983274224" sldId="259"/>
        </pc:sldMkLst>
        <pc:spChg chg="mod">
          <ac:chgData name="PhD - Teo Hong Jie Darryl" userId="4d248269-a284-4223-a368-54cf77bc2846" providerId="ADAL" clId="{74553948-A13E-4153-A2D4-579571E5685D}" dt="2025-10-07T12:27:22.202" v="651" actId="20577"/>
          <ac:spMkLst>
            <pc:docMk/>
            <pc:sldMk cId="983274224" sldId="259"/>
            <ac:spMk id="3" creationId="{7E489B6A-9AEE-33BC-0C25-FCFBA743A7A6}"/>
          </ac:spMkLst>
        </pc:spChg>
      </pc:sldChg>
      <pc:sldChg chg="modSp mod">
        <pc:chgData name="PhD - Teo Hong Jie Darryl" userId="4d248269-a284-4223-a368-54cf77bc2846" providerId="ADAL" clId="{74553948-A13E-4153-A2D4-579571E5685D}" dt="2025-10-07T15:50:05.960" v="1240"/>
        <pc:sldMkLst>
          <pc:docMk/>
          <pc:sldMk cId="3581293411" sldId="260"/>
        </pc:sldMkLst>
        <pc:spChg chg="mod">
          <ac:chgData name="PhD - Teo Hong Jie Darryl" userId="4d248269-a284-4223-a368-54cf77bc2846" providerId="ADAL" clId="{74553948-A13E-4153-A2D4-579571E5685D}" dt="2025-10-07T15:50:05.960" v="1240"/>
          <ac:spMkLst>
            <pc:docMk/>
            <pc:sldMk cId="3581293411" sldId="260"/>
            <ac:spMk id="3" creationId="{344759D9-40B3-910C-363D-B27EDB23826C}"/>
          </ac:spMkLst>
        </pc:spChg>
      </pc:sldChg>
      <pc:sldChg chg="addSp delSp modSp mod">
        <pc:chgData name="PhD - Teo Hong Jie Darryl" userId="4d248269-a284-4223-a368-54cf77bc2846" providerId="ADAL" clId="{74553948-A13E-4153-A2D4-579571E5685D}" dt="2025-10-07T15:50:05.960" v="1240"/>
        <pc:sldMkLst>
          <pc:docMk/>
          <pc:sldMk cId="1106750469" sldId="261"/>
        </pc:sldMkLst>
        <pc:spChg chg="mod">
          <ac:chgData name="PhD - Teo Hong Jie Darryl" userId="4d248269-a284-4223-a368-54cf77bc2846" providerId="ADAL" clId="{74553948-A13E-4153-A2D4-579571E5685D}" dt="2025-10-07T15:50:05.960" v="1240"/>
          <ac:spMkLst>
            <pc:docMk/>
            <pc:sldMk cId="1106750469" sldId="261"/>
            <ac:spMk id="3" creationId="{6C692743-3EAD-7B33-C42A-90D51793D2B5}"/>
          </ac:spMkLst>
        </pc:spChg>
        <pc:spChg chg="add del">
          <ac:chgData name="PhD - Teo Hong Jie Darryl" userId="4d248269-a284-4223-a368-54cf77bc2846" providerId="ADAL" clId="{74553948-A13E-4153-A2D4-579571E5685D}" dt="2025-10-07T12:40:18.515" v="902" actId="22"/>
          <ac:spMkLst>
            <pc:docMk/>
            <pc:sldMk cId="1106750469" sldId="261"/>
            <ac:spMk id="5" creationId="{0776CDF0-23E6-FFF2-8542-D7027B47E897}"/>
          </ac:spMkLst>
        </pc:spChg>
      </pc:sldChg>
      <pc:sldChg chg="modSp mod">
        <pc:chgData name="PhD - Teo Hong Jie Darryl" userId="4d248269-a284-4223-a368-54cf77bc2846" providerId="ADAL" clId="{74553948-A13E-4153-A2D4-579571E5685D}" dt="2025-10-07T15:50:05.960" v="1240"/>
        <pc:sldMkLst>
          <pc:docMk/>
          <pc:sldMk cId="1571870719" sldId="262"/>
        </pc:sldMkLst>
        <pc:spChg chg="mod">
          <ac:chgData name="PhD - Teo Hong Jie Darryl" userId="4d248269-a284-4223-a368-54cf77bc2846" providerId="ADAL" clId="{74553948-A13E-4153-A2D4-579571E5685D}" dt="2025-10-07T15:50:05.960" v="1240"/>
          <ac:spMkLst>
            <pc:docMk/>
            <pc:sldMk cId="1571870719" sldId="262"/>
            <ac:spMk id="3" creationId="{CBB31ADD-60E8-2E88-05D4-785FFD7696BA}"/>
          </ac:spMkLst>
        </pc:spChg>
      </pc:sldChg>
      <pc:sldChg chg="modSp mod">
        <pc:chgData name="PhD - Teo Hong Jie Darryl" userId="4d248269-a284-4223-a368-54cf77bc2846" providerId="ADAL" clId="{74553948-A13E-4153-A2D4-579571E5685D}" dt="2025-10-07T15:57:58.696" v="1331" actId="255"/>
        <pc:sldMkLst>
          <pc:docMk/>
          <pc:sldMk cId="1576875330" sldId="263"/>
        </pc:sldMkLst>
        <pc:spChg chg="mod">
          <ac:chgData name="PhD - Teo Hong Jie Darryl" userId="4d248269-a284-4223-a368-54cf77bc2846" providerId="ADAL" clId="{74553948-A13E-4153-A2D4-579571E5685D}" dt="2025-10-07T15:57:58.696" v="1331" actId="255"/>
          <ac:spMkLst>
            <pc:docMk/>
            <pc:sldMk cId="1576875330" sldId="263"/>
            <ac:spMk id="3" creationId="{74C08170-7F9D-8E42-368F-78418917AEFD}"/>
          </ac:spMkLst>
        </pc:spChg>
      </pc:sldChg>
      <pc:sldChg chg="modSp mod">
        <pc:chgData name="PhD - Teo Hong Jie Darryl" userId="4d248269-a284-4223-a368-54cf77bc2846" providerId="ADAL" clId="{74553948-A13E-4153-A2D4-579571E5685D}" dt="2025-10-07T11:57:23.144" v="105" actId="20577"/>
        <pc:sldMkLst>
          <pc:docMk/>
          <pc:sldMk cId="2289692239" sldId="266"/>
        </pc:sldMkLst>
        <pc:spChg chg="mod">
          <ac:chgData name="PhD - Teo Hong Jie Darryl" userId="4d248269-a284-4223-a368-54cf77bc2846" providerId="ADAL" clId="{74553948-A13E-4153-A2D4-579571E5685D}" dt="2025-10-07T11:57:23.144" v="105" actId="20577"/>
          <ac:spMkLst>
            <pc:docMk/>
            <pc:sldMk cId="2289692239" sldId="266"/>
            <ac:spMk id="3" creationId="{2356CDED-AF10-F4DE-B621-F841531B575C}"/>
          </ac:spMkLst>
        </pc:spChg>
      </pc:sldChg>
      <pc:sldChg chg="modSp add mod">
        <pc:chgData name="PhD - Teo Hong Jie Darryl" userId="4d248269-a284-4223-a368-54cf77bc2846" providerId="ADAL" clId="{74553948-A13E-4153-A2D4-579571E5685D}" dt="2025-10-07T12:25:40.125" v="618" actId="1076"/>
        <pc:sldMkLst>
          <pc:docMk/>
          <pc:sldMk cId="1870322208" sldId="267"/>
        </pc:sldMkLst>
        <pc:spChg chg="mod">
          <ac:chgData name="PhD - Teo Hong Jie Darryl" userId="4d248269-a284-4223-a368-54cf77bc2846" providerId="ADAL" clId="{74553948-A13E-4153-A2D4-579571E5685D}" dt="2025-10-07T12:21:33.223" v="546" actId="20577"/>
          <ac:spMkLst>
            <pc:docMk/>
            <pc:sldMk cId="1870322208" sldId="267"/>
            <ac:spMk id="2" creationId="{9685E650-B841-F059-A0EE-5C55EE2F2834}"/>
          </ac:spMkLst>
        </pc:spChg>
        <pc:spChg chg="mod">
          <ac:chgData name="PhD - Teo Hong Jie Darryl" userId="4d248269-a284-4223-a368-54cf77bc2846" providerId="ADAL" clId="{74553948-A13E-4153-A2D4-579571E5685D}" dt="2025-10-07T12:25:40.125" v="618" actId="1076"/>
          <ac:spMkLst>
            <pc:docMk/>
            <pc:sldMk cId="1870322208" sldId="267"/>
            <ac:spMk id="3" creationId="{D51452F6-3D9D-C5CA-F1B2-85CC003BA303}"/>
          </ac:spMkLst>
        </pc:spChg>
      </pc:sldChg>
      <pc:sldChg chg="addSp delSp modSp new mod setBg">
        <pc:chgData name="PhD - Teo Hong Jie Darryl" userId="4d248269-a284-4223-a368-54cf77bc2846" providerId="ADAL" clId="{74553948-A13E-4153-A2D4-579571E5685D}" dt="2025-10-07T12:25:26.509" v="617" actId="26606"/>
        <pc:sldMkLst>
          <pc:docMk/>
          <pc:sldMk cId="2576153535" sldId="268"/>
        </pc:sldMkLst>
        <pc:spChg chg="mod">
          <ac:chgData name="PhD - Teo Hong Jie Darryl" userId="4d248269-a284-4223-a368-54cf77bc2846" providerId="ADAL" clId="{74553948-A13E-4153-A2D4-579571E5685D}" dt="2025-10-07T12:25:26.509" v="617" actId="26606"/>
          <ac:spMkLst>
            <pc:docMk/>
            <pc:sldMk cId="2576153535" sldId="268"/>
            <ac:spMk id="2" creationId="{3F0D960A-C4AD-AA80-1D64-27743C6401CA}"/>
          </ac:spMkLst>
        </pc:spChg>
        <pc:spChg chg="del">
          <ac:chgData name="PhD - Teo Hong Jie Darryl" userId="4d248269-a284-4223-a368-54cf77bc2846" providerId="ADAL" clId="{74553948-A13E-4153-A2D4-579571E5685D}" dt="2025-10-07T12:22:44.457" v="574" actId="22"/>
          <ac:spMkLst>
            <pc:docMk/>
            <pc:sldMk cId="2576153535" sldId="268"/>
            <ac:spMk id="3" creationId="{EB85A26C-5761-64DF-3C21-004167E10888}"/>
          </ac:spMkLst>
        </pc:spChg>
        <pc:spChg chg="add del">
          <ac:chgData name="PhD - Teo Hong Jie Darryl" userId="4d248269-a284-4223-a368-54cf77bc2846" providerId="ADAL" clId="{74553948-A13E-4153-A2D4-579571E5685D}" dt="2025-10-07T12:25:26.509" v="617" actId="26606"/>
          <ac:spMkLst>
            <pc:docMk/>
            <pc:sldMk cId="2576153535" sldId="268"/>
            <ac:spMk id="16" creationId="{A4D94D20-0EF1-4E8B-A0E1-117A9E413A5C}"/>
          </ac:spMkLst>
        </pc:spChg>
        <pc:spChg chg="add del">
          <ac:chgData name="PhD - Teo Hong Jie Darryl" userId="4d248269-a284-4223-a368-54cf77bc2846" providerId="ADAL" clId="{74553948-A13E-4153-A2D4-579571E5685D}" dt="2025-10-07T12:25:26.509" v="617" actId="26606"/>
          <ac:spMkLst>
            <pc:docMk/>
            <pc:sldMk cId="2576153535" sldId="268"/>
            <ac:spMk id="18" creationId="{158B3569-73B2-4D05-8E95-886A6EE17F1F}"/>
          </ac:spMkLst>
        </pc:spChg>
        <pc:grpChg chg="add del">
          <ac:chgData name="PhD - Teo Hong Jie Darryl" userId="4d248269-a284-4223-a368-54cf77bc2846" providerId="ADAL" clId="{74553948-A13E-4153-A2D4-579571E5685D}" dt="2025-10-07T12:25:26.509" v="617" actId="26606"/>
          <ac:grpSpMkLst>
            <pc:docMk/>
            <pc:sldMk cId="2576153535" sldId="268"/>
            <ac:grpSpMk id="22" creationId="{78B3681E-1C1D-4D0E-A1DE-AE2E3D03C2CD}"/>
          </ac:grpSpMkLst>
        </pc:grpChg>
        <pc:picChg chg="add mod ord">
          <ac:chgData name="PhD - Teo Hong Jie Darryl" userId="4d248269-a284-4223-a368-54cf77bc2846" providerId="ADAL" clId="{74553948-A13E-4153-A2D4-579571E5685D}" dt="2025-10-07T12:25:26.509" v="617" actId="26606"/>
          <ac:picMkLst>
            <pc:docMk/>
            <pc:sldMk cId="2576153535" sldId="268"/>
            <ac:picMk id="5" creationId="{3154EBA5-6C1D-5E90-884A-9B45EFC3B73D}"/>
          </ac:picMkLst>
        </pc:picChg>
        <pc:picChg chg="add mod">
          <ac:chgData name="PhD - Teo Hong Jie Darryl" userId="4d248269-a284-4223-a368-54cf77bc2846" providerId="ADAL" clId="{74553948-A13E-4153-A2D4-579571E5685D}" dt="2025-10-07T12:25:26.509" v="617" actId="26606"/>
          <ac:picMkLst>
            <pc:docMk/>
            <pc:sldMk cId="2576153535" sldId="268"/>
            <ac:picMk id="7" creationId="{40868573-EA9E-B94C-46C3-27F546F03AF0}"/>
          </ac:picMkLst>
        </pc:picChg>
        <pc:picChg chg="add del">
          <ac:chgData name="PhD - Teo Hong Jie Darryl" userId="4d248269-a284-4223-a368-54cf77bc2846" providerId="ADAL" clId="{74553948-A13E-4153-A2D4-579571E5685D}" dt="2025-10-07T12:23:27.126" v="592" actId="22"/>
          <ac:picMkLst>
            <pc:docMk/>
            <pc:sldMk cId="2576153535" sldId="268"/>
            <ac:picMk id="9" creationId="{42038E21-8331-F21C-B621-E4B0ABAD1CCA}"/>
          </ac:picMkLst>
        </pc:picChg>
        <pc:picChg chg="add mod ord">
          <ac:chgData name="PhD - Teo Hong Jie Darryl" userId="4d248269-a284-4223-a368-54cf77bc2846" providerId="ADAL" clId="{74553948-A13E-4153-A2D4-579571E5685D}" dt="2025-10-07T12:25:26.509" v="617" actId="26606"/>
          <ac:picMkLst>
            <pc:docMk/>
            <pc:sldMk cId="2576153535" sldId="268"/>
            <ac:picMk id="11" creationId="{67343A18-0E24-C06F-9BF7-AD03A9A5D36E}"/>
          </ac:picMkLst>
        </pc:picChg>
        <pc:cxnChg chg="add del">
          <ac:chgData name="PhD - Teo Hong Jie Darryl" userId="4d248269-a284-4223-a368-54cf77bc2846" providerId="ADAL" clId="{74553948-A13E-4153-A2D4-579571E5685D}" dt="2025-10-07T12:25:26.509" v="617" actId="26606"/>
          <ac:cxnSpMkLst>
            <pc:docMk/>
            <pc:sldMk cId="2576153535" sldId="268"/>
            <ac:cxnSpMk id="20" creationId="{56020367-4FD5-4596-8E10-C5F095CD8DBF}"/>
          </ac:cxnSpMkLst>
        </pc:cxnChg>
      </pc:sldChg>
      <pc:sldChg chg="modSp add mod">
        <pc:chgData name="PhD - Teo Hong Jie Darryl" userId="4d248269-a284-4223-a368-54cf77bc2846" providerId="ADAL" clId="{74553948-A13E-4153-A2D4-579571E5685D}" dt="2025-10-07T12:46:33.292" v="949" actId="15"/>
        <pc:sldMkLst>
          <pc:docMk/>
          <pc:sldMk cId="193619896" sldId="269"/>
        </pc:sldMkLst>
        <pc:spChg chg="mod">
          <ac:chgData name="PhD - Teo Hong Jie Darryl" userId="4d248269-a284-4223-a368-54cf77bc2846" providerId="ADAL" clId="{74553948-A13E-4153-A2D4-579571E5685D}" dt="2025-10-07T12:46:33.292" v="949" actId="15"/>
          <ac:spMkLst>
            <pc:docMk/>
            <pc:sldMk cId="193619896" sldId="269"/>
            <ac:spMk id="3" creationId="{132821E9-466B-7834-1E8D-0C89DBC56120}"/>
          </ac:spMkLst>
        </pc:spChg>
      </pc:sldChg>
      <pc:sldChg chg="modSp add mod">
        <pc:chgData name="PhD - Teo Hong Jie Darryl" userId="4d248269-a284-4223-a368-54cf77bc2846" providerId="ADAL" clId="{74553948-A13E-4153-A2D4-579571E5685D}" dt="2025-10-07T14:30:21.060" v="1233" actId="1076"/>
        <pc:sldMkLst>
          <pc:docMk/>
          <pc:sldMk cId="406569560" sldId="270"/>
        </pc:sldMkLst>
        <pc:spChg chg="mod">
          <ac:chgData name="PhD - Teo Hong Jie Darryl" userId="4d248269-a284-4223-a368-54cf77bc2846" providerId="ADAL" clId="{74553948-A13E-4153-A2D4-579571E5685D}" dt="2025-10-07T14:30:21.060" v="1233" actId="1076"/>
          <ac:spMkLst>
            <pc:docMk/>
            <pc:sldMk cId="406569560" sldId="270"/>
            <ac:spMk id="3" creationId="{5B133C0B-CA46-AC42-A2FE-17BB7478DF4C}"/>
          </ac:spMkLst>
        </pc:spChg>
      </pc:sldChg>
      <pc:sldChg chg="add del">
        <pc:chgData name="PhD - Teo Hong Jie Darryl" userId="4d248269-a284-4223-a368-54cf77bc2846" providerId="ADAL" clId="{74553948-A13E-4153-A2D4-579571E5685D}" dt="2025-10-07T15:54:49.673" v="1250" actId="47"/>
        <pc:sldMkLst>
          <pc:docMk/>
          <pc:sldMk cId="2481923327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4D384-37A1-4E07-B865-A7CF62098C03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506F0-5DEC-4E54-BC66-434B1700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6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D34D-8D05-5FD1-BD4C-DF9347D6F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9369A-781E-E43F-62FA-C79AF4F62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C9BDC-3EEE-80A3-042B-C84AC997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CD13-FE15-7BD8-D211-187F38FC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BF86-A37A-1BD5-3B62-67B8C156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8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B3EC-8C0A-CD29-77F6-6D1DD1F5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28A1F-3525-1A3F-C0FF-E5C39D9C2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BADE8-13B6-E441-1C45-808EC700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514CC-230E-D9FE-E9F0-75D7DBE0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A6610-3ADC-E541-B651-2BE14C5A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6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EAF45-CAAC-1AE4-2BCF-A084C7AD5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A628A-6BA5-1AB7-72D1-E3BF62DA0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B8177-9A87-7CC2-8837-D2C2ACB0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45CA-F959-4C03-95ED-5372225F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CA35-2AE1-E512-7C29-3103CCF1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9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12F0-D3E0-7818-BBCD-2F51F1BF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AA198-E44A-EF6E-32A2-A001A40F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8B6AD-5E2B-143F-95AD-94A1E9E9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162AA-9244-F91D-718A-C2CB5B84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822CA-7A83-9DB9-93E8-08A9C48F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9068-7E36-AB16-6A8B-4D2D76C2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22B91-D347-B583-9C41-0148EC9D1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6C9B2-122D-CA62-E5E5-275AA4FF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08156-3033-861B-50C3-16F4DF2B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B686-54D6-833B-59FF-E99A4C6A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E70C-B82C-F4F3-D057-9D0ACA62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839D-3C96-B7DB-B78F-3058AC58D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B2906-0BFA-25D5-E362-107176F82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88C48-580C-00E7-C8CE-7EC48EA4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348B7-CAB8-F352-CBB0-C8B8B522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EE99C-4668-3B58-C656-929F1508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9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F91A-ACCC-8258-26EE-66174C10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782A9-91C5-AC17-9699-7B2F254C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04C29-099F-3605-77E9-F50903CC0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842A4-D417-037A-24BD-788B142FE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C32A6-5F46-7153-3644-DB093B79B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6AF5F-A57B-2E29-AE63-1AD692EE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4D8C0-FD17-E3D8-7AC4-C3D950AF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34AC40-0664-1B6B-60F4-6B498D07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8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B81F-214A-6F04-8043-4248560D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9EDA0-032D-8555-9C1D-7AD01730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99918-22B8-A0AE-EC1A-540D088F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1AF61-9600-4E9D-862B-4D54FC95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0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E25BC-A0CB-9A9B-9281-41991846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615E8-FBCF-61AA-69F6-57240EE7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60755-619C-859D-05BF-6BBCB7B1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1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F74C-DBBF-ADE4-80B0-B357FB11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8D1A-2D9F-237D-F63D-646B7269F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4C9F1-8311-9DFE-0926-A34382E1F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21155-CEE8-F101-F24D-731DF888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03ACD-027B-9B83-613D-DF11078B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779FF-3C4A-CC16-0FF3-45DEC4CA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C448-0567-1308-0F5B-B42A5CE7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AB0CD-0D75-57AE-16D2-1DB7CA2A7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0C38B-4938-BCEA-52A1-3FCCAD46E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FEA05-22B7-1116-76BC-631B2B80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821B8-AB3B-C323-E9AF-13A94103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25703-6423-CE4D-CA4D-4827556F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18088-28FB-DF2D-7D86-1A1442FC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B6E1D-8126-B229-8C27-C5B97904B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81C19-4779-1E48-02F0-9F5A103CD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BA9AEA-1374-47CD-B028-4A10FF9380E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628C-792D-AFD0-149E-FDB775C04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9AE6-9411-D626-7557-AC027EFE4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6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5098-9B9F-152A-BA5B-B9D1E0A680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Tutor-Student Assignment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C8D3-6D42-A5DC-97C5-36DFBFD07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Bipartite Matching with One Sided Preferences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BCF0F-758B-F5D9-9CCB-49BBF9C518F5}"/>
              </a:ext>
            </a:extLst>
          </p:cNvPr>
          <p:cNvSpPr txBox="1"/>
          <p:nvPr/>
        </p:nvSpPr>
        <p:spPr>
          <a:xfrm>
            <a:off x="9432918" y="6154994"/>
            <a:ext cx="247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Prepared by: Darryl Teo</a:t>
            </a:r>
          </a:p>
        </p:txBody>
      </p:sp>
    </p:spTree>
    <p:extLst>
      <p:ext uri="{BB962C8B-B14F-4D97-AF65-F5344CB8AC3E}">
        <p14:creationId xmlns:p14="http://schemas.microsoft.com/office/powerpoint/2010/main" val="35615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DB498-E029-449F-70AF-9F260131F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1C68-EAA4-5F9C-45DD-6B86C849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 (a)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31ADD-60E8-2E88-05D4-785FFD769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332" y="1690688"/>
                <a:ext cx="11029335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Problem statement: </a:t>
                </a:r>
              </a:p>
              <a:p>
                <a:r>
                  <a:rPr lang="en-US" sz="2400" dirty="0"/>
                  <a:t>Minimize total number of tutors assigned while maximizing tutor’s preference on tuition </a:t>
                </a:r>
                <a:r>
                  <a:rPr lang="en-US" sz="2400" dirty="0" err="1"/>
                  <a:t>centre</a:t>
                </a:r>
                <a:r>
                  <a:rPr lang="en-US" sz="2400" dirty="0"/>
                  <a:t>.</a:t>
                </a:r>
              </a:p>
              <a:p>
                <a:pPr marL="0" lvl="0" indent="0">
                  <a:buNone/>
                </a:pPr>
                <a:r>
                  <a:rPr lang="en-US" sz="3000" dirty="0"/>
                  <a:t>Objectives</a:t>
                </a:r>
                <a:r>
                  <a:rPr lang="en-US" sz="2400" dirty="0"/>
                  <a:t>: </a:t>
                </a:r>
              </a:p>
              <a:p>
                <a:r>
                  <a:rPr lang="en-US" sz="2400" dirty="0"/>
                  <a:t>Minimize total number of tutors assigned to at least one new student or existing student: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ar-AE" sz="24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ar-AE" sz="2400" dirty="0"/>
              </a:p>
              <a:p>
                <a:pPr marL="0" lvl="0" indent="0">
                  <a:buNone/>
                </a:pPr>
                <a:r>
                  <a:rPr lang="en-US" sz="2400" dirty="0"/>
                  <a:t>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sz="2400" dirty="0"/>
                  <a:t> </a:t>
                </a:r>
                <a:r>
                  <a:rPr lang="en-US" sz="2400" dirty="0"/>
                  <a:t>is a binary variable that is 1 if tutor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is assigned to at least one new student or</a:t>
                </a:r>
                <a:br>
                  <a:rPr lang="en-US" sz="2400" dirty="0"/>
                </a:br>
                <a:r>
                  <a:rPr lang="en-US" sz="2400" dirty="0"/>
                  <a:t>   existing student, and 0 otherwise.</a:t>
                </a:r>
              </a:p>
              <a:p>
                <a:r>
                  <a:rPr lang="en-US" sz="2400" dirty="0"/>
                  <a:t>Maximize tutor’s preference on tuition </a:t>
                </a:r>
                <a:r>
                  <a:rPr lang="en-US" sz="2400" dirty="0" err="1"/>
                  <a:t>centre</a:t>
                </a:r>
                <a:r>
                  <a:rPr lang="en-US" sz="2400" dirty="0"/>
                  <a:t> (for new students):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max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𝑡𝑛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𝑡𝑛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31ADD-60E8-2E88-05D4-785FFD769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332" y="1690688"/>
                <a:ext cx="11029335" cy="4351338"/>
              </a:xfrm>
              <a:blipFill>
                <a:blip r:embed="rId2"/>
                <a:stretch>
                  <a:fillRect l="-1105" t="-3782" r="-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870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99496-04C6-64E7-2AB8-D9118C32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1204-9F6C-037B-FB18-2E4EA549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 (a)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33C0B-CA46-AC42-A2FE-17BB7478D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332" y="1857837"/>
                <a:ext cx="11029335" cy="435133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Objective function (combined):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ar-AE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𝑡𝑛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𝑡𝑛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ar-AE" sz="2000" dirty="0"/>
              </a:p>
              <a:p>
                <a:pPr marL="0" lvl="0" indent="0">
                  <a:buNone/>
                </a:pPr>
                <a:r>
                  <a:rPr lang="en-US" sz="2000" dirty="0"/>
                  <a:t>   where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is a weighting factor to balance the two objectives, as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00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ar-AE" sz="2000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</m:oMath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Additional constraints: </a:t>
                </a:r>
              </a:p>
              <a:p>
                <a:r>
                  <a:rPr lang="en-US" sz="2000" dirty="0"/>
                  <a:t>Link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sz="2000" dirty="0"/>
                  <a:t> </a:t>
                </a:r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𝑡𝑛</m:t>
                        </m:r>
                      </m:sub>
                    </m:sSub>
                  </m:oMath>
                </a14:m>
                <a:r>
                  <a:rPr lang="ar-AE" sz="2000" dirty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𝑡𝑒</m:t>
                        </m:r>
                      </m:sub>
                    </m:sSub>
                  </m:oMath>
                </a14:m>
                <a:r>
                  <a:rPr lang="ar-AE" sz="2000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200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sub>
                          </m:sSub>
                        </m:e>
                      </m:nary>
                      <m:r>
                        <a:rPr lang="ar-AE" sz="20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𝑡𝑒</m:t>
                              </m:r>
                            </m:sub>
                          </m:sSub>
                        </m:e>
                      </m:nary>
                      <m:r>
                        <a:rPr lang="ar-AE" sz="2000">
                          <a:latin typeface="Cambria Math" panose="02040503050406030204" pitchFamily="18" charset="0"/>
                        </a:rPr>
                        <m:t> ∀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ar-AE" sz="2000" dirty="0"/>
              </a:p>
              <a:p>
                <a:pPr marL="0" lvl="0" indent="0">
                  <a:buNone/>
                </a:pPr>
                <a:r>
                  <a:rPr lang="en-US" sz="2000" dirty="0"/>
                  <a:t>   where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is a sufficiently large constant,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sum of tutor capacities)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33C0B-CA46-AC42-A2FE-17BB7478D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332" y="1857837"/>
                <a:ext cx="11029335" cy="4351338"/>
              </a:xfrm>
              <a:blipFill>
                <a:blip r:embed="rId2"/>
                <a:stretch>
                  <a:fillRect l="-1105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6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8EC4A-FD22-F496-6F9D-49B3C2A9D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92B4-31B4-15E0-0143-8AF51B35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 (b)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08170-7F9D-8E42-368F-78418917A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4"/>
                <a:ext cx="10515600" cy="51847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400" dirty="0"/>
                  <a:t>Problem statement: </a:t>
                </a:r>
              </a:p>
              <a:p>
                <a:r>
                  <a:rPr lang="en-US" sz="2000" dirty="0"/>
                  <a:t>Balance tutor’s workload while maximizing tutor’s preference on the tuition </a:t>
                </a:r>
                <a:r>
                  <a:rPr lang="en-US" sz="2000" dirty="0" err="1"/>
                  <a:t>centre</a:t>
                </a:r>
                <a:r>
                  <a:rPr lang="en-US" sz="2000" dirty="0"/>
                  <a:t>.</a:t>
                </a:r>
              </a:p>
              <a:p>
                <a:pPr marL="0" lvl="0" indent="0">
                  <a:buNone/>
                </a:pPr>
                <a:r>
                  <a:rPr lang="en-US" sz="2400" dirty="0"/>
                  <a:t>Objectives: </a:t>
                </a:r>
              </a:p>
              <a:p>
                <a:r>
                  <a:rPr lang="en-US" sz="2000" dirty="0"/>
                  <a:t>Minimize the maximum number of students assigned to any tutor: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min</m:t>
                      </m:r>
                      <m:limLow>
                        <m:limLow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𝑇</m:t>
                          </m:r>
                        </m:lim>
                      </m:limLow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𝑡𝑛</m:t>
                                  </m:r>
                                </m:sub>
                              </m:sSub>
                            </m:e>
                          </m:nary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𝑡𝑒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ar-AE" sz="2000" dirty="0"/>
              </a:p>
              <a:p>
                <a:r>
                  <a:rPr lang="en-US" sz="2000" dirty="0"/>
                  <a:t>Maximize tutor’s preference on tuition </a:t>
                </a:r>
                <a:r>
                  <a:rPr lang="en-US" sz="2000" dirty="0" err="1"/>
                  <a:t>centre</a:t>
                </a:r>
                <a:r>
                  <a:rPr lang="en-US" sz="2000" dirty="0"/>
                  <a:t> (for new students). Same as in (a).</a:t>
                </a:r>
                <a:endParaRPr lang="ar-AE" sz="2000" dirty="0"/>
              </a:p>
              <a:p>
                <a:pPr marL="0" lvl="0" indent="0">
                  <a:buNone/>
                </a:pPr>
                <a:r>
                  <a:rPr lang="en-US" sz="2400" dirty="0"/>
                  <a:t>Objective function (combined): </a:t>
                </a:r>
              </a:p>
              <a:p>
                <a:r>
                  <a:rPr lang="en-US" sz="2000" dirty="0"/>
                  <a:t>Combine the two objectives into a single objective function: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min</m:t>
                      </m:r>
                      <m:limLow>
                        <m:limLow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𝑇</m:t>
                          </m:r>
                        </m:lim>
                      </m:limLow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𝑡𝑛</m:t>
                                  </m:r>
                                </m:sub>
                              </m:sSub>
                            </m:e>
                          </m:nary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𝑒𝑖𝑛𝐸</m:t>
                              </m:r>
                            </m:sub>
                            <m: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𝑡𝑒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𝛽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𝑡𝑛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𝑡𝑛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ar-AE" sz="2000" dirty="0"/>
              </a:p>
              <a:p>
                <a:pPr marL="0" lv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is a weighting factor to balance the two objectives, as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𝑐𝑎</m:t>
                        </m:r>
                        <m:sSub>
                          <m:sSub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ar-AE" sz="2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08170-7F9D-8E42-368F-78418917A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4"/>
                <a:ext cx="10515600" cy="5184775"/>
              </a:xfrm>
              <a:blipFill>
                <a:blip r:embed="rId2"/>
                <a:stretch>
                  <a:fillRect l="-928" t="-1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875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C7F8E-DCE3-C427-C1FB-F2C6C9DBD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4F31-5345-707C-A13F-9B12AC4E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ED9C-9410-2A18-AF17-47E487299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530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8B0A-953B-6726-10A2-B2F18363D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E6AA-5ED9-184F-8125-1DCCA67C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AC60A-EABA-64FE-C964-2596721AD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468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4CF96-93EE-B071-D16E-06980B679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515D-9F76-7E8D-3D3A-261F3E98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6CDED-AF10-F4DE-B621-F841531B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Not enough data</a:t>
            </a:r>
          </a:p>
          <a:p>
            <a:r>
              <a:rPr lang="en-US" sz="2400" dirty="0"/>
              <a:t>Group students – identify characteristics that allow more students, vs which need 1-1, scolding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Link these to objective</a:t>
            </a:r>
          </a:p>
        </p:txBody>
      </p:sp>
    </p:spTree>
    <p:extLst>
      <p:ext uri="{BB962C8B-B14F-4D97-AF65-F5344CB8AC3E}">
        <p14:creationId xmlns:p14="http://schemas.microsoft.com/office/powerpoint/2010/main" val="228969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DC75-129B-5340-F008-D126168C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03612-1EBE-4CE1-F97F-5B3DF68F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Parents across many Asian countries including Singapore, Hong Kong, and Macao seek to give their children a competitive edge via tutoring services</a:t>
            </a:r>
            <a:r>
              <a:rPr lang="en-US" sz="2400" baseline="30000" dirty="0"/>
              <a:t>1</a:t>
            </a:r>
          </a:p>
          <a:p>
            <a:r>
              <a:rPr lang="en-US" sz="2400" dirty="0"/>
              <a:t>Extremely robust demand for tutoring services in Singapore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BA919-BAB8-EB52-3851-5AB65A0BDDC9}"/>
              </a:ext>
            </a:extLst>
          </p:cNvPr>
          <p:cNvSpPr txBox="1"/>
          <p:nvPr/>
        </p:nvSpPr>
        <p:spPr>
          <a:xfrm>
            <a:off x="838200" y="633864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 Tan, 2017; Chan and Bray, 2014; Li and Choi, 2014</a:t>
            </a:r>
          </a:p>
          <a:p>
            <a:r>
              <a:rPr lang="en-US" sz="1200" baseline="30000" dirty="0"/>
              <a:t>2</a:t>
            </a:r>
            <a:r>
              <a:rPr lang="en-US" sz="1200" dirty="0"/>
              <a:t> Tushara,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AF787F-8266-BC3C-CF1F-74C934312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627" y="2681652"/>
            <a:ext cx="6844927" cy="30994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90ED85-A0BA-9101-F156-AF38383AB67B}"/>
              </a:ext>
            </a:extLst>
          </p:cNvPr>
          <p:cNvSpPr txBox="1"/>
          <p:nvPr/>
        </p:nvSpPr>
        <p:spPr>
          <a:xfrm>
            <a:off x="4372898" y="572442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Total annual spending on tuition</a:t>
            </a:r>
            <a:r>
              <a:rPr lang="en-US" sz="1600" baseline="30000" dirty="0"/>
              <a:t>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942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3FC72-B662-11DF-EB08-947BFFE0C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789F-0F7A-7210-A118-A7CC38DA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5A48E-A8AE-0FA3-8F41-5B8359179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22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To generate an optimal assignment for tutors and students under capacity constraints and one-sided tutor preferences.</a:t>
            </a:r>
          </a:p>
          <a:p>
            <a:r>
              <a:rPr lang="en-US" sz="3200" dirty="0"/>
              <a:t>Satisfy constraints + maximize tutor preferences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smooth operations + </a:t>
            </a:r>
            <a:r>
              <a:rPr lang="en-US" sz="2800" dirty="0"/>
              <a:t>tutors happy 😀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800" dirty="0"/>
              <a:t>better quality teaching </a:t>
            </a:r>
            <a:endParaRPr lang="en-US" sz="28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satisfied students + better results 💯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parents continue with the tuition </a:t>
            </a:r>
            <a:r>
              <a:rPr lang="en-US" sz="2800" dirty="0" err="1">
                <a:sym typeface="Wingdings" panose="05000000000000000000" pitchFamily="2" charset="2"/>
              </a:rPr>
              <a:t>centre</a:t>
            </a:r>
            <a:r>
              <a:rPr lang="en-US" sz="2800" dirty="0">
                <a:sym typeface="Wingdings" panose="05000000000000000000" pitchFamily="2" charset="2"/>
              </a:rPr>
              <a:t> + recommend it to their friends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profit 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741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7439E-71FA-276D-554D-42472CE5C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8503-AA98-D471-AF2A-0095BC9F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89B6A-9AEE-33BC-0C25-FCFBA743A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Magnanti and Natarajan</a:t>
            </a:r>
            <a:r>
              <a:rPr lang="en-US" sz="2400" baseline="30000" dirty="0"/>
              <a:t>1 </a:t>
            </a:r>
            <a:r>
              <a:rPr lang="en-US" sz="2400" dirty="0"/>
              <a:t>discusses methods to efficiently and fairly match students to projects, with one sided preferences from the students.</a:t>
            </a:r>
          </a:p>
          <a:p>
            <a:r>
              <a:rPr lang="en-US" sz="2400" dirty="0"/>
              <a:t>Efficient – preferences are comprehensively elicited and utilized.</a:t>
            </a:r>
          </a:p>
          <a:p>
            <a:r>
              <a:rPr lang="en-US" sz="2400" dirty="0"/>
              <a:t>Fair – no discrimination on factors including gender or nationality.</a:t>
            </a:r>
          </a:p>
          <a:p>
            <a:r>
              <a:rPr lang="en-US" sz="2400" dirty="0"/>
              <a:t>Evaluation metric – % of students assigned to top 3 choices</a:t>
            </a:r>
          </a:p>
          <a:p>
            <a:endParaRPr lang="en-US" sz="2400" dirty="0"/>
          </a:p>
          <a:p>
            <a:r>
              <a:rPr lang="en-US" sz="2400" dirty="0"/>
              <a:t>Urbina et al.</a:t>
            </a:r>
            <a:r>
              <a:rPr lang="en-US" sz="2400" baseline="30000" dirty="0"/>
              <a:t>2 </a:t>
            </a:r>
            <a:r>
              <a:rPr lang="en-US" sz="2400" dirty="0"/>
              <a:t>discusses methods to associate students and teachers for tutoring according to their skills and affinities.</a:t>
            </a:r>
          </a:p>
          <a:p>
            <a:r>
              <a:rPr lang="en-US" sz="2400" dirty="0"/>
              <a:t>Cluster students and teachers based on skills including Communication, Digital, Autonomy, and Interpersonal.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DCE91-E460-49FE-4000-A412D6015718}"/>
              </a:ext>
            </a:extLst>
          </p:cNvPr>
          <p:cNvSpPr txBox="1"/>
          <p:nvPr/>
        </p:nvSpPr>
        <p:spPr>
          <a:xfrm>
            <a:off x="838200" y="633864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 Magnanti and Natarajan, 2018</a:t>
            </a:r>
          </a:p>
          <a:p>
            <a:r>
              <a:rPr lang="en-US" sz="1200" baseline="30000" dirty="0"/>
              <a:t>2</a:t>
            </a:r>
            <a:r>
              <a:rPr lang="en-US" sz="1200" dirty="0"/>
              <a:t> Urbina et al., 2017</a:t>
            </a:r>
          </a:p>
        </p:txBody>
      </p:sp>
    </p:spTree>
    <p:extLst>
      <p:ext uri="{BB962C8B-B14F-4D97-AF65-F5344CB8AC3E}">
        <p14:creationId xmlns:p14="http://schemas.microsoft.com/office/powerpoint/2010/main" val="98327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AC417-3024-9048-AF02-E3F301402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04B7-59D2-D757-7EC3-2F252A98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59D9-40B3-910C-363D-B27EDB23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2856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For all students, changing of </a:t>
            </a:r>
            <a:r>
              <a:rPr lang="en-US" sz="3200" dirty="0" err="1"/>
              <a:t>centres</a:t>
            </a:r>
            <a:r>
              <a:rPr lang="en-US" sz="3200" dirty="0"/>
              <a:t> is not allowed.</a:t>
            </a:r>
          </a:p>
          <a:p>
            <a:r>
              <a:rPr lang="en-US" sz="3200" dirty="0"/>
              <a:t>For existing students, changing of tutors is not allowed. Exceptions are granted for students that are matched wrongly based on tutoring needs.</a:t>
            </a:r>
          </a:p>
          <a:p>
            <a:r>
              <a:rPr lang="en-US" sz="3200" dirty="0"/>
              <a:t>A feasible assignment exists, that is, the number of students does not exceed the total capacity of tutors, for both normal and extensive teaching needs.</a:t>
            </a:r>
          </a:p>
          <a:p>
            <a:r>
              <a:rPr lang="en-US" sz="3200" dirty="0"/>
              <a:t>Tutors can teach at multiple </a:t>
            </a:r>
            <a:r>
              <a:rPr lang="en-US" sz="3200" dirty="0" err="1"/>
              <a:t>centres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129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960A-C4AD-AA80-1D64-27743C64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Available (Rows Truncated)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868573-EA9E-B94C-46C3-27F546F03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96" y="3003285"/>
            <a:ext cx="10920504" cy="178244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54EBA5-6C1D-5E90-884A-9B45EFC3B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3689" y="1382079"/>
            <a:ext cx="7283551" cy="1898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343A18-0E24-C06F-9BF7-AD03A9A5D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85731"/>
            <a:ext cx="12192000" cy="191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5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7F4DC-FBB4-5DAE-2758-8EAEAEBF6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E650-B841-F059-A0EE-5C55EE2F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52F6-3D9D-C5CA-F1B2-85CC003BA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✅ 0 duplicates/missing data</a:t>
            </a:r>
          </a:p>
          <a:p>
            <a:pPr marL="0" indent="0">
              <a:buNone/>
            </a:pPr>
            <a:r>
              <a:rPr lang="en-US" dirty="0"/>
              <a:t>✅ Sufficient capacity – normal and extensive needs both ok</a:t>
            </a:r>
          </a:p>
          <a:p>
            <a:pPr marL="0" indent="0">
              <a:buNone/>
            </a:pPr>
            <a:r>
              <a:rPr lang="en-US" dirty="0"/>
              <a:t>❌ New students are assigned smaller IDs than existing students.</a:t>
            </a:r>
          </a:p>
          <a:p>
            <a:pPr marL="0" indent="0">
              <a:buNone/>
            </a:pPr>
            <a:r>
              <a:rPr lang="en-US" dirty="0"/>
              <a:t>❌2 existing extensive needs students assigned to normal skills tutor (we will reassign them)</a:t>
            </a:r>
          </a:p>
        </p:txBody>
      </p:sp>
    </p:spTree>
    <p:extLst>
      <p:ext uri="{BB962C8B-B14F-4D97-AF65-F5344CB8AC3E}">
        <p14:creationId xmlns:p14="http://schemas.microsoft.com/office/powerpoint/2010/main" val="187032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F5D23-09D1-B31C-30D7-33E617092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0AD6-C0AF-6276-6E9B-C5A403AA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 (General)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692743-3EAD-7B33-C42A-90D51793D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5"/>
                <a:ext cx="10515600" cy="4732491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400" dirty="0"/>
                  <a:t>Parameters: </a:t>
                </a:r>
              </a:p>
              <a:p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800" dirty="0"/>
                  <a:t> set of existing students</a:t>
                </a:r>
              </a:p>
              <a:p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/>
                  <a:t>: set of new students</a:t>
                </a:r>
              </a:p>
              <a:p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: set of tutors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ar-AE" sz="1800" dirty="0"/>
                  <a:t> </a:t>
                </a:r>
                <a:r>
                  <a:rPr lang="en-US" sz="1800" dirty="0"/>
                  <a:t>set of tutors that can handle extensive tutoring needs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ar-AE" sz="1800" dirty="0"/>
                  <a:t> </a:t>
                </a:r>
                <a:r>
                  <a:rPr lang="en-US" sz="1800" dirty="0"/>
                  <a:t>set of new students that require extensive tutoring needs</a:t>
                </a:r>
              </a:p>
              <a:p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𝑐𝑎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ar-AE" sz="1800" dirty="0"/>
                  <a:t> </a:t>
                </a:r>
                <a:r>
                  <a:rPr lang="en-US" sz="1800" dirty="0"/>
                  <a:t>be the capacity of tutor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𝑡𝑒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800" dirty="0"/>
                  <a:t> constant that is 1 if tutor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 was assigned to existing student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1800" dirty="0"/>
                  <a:t>, and 0 otherwise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𝑡𝑛</m:t>
                        </m:r>
                      </m:sub>
                    </m:sSub>
                  </m:oMath>
                </a14:m>
                <a:r>
                  <a:rPr lang="en-US" sz="1800" dirty="0"/>
                  <a:t>: coefficient for tutor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 assigned to new student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𝑡𝑛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ar-AE" sz="1800" dirty="0"/>
                  <a:t> </a:t>
                </a:r>
                <a:r>
                  <a:rPr lang="en-US" sz="1800" dirty="0"/>
                  <a:t>if student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’s </a:t>
                </a:r>
                <a:r>
                  <a:rPr lang="en-US" sz="1800" dirty="0" err="1"/>
                  <a:t>centre</a:t>
                </a:r>
                <a:r>
                  <a:rPr lang="en-US" sz="1800" dirty="0"/>
                  <a:t> is the tutor’s first choice,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𝑡𝑛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sz="1800" dirty="0"/>
                  <a:t> </a:t>
                </a:r>
                <a:r>
                  <a:rPr lang="en-US" sz="1800" dirty="0"/>
                  <a:t>if it is the tutor’s second choice,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𝑡𝑛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sz="1800" dirty="0"/>
                  <a:t> </a:t>
                </a:r>
                <a:r>
                  <a:rPr lang="en-US" sz="1800" dirty="0"/>
                  <a:t>otherwise.</a:t>
                </a:r>
              </a:p>
              <a:p>
                <a:pPr marL="0" lvl="0" indent="0">
                  <a:buNone/>
                </a:pPr>
                <a:r>
                  <a:rPr lang="en-US" sz="2400" dirty="0"/>
                  <a:t>Variables: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𝑡𝑛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800" dirty="0"/>
                  <a:t> binary variable that is 1 if tutor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 is assigned to new student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, and 0 otherwise.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692743-3EAD-7B33-C42A-90D51793D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5"/>
                <a:ext cx="10515600" cy="4732491"/>
              </a:xfrm>
              <a:blipFill>
                <a:blip r:embed="rId2"/>
                <a:stretch>
                  <a:fillRect l="-928" t="-1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750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5D338-1B29-7EED-86EE-D8041E5F3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6320-0DE8-4146-3E9E-1061E726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 (General)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2821E9-466B-7834-1E8D-0C89DBC56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5"/>
                <a:ext cx="10515600" cy="4732491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3200" dirty="0"/>
                  <a:t>Constraints</a:t>
                </a:r>
                <a:r>
                  <a:rPr lang="en-US" sz="2400" dirty="0"/>
                  <a:t>: </a:t>
                </a:r>
              </a:p>
              <a:p>
                <a:r>
                  <a:rPr lang="en-US" dirty="0"/>
                  <a:t>Each new student is assigned to exactly one tutor: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sub>
                          </m:sSub>
                        </m:e>
                      </m:nary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 ∀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ar-AE" sz="240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ar-AE" sz="2400" dirty="0"/>
              </a:p>
              <a:p>
                <a:r>
                  <a:rPr lang="en-US" sz="2400" dirty="0"/>
                  <a:t>Each new student with extensive tutoring needs is assigned to a tutor that can handle extensive tutoring needs: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sub>
                          </m:sSub>
                        </m:e>
                      </m:nary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 ∀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ar-AE" sz="2400" dirty="0"/>
              </a:p>
              <a:p>
                <a:r>
                  <a:rPr lang="en-US" sz="2400" dirty="0"/>
                  <a:t>A tutor cannot exceed their maximum overall capacity: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sub>
                          </m:sSub>
                        </m:e>
                      </m:nary>
                      <m:r>
                        <a:rPr lang="ar-AE" sz="24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𝑡𝑒</m:t>
                              </m:r>
                            </m:sub>
                          </m:sSub>
                        </m:e>
                      </m:nary>
                      <m:r>
                        <a:rPr lang="ar-AE" sz="24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𝑐𝑎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 ∀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ar-AE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2821E9-466B-7834-1E8D-0C89DBC56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5"/>
                <a:ext cx="10515600" cy="4732491"/>
              </a:xfrm>
              <a:blipFill>
                <a:blip r:embed="rId2"/>
                <a:stretch>
                  <a:fillRect l="-1507" t="-2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1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862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Wingdings</vt:lpstr>
      <vt:lpstr>Office Theme</vt:lpstr>
      <vt:lpstr>Tutor-Student Assignment Problem</vt:lpstr>
      <vt:lpstr>Introduction</vt:lpstr>
      <vt:lpstr>Objective</vt:lpstr>
      <vt:lpstr>Literature Review</vt:lpstr>
      <vt:lpstr>Modeling Assumptions</vt:lpstr>
      <vt:lpstr>Data Available (Rows Truncated)</vt:lpstr>
      <vt:lpstr>Data Validation</vt:lpstr>
      <vt:lpstr>Mathematical Model (General)</vt:lpstr>
      <vt:lpstr>Mathematical Model (General)</vt:lpstr>
      <vt:lpstr>Mathematical Model (a)</vt:lpstr>
      <vt:lpstr>Mathematical Model (a)</vt:lpstr>
      <vt:lpstr>Mathematical Model (b)</vt:lpstr>
      <vt:lpstr>Results (a)</vt:lpstr>
      <vt:lpstr>Results (b)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PhD - Teo Hong Jie Darryl</dc:creator>
  <cp:lastModifiedBy>PhD - Teo Hong Jie Darryl</cp:lastModifiedBy>
  <cp:revision>1</cp:revision>
  <dcterms:created xsi:type="dcterms:W3CDTF">2025-10-07T08:53:24Z</dcterms:created>
  <dcterms:modified xsi:type="dcterms:W3CDTF">2025-10-07T15:58:04Z</dcterms:modified>
</cp:coreProperties>
</file>