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57" r:id="rId4"/>
    <p:sldId id="258" r:id="rId5"/>
    <p:sldId id="266" r:id="rId6"/>
    <p:sldId id="259" r:id="rId7"/>
    <p:sldId id="267" r:id="rId8"/>
    <p:sldId id="265" r:id="rId9"/>
    <p:sldId id="260" r:id="rId10"/>
    <p:sldId id="261" r:id="rId11"/>
    <p:sldId id="264" r:id="rId12"/>
    <p:sldId id="268" r:id="rId13"/>
    <p:sldId id="269" r:id="rId14"/>
    <p:sldId id="262"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3B35"/>
    <a:srgbClr val="385A40"/>
    <a:srgbClr val="3A4458"/>
    <a:srgbClr val="A20400"/>
    <a:srgbClr val="CF8585"/>
    <a:srgbClr val="A20A0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8BAEB-2C1A-43BF-B2BF-5B6528CC8BFE}" v="148" dt="2024-12-30T15:43:16.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55" d="100"/>
          <a:sy n="55" d="100"/>
        </p:scale>
        <p:origin x="113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119823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8FAC82-8C70-4D0C-B33C-67299DF5872C}"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92178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48015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3503805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189558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1705360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3656999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2729103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237237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104803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FAC82-8C70-4D0C-B33C-67299DF5872C}"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315987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8FAC82-8C70-4D0C-B33C-67299DF5872C}"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392847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8FAC82-8C70-4D0C-B33C-67299DF5872C}" type="datetimeFigureOut">
              <a:rPr lang="en-IN" smtClean="0"/>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1100640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FAC82-8C70-4D0C-B33C-67299DF5872C}" type="datetimeFigureOut">
              <a:rPr lang="en-IN" smtClean="0"/>
              <a:t>20-01-2025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236055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8FAC82-8C70-4D0C-B33C-67299DF5872C}" type="datetimeFigureOut">
              <a:rPr lang="en-IN" smtClean="0"/>
              <a:t>20-01-2025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369764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8FAC82-8C70-4D0C-B33C-67299DF5872C}"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224612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8FAC82-8C70-4D0C-B33C-67299DF5872C}"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B7DA56-8AB0-4474-AE86-CEC142A00751}" type="slidenum">
              <a:rPr lang="en-IN" smtClean="0"/>
              <a:t>‹#›</a:t>
            </a:fld>
            <a:endParaRPr lang="en-IN"/>
          </a:p>
        </p:txBody>
      </p:sp>
    </p:spTree>
    <p:extLst>
      <p:ext uri="{BB962C8B-B14F-4D97-AF65-F5344CB8AC3E}">
        <p14:creationId xmlns:p14="http://schemas.microsoft.com/office/powerpoint/2010/main" val="1043953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8FAC82-8C70-4D0C-B33C-67299DF5872C}" type="datetimeFigureOut">
              <a:rPr lang="en-IN" smtClean="0"/>
              <a:t>20-01-2025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B7DA56-8AB0-4474-AE86-CEC142A00751}" type="slidenum">
              <a:rPr lang="en-IN" smtClean="0"/>
              <a:t>‹#›</a:t>
            </a:fld>
            <a:endParaRPr lang="en-IN"/>
          </a:p>
        </p:txBody>
      </p:sp>
    </p:spTree>
    <p:extLst>
      <p:ext uri="{BB962C8B-B14F-4D97-AF65-F5344CB8AC3E}">
        <p14:creationId xmlns:p14="http://schemas.microsoft.com/office/powerpoint/2010/main" val="204999613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218C8-C526-434B-B58C-0A63EFBC5BDC}"/>
              </a:ext>
            </a:extLst>
          </p:cNvPr>
          <p:cNvSpPr>
            <a:spLocks noGrp="1"/>
          </p:cNvSpPr>
          <p:nvPr>
            <p:ph type="ctrTitle"/>
          </p:nvPr>
        </p:nvSpPr>
        <p:spPr>
          <a:xfrm>
            <a:off x="4184820" y="1560088"/>
            <a:ext cx="6106884" cy="1506661"/>
          </a:xfrm>
        </p:spPr>
        <p:txBody>
          <a:bodyPr>
            <a:noAutofit/>
          </a:bodyPr>
          <a:lstStyle/>
          <a:p>
            <a:pPr algn="just"/>
            <a:r>
              <a:rPr lang="en-US" sz="9600" dirty="0">
                <a:solidFill>
                  <a:srgbClr val="A20400"/>
                </a:solidFill>
                <a:effectLst>
                  <a:outerShdw blurRad="38100" dist="38100" dir="2700000" algn="tl">
                    <a:srgbClr val="000000">
                      <a:alpha val="43137"/>
                    </a:srgbClr>
                  </a:outerShdw>
                </a:effectLst>
                <a:latin typeface="Algerian" panose="04020705040A02060702" pitchFamily="82" charset="0"/>
              </a:rPr>
              <a:t>CORBEAT</a:t>
            </a:r>
            <a:endParaRPr lang="en-IN" sz="9600" dirty="0">
              <a:solidFill>
                <a:srgbClr val="A20400"/>
              </a:solidFill>
              <a:effectLst>
                <a:outerShdw blurRad="38100" dist="38100" dir="2700000" algn="tl">
                  <a:srgbClr val="000000">
                    <a:alpha val="43137"/>
                  </a:srgbClr>
                </a:outerShdw>
              </a:effectLst>
              <a:latin typeface="Algerian" panose="04020705040A02060702" pitchFamily="82" charset="0"/>
            </a:endParaRPr>
          </a:p>
        </p:txBody>
      </p:sp>
      <p:sp>
        <p:nvSpPr>
          <p:cNvPr id="7" name="Subtitle 6">
            <a:extLst>
              <a:ext uri="{FF2B5EF4-FFF2-40B4-BE49-F238E27FC236}">
                <a16:creationId xmlns:a16="http://schemas.microsoft.com/office/drawing/2014/main" id="{6FAE40DB-2799-4E01-9800-BAC7F14785EF}"/>
              </a:ext>
            </a:extLst>
          </p:cNvPr>
          <p:cNvSpPr>
            <a:spLocks noGrp="1"/>
          </p:cNvSpPr>
          <p:nvPr>
            <p:ph type="subTitle" idx="1"/>
          </p:nvPr>
        </p:nvSpPr>
        <p:spPr>
          <a:xfrm>
            <a:off x="3339280" y="2834704"/>
            <a:ext cx="7636155" cy="511629"/>
          </a:xfrm>
        </p:spPr>
        <p:txBody>
          <a:bodyPr>
            <a:noAutofit/>
          </a:bodyPr>
          <a:lstStyle/>
          <a:p>
            <a:r>
              <a:rPr lang="en-US" sz="2400" b="1" i="1" dirty="0">
                <a:latin typeface="Segoe UI" panose="020B0502040204020203" pitchFamily="34" charset="0"/>
                <a:cs typeface="Segoe UI" panose="020B0502040204020203" pitchFamily="34" charset="0"/>
              </a:rPr>
              <a:t> </a:t>
            </a:r>
            <a:r>
              <a:rPr lang="en-US" sz="2200" dirty="0">
                <a:latin typeface="Segoe UI" panose="020B0502040204020203" pitchFamily="34" charset="0"/>
                <a:cs typeface="Segoe UI" panose="020B0502040204020203" pitchFamily="34" charset="0"/>
              </a:rPr>
              <a:t>An Early Detection Of Heart Disease With Machine Learning</a:t>
            </a:r>
            <a:endParaRPr lang="en-IN" sz="2200" dirty="0">
              <a:latin typeface="Segoe UI" panose="020B0502040204020203" pitchFamily="34" charset="0"/>
              <a:cs typeface="Segoe UI" panose="020B0502040204020203" pitchFamily="34" charset="0"/>
            </a:endParaRPr>
          </a:p>
        </p:txBody>
      </p:sp>
      <p:grpSp>
        <p:nvGrpSpPr>
          <p:cNvPr id="3" name="Group 2">
            <a:extLst>
              <a:ext uri="{FF2B5EF4-FFF2-40B4-BE49-F238E27FC236}">
                <a16:creationId xmlns:a16="http://schemas.microsoft.com/office/drawing/2014/main" id="{54C34146-6528-F2E1-2609-44AB689397EB}"/>
              </a:ext>
            </a:extLst>
          </p:cNvPr>
          <p:cNvGrpSpPr/>
          <p:nvPr/>
        </p:nvGrpSpPr>
        <p:grpSpPr>
          <a:xfrm>
            <a:off x="4029713" y="4189877"/>
            <a:ext cx="8031107" cy="1969770"/>
            <a:chOff x="4041288" y="4469463"/>
            <a:chExt cx="7885321" cy="1939236"/>
          </a:xfrm>
        </p:grpSpPr>
        <p:sp>
          <p:nvSpPr>
            <p:cNvPr id="5" name="TextBox 4">
              <a:extLst>
                <a:ext uri="{FF2B5EF4-FFF2-40B4-BE49-F238E27FC236}">
                  <a16:creationId xmlns:a16="http://schemas.microsoft.com/office/drawing/2014/main" id="{2C1AFF6C-9EB1-CEDB-1210-1D7101AC7BD1}"/>
                </a:ext>
              </a:extLst>
            </p:cNvPr>
            <p:cNvSpPr txBox="1"/>
            <p:nvPr/>
          </p:nvSpPr>
          <p:spPr>
            <a:xfrm>
              <a:off x="4041288" y="4469463"/>
              <a:ext cx="3138940" cy="815608"/>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PROJECT GUIDE</a:t>
              </a:r>
              <a:endParaRPr lang="en-US" dirty="0"/>
            </a:p>
            <a:p>
              <a:r>
                <a:rPr lang="en-US" dirty="0"/>
                <a:t>	</a:t>
              </a:r>
              <a:r>
                <a:rPr lang="en-US" sz="2300" dirty="0" err="1">
                  <a:latin typeface="Georgia" panose="02040502050405020303" pitchFamily="18" charset="0"/>
                  <a:cs typeface="Times New Roman" panose="02020603050405020304" pitchFamily="18" charset="0"/>
                </a:rPr>
                <a:t>Dr.Rani</a:t>
              </a:r>
              <a:r>
                <a:rPr lang="en-US" sz="2300" dirty="0">
                  <a:latin typeface="Georgia" panose="02040502050405020303" pitchFamily="18" charset="0"/>
                  <a:cs typeface="Times New Roman" panose="02020603050405020304" pitchFamily="18" charset="0"/>
                </a:rPr>
                <a:t> MR</a:t>
              </a:r>
            </a:p>
          </p:txBody>
        </p:sp>
        <p:sp>
          <p:nvSpPr>
            <p:cNvPr id="8" name="TextBox 7">
              <a:extLst>
                <a:ext uri="{FF2B5EF4-FFF2-40B4-BE49-F238E27FC236}">
                  <a16:creationId xmlns:a16="http://schemas.microsoft.com/office/drawing/2014/main" id="{007E16CD-686C-35BD-A013-E24237554958}"/>
                </a:ext>
              </a:extLst>
            </p:cNvPr>
            <p:cNvSpPr txBox="1"/>
            <p:nvPr/>
          </p:nvSpPr>
          <p:spPr>
            <a:xfrm>
              <a:off x="8081265" y="4469463"/>
              <a:ext cx="3845344" cy="1939236"/>
            </a:xfrm>
            <a:prstGeom prst="rect">
              <a:avLst/>
            </a:prstGeom>
            <a:noFill/>
          </p:spPr>
          <p:txBody>
            <a:bodyPr wrap="square" rtlCol="0">
              <a:spAutoFit/>
            </a:bodyPr>
            <a:lstStyle/>
            <a:p>
              <a:pPr lvl="1" algn="l"/>
              <a:r>
                <a:rPr lang="en-IN" sz="2400" b="1" dirty="0">
                  <a:solidFill>
                    <a:schemeClr val="accent1">
                      <a:lumMod val="75000"/>
                    </a:schemeClr>
                  </a:solidFill>
                  <a:latin typeface="Times New Roman" panose="02020603050405020304" pitchFamily="18" charset="0"/>
                  <a:ea typeface="Sans Serif Collection" panose="020B0502040504020204" pitchFamily="34" charset="0"/>
                  <a:cs typeface="Times New Roman" panose="02020603050405020304" pitchFamily="18" charset="0"/>
                </a:rPr>
                <a:t>GROUP MEMBERS</a:t>
              </a:r>
            </a:p>
            <a:p>
              <a:pPr lvl="2"/>
              <a:r>
                <a:rPr lang="en-IN" sz="2000" dirty="0">
                  <a:solidFill>
                    <a:schemeClr val="tx1"/>
                  </a:solidFill>
                  <a:latin typeface="Georgia" panose="02040502050405020303" pitchFamily="18" charset="0"/>
                  <a:ea typeface="Sans Serif Collection" panose="020B0502040504020204" pitchFamily="34" charset="0"/>
                  <a:cs typeface="Times New Roman" panose="02020603050405020304" pitchFamily="18" charset="0"/>
                </a:rPr>
                <a:t>Geethika P </a:t>
              </a:r>
              <a:r>
                <a:rPr lang="en-IN" sz="2000" dirty="0" err="1">
                  <a:solidFill>
                    <a:schemeClr val="tx1"/>
                  </a:solidFill>
                  <a:latin typeface="Georgia" panose="02040502050405020303" pitchFamily="18" charset="0"/>
                  <a:ea typeface="Sans Serif Collection" panose="020B0502040504020204" pitchFamily="34" charset="0"/>
                  <a:cs typeface="Times New Roman" panose="02020603050405020304" pitchFamily="18" charset="0"/>
                </a:rPr>
                <a:t>P</a:t>
              </a:r>
              <a:endParaRPr lang="en-IN" sz="2000" dirty="0">
                <a:solidFill>
                  <a:schemeClr val="tx1"/>
                </a:solidFill>
                <a:latin typeface="Georgia" panose="02040502050405020303" pitchFamily="18" charset="0"/>
                <a:ea typeface="Sans Serif Collection" panose="020B0502040504020204" pitchFamily="34" charset="0"/>
                <a:cs typeface="Times New Roman" panose="02020603050405020304" pitchFamily="18" charset="0"/>
              </a:endParaRPr>
            </a:p>
            <a:p>
              <a:pPr lvl="2"/>
              <a:r>
                <a:rPr lang="en-IN" sz="2000" dirty="0">
                  <a:solidFill>
                    <a:schemeClr val="tx1"/>
                  </a:solidFill>
                  <a:latin typeface="Georgia" panose="02040502050405020303" pitchFamily="18" charset="0"/>
                  <a:ea typeface="Sans Serif Collection" panose="020B0502040504020204" pitchFamily="34" charset="0"/>
                  <a:cs typeface="Times New Roman" panose="02020603050405020304" pitchFamily="18" charset="0"/>
                </a:rPr>
                <a:t>Darsana R</a:t>
              </a:r>
            </a:p>
            <a:p>
              <a:pPr lvl="2"/>
              <a:r>
                <a:rPr lang="en-US" sz="2000" dirty="0" err="1">
                  <a:solidFill>
                    <a:schemeClr val="tx1"/>
                  </a:solidFill>
                  <a:latin typeface="Georgia" panose="02040502050405020303" pitchFamily="18" charset="0"/>
                  <a:ea typeface="Sans Serif Collection" panose="020B0502040504020204" pitchFamily="34" charset="0"/>
                  <a:cs typeface="Times New Roman" panose="02020603050405020304" pitchFamily="18" charset="0"/>
                </a:rPr>
                <a:t>Ranjima</a:t>
              </a:r>
              <a:r>
                <a:rPr lang="en-US" sz="2000" dirty="0">
                  <a:solidFill>
                    <a:schemeClr val="tx1"/>
                  </a:solidFill>
                  <a:latin typeface="Georgia" panose="02040502050405020303" pitchFamily="18" charset="0"/>
                  <a:ea typeface="Sans Serif Collection" panose="020B0502040504020204" pitchFamily="34" charset="0"/>
                  <a:cs typeface="Times New Roman" panose="02020603050405020304" pitchFamily="18" charset="0"/>
                </a:rPr>
                <a:t> K</a:t>
              </a:r>
            </a:p>
            <a:p>
              <a:pPr lvl="2"/>
              <a:r>
                <a:rPr lang="en-US" sz="2000" dirty="0" err="1">
                  <a:solidFill>
                    <a:schemeClr val="tx1"/>
                  </a:solidFill>
                  <a:latin typeface="Georgia" panose="02040502050405020303" pitchFamily="18" charset="0"/>
                  <a:ea typeface="Sans Serif Collection" panose="020B0502040504020204" pitchFamily="34" charset="0"/>
                  <a:cs typeface="Times New Roman" panose="02020603050405020304" pitchFamily="18" charset="0"/>
                </a:rPr>
                <a:t>Arathikrishna</a:t>
              </a:r>
              <a:r>
                <a:rPr lang="en-US" sz="2000" dirty="0">
                  <a:solidFill>
                    <a:schemeClr val="tx1"/>
                  </a:solidFill>
                  <a:latin typeface="Georgia" panose="02040502050405020303" pitchFamily="18" charset="0"/>
                  <a:ea typeface="Sans Serif Collection" panose="020B0502040504020204" pitchFamily="34" charset="0"/>
                  <a:cs typeface="Times New Roman" panose="02020603050405020304" pitchFamily="18" charset="0"/>
                </a:rPr>
                <a:t> M</a:t>
              </a:r>
            </a:p>
            <a:p>
              <a:endParaRPr lang="en-IN" dirty="0"/>
            </a:p>
          </p:txBody>
        </p:sp>
      </p:grpSp>
      <p:sp>
        <p:nvSpPr>
          <p:cNvPr id="6" name="TextBox 5">
            <a:extLst>
              <a:ext uri="{FF2B5EF4-FFF2-40B4-BE49-F238E27FC236}">
                <a16:creationId xmlns:a16="http://schemas.microsoft.com/office/drawing/2014/main" id="{E8F74B06-4577-00C3-C0E9-636FE7C49819}"/>
              </a:ext>
            </a:extLst>
          </p:cNvPr>
          <p:cNvSpPr txBox="1"/>
          <p:nvPr/>
        </p:nvSpPr>
        <p:spPr>
          <a:xfrm>
            <a:off x="5790236" y="6470247"/>
            <a:ext cx="6094070" cy="338554"/>
          </a:xfrm>
          <a:prstGeom prst="rect">
            <a:avLst/>
          </a:prstGeom>
          <a:noFill/>
        </p:spPr>
        <p:txBody>
          <a:bodyPr wrap="square">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DEPT OF INFORMATION TECHNOLOGY, GEC PALAKKAD</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704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E360-0A78-82EA-39CC-080E55568943}"/>
              </a:ext>
            </a:extLst>
          </p:cNvPr>
          <p:cNvSpPr>
            <a:spLocks noGrp="1"/>
          </p:cNvSpPr>
          <p:nvPr>
            <p:ph type="title"/>
          </p:nvPr>
        </p:nvSpPr>
        <p:spPr>
          <a:xfrm>
            <a:off x="1162843" y="584508"/>
            <a:ext cx="10018713" cy="827313"/>
          </a:xfrm>
        </p:spPr>
        <p:txBody>
          <a:bodyPr/>
          <a:lstStyle/>
          <a:p>
            <a:r>
              <a:rPr lang="en-US" b="1" u="sng" dirty="0">
                <a:solidFill>
                  <a:srgbClr val="C00000"/>
                </a:solidFill>
                <a:effectLst>
                  <a:outerShdw blurRad="38100" dist="38100" dir="2700000" algn="tl">
                    <a:srgbClr val="000000">
                      <a:alpha val="43137"/>
                    </a:srgbClr>
                  </a:outerShdw>
                </a:effectLst>
                <a:latin typeface="Georgia" panose="02040502050405020303" pitchFamily="18" charset="0"/>
              </a:rPr>
              <a:t>OBJECTIVES</a:t>
            </a:r>
            <a:endParaRPr lang="en-IN" b="1" u="sng" dirty="0">
              <a:solidFill>
                <a:srgbClr val="C00000"/>
              </a:solidFill>
              <a:effectLst>
                <a:outerShdw blurRad="38100" dist="38100" dir="2700000" algn="tl">
                  <a:srgbClr val="000000">
                    <a:alpha val="43137"/>
                  </a:srgbClr>
                </a:outerShdw>
              </a:effectLst>
              <a:latin typeface="Georgia" panose="02040502050405020303" pitchFamily="18" charset="0"/>
            </a:endParaRPr>
          </a:p>
        </p:txBody>
      </p:sp>
      <p:sp>
        <p:nvSpPr>
          <p:cNvPr id="4" name="Rectangle 1">
            <a:extLst>
              <a:ext uri="{FF2B5EF4-FFF2-40B4-BE49-F238E27FC236}">
                <a16:creationId xmlns:a16="http://schemas.microsoft.com/office/drawing/2014/main" id="{B56F6A58-244D-7674-DF1B-2B6C2921C217}"/>
              </a:ext>
            </a:extLst>
          </p:cNvPr>
          <p:cNvSpPr>
            <a:spLocks noGrp="1" noChangeArrowheads="1"/>
          </p:cNvSpPr>
          <p:nvPr>
            <p:ph idx="1"/>
          </p:nvPr>
        </p:nvSpPr>
        <p:spPr bwMode="auto">
          <a:xfrm>
            <a:off x="1763485" y="1689111"/>
            <a:ext cx="1025434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
            </a:pPr>
            <a:r>
              <a:rPr kumimoji="0" lang="en-US" altLang="en-US" sz="2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User Authentication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lvl="1" indent="0" defTabSz="914400" eaLnBrk="0" fontAlgn="base" hangingPunct="0">
              <a:spcBef>
                <a:spcPct val="0"/>
              </a:spcBef>
              <a:spcAft>
                <a:spcPct val="0"/>
              </a:spcAft>
              <a:buClrTx/>
              <a:buSzTx/>
              <a:buNone/>
            </a:pPr>
            <a:r>
              <a:rPr lang="en-US" sz="2800" dirty="0">
                <a:latin typeface="Times New Roman" panose="02020603050405020304" pitchFamily="18" charset="0"/>
                <a:cs typeface="Times New Roman" panose="02020603050405020304" pitchFamily="18" charset="0"/>
              </a:rPr>
              <a:t>The website features robust user authentication, empowering administrators to add and manage doctor details while allowing patients to register and access personalized services seamlessly.</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Wingdings" panose="05000000000000000000" pitchFamily="2" charset="2"/>
              <a:buChar char="§"/>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Risk Assessment Survey</a:t>
            </a:r>
            <a:r>
              <a:rPr kumimoji="0" lang="en-US" altLang="en-US" sz="2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p>
          <a:p>
            <a:pPr marL="457200" lvl="1"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 survey-like quiz that determines the user's risk of having heart disease (low, medium, high) and provides suggestions based on the results.</a:t>
            </a:r>
          </a:p>
        </p:txBody>
      </p:sp>
    </p:spTree>
    <p:extLst>
      <p:ext uri="{BB962C8B-B14F-4D97-AF65-F5344CB8AC3E}">
        <p14:creationId xmlns:p14="http://schemas.microsoft.com/office/powerpoint/2010/main" val="351044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AADC-3E0E-B42C-A14E-A45CD3AE8DEA}"/>
              </a:ext>
            </a:extLst>
          </p:cNvPr>
          <p:cNvSpPr>
            <a:spLocks noGrp="1"/>
          </p:cNvSpPr>
          <p:nvPr>
            <p:ph type="title"/>
          </p:nvPr>
        </p:nvSpPr>
        <p:spPr>
          <a:xfrm>
            <a:off x="1970313" y="413658"/>
            <a:ext cx="9532710" cy="849086"/>
          </a:xfrm>
        </p:spPr>
        <p:txBody>
          <a:bodyPr>
            <a:normAutofit/>
          </a:bodyPr>
          <a:lstStyle/>
          <a:p>
            <a:pPr algn="l"/>
            <a:r>
              <a:rPr lang="en-US" sz="3600" b="1" u="sng" dirty="0">
                <a:solidFill>
                  <a:srgbClr val="C00000"/>
                </a:solidFill>
                <a:effectLst>
                  <a:outerShdw blurRad="38100" dist="38100" dir="2700000" algn="tl">
                    <a:srgbClr val="000000">
                      <a:alpha val="43137"/>
                    </a:srgbClr>
                  </a:outerShdw>
                </a:effectLst>
                <a:latin typeface="Georgia" panose="02040502050405020303" pitchFamily="18" charset="0"/>
              </a:rPr>
              <a:t>OBJECTIVES </a:t>
            </a:r>
            <a:r>
              <a:rPr lang="en-US" sz="3600" b="1" dirty="0">
                <a:solidFill>
                  <a:srgbClr val="C00000"/>
                </a:solidFill>
                <a:effectLst>
                  <a:outerShdw blurRad="38100" dist="38100" dir="2700000" algn="tl">
                    <a:srgbClr val="000000">
                      <a:alpha val="43137"/>
                    </a:srgbClr>
                  </a:outerShdw>
                </a:effectLst>
                <a:latin typeface="Georgia" panose="02040502050405020303" pitchFamily="18" charset="0"/>
              </a:rPr>
              <a:t>(CONT)</a:t>
            </a:r>
            <a:endParaRPr lang="en-IN" sz="3600" dirty="0"/>
          </a:p>
        </p:txBody>
      </p:sp>
      <p:sp>
        <p:nvSpPr>
          <p:cNvPr id="3" name="Content Placeholder 2">
            <a:extLst>
              <a:ext uri="{FF2B5EF4-FFF2-40B4-BE49-F238E27FC236}">
                <a16:creationId xmlns:a16="http://schemas.microsoft.com/office/drawing/2014/main" id="{056FEC9E-05ED-EEF0-14AF-2A81BE4EFAC4}"/>
              </a:ext>
            </a:extLst>
          </p:cNvPr>
          <p:cNvSpPr>
            <a:spLocks noGrp="1"/>
          </p:cNvSpPr>
          <p:nvPr>
            <p:ph idx="1"/>
          </p:nvPr>
        </p:nvSpPr>
        <p:spPr>
          <a:xfrm>
            <a:off x="1727312" y="1480457"/>
            <a:ext cx="10018713" cy="4800599"/>
          </a:xfrm>
        </p:spPr>
        <p:txBody>
          <a:bodyPr>
            <a:no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Heart Disease Prediction</a:t>
            </a:r>
            <a:r>
              <a:rPr kumimoji="0" lang="en-US" altLang="en-US" sz="2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p>
          <a:p>
            <a:pPr marL="457200" lvl="1" indent="0" defTabSz="914400" eaLnBrk="0" fontAlgn="base" hangingPunct="0">
              <a:spcBef>
                <a:spcPct val="0"/>
              </a:spcBef>
              <a:spcAft>
                <a:spcPct val="0"/>
              </a:spcAft>
              <a:buClrTx/>
              <a:buSzTx/>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machine learning model using the provided dataset to predict the likelihood of heart disease based on user data, including age, sex, chest pain type, resting blood pressure, cholesterol levels, and other relevant factors.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Consultation with Doctors</a:t>
            </a:r>
            <a:r>
              <a:rPr kumimoji="0" lang="en-US" altLang="en-US" sz="2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t>
            </a:r>
          </a:p>
          <a:p>
            <a:pPr marL="457200" lvl="1"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users to schedule consultations with cardiologists and other healthcare professionals through the website, ensuring they receive expert advice and personalized care.</a:t>
            </a:r>
          </a:p>
          <a:p>
            <a:endParaRPr lang="en-IN" sz="2800" dirty="0"/>
          </a:p>
        </p:txBody>
      </p:sp>
    </p:spTree>
    <p:extLst>
      <p:ext uri="{BB962C8B-B14F-4D97-AF65-F5344CB8AC3E}">
        <p14:creationId xmlns:p14="http://schemas.microsoft.com/office/powerpoint/2010/main" val="33377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130">
            <a:extLst>
              <a:ext uri="{FF2B5EF4-FFF2-40B4-BE49-F238E27FC236}">
                <a16:creationId xmlns:a16="http://schemas.microsoft.com/office/drawing/2014/main" id="{2BD4EA35-3841-429D-5952-D81718B1AF2C}"/>
              </a:ext>
            </a:extLst>
          </p:cNvPr>
          <p:cNvSpPr txBox="1"/>
          <p:nvPr/>
        </p:nvSpPr>
        <p:spPr>
          <a:xfrm>
            <a:off x="4180917" y="125554"/>
            <a:ext cx="5080341" cy="584775"/>
          </a:xfrm>
          <a:prstGeom prst="rect">
            <a:avLst/>
          </a:prstGeom>
          <a:noFill/>
        </p:spPr>
        <p:txBody>
          <a:bodyPr wrap="square" rtlCol="0">
            <a:spAutoFit/>
          </a:bodyPr>
          <a:lstStyle/>
          <a:p>
            <a:r>
              <a:rPr lang="en-US" sz="3200" b="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WORKFLOW DIAGRAM</a:t>
            </a:r>
            <a:endParaRPr lang="en-IN" sz="3200" b="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229" name="Group 228">
            <a:extLst>
              <a:ext uri="{FF2B5EF4-FFF2-40B4-BE49-F238E27FC236}">
                <a16:creationId xmlns:a16="http://schemas.microsoft.com/office/drawing/2014/main" id="{6FC476F0-4751-B69D-CF66-2B771C50318A}"/>
              </a:ext>
            </a:extLst>
          </p:cNvPr>
          <p:cNvGrpSpPr/>
          <p:nvPr/>
        </p:nvGrpSpPr>
        <p:grpSpPr>
          <a:xfrm>
            <a:off x="1732728" y="1156436"/>
            <a:ext cx="9976718" cy="5173879"/>
            <a:chOff x="2027598" y="592579"/>
            <a:chExt cx="9567142" cy="6157961"/>
          </a:xfrm>
        </p:grpSpPr>
        <p:sp>
          <p:nvSpPr>
            <p:cNvPr id="12" name="Rectangle: Rounded Corners 11">
              <a:extLst>
                <a:ext uri="{FF2B5EF4-FFF2-40B4-BE49-F238E27FC236}">
                  <a16:creationId xmlns:a16="http://schemas.microsoft.com/office/drawing/2014/main" id="{578636AE-1545-3211-BE83-796519E280F5}"/>
                </a:ext>
              </a:extLst>
            </p:cNvPr>
            <p:cNvSpPr/>
            <p:nvPr/>
          </p:nvSpPr>
          <p:spPr>
            <a:xfrm>
              <a:off x="3130173" y="4018917"/>
              <a:ext cx="1809400" cy="484318"/>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Segoe UI" panose="020B0502040204020203" pitchFamily="34" charset="0"/>
                  <a:cs typeface="Segoe UI" panose="020B0502040204020203" pitchFamily="34" charset="0"/>
                </a:rPr>
                <a:t>USER LOGIN</a:t>
              </a:r>
              <a:endParaRPr lang="en-IN" b="1" dirty="0">
                <a:latin typeface="Segoe UI" panose="020B0502040204020203" pitchFamily="34" charset="0"/>
                <a:cs typeface="Segoe UI" panose="020B0502040204020203" pitchFamily="34" charset="0"/>
              </a:endParaRPr>
            </a:p>
          </p:txBody>
        </p:sp>
        <p:sp>
          <p:nvSpPr>
            <p:cNvPr id="13" name="Rectangle: Rounded Corners 12">
              <a:extLst>
                <a:ext uri="{FF2B5EF4-FFF2-40B4-BE49-F238E27FC236}">
                  <a16:creationId xmlns:a16="http://schemas.microsoft.com/office/drawing/2014/main" id="{0FE29273-60F7-142C-4206-C325DD1CC4E1}"/>
                </a:ext>
              </a:extLst>
            </p:cNvPr>
            <p:cNvSpPr/>
            <p:nvPr/>
          </p:nvSpPr>
          <p:spPr>
            <a:xfrm>
              <a:off x="6039516" y="4743417"/>
              <a:ext cx="2738942" cy="629079"/>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solidFill>
                    <a:schemeClr val="tx1">
                      <a:lumMod val="95000"/>
                      <a:lumOff val="5000"/>
                    </a:schemeClr>
                  </a:solidFill>
                  <a:latin typeface="Segoe UI" panose="020B0502040204020203" pitchFamily="34" charset="0"/>
                  <a:cs typeface="Segoe UI" panose="020B0502040204020203" pitchFamily="34" charset="0"/>
                </a:rPr>
                <a:t>DISEASE PREDICTION</a:t>
              </a:r>
              <a:endParaRPr lang="en-IN" b="1"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15" name="Rectangle: Rounded Corners 14">
              <a:extLst>
                <a:ext uri="{FF2B5EF4-FFF2-40B4-BE49-F238E27FC236}">
                  <a16:creationId xmlns:a16="http://schemas.microsoft.com/office/drawing/2014/main" id="{1321585E-D055-99D7-FAC1-4B194FFBDED7}"/>
                </a:ext>
              </a:extLst>
            </p:cNvPr>
            <p:cNvSpPr/>
            <p:nvPr/>
          </p:nvSpPr>
          <p:spPr>
            <a:xfrm>
              <a:off x="4034873" y="6179337"/>
              <a:ext cx="3568009" cy="57120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solidFill>
                    <a:schemeClr val="tx1">
                      <a:lumMod val="95000"/>
                      <a:lumOff val="5000"/>
                    </a:schemeClr>
                  </a:solidFill>
                  <a:latin typeface="Segoe UI" panose="020B0502040204020203" pitchFamily="34" charset="0"/>
                  <a:cs typeface="Segoe UI" panose="020B0502040204020203" pitchFamily="34" charset="0"/>
                </a:rPr>
                <a:t>CONSULTATION WITH DOCTOR</a:t>
              </a:r>
              <a:endParaRPr lang="en-IN" b="1"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3" name="Rectangle: Rounded Corners 22">
              <a:extLst>
                <a:ext uri="{FF2B5EF4-FFF2-40B4-BE49-F238E27FC236}">
                  <a16:creationId xmlns:a16="http://schemas.microsoft.com/office/drawing/2014/main" id="{A4C2839C-22F6-05E9-3645-92409AB79090}"/>
                </a:ext>
              </a:extLst>
            </p:cNvPr>
            <p:cNvSpPr/>
            <p:nvPr/>
          </p:nvSpPr>
          <p:spPr>
            <a:xfrm>
              <a:off x="9369927" y="5690258"/>
              <a:ext cx="2224813" cy="543918"/>
            </a:xfrm>
            <a:prstGeom prst="roundRect">
              <a:avLst/>
            </a:prstGeom>
            <a:solidFill>
              <a:srgbClr val="573B35"/>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HAVE DISEASE</a:t>
              </a:r>
              <a:endParaRPr lang="en-IN" b="1" dirty="0">
                <a:solidFill>
                  <a:schemeClr val="bg1"/>
                </a:solidFill>
                <a:latin typeface="Segoe UI" panose="020B0502040204020203" pitchFamily="34" charset="0"/>
                <a:cs typeface="Segoe UI" panose="020B0502040204020203" pitchFamily="34" charset="0"/>
              </a:endParaRPr>
            </a:p>
          </p:txBody>
        </p:sp>
        <p:sp>
          <p:nvSpPr>
            <p:cNvPr id="24" name="Rectangle: Rounded Corners 23">
              <a:extLst>
                <a:ext uri="{FF2B5EF4-FFF2-40B4-BE49-F238E27FC236}">
                  <a16:creationId xmlns:a16="http://schemas.microsoft.com/office/drawing/2014/main" id="{A1B13B2A-C48A-0A73-8733-A15359A04CE7}"/>
                </a:ext>
              </a:extLst>
            </p:cNvPr>
            <p:cNvSpPr/>
            <p:nvPr/>
          </p:nvSpPr>
          <p:spPr>
            <a:xfrm>
              <a:off x="9375495" y="4831800"/>
              <a:ext cx="2166220" cy="543918"/>
            </a:xfrm>
            <a:prstGeom prst="roundRect">
              <a:avLst/>
            </a:prstGeom>
            <a:solidFill>
              <a:srgbClr val="573B35"/>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HAVTE’T DISEASE</a:t>
              </a:r>
              <a:endParaRPr lang="en-IN" b="1" dirty="0">
                <a:solidFill>
                  <a:schemeClr val="bg1"/>
                </a:solidFill>
                <a:latin typeface="Segoe UI" panose="020B0502040204020203" pitchFamily="34" charset="0"/>
                <a:cs typeface="Segoe UI" panose="020B0502040204020203" pitchFamily="34" charset="0"/>
              </a:endParaRPr>
            </a:p>
          </p:txBody>
        </p:sp>
        <p:cxnSp>
          <p:nvCxnSpPr>
            <p:cNvPr id="30" name="Straight Arrow Connector 29">
              <a:extLst>
                <a:ext uri="{FF2B5EF4-FFF2-40B4-BE49-F238E27FC236}">
                  <a16:creationId xmlns:a16="http://schemas.microsoft.com/office/drawing/2014/main" id="{A7BBEC02-502D-AF9A-DD0F-7B045466A1BB}"/>
                </a:ext>
              </a:extLst>
            </p:cNvPr>
            <p:cNvCxnSpPr>
              <a:cxnSpLocks/>
              <a:stCxn id="18" idx="3"/>
              <a:endCxn id="20" idx="1"/>
            </p:cNvCxnSpPr>
            <p:nvPr/>
          </p:nvCxnSpPr>
          <p:spPr>
            <a:xfrm flipV="1">
              <a:off x="8077361" y="2506470"/>
              <a:ext cx="1437059" cy="56231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756A7AA6-B5B7-0A92-3A55-D38E8AF8E1AC}"/>
                </a:ext>
              </a:extLst>
            </p:cNvPr>
            <p:cNvCxnSpPr>
              <a:cxnSpLocks/>
              <a:stCxn id="12" idx="3"/>
              <a:endCxn id="15" idx="0"/>
            </p:cNvCxnSpPr>
            <p:nvPr/>
          </p:nvCxnSpPr>
          <p:spPr>
            <a:xfrm>
              <a:off x="4939573" y="4261077"/>
              <a:ext cx="879304" cy="191826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2C8EEC8C-EA70-4D43-8619-4E7BF6BEABD0}"/>
                </a:ext>
              </a:extLst>
            </p:cNvPr>
            <p:cNvCxnSpPr>
              <a:cxnSpLocks/>
              <a:stCxn id="12" idx="3"/>
              <a:endCxn id="13" idx="1"/>
            </p:cNvCxnSpPr>
            <p:nvPr/>
          </p:nvCxnSpPr>
          <p:spPr>
            <a:xfrm>
              <a:off x="4939573" y="4261077"/>
              <a:ext cx="1099943" cy="79687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2A00FB0E-BA2D-CD62-E37D-D27A64403266}"/>
                </a:ext>
              </a:extLst>
            </p:cNvPr>
            <p:cNvCxnSpPr>
              <a:cxnSpLocks/>
              <a:stCxn id="13" idx="3"/>
              <a:endCxn id="23" idx="1"/>
            </p:cNvCxnSpPr>
            <p:nvPr/>
          </p:nvCxnSpPr>
          <p:spPr>
            <a:xfrm>
              <a:off x="8778457" y="5057957"/>
              <a:ext cx="591470" cy="90426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4046788F-947A-C7F3-2D03-607330090424}"/>
                </a:ext>
              </a:extLst>
            </p:cNvPr>
            <p:cNvCxnSpPr>
              <a:cxnSpLocks/>
              <a:stCxn id="13" idx="3"/>
              <a:endCxn id="24" idx="1"/>
            </p:cNvCxnSpPr>
            <p:nvPr/>
          </p:nvCxnSpPr>
          <p:spPr>
            <a:xfrm>
              <a:off x="8778457" y="5057957"/>
              <a:ext cx="597037" cy="4580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5" name="Connector: Elbow 64">
              <a:extLst>
                <a:ext uri="{FF2B5EF4-FFF2-40B4-BE49-F238E27FC236}">
                  <a16:creationId xmlns:a16="http://schemas.microsoft.com/office/drawing/2014/main" id="{6C070E7B-A734-8677-E84C-0E7EAEF4BA47}"/>
                </a:ext>
              </a:extLst>
            </p:cNvPr>
            <p:cNvCxnSpPr>
              <a:cxnSpLocks/>
              <a:stCxn id="26" idx="3"/>
              <a:endCxn id="13" idx="0"/>
            </p:cNvCxnSpPr>
            <p:nvPr/>
          </p:nvCxnSpPr>
          <p:spPr>
            <a:xfrm flipH="1">
              <a:off x="7408987" y="3970688"/>
              <a:ext cx="3890462" cy="772729"/>
            </a:xfrm>
            <a:prstGeom prst="bentConnector4">
              <a:avLst>
                <a:gd name="adj1" fmla="val -5635"/>
                <a:gd name="adj2" fmla="val 65365"/>
              </a:avLst>
            </a:prstGeom>
            <a:ln>
              <a:tailEnd type="triangle"/>
            </a:ln>
          </p:spPr>
          <p:style>
            <a:lnRef idx="2">
              <a:schemeClr val="dk1"/>
            </a:lnRef>
            <a:fillRef idx="0">
              <a:schemeClr val="dk1"/>
            </a:fillRef>
            <a:effectRef idx="1">
              <a:schemeClr val="dk1"/>
            </a:effectRef>
            <a:fontRef idx="minor">
              <a:schemeClr val="tx1"/>
            </a:fontRef>
          </p:style>
        </p:cxnSp>
        <p:grpSp>
          <p:nvGrpSpPr>
            <p:cNvPr id="129" name="Group 128">
              <a:extLst>
                <a:ext uri="{FF2B5EF4-FFF2-40B4-BE49-F238E27FC236}">
                  <a16:creationId xmlns:a16="http://schemas.microsoft.com/office/drawing/2014/main" id="{942AC26B-9832-9C48-8FA6-72D42F5C0642}"/>
                </a:ext>
              </a:extLst>
            </p:cNvPr>
            <p:cNvGrpSpPr/>
            <p:nvPr/>
          </p:nvGrpSpPr>
          <p:grpSpPr>
            <a:xfrm>
              <a:off x="4939573" y="2271592"/>
              <a:ext cx="6562968" cy="1989484"/>
              <a:chOff x="3685865" y="2091046"/>
              <a:chExt cx="6562968" cy="1989484"/>
            </a:xfrm>
          </p:grpSpPr>
          <p:sp>
            <p:nvSpPr>
              <p:cNvPr id="18" name="Rectangle: Rounded Corners 17">
                <a:extLst>
                  <a:ext uri="{FF2B5EF4-FFF2-40B4-BE49-F238E27FC236}">
                    <a16:creationId xmlns:a16="http://schemas.microsoft.com/office/drawing/2014/main" id="{B152826A-9191-34CB-8903-1E280FA7C3AD}"/>
                  </a:ext>
                </a:extLst>
              </p:cNvPr>
              <p:cNvSpPr/>
              <p:nvPr/>
            </p:nvSpPr>
            <p:spPr>
              <a:xfrm>
                <a:off x="4546117" y="2591638"/>
                <a:ext cx="2277536" cy="593191"/>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solidFill>
                      <a:schemeClr val="tx1">
                        <a:lumMod val="95000"/>
                        <a:lumOff val="5000"/>
                      </a:schemeClr>
                    </a:solidFill>
                    <a:latin typeface="Segoe UI" panose="020B0502040204020203" pitchFamily="34" charset="0"/>
                    <a:cs typeface="Segoe UI" panose="020B0502040204020203" pitchFamily="34" charset="0"/>
                  </a:rPr>
                  <a:t>RISK ASSESSMENT</a:t>
                </a:r>
                <a:endParaRPr lang="en-IN" b="1"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0" name="Rectangle: Rounded Corners 19">
                <a:extLst>
                  <a:ext uri="{FF2B5EF4-FFF2-40B4-BE49-F238E27FC236}">
                    <a16:creationId xmlns:a16="http://schemas.microsoft.com/office/drawing/2014/main" id="{BAEFAE32-F874-49A5-DEAB-B05D295CFFF7}"/>
                  </a:ext>
                </a:extLst>
              </p:cNvPr>
              <p:cNvSpPr/>
              <p:nvPr/>
            </p:nvSpPr>
            <p:spPr>
              <a:xfrm>
                <a:off x="8260712" y="2091046"/>
                <a:ext cx="1732457" cy="469756"/>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tx1">
                        <a:lumMod val="95000"/>
                        <a:lumOff val="5000"/>
                      </a:schemeClr>
                    </a:solidFill>
                    <a:latin typeface="Segoe UI" panose="020B0502040204020203" pitchFamily="34" charset="0"/>
                    <a:cs typeface="Segoe UI" panose="020B0502040204020203" pitchFamily="34" charset="0"/>
                  </a:rPr>
                  <a:t>LOW RISK</a:t>
                </a:r>
                <a:endParaRPr lang="en-IN" b="1"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2" name="Rectangle: Rounded Corners 21">
                <a:extLst>
                  <a:ext uri="{FF2B5EF4-FFF2-40B4-BE49-F238E27FC236}">
                    <a16:creationId xmlns:a16="http://schemas.microsoft.com/office/drawing/2014/main" id="{B7A9EF64-062E-A04C-81C6-5161781F40DE}"/>
                  </a:ext>
                </a:extLst>
              </p:cNvPr>
              <p:cNvSpPr/>
              <p:nvPr/>
            </p:nvSpPr>
            <p:spPr>
              <a:xfrm>
                <a:off x="8260713" y="2785295"/>
                <a:ext cx="1785029" cy="531473"/>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tx1">
                        <a:lumMod val="95000"/>
                        <a:lumOff val="5000"/>
                      </a:schemeClr>
                    </a:solidFill>
                    <a:latin typeface="Segoe UI" panose="020B0502040204020203" pitchFamily="34" charset="0"/>
                    <a:cs typeface="Segoe UI" panose="020B0502040204020203" pitchFamily="34" charset="0"/>
                  </a:rPr>
                  <a:t>MEDIUM RISK</a:t>
                </a:r>
                <a:endParaRPr lang="en-IN" b="1" dirty="0">
                  <a:solidFill>
                    <a:schemeClr val="tx1">
                      <a:lumMod val="95000"/>
                      <a:lumOff val="5000"/>
                    </a:schemeClr>
                  </a:solidFill>
                  <a:latin typeface="Segoe UI" panose="020B0502040204020203" pitchFamily="34" charset="0"/>
                  <a:cs typeface="Segoe UI" panose="020B0502040204020203" pitchFamily="34" charset="0"/>
                </a:endParaRPr>
              </a:p>
            </p:txBody>
          </p:sp>
          <p:sp>
            <p:nvSpPr>
              <p:cNvPr id="26" name="Rectangle: Rounded Corners 25">
                <a:extLst>
                  <a:ext uri="{FF2B5EF4-FFF2-40B4-BE49-F238E27FC236}">
                    <a16:creationId xmlns:a16="http://schemas.microsoft.com/office/drawing/2014/main" id="{8AD0B91D-0541-8ED3-C92B-D254FE826F95}"/>
                  </a:ext>
                </a:extLst>
              </p:cNvPr>
              <p:cNvSpPr/>
              <p:nvPr/>
            </p:nvSpPr>
            <p:spPr>
              <a:xfrm>
                <a:off x="8260712" y="3552679"/>
                <a:ext cx="1785029" cy="47492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b="1" dirty="0">
                    <a:solidFill>
                      <a:schemeClr val="tx1">
                        <a:lumMod val="95000"/>
                        <a:lumOff val="5000"/>
                      </a:schemeClr>
                    </a:solidFill>
                    <a:latin typeface="Segoe UI" panose="020B0502040204020203" pitchFamily="34" charset="0"/>
                    <a:cs typeface="Segoe UI" panose="020B0502040204020203" pitchFamily="34" charset="0"/>
                  </a:rPr>
                  <a:t>HIGH RISK</a:t>
                </a:r>
                <a:endParaRPr lang="en-IN" b="1" dirty="0">
                  <a:solidFill>
                    <a:schemeClr val="tx1">
                      <a:lumMod val="95000"/>
                      <a:lumOff val="5000"/>
                    </a:schemeClr>
                  </a:solidFill>
                  <a:latin typeface="Segoe UI" panose="020B0502040204020203" pitchFamily="34" charset="0"/>
                  <a:cs typeface="Segoe UI" panose="020B0502040204020203" pitchFamily="34" charset="0"/>
                </a:endParaRPr>
              </a:p>
            </p:txBody>
          </p:sp>
          <p:cxnSp>
            <p:nvCxnSpPr>
              <p:cNvPr id="28" name="Straight Arrow Connector 27">
                <a:extLst>
                  <a:ext uri="{FF2B5EF4-FFF2-40B4-BE49-F238E27FC236}">
                    <a16:creationId xmlns:a16="http://schemas.microsoft.com/office/drawing/2014/main" id="{7379AC16-6A33-F348-4357-DD1E3845B56A}"/>
                  </a:ext>
                </a:extLst>
              </p:cNvPr>
              <p:cNvCxnSpPr>
                <a:cxnSpLocks/>
                <a:stCxn id="12" idx="3"/>
                <a:endCxn id="18" idx="1"/>
              </p:cNvCxnSpPr>
              <p:nvPr/>
            </p:nvCxnSpPr>
            <p:spPr>
              <a:xfrm flipV="1">
                <a:off x="3685865" y="2888234"/>
                <a:ext cx="860252" cy="119229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D4BD4D4C-D1B6-59B3-23CB-30B1E19C0E1C}"/>
                  </a:ext>
                </a:extLst>
              </p:cNvPr>
              <p:cNvCxnSpPr>
                <a:cxnSpLocks/>
                <a:stCxn id="18" idx="3"/>
                <a:endCxn id="26" idx="1"/>
              </p:cNvCxnSpPr>
              <p:nvPr/>
            </p:nvCxnSpPr>
            <p:spPr>
              <a:xfrm>
                <a:off x="6823653" y="2888234"/>
                <a:ext cx="1437059" cy="90190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688A0B4C-46AE-9005-4F64-F3E40A240998}"/>
                  </a:ext>
                </a:extLst>
              </p:cNvPr>
              <p:cNvCxnSpPr>
                <a:cxnSpLocks/>
                <a:stCxn id="18" idx="3"/>
                <a:endCxn id="22" idx="1"/>
              </p:cNvCxnSpPr>
              <p:nvPr/>
            </p:nvCxnSpPr>
            <p:spPr>
              <a:xfrm>
                <a:off x="6823653" y="2888234"/>
                <a:ext cx="1437059" cy="16279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75" name="Connector: Elbow 74">
                <a:extLst>
                  <a:ext uri="{FF2B5EF4-FFF2-40B4-BE49-F238E27FC236}">
                    <a16:creationId xmlns:a16="http://schemas.microsoft.com/office/drawing/2014/main" id="{114DFA28-B14B-236C-906D-AF829BC7614B}"/>
                  </a:ext>
                </a:extLst>
              </p:cNvPr>
              <p:cNvCxnSpPr>
                <a:cxnSpLocks/>
                <a:stCxn id="22" idx="3"/>
              </p:cNvCxnSpPr>
              <p:nvPr/>
            </p:nvCxnSpPr>
            <p:spPr>
              <a:xfrm>
                <a:off x="10045739" y="3051033"/>
                <a:ext cx="203094" cy="75112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grpSp>
        <p:cxnSp>
          <p:nvCxnSpPr>
            <p:cNvPr id="90" name="Connector: Elbow 89">
              <a:extLst>
                <a:ext uri="{FF2B5EF4-FFF2-40B4-BE49-F238E27FC236}">
                  <a16:creationId xmlns:a16="http://schemas.microsoft.com/office/drawing/2014/main" id="{BF008992-B2A4-F8CD-7F96-F3719FB63B7E}"/>
                </a:ext>
              </a:extLst>
            </p:cNvPr>
            <p:cNvCxnSpPr>
              <a:cxnSpLocks/>
              <a:stCxn id="23" idx="2"/>
              <a:endCxn id="15" idx="3"/>
            </p:cNvCxnSpPr>
            <p:nvPr/>
          </p:nvCxnSpPr>
          <p:spPr>
            <a:xfrm rot="5400000">
              <a:off x="8927227" y="4909832"/>
              <a:ext cx="230763" cy="287945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Rounded Corners 37">
              <a:extLst>
                <a:ext uri="{FF2B5EF4-FFF2-40B4-BE49-F238E27FC236}">
                  <a16:creationId xmlns:a16="http://schemas.microsoft.com/office/drawing/2014/main" id="{30EBB091-1650-8AB0-D9CD-079225B1E9EE}"/>
                </a:ext>
              </a:extLst>
            </p:cNvPr>
            <p:cNvSpPr/>
            <p:nvPr/>
          </p:nvSpPr>
          <p:spPr>
            <a:xfrm>
              <a:off x="6912717" y="592579"/>
              <a:ext cx="3323171" cy="538107"/>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solidFill>
                    <a:schemeClr val="tx1">
                      <a:lumMod val="95000"/>
                      <a:lumOff val="5000"/>
                    </a:schemeClr>
                  </a:solidFill>
                  <a:latin typeface="Segoe UI" panose="020B0502040204020203" pitchFamily="34" charset="0"/>
                  <a:cs typeface="Segoe UI" panose="020B0502040204020203" pitchFamily="34" charset="0"/>
                </a:rPr>
                <a:t>ADDING DOCTOR’S DETAILS</a:t>
              </a:r>
              <a:endParaRPr lang="en-IN" b="1" dirty="0">
                <a:solidFill>
                  <a:schemeClr val="tx1">
                    <a:lumMod val="95000"/>
                    <a:lumOff val="5000"/>
                  </a:schemeClr>
                </a:solidFill>
                <a:latin typeface="Segoe UI" panose="020B0502040204020203" pitchFamily="34" charset="0"/>
                <a:cs typeface="Segoe UI" panose="020B0502040204020203" pitchFamily="34" charset="0"/>
              </a:endParaRPr>
            </a:p>
          </p:txBody>
        </p:sp>
        <p:grpSp>
          <p:nvGrpSpPr>
            <p:cNvPr id="45" name="Group 44">
              <a:extLst>
                <a:ext uri="{FF2B5EF4-FFF2-40B4-BE49-F238E27FC236}">
                  <a16:creationId xmlns:a16="http://schemas.microsoft.com/office/drawing/2014/main" id="{7D5CA1C0-AA34-C7C4-E02B-86A09674C1B5}"/>
                </a:ext>
              </a:extLst>
            </p:cNvPr>
            <p:cNvGrpSpPr/>
            <p:nvPr/>
          </p:nvGrpSpPr>
          <p:grpSpPr>
            <a:xfrm>
              <a:off x="3308438" y="861632"/>
              <a:ext cx="3604279" cy="806891"/>
              <a:chOff x="1755205" y="1137609"/>
              <a:chExt cx="3543303" cy="806891"/>
            </a:xfrm>
          </p:grpSpPr>
          <p:sp>
            <p:nvSpPr>
              <p:cNvPr id="34" name="Rectangle: Rounded Corners 33">
                <a:extLst>
                  <a:ext uri="{FF2B5EF4-FFF2-40B4-BE49-F238E27FC236}">
                    <a16:creationId xmlns:a16="http://schemas.microsoft.com/office/drawing/2014/main" id="{D7F17BB3-87F6-DC47-D96C-11ECFEA09558}"/>
                  </a:ext>
                </a:extLst>
              </p:cNvPr>
              <p:cNvSpPr/>
              <p:nvPr/>
            </p:nvSpPr>
            <p:spPr>
              <a:xfrm>
                <a:off x="1755205" y="1443690"/>
                <a:ext cx="1778788" cy="50081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Segoe UI" panose="020B0502040204020203" pitchFamily="34" charset="0"/>
                    <a:cs typeface="Segoe UI" panose="020B0502040204020203" pitchFamily="34" charset="0"/>
                  </a:rPr>
                  <a:t>ADMIN LOGIN</a:t>
                </a:r>
                <a:endParaRPr lang="en-IN" b="1" dirty="0">
                  <a:latin typeface="Segoe UI" panose="020B0502040204020203" pitchFamily="34" charset="0"/>
                  <a:cs typeface="Segoe UI" panose="020B0502040204020203" pitchFamily="34" charset="0"/>
                </a:endParaRPr>
              </a:p>
            </p:txBody>
          </p:sp>
          <p:cxnSp>
            <p:nvCxnSpPr>
              <p:cNvPr id="40" name="Straight Arrow Connector 39">
                <a:extLst>
                  <a:ext uri="{FF2B5EF4-FFF2-40B4-BE49-F238E27FC236}">
                    <a16:creationId xmlns:a16="http://schemas.microsoft.com/office/drawing/2014/main" id="{FBA0802C-EAC8-B838-5AD3-388FA75A1A92}"/>
                  </a:ext>
                </a:extLst>
              </p:cNvPr>
              <p:cNvCxnSpPr>
                <a:cxnSpLocks/>
                <a:stCxn id="34" idx="3"/>
                <a:endCxn id="38" idx="1"/>
              </p:cNvCxnSpPr>
              <p:nvPr/>
            </p:nvCxnSpPr>
            <p:spPr>
              <a:xfrm flipV="1">
                <a:off x="3533993" y="1137609"/>
                <a:ext cx="1764515" cy="5564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52" name="Rectangle: Rounded Corners 51">
              <a:extLst>
                <a:ext uri="{FF2B5EF4-FFF2-40B4-BE49-F238E27FC236}">
                  <a16:creationId xmlns:a16="http://schemas.microsoft.com/office/drawing/2014/main" id="{83FE12F7-3930-8468-F545-A488FACE4B7B}"/>
                </a:ext>
              </a:extLst>
            </p:cNvPr>
            <p:cNvSpPr/>
            <p:nvPr/>
          </p:nvSpPr>
          <p:spPr>
            <a:xfrm rot="16200000">
              <a:off x="1500974" y="2315574"/>
              <a:ext cx="1554057" cy="500809"/>
            </a:xfrm>
            <a:prstGeom prst="roundRect">
              <a:avLst/>
            </a:prstGeom>
            <a:solidFill>
              <a:srgbClr val="3A445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Segoe UI" panose="020B0502040204020203" pitchFamily="34" charset="0"/>
                  <a:cs typeface="Segoe UI" panose="020B0502040204020203" pitchFamily="34" charset="0"/>
                </a:rPr>
                <a:t>START</a:t>
              </a:r>
              <a:endParaRPr lang="en-IN" b="1" dirty="0">
                <a:latin typeface="Segoe UI" panose="020B0502040204020203" pitchFamily="34" charset="0"/>
                <a:cs typeface="Segoe UI" panose="020B0502040204020203" pitchFamily="34" charset="0"/>
              </a:endParaRPr>
            </a:p>
          </p:txBody>
        </p:sp>
        <p:cxnSp>
          <p:nvCxnSpPr>
            <p:cNvPr id="58" name="Straight Arrow Connector 57">
              <a:extLst>
                <a:ext uri="{FF2B5EF4-FFF2-40B4-BE49-F238E27FC236}">
                  <a16:creationId xmlns:a16="http://schemas.microsoft.com/office/drawing/2014/main" id="{49AD6604-1DEF-D0E0-BCDA-764C814D13F6}"/>
                </a:ext>
              </a:extLst>
            </p:cNvPr>
            <p:cNvCxnSpPr>
              <a:cxnSpLocks/>
              <a:stCxn id="52" idx="2"/>
              <a:endCxn id="34" idx="1"/>
            </p:cNvCxnSpPr>
            <p:nvPr/>
          </p:nvCxnSpPr>
          <p:spPr>
            <a:xfrm flipV="1">
              <a:off x="2528407" y="1418118"/>
              <a:ext cx="780031" cy="11478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C22CA123-EA15-99EF-62C0-0C859BA3B75E}"/>
                </a:ext>
              </a:extLst>
            </p:cNvPr>
            <p:cNvCxnSpPr>
              <a:cxnSpLocks/>
              <a:stCxn id="52" idx="2"/>
              <a:endCxn id="12" idx="1"/>
            </p:cNvCxnSpPr>
            <p:nvPr/>
          </p:nvCxnSpPr>
          <p:spPr>
            <a:xfrm>
              <a:off x="2528407" y="2565978"/>
              <a:ext cx="601766" cy="16950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3" name="Rectangle: Rounded Corners 102">
              <a:extLst>
                <a:ext uri="{FF2B5EF4-FFF2-40B4-BE49-F238E27FC236}">
                  <a16:creationId xmlns:a16="http://schemas.microsoft.com/office/drawing/2014/main" id="{06A12F20-F1A8-FF27-A30E-1508F34EC02E}"/>
                </a:ext>
              </a:extLst>
            </p:cNvPr>
            <p:cNvSpPr/>
            <p:nvPr/>
          </p:nvSpPr>
          <p:spPr>
            <a:xfrm>
              <a:off x="6938593" y="1352306"/>
              <a:ext cx="3323171" cy="579389"/>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solidFill>
                    <a:schemeClr val="tx1">
                      <a:lumMod val="95000"/>
                      <a:lumOff val="5000"/>
                    </a:schemeClr>
                  </a:solidFill>
                  <a:latin typeface="Segoe UI" panose="020B0502040204020203" pitchFamily="34" charset="0"/>
                  <a:cs typeface="Segoe UI" panose="020B0502040204020203" pitchFamily="34" charset="0"/>
                </a:rPr>
                <a:t>VIEW USER INFORMATION</a:t>
              </a:r>
              <a:endParaRPr lang="en-IN" b="1" dirty="0">
                <a:solidFill>
                  <a:schemeClr val="tx1">
                    <a:lumMod val="95000"/>
                    <a:lumOff val="5000"/>
                  </a:schemeClr>
                </a:solidFill>
                <a:latin typeface="Segoe UI" panose="020B0502040204020203" pitchFamily="34" charset="0"/>
                <a:cs typeface="Segoe UI" panose="020B0502040204020203" pitchFamily="34" charset="0"/>
              </a:endParaRPr>
            </a:p>
          </p:txBody>
        </p:sp>
        <p:cxnSp>
          <p:nvCxnSpPr>
            <p:cNvPr id="106" name="Straight Arrow Connector 105">
              <a:extLst>
                <a:ext uri="{FF2B5EF4-FFF2-40B4-BE49-F238E27FC236}">
                  <a16:creationId xmlns:a16="http://schemas.microsoft.com/office/drawing/2014/main" id="{F58E72EE-C0EC-361D-E5FD-0DCB67072FB4}"/>
                </a:ext>
              </a:extLst>
            </p:cNvPr>
            <p:cNvCxnSpPr>
              <a:cxnSpLocks/>
              <a:stCxn id="34" idx="3"/>
              <a:endCxn id="103" idx="1"/>
            </p:cNvCxnSpPr>
            <p:nvPr/>
          </p:nvCxnSpPr>
          <p:spPr>
            <a:xfrm>
              <a:off x="5117838" y="1418118"/>
              <a:ext cx="1820755" cy="2238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4029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barn(inVertical)">
                                      <p:cBhvr>
                                        <p:cTn id="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4A74-221D-2368-0162-37B1208E0CFC}"/>
              </a:ext>
            </a:extLst>
          </p:cNvPr>
          <p:cNvSpPr>
            <a:spLocks noGrp="1"/>
          </p:cNvSpPr>
          <p:nvPr>
            <p:ph type="title"/>
          </p:nvPr>
        </p:nvSpPr>
        <p:spPr>
          <a:xfrm>
            <a:off x="1403288" y="586450"/>
            <a:ext cx="10018713" cy="772610"/>
          </a:xfrm>
        </p:spPr>
        <p:txBody>
          <a:bodyPr/>
          <a:lstStyle/>
          <a:p>
            <a:r>
              <a:rPr lang="en-US" b="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u="sng"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6CA954-F5D4-35DF-9B72-87219C1D07CA}"/>
              </a:ext>
            </a:extLst>
          </p:cNvPr>
          <p:cNvSpPr>
            <a:spLocks noGrp="1"/>
          </p:cNvSpPr>
          <p:nvPr>
            <p:ph idx="1"/>
          </p:nvPr>
        </p:nvSpPr>
        <p:spPr>
          <a:xfrm>
            <a:off x="1958872" y="1359060"/>
            <a:ext cx="9729348" cy="4305781"/>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Our proposed project, </a:t>
            </a:r>
            <a:r>
              <a:rPr lang="en-US" sz="2800" dirty="0" err="1">
                <a:latin typeface="Times New Roman" panose="02020603050405020304" pitchFamily="18" charset="0"/>
                <a:cs typeface="Times New Roman" panose="02020603050405020304" pitchFamily="18" charset="0"/>
              </a:rPr>
              <a:t>Corbeat</a:t>
            </a:r>
            <a:r>
              <a:rPr lang="en-US" sz="2800" dirty="0">
                <a:latin typeface="Times New Roman" panose="02020603050405020304" pitchFamily="18" charset="0"/>
                <a:cs typeface="Times New Roman" panose="02020603050405020304" pitchFamily="18" charset="0"/>
              </a:rPr>
              <a:t>, aims to develop a machine learning-based heart disease prediction system. This innovative solution seeks to improve early detection, prevention, and effective management of heart disease. By enhancing the identification of heart disease at its earliest stages and providing easy access to healthcare professionals for timely medical advice, it aims to improve overall patient health.</a:t>
            </a:r>
          </a:p>
        </p:txBody>
      </p:sp>
    </p:spTree>
    <p:extLst>
      <p:ext uri="{BB962C8B-B14F-4D97-AF65-F5344CB8AC3E}">
        <p14:creationId xmlns:p14="http://schemas.microsoft.com/office/powerpoint/2010/main" val="71438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0AD2-8B78-4F4A-D0E0-4C87A5210600}"/>
              </a:ext>
            </a:extLst>
          </p:cNvPr>
          <p:cNvSpPr>
            <a:spLocks noGrp="1"/>
          </p:cNvSpPr>
          <p:nvPr>
            <p:ph type="title"/>
          </p:nvPr>
        </p:nvSpPr>
        <p:spPr>
          <a:xfrm>
            <a:off x="1364568" y="892629"/>
            <a:ext cx="10018713" cy="892629"/>
          </a:xfrm>
        </p:spPr>
        <p:txBody>
          <a:bodyPr/>
          <a:lstStyle/>
          <a:p>
            <a:r>
              <a:rPr lang="en-US" b="1" u="sng" dirty="0">
                <a:solidFill>
                  <a:srgbClr val="C00000"/>
                </a:solidFill>
                <a:effectLst>
                  <a:outerShdw blurRad="38100" dist="38100" dir="2700000" algn="tl">
                    <a:srgbClr val="000000">
                      <a:alpha val="43137"/>
                    </a:srgbClr>
                  </a:outerShdw>
                </a:effectLst>
                <a:latin typeface="Georgia" panose="02040502050405020303" pitchFamily="18" charset="0"/>
              </a:rPr>
              <a:t>REFERENCE</a:t>
            </a:r>
            <a:endParaRPr lang="en-IN" b="1" u="sng" dirty="0">
              <a:solidFill>
                <a:srgbClr val="C0000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1F34203C-D183-D576-5411-13636F8E17CB}"/>
              </a:ext>
            </a:extLst>
          </p:cNvPr>
          <p:cNvSpPr>
            <a:spLocks noGrp="1"/>
          </p:cNvSpPr>
          <p:nvPr>
            <p:ph idx="1"/>
          </p:nvPr>
        </p:nvSpPr>
        <p:spPr>
          <a:xfrm>
            <a:off x="1669507" y="1785258"/>
            <a:ext cx="10345016" cy="4517571"/>
          </a:xfrm>
        </p:spPr>
        <p:txBody>
          <a:bodyPr>
            <a:normAutofit/>
          </a:bodyPr>
          <a:lstStyle/>
          <a:p>
            <a:pPr marL="0" lvl="0" indent="0" defTabSz="914400" eaLnBrk="0" fontAlgn="base" hangingPunct="0">
              <a:spcBef>
                <a:spcPct val="0"/>
              </a:spcBef>
              <a:spcAft>
                <a:spcPct val="0"/>
              </a:spcAft>
              <a:buClrTx/>
              <a:buSzTx/>
              <a:buNone/>
            </a:pPr>
            <a:r>
              <a:rPr lang="en-IN" sz="2100" dirty="0">
                <a:latin typeface="Calibri Light" panose="020F0302020204030204" pitchFamily="34" charset="0"/>
                <a:ea typeface="Calibri Light" panose="020F0302020204030204" pitchFamily="34" charset="0"/>
                <a:cs typeface="Calibri Light" panose="020F0302020204030204" pitchFamily="34" charset="0"/>
              </a:rPr>
              <a:t>[1]   </a:t>
            </a:r>
            <a:r>
              <a:rPr lang="en-IN" sz="2000" dirty="0">
                <a:latin typeface="Calibri Light" panose="020F0302020204030204" pitchFamily="34" charset="0"/>
                <a:ea typeface="Calibri Light" panose="020F0302020204030204" pitchFamily="34" charset="0"/>
                <a:cs typeface="Calibri Light" panose="020F0302020204030204" pitchFamily="34" charset="0"/>
              </a:rPr>
              <a:t>Jian Ping Li Asif Khan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Aminulhaq</a:t>
            </a:r>
            <a:r>
              <a:rPr lang="en-IN" sz="2000" dirty="0">
                <a:latin typeface="Calibri Light" panose="020F0302020204030204" pitchFamily="34" charset="0"/>
                <a:ea typeface="Calibri Light" panose="020F0302020204030204" pitchFamily="34" charset="0"/>
                <a:cs typeface="Calibri Light" panose="020F0302020204030204" pitchFamily="34" charset="0"/>
              </a:rPr>
              <a:t> ,Salah Uddin ,And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Abdussaboor</a:t>
            </a:r>
            <a:r>
              <a:rPr lang="en-IN" sz="2000" dirty="0">
                <a:latin typeface="Calibri Light" panose="020F0302020204030204" pitchFamily="34" charset="0"/>
                <a:ea typeface="Calibri Light" panose="020F0302020204030204" pitchFamily="34" charset="0"/>
                <a:cs typeface="Calibri Light" panose="020F0302020204030204" pitchFamily="34" charset="0"/>
              </a:rPr>
              <a:t>,”</a:t>
            </a:r>
            <a:r>
              <a:rPr lang="en-US" sz="2000" dirty="0">
                <a:solidFill>
                  <a:schemeClr val="tx1">
                    <a:lumMod val="85000"/>
                    <a:lumOff val="15000"/>
                  </a:schemeClr>
                </a:solidFill>
                <a:latin typeface="Calibri Light" panose="020F0302020204030204" pitchFamily="34" charset="0"/>
                <a:ea typeface="Calibri Light" panose="020F0302020204030204" pitchFamily="34" charset="0"/>
                <a:cs typeface="Calibri Light" panose="020F0302020204030204" pitchFamily="34" charset="0"/>
              </a:rPr>
              <a:t> Heart Disease Identification    Method Using Machine Learning Classification in E-Healthcare </a:t>
            </a:r>
            <a:r>
              <a:rPr lang="en-IN" sz="2000" dirty="0">
                <a:latin typeface="Calibri Light" panose="020F0302020204030204" pitchFamily="34" charset="0"/>
                <a:ea typeface="Calibri Light" panose="020F0302020204030204" pitchFamily="34" charset="0"/>
                <a:cs typeface="Calibri Light" panose="020F0302020204030204" pitchFamily="34" charset="0"/>
              </a:rPr>
              <a:t>" IEEE, vol.  8, 2020.</a:t>
            </a:r>
          </a:p>
          <a:p>
            <a:pPr marL="0" indent="0">
              <a:buNone/>
            </a:pPr>
            <a:r>
              <a:rPr lang="en-IN" sz="2000" dirty="0">
                <a:latin typeface="Calibri Light" panose="020F0302020204030204" pitchFamily="34" charset="0"/>
                <a:ea typeface="Calibri Light" panose="020F0302020204030204" pitchFamily="34" charset="0"/>
                <a:cs typeface="Calibri Light" panose="020F0302020204030204" pitchFamily="34" charset="0"/>
              </a:rPr>
              <a:t>[2]	H. F. El-</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Sofany</a:t>
            </a:r>
            <a:r>
              <a:rPr lang="en-IN" sz="2000" dirty="0">
                <a:latin typeface="Calibri Light" panose="020F0302020204030204" pitchFamily="34" charset="0"/>
                <a:ea typeface="Calibri Light" panose="020F0302020204030204" pitchFamily="34" charset="0"/>
                <a:cs typeface="Calibri Light" panose="020F0302020204030204" pitchFamily="34" charset="0"/>
              </a:rPr>
              <a:t>, "Heart Attack Prediction using Machine Learning," IEEE, vol. 12, 2024.</a:t>
            </a:r>
          </a:p>
          <a:p>
            <a:pPr marL="0" indent="0">
              <a:buNone/>
            </a:pPr>
            <a:r>
              <a:rPr lang="en-IN" sz="2000" dirty="0">
                <a:latin typeface="Calibri Light" panose="020F0302020204030204" pitchFamily="34" charset="0"/>
                <a:ea typeface="Calibri Light" panose="020F0302020204030204" pitchFamily="34" charset="0"/>
                <a:cs typeface="Calibri Light" panose="020F0302020204030204" pitchFamily="34" charset="0"/>
              </a:rPr>
              <a:t>[3]	D.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Yaso</a:t>
            </a:r>
            <a:r>
              <a:rPr lang="en-IN" sz="2000" dirty="0">
                <a:latin typeface="Calibri Light" panose="020F0302020204030204" pitchFamily="34" charset="0"/>
                <a:ea typeface="Calibri Light" panose="020F0302020204030204" pitchFamily="34" charset="0"/>
                <a:cs typeface="Calibri Light" panose="020F0302020204030204" pitchFamily="34" charset="0"/>
              </a:rPr>
              <a:t>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Omkari</a:t>
            </a:r>
            <a:r>
              <a:rPr lang="en-IN" sz="2000" dirty="0">
                <a:latin typeface="Calibri Light" panose="020F0302020204030204" pitchFamily="34" charset="0"/>
                <a:ea typeface="Calibri Light" panose="020F0302020204030204" pitchFamily="34" charset="0"/>
                <a:cs typeface="Calibri Light" panose="020F0302020204030204" pitchFamily="34" charset="0"/>
              </a:rPr>
              <a:t> and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Kareemulla</a:t>
            </a:r>
            <a:r>
              <a:rPr lang="en-IN" sz="2000" dirty="0">
                <a:latin typeface="Calibri Light" panose="020F0302020204030204" pitchFamily="34" charset="0"/>
                <a:ea typeface="Calibri Light" panose="020F0302020204030204" pitchFamily="34" charset="0"/>
                <a:cs typeface="Calibri Light" panose="020F0302020204030204" pitchFamily="34" charset="0"/>
              </a:rPr>
              <a:t> Shaik, "Cardiovascular Disease Prediction using Two-Layer Voting Model," IEEE, vol. 12, 2024.</a:t>
            </a:r>
          </a:p>
          <a:p>
            <a:pPr marL="0" indent="0">
              <a:buNone/>
            </a:pPr>
            <a:r>
              <a:rPr lang="en-IN" sz="2000" dirty="0">
                <a:latin typeface="Calibri Light" panose="020F0302020204030204" pitchFamily="34" charset="0"/>
                <a:ea typeface="Calibri Light" panose="020F0302020204030204" pitchFamily="34" charset="0"/>
                <a:cs typeface="Calibri Light" panose="020F0302020204030204" pitchFamily="34" charset="0"/>
              </a:rPr>
              <a:t>[4]	S. Mohan et al., "Predicting Heart Diseases Using Machine Learning and Different Data  Classification Techniques," IEEE, vol. 7, 2019.</a:t>
            </a:r>
          </a:p>
          <a:p>
            <a:pPr marL="0" indent="0">
              <a:buNone/>
            </a:pPr>
            <a:r>
              <a:rPr lang="en-IN" sz="2000" dirty="0">
                <a:latin typeface="Calibri Light" panose="020F0302020204030204" pitchFamily="34" charset="0"/>
                <a:ea typeface="Calibri Light" panose="020F0302020204030204" pitchFamily="34" charset="0"/>
                <a:cs typeface="Calibri Light" panose="020F0302020204030204" pitchFamily="34" charset="0"/>
              </a:rPr>
              <a:t>[5]	https://www.who.int/health-topics/cardiovascular-diseases</a:t>
            </a:r>
          </a:p>
          <a:p>
            <a:endParaRPr lang="en-IN" dirty="0"/>
          </a:p>
        </p:txBody>
      </p:sp>
    </p:spTree>
    <p:extLst>
      <p:ext uri="{BB962C8B-B14F-4D97-AF65-F5344CB8AC3E}">
        <p14:creationId xmlns:p14="http://schemas.microsoft.com/office/powerpoint/2010/main" val="25170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1E26-1145-45C9-9542-83073800ED4F}"/>
              </a:ext>
            </a:extLst>
          </p:cNvPr>
          <p:cNvSpPr>
            <a:spLocks noGrp="1"/>
          </p:cNvSpPr>
          <p:nvPr>
            <p:ph type="title"/>
          </p:nvPr>
        </p:nvSpPr>
        <p:spPr>
          <a:xfrm>
            <a:off x="1561205" y="2259956"/>
            <a:ext cx="10018713" cy="1752599"/>
          </a:xfrm>
        </p:spPr>
        <p:txBody>
          <a:bodyPr>
            <a:normAutofit/>
          </a:bodyPr>
          <a:lstStyle/>
          <a:p>
            <a:r>
              <a:rPr lang="en-US" sz="8800" dirty="0">
                <a:solidFill>
                  <a:schemeClr val="accent1">
                    <a:lumMod val="75000"/>
                  </a:schemeClr>
                </a:solidFill>
                <a:latin typeface="Algerian" panose="04020705040A02060702" pitchFamily="82" charset="0"/>
              </a:rPr>
              <a:t>THANK YOU</a:t>
            </a:r>
            <a:endParaRPr lang="en-IN" sz="8800" dirty="0">
              <a:solidFill>
                <a:schemeClr val="accent1">
                  <a:lumMod val="75000"/>
                </a:schemeClr>
              </a:solidFill>
              <a:latin typeface="Algerian" panose="04020705040A02060702" pitchFamily="82" charset="0"/>
            </a:endParaRPr>
          </a:p>
        </p:txBody>
      </p:sp>
    </p:spTree>
    <p:extLst>
      <p:ext uri="{BB962C8B-B14F-4D97-AF65-F5344CB8AC3E}">
        <p14:creationId xmlns:p14="http://schemas.microsoft.com/office/powerpoint/2010/main" val="399912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A95F-FFFD-48CE-2D91-5328031931B4}"/>
              </a:ext>
            </a:extLst>
          </p:cNvPr>
          <p:cNvSpPr>
            <a:spLocks noGrp="1"/>
          </p:cNvSpPr>
          <p:nvPr>
            <p:ph type="title"/>
          </p:nvPr>
        </p:nvSpPr>
        <p:spPr>
          <a:xfrm>
            <a:off x="7402286" y="293914"/>
            <a:ext cx="4789713" cy="544286"/>
          </a:xfrm>
        </p:spPr>
        <p:txBody>
          <a:bodyPr>
            <a:normAutofit/>
          </a:bodyPr>
          <a:lstStyle/>
          <a:p>
            <a:r>
              <a:rPr lang="en-IN" sz="2800" b="1" dirty="0">
                <a:solidFill>
                  <a:srgbClr val="C00000"/>
                </a:solidFill>
                <a:latin typeface="Georgia" panose="02040502050405020303" pitchFamily="18" charset="0"/>
              </a:rPr>
              <a:t>RELATED WORKS</a:t>
            </a:r>
            <a:endParaRPr lang="en-IN" sz="2800" dirty="0"/>
          </a:p>
        </p:txBody>
      </p:sp>
      <p:sp>
        <p:nvSpPr>
          <p:cNvPr id="3" name="Content Placeholder 2">
            <a:extLst>
              <a:ext uri="{FF2B5EF4-FFF2-40B4-BE49-F238E27FC236}">
                <a16:creationId xmlns:a16="http://schemas.microsoft.com/office/drawing/2014/main" id="{AAD8641A-08D3-AB95-73F2-735D46E4BDD9}"/>
              </a:ext>
            </a:extLst>
          </p:cNvPr>
          <p:cNvSpPr>
            <a:spLocks noGrp="1"/>
          </p:cNvSpPr>
          <p:nvPr>
            <p:ph idx="1"/>
          </p:nvPr>
        </p:nvSpPr>
        <p:spPr>
          <a:xfrm>
            <a:off x="2098508" y="794658"/>
            <a:ext cx="9473006" cy="5823857"/>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Heart Disease Prediction using Machine Learning - (2019)</a:t>
            </a:r>
            <a:r>
              <a:rPr lang="en-US" sz="2000" dirty="0">
                <a:latin typeface="Times New Roman" panose="02020603050405020304" pitchFamily="18" charset="0"/>
                <a:cs typeface="Times New Roman" panose="02020603050405020304" pitchFamily="18" charset="0"/>
              </a:rPr>
              <a:t>[5]</a:t>
            </a:r>
            <a:br>
              <a:rPr lang="en-US" sz="2000" dirty="0">
                <a:latin typeface="Times New Roman" panose="02020603050405020304" pitchFamily="18" charset="0"/>
                <a:cs typeface="Times New Roman" panose="02020603050405020304" pitchFamily="18" charset="0"/>
              </a:rPr>
            </a:br>
            <a:r>
              <a:rPr lang="en-IN" sz="2000" b="0" i="0" dirty="0">
                <a:solidFill>
                  <a:srgbClr val="222222"/>
                </a:solidFill>
                <a:effectLst/>
                <a:latin typeface="Times New Roman" panose="02020603050405020304" pitchFamily="18" charset="0"/>
                <a:cs typeface="Times New Roman" panose="02020603050405020304" pitchFamily="18" charset="0"/>
              </a:rPr>
              <a:t>Abhijeet Jagtap, Priya </a:t>
            </a:r>
            <a:r>
              <a:rPr lang="en-IN" sz="2000" b="0" i="0" dirty="0" err="1">
                <a:solidFill>
                  <a:srgbClr val="222222"/>
                </a:solidFill>
                <a:effectLst/>
                <a:latin typeface="Times New Roman" panose="02020603050405020304" pitchFamily="18" charset="0"/>
                <a:cs typeface="Times New Roman" panose="02020603050405020304" pitchFamily="18" charset="0"/>
              </a:rPr>
              <a:t>Malewadkar</a:t>
            </a:r>
            <a:r>
              <a:rPr lang="en-IN" sz="2000" b="0" i="0" dirty="0">
                <a:solidFill>
                  <a:srgbClr val="222222"/>
                </a:solidFill>
                <a:effectLst/>
                <a:latin typeface="Times New Roman" panose="02020603050405020304" pitchFamily="18" charset="0"/>
                <a:cs typeface="Times New Roman" panose="02020603050405020304" pitchFamily="18" charset="0"/>
              </a:rPr>
              <a:t>, Omkar </a:t>
            </a:r>
            <a:r>
              <a:rPr lang="en-IN" sz="2000" b="0" i="0" dirty="0" err="1">
                <a:solidFill>
                  <a:srgbClr val="222222"/>
                </a:solidFill>
                <a:effectLst/>
                <a:latin typeface="Times New Roman" panose="02020603050405020304" pitchFamily="18" charset="0"/>
                <a:cs typeface="Times New Roman" panose="02020603050405020304" pitchFamily="18" charset="0"/>
              </a:rPr>
              <a:t>Baswat</a:t>
            </a:r>
            <a:r>
              <a:rPr lang="en-IN" sz="2000" b="0" i="0" dirty="0">
                <a:solidFill>
                  <a:srgbClr val="222222"/>
                </a:solidFill>
                <a:effectLst/>
                <a:latin typeface="Times New Roman" panose="02020603050405020304" pitchFamily="18" charset="0"/>
                <a:cs typeface="Times New Roman" panose="02020603050405020304" pitchFamily="18" charset="0"/>
              </a:rPr>
              <a:t>, </a:t>
            </a:r>
            <a:r>
              <a:rPr lang="en-IN" sz="2000" b="0" i="0" dirty="0" err="1">
                <a:solidFill>
                  <a:srgbClr val="222222"/>
                </a:solidFill>
                <a:effectLst/>
                <a:latin typeface="Times New Roman" panose="02020603050405020304" pitchFamily="18" charset="0"/>
                <a:cs typeface="Times New Roman" panose="02020603050405020304" pitchFamily="18" charset="0"/>
              </a:rPr>
              <a:t>Harshali</a:t>
            </a:r>
            <a:r>
              <a:rPr lang="en-IN" sz="2000" b="0" i="0" dirty="0">
                <a:solidFill>
                  <a:srgbClr val="222222"/>
                </a:solidFill>
                <a:effectLst/>
                <a:latin typeface="Times New Roman" panose="02020603050405020304" pitchFamily="18" charset="0"/>
                <a:cs typeface="Times New Roman" panose="02020603050405020304" pitchFamily="18" charset="0"/>
              </a:rPr>
              <a:t> </a:t>
            </a:r>
            <a:r>
              <a:rPr lang="en-IN" sz="2000" b="0" i="0" dirty="0" err="1">
                <a:solidFill>
                  <a:srgbClr val="222222"/>
                </a:solidFill>
                <a:effectLst/>
                <a:latin typeface="Times New Roman" panose="02020603050405020304" pitchFamily="18" charset="0"/>
                <a:cs typeface="Times New Roman" panose="02020603050405020304" pitchFamily="18" charset="0"/>
              </a:rPr>
              <a:t>Rambade</a:t>
            </a:r>
            <a:endParaRPr lang="en-IN" sz="2000" b="0" i="0" dirty="0">
              <a:solidFill>
                <a:srgbClr val="222222"/>
              </a:solidFill>
              <a:effectLst/>
              <a:latin typeface="Times New Roman" panose="02020603050405020304" pitchFamily="18" charset="0"/>
              <a:cs typeface="Times New Roman" panose="02020603050405020304" pitchFamily="18" charset="0"/>
            </a:endParaRPr>
          </a:p>
          <a:p>
            <a:pPr marL="0" indent="0" algn="just">
              <a:buNone/>
            </a:pPr>
            <a:r>
              <a:rPr lang="en-US" sz="1800"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This project develops a web-based application to predict heart disease using machine learning. It utilizes datasets like Kaggle and Cleveland Heart Disease to train models, primarily SVM, to analyze patient data and predict the likelihood of heart disease, aiming to improve diagnostic efficiency and reduce costs.</a:t>
            </a:r>
          </a:p>
          <a:p>
            <a:pPr marL="0" indent="0" algn="just">
              <a:buNone/>
            </a:pPr>
            <a:r>
              <a:rPr lang="en-US" sz="1800" b="1" i="0" u="sng"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Machine Learning Algorithms</a:t>
            </a:r>
            <a:r>
              <a:rPr lang="en-US" sz="1800" b="1"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 </a:t>
            </a:r>
          </a:p>
          <a:p>
            <a:pPr marL="0" indent="0" algn="just">
              <a:buNone/>
            </a:pPr>
            <a:r>
              <a:rPr lang="en-US" sz="1800"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	 Support Vector Machine (SVM), Logistic Regression, and Naïve Bayes</a:t>
            </a:r>
            <a:br>
              <a:rPr lang="en-US" sz="1800"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br>
            <a:r>
              <a:rPr lang="en-US" sz="1800" b="1" i="0" u="sng"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Limitations:</a:t>
            </a:r>
          </a:p>
          <a:p>
            <a:pPr lvl="1" algn="just">
              <a:buSzPct val="120000"/>
              <a:buFont typeface="Wingdings" panose="05000000000000000000" pitchFamily="2" charset="2"/>
              <a:buChar char="§"/>
            </a:pPr>
            <a:r>
              <a:rPr lang="en-US" sz="1800" b="0" i="0" u="sng"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Data Quality</a:t>
            </a:r>
            <a:r>
              <a:rPr lang="en-US" sz="1800"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  Missing or inconsistent data may affect prediction accuracy.</a:t>
            </a:r>
          </a:p>
          <a:p>
            <a:pPr lvl="1" algn="just">
              <a:buSzPct val="120000"/>
              <a:buFont typeface="Wingdings" panose="05000000000000000000" pitchFamily="2" charset="2"/>
              <a:buChar char="§"/>
            </a:pPr>
            <a:r>
              <a:rPr lang="en-US" sz="1800" b="0" i="0" u="sng"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Model Interpretability</a:t>
            </a:r>
            <a:r>
              <a:rPr lang="en-US" sz="1800"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  SVM is a "black-box" model, making results hard to explain.</a:t>
            </a:r>
          </a:p>
          <a:p>
            <a:pPr lvl="1" algn="just">
              <a:buSzPct val="120000"/>
              <a:buFont typeface="Wingdings" panose="05000000000000000000" pitchFamily="2" charset="2"/>
              <a:buChar char="§"/>
            </a:pPr>
            <a:r>
              <a:rPr lang="en-US" sz="1800" b="0" i="0" u="sng"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Generalization:</a:t>
            </a:r>
            <a:r>
              <a:rPr lang="en-US" sz="1800"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  The model may not apply universally across all populations or regions.</a:t>
            </a:r>
          </a:p>
          <a:p>
            <a:pPr lvl="1" algn="just">
              <a:buSzPct val="120000"/>
              <a:buFont typeface="Wingdings" panose="05000000000000000000" pitchFamily="2" charset="2"/>
              <a:buChar char="§"/>
            </a:pPr>
            <a:r>
              <a:rPr lang="en-US" sz="1800" b="0" i="0" u="sng"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Bias in Data</a:t>
            </a:r>
            <a:r>
              <a:rPr lang="en-US" sz="1800"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  The dataset may have biases that affect prediction fairness.</a:t>
            </a:r>
          </a:p>
          <a:p>
            <a:pPr lvl="1" algn="just">
              <a:buSzPct val="120000"/>
              <a:buFont typeface="Wingdings" panose="05000000000000000000" pitchFamily="2" charset="2"/>
              <a:buChar char="§"/>
            </a:pPr>
            <a:r>
              <a:rPr lang="en-US" sz="1800" b="0" i="0" u="sng"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Scalability</a:t>
            </a:r>
            <a:r>
              <a:rPr lang="en-US" sz="1800"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 The system may struggle with large datasets or future data growth</a:t>
            </a:r>
            <a:r>
              <a:rPr lang="en-US" sz="1900"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t>.</a:t>
            </a:r>
            <a:br>
              <a:rPr lang="en-US"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rPr>
            </a:br>
            <a:endParaRPr lang="en-US" b="0" i="0" dirty="0">
              <a:solidFill>
                <a:srgbClr val="222222"/>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587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1000"/>
                                        <p:tgtEl>
                                          <p:spTgt spid="3">
                                            <p:txEl>
                                              <p:pRg st="8" end="8"/>
                                            </p:txEl>
                                          </p:spTgt>
                                        </p:tgtEl>
                                      </p:cBhvr>
                                    </p:animEffect>
                                    <p:anim calcmode="lin" valueType="num">
                                      <p:cBhvr>
                                        <p:cTn id="5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FCBB-1123-1094-B567-B1AC5FCD265B}"/>
              </a:ext>
            </a:extLst>
          </p:cNvPr>
          <p:cNvSpPr>
            <a:spLocks noGrp="1"/>
          </p:cNvSpPr>
          <p:nvPr>
            <p:ph type="title"/>
          </p:nvPr>
        </p:nvSpPr>
        <p:spPr>
          <a:xfrm>
            <a:off x="1484311" y="439069"/>
            <a:ext cx="10018713" cy="935425"/>
          </a:xfrm>
        </p:spPr>
        <p:txBody>
          <a:bodyPr/>
          <a:lstStyle/>
          <a:p>
            <a:r>
              <a:rPr lang="en-US" b="1" u="sng" dirty="0">
                <a:solidFill>
                  <a:srgbClr val="C00000"/>
                </a:solidFill>
                <a:effectLst>
                  <a:outerShdw blurRad="38100" dist="38100" dir="2700000" algn="tl">
                    <a:srgbClr val="000000">
                      <a:alpha val="43137"/>
                    </a:srgbClr>
                  </a:outerShdw>
                </a:effectLst>
                <a:latin typeface="Georgia" panose="02040502050405020303" pitchFamily="18" charset="0"/>
              </a:rPr>
              <a:t>CONTENTS</a:t>
            </a:r>
            <a:endParaRPr lang="en-IN" b="1" u="sng" dirty="0">
              <a:solidFill>
                <a:srgbClr val="C0000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BF35099E-C233-647F-CC71-EC1454B7B8E7}"/>
              </a:ext>
            </a:extLst>
          </p:cNvPr>
          <p:cNvSpPr>
            <a:spLocks noGrp="1"/>
          </p:cNvSpPr>
          <p:nvPr>
            <p:ph idx="1"/>
          </p:nvPr>
        </p:nvSpPr>
        <p:spPr>
          <a:xfrm>
            <a:off x="2465822" y="1174830"/>
            <a:ext cx="8519659" cy="5244101"/>
          </a:xfrm>
        </p:spPr>
        <p:txBody>
          <a:bodyPr>
            <a:normAutofit/>
          </a:bodyPr>
          <a:lstStyle/>
          <a:p>
            <a:pPr lvl="3">
              <a:buClr>
                <a:schemeClr val="tx1"/>
              </a:buClr>
              <a:buFont typeface="Wingdings" panose="05000000000000000000" pitchFamily="2" charset="2"/>
              <a:buChar char="§"/>
            </a:pPr>
            <a:endParaRPr lang="en-IN" sz="2200" i="0" strike="noStrike" dirty="0">
              <a:effectLst/>
              <a:latin typeface="Times New Roman" panose="02020603050405020304" pitchFamily="18" charset="0"/>
              <a:cs typeface="Times New Roman" panose="02020603050405020304" pitchFamily="18" charset="0"/>
            </a:endParaRPr>
          </a:p>
          <a:p>
            <a:pPr lvl="3">
              <a:buClr>
                <a:schemeClr val="tx1"/>
              </a:buClr>
              <a:buFont typeface="Wingdings" panose="05000000000000000000" pitchFamily="2" charset="2"/>
              <a:buChar char="§"/>
            </a:pPr>
            <a:endParaRPr lang="en-IN" sz="2200" i="0" strike="noStrike" dirty="0">
              <a:effectLst/>
              <a:latin typeface="Times New Roman" panose="02020603050405020304" pitchFamily="18" charset="0"/>
              <a:cs typeface="Times New Roman" panose="02020603050405020304" pitchFamily="18" charset="0"/>
            </a:endParaRPr>
          </a:p>
          <a:p>
            <a:pPr lvl="3">
              <a:buClr>
                <a:schemeClr val="tx1"/>
              </a:buClr>
              <a:buSzPct val="133000"/>
              <a:buFont typeface="Wingdings" panose="05000000000000000000" pitchFamily="2" charset="2"/>
              <a:buChar char="§"/>
            </a:pPr>
            <a:r>
              <a:rPr lang="en-IN" sz="2200" i="0" strike="noStrike" dirty="0">
                <a:effectLst/>
                <a:latin typeface="Times New Roman" panose="02020603050405020304" pitchFamily="18" charset="0"/>
                <a:cs typeface="Times New Roman" panose="02020603050405020304" pitchFamily="18" charset="0"/>
              </a:rPr>
              <a:t>   </a:t>
            </a:r>
            <a:r>
              <a:rPr lang="en-IN" sz="2400" i="0" strike="noStrike" dirty="0">
                <a:effectLst/>
                <a:latin typeface="Times New Roman" panose="02020603050405020304" pitchFamily="18" charset="0"/>
                <a:cs typeface="Times New Roman" panose="02020603050405020304" pitchFamily="18" charset="0"/>
              </a:rPr>
              <a:t>Introduction</a:t>
            </a:r>
          </a:p>
          <a:p>
            <a:pPr lvl="3">
              <a:buClr>
                <a:schemeClr val="tx1"/>
              </a:buClr>
              <a:buSzPct val="1330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P</a:t>
            </a:r>
            <a:r>
              <a:rPr lang="en-IN" sz="2400" dirty="0" err="1">
                <a:latin typeface="Times New Roman" panose="02020603050405020304" pitchFamily="18" charset="0"/>
                <a:cs typeface="Times New Roman" panose="02020603050405020304" pitchFamily="18" charset="0"/>
              </a:rPr>
              <a:t>roblem</a:t>
            </a:r>
            <a:r>
              <a:rPr lang="en-IN" sz="2400" dirty="0">
                <a:latin typeface="Times New Roman" panose="02020603050405020304" pitchFamily="18" charset="0"/>
                <a:cs typeface="Times New Roman" panose="02020603050405020304" pitchFamily="18" charset="0"/>
              </a:rPr>
              <a:t> Statement</a:t>
            </a:r>
          </a:p>
          <a:p>
            <a:pPr lvl="3">
              <a:buClr>
                <a:schemeClr val="tx1"/>
              </a:buClr>
              <a:buSzPct val="133000"/>
              <a:buFont typeface="Wingdings" panose="05000000000000000000" pitchFamily="2" charset="2"/>
              <a:buChar char="§"/>
            </a:pPr>
            <a:r>
              <a:rPr lang="en-IN" sz="2400" i="0" strike="noStrike" dirty="0">
                <a:effectLst/>
                <a:latin typeface="Times New Roman" panose="02020603050405020304" pitchFamily="18" charset="0"/>
                <a:cs typeface="Times New Roman" panose="02020603050405020304" pitchFamily="18" charset="0"/>
              </a:rPr>
              <a:t>   Related Works</a:t>
            </a:r>
          </a:p>
          <a:p>
            <a:pPr lvl="3">
              <a:buClr>
                <a:schemeClr val="tx1"/>
              </a:buClr>
              <a:buSzPct val="133000"/>
              <a:buFont typeface="Wingdings" panose="05000000000000000000" pitchFamily="2" charset="2"/>
              <a:buChar char="§"/>
            </a:pPr>
            <a:r>
              <a:rPr lang="en-IN" sz="2400" strike="noStrike" dirty="0">
                <a:effectLst/>
                <a:latin typeface="Times New Roman" panose="02020603050405020304" pitchFamily="18" charset="0"/>
                <a:cs typeface="Times New Roman" panose="02020603050405020304" pitchFamily="18" charset="0"/>
              </a:rPr>
              <a:t>   Summary</a:t>
            </a:r>
            <a:endParaRPr lang="en-IN" sz="2400" dirty="0">
              <a:latin typeface="Times New Roman" panose="02020603050405020304" pitchFamily="18" charset="0"/>
              <a:cs typeface="Times New Roman" panose="02020603050405020304" pitchFamily="18" charset="0"/>
            </a:endParaRPr>
          </a:p>
          <a:p>
            <a:pPr lvl="3">
              <a:buClr>
                <a:schemeClr val="tx1"/>
              </a:buClr>
              <a:buSzPct val="1330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Objectives</a:t>
            </a:r>
          </a:p>
          <a:p>
            <a:pPr lvl="3">
              <a:buClr>
                <a:schemeClr val="tx1"/>
              </a:buClr>
              <a:buSzPct val="1330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Workflow Diagram</a:t>
            </a:r>
          </a:p>
          <a:p>
            <a:pPr lvl="3">
              <a:buClr>
                <a:schemeClr val="tx1"/>
              </a:buClr>
              <a:buSzPct val="1330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Reference</a:t>
            </a:r>
            <a:endParaRPr lang="en-IN" sz="24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83596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9E0F-86F7-DE18-183E-558EDD35816F}"/>
              </a:ext>
            </a:extLst>
          </p:cNvPr>
          <p:cNvSpPr>
            <a:spLocks noGrp="1"/>
          </p:cNvSpPr>
          <p:nvPr>
            <p:ph type="title"/>
          </p:nvPr>
        </p:nvSpPr>
        <p:spPr>
          <a:xfrm>
            <a:off x="2656115" y="217714"/>
            <a:ext cx="7268482" cy="1023257"/>
          </a:xfrm>
        </p:spPr>
        <p:txBody>
          <a:bodyPr>
            <a:normAutofit/>
          </a:bodyPr>
          <a:lstStyle/>
          <a:p>
            <a:r>
              <a:rPr lang="en-IN" b="1" i="0" u="sng" strike="noStrike" dirty="0">
                <a:solidFill>
                  <a:srgbClr val="C00000"/>
                </a:solidFill>
                <a:effectLst>
                  <a:outerShdw blurRad="38100" dist="38100" dir="2700000" algn="tl">
                    <a:srgbClr val="000000">
                      <a:alpha val="43137"/>
                    </a:srgbClr>
                  </a:outerShdw>
                </a:effectLst>
                <a:latin typeface="Georgia" panose="02040502050405020303" pitchFamily="18" charset="0"/>
              </a:rPr>
              <a:t>INTRODUCTION</a:t>
            </a:r>
            <a:endParaRPr lang="en-IN" u="sng" dirty="0">
              <a:solidFill>
                <a:srgbClr val="C00000"/>
              </a:solidFill>
              <a:effectLst>
                <a:outerShdw blurRad="38100" dist="38100" dir="2700000" algn="tl">
                  <a:srgbClr val="000000">
                    <a:alpha val="43137"/>
                  </a:srgbClr>
                </a:outerShdw>
              </a:effectLst>
              <a:latin typeface="Georgia" panose="02040502050405020303" pitchFamily="18" charset="0"/>
            </a:endParaRPr>
          </a:p>
        </p:txBody>
      </p:sp>
      <p:sp>
        <p:nvSpPr>
          <p:cNvPr id="5" name="Rectangle 2">
            <a:extLst>
              <a:ext uri="{FF2B5EF4-FFF2-40B4-BE49-F238E27FC236}">
                <a16:creationId xmlns:a16="http://schemas.microsoft.com/office/drawing/2014/main" id="{80679BB8-CB40-B2C6-CDCD-14356000F114}"/>
              </a:ext>
            </a:extLst>
          </p:cNvPr>
          <p:cNvSpPr>
            <a:spLocks noGrp="1" noChangeArrowheads="1"/>
          </p:cNvSpPr>
          <p:nvPr>
            <p:ph idx="1"/>
          </p:nvPr>
        </p:nvSpPr>
        <p:spPr bwMode="auto">
          <a:xfrm>
            <a:off x="2471059" y="1479281"/>
            <a:ext cx="92310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buFont typeface="Wingdings" panose="05000000000000000000" pitchFamily="2" charset="2"/>
              <a:buChar char="§"/>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WHO[5]: Cardiovascular diseases (CVDs) are the leading global cause of death, with 17.9 million deaths annually.</a:t>
            </a:r>
          </a:p>
          <a:p>
            <a:pPr algn="just" defTabSz="914400" eaLnBrk="0" fontAlgn="base" hangingPunct="0">
              <a:spcBef>
                <a:spcPct val="0"/>
              </a:spcBef>
              <a:spcAft>
                <a:spcPct val="0"/>
              </a:spcAft>
              <a:buClrTx/>
              <a:buSzTx/>
              <a:buFont typeface="Wingdings" panose="05000000000000000000" pitchFamily="2" charset="2"/>
              <a:buChar char="§"/>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Over 80% of CVD deaths are from heart attacks and strokes.</a:t>
            </a:r>
          </a:p>
          <a:p>
            <a:pPr algn="just" defTabSz="914400" eaLnBrk="0" fontAlgn="base" hangingPunct="0">
              <a:spcBef>
                <a:spcPct val="0"/>
              </a:spcBef>
              <a:spcAft>
                <a:spcPct val="0"/>
              </a:spcAft>
              <a:buClrTx/>
              <a:buSzTx/>
              <a:buFont typeface="Wingdings" panose="05000000000000000000" pitchFamily="2" charset="2"/>
              <a:buChar char="§"/>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One third of these deaths occur in people under 70 years old.</a:t>
            </a:r>
          </a:p>
          <a:p>
            <a:pPr algn="just" defTabSz="914400" eaLnBrk="0" fontAlgn="base" hangingPunct="0">
              <a:spcBef>
                <a:spcPct val="0"/>
              </a:spcBef>
              <a:spcAft>
                <a:spcPct val="0"/>
              </a:spcAft>
              <a:buClrTx/>
              <a:buSzTx/>
              <a:buFont typeface="Wingdings" panose="05000000000000000000" pitchFamily="2" charset="2"/>
              <a:buChar char="§"/>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Key behavioral risk factors:</a:t>
            </a:r>
          </a:p>
          <a:p>
            <a:pPr lvl="1" algn="just" defTabSz="914400" eaLnBrk="0" fontAlgn="base" hangingPunct="0">
              <a:spcBef>
                <a:spcPct val="0"/>
              </a:spcBef>
              <a:spcAft>
                <a:spcPct val="0"/>
              </a:spcAft>
              <a:buClrTx/>
              <a:buSzTx/>
            </a:pP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Unhealthy diet</a:t>
            </a:r>
          </a:p>
          <a:p>
            <a:pPr lvl="1" algn="just" defTabSz="914400" eaLnBrk="0" fontAlgn="base" hangingPunct="0">
              <a:spcBef>
                <a:spcPct val="0"/>
              </a:spcBef>
              <a:spcAft>
                <a:spcPct val="0"/>
              </a:spcAft>
              <a:buClrTx/>
              <a:buSzTx/>
            </a:pP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Physical inactivity</a:t>
            </a:r>
          </a:p>
          <a:p>
            <a:pPr lvl="1" algn="just" defTabSz="914400" eaLnBrk="0" fontAlgn="base" hangingPunct="0">
              <a:spcBef>
                <a:spcPct val="0"/>
              </a:spcBef>
              <a:spcAft>
                <a:spcPct val="0"/>
              </a:spcAft>
              <a:buClrTx/>
              <a:buSzTx/>
            </a:pP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Tobacco use</a:t>
            </a:r>
          </a:p>
          <a:p>
            <a:pPr lvl="1" algn="just" defTabSz="914400" eaLnBrk="0" fontAlgn="base" hangingPunct="0">
              <a:spcBef>
                <a:spcPct val="0"/>
              </a:spcBef>
              <a:spcAft>
                <a:spcPct val="0"/>
              </a:spcAft>
              <a:buClrTx/>
              <a:buSzTx/>
            </a:pP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Harmful use of alcohol</a:t>
            </a:r>
          </a:p>
          <a:p>
            <a:pPr algn="just" defTabSz="914400" eaLnBrk="0" fontAlgn="base" hangingPunct="0">
              <a:spcBef>
                <a:spcPct val="0"/>
              </a:spcBef>
              <a:spcAft>
                <a:spcPct val="0"/>
              </a:spcAft>
              <a:buClrTx/>
              <a:buSzTx/>
              <a:buFont typeface="Wingdings" panose="05000000000000000000" pitchFamily="2" charset="2"/>
              <a:buChar char="§"/>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Environmental risk factor: Air pollution</a:t>
            </a:r>
          </a:p>
          <a:p>
            <a:pPr algn="just" defTabSz="914400" eaLnBrk="0" fontAlgn="base" hangingPunct="0">
              <a:spcBef>
                <a:spcPct val="0"/>
              </a:spcBef>
              <a:spcAft>
                <a:spcPct val="0"/>
              </a:spcAft>
              <a:buClrTx/>
              <a:buSzTx/>
              <a:buFont typeface="Wingdings" panose="05000000000000000000" pitchFamily="2" charset="2"/>
              <a:buChar char="§"/>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Identifying and treating high-risk individuals can prevent premature deaths</a:t>
            </a:r>
            <a:r>
              <a:rPr kumimoji="0" lang="en-US" altLang="en-US" i="0" u="none" strike="noStrike" cap="none" normalizeH="0" baseline="0" dirty="0">
                <a:ln>
                  <a:noFill/>
                </a:ln>
                <a:effectLst/>
                <a:latin typeface="Arial" panose="020B0604020202020204" pitchFamily="34" charset="0"/>
              </a:rPr>
              <a:t>.</a:t>
            </a:r>
          </a:p>
        </p:txBody>
      </p:sp>
    </p:spTree>
    <p:extLst>
      <p:ext uri="{BB962C8B-B14F-4D97-AF65-F5344CB8AC3E}">
        <p14:creationId xmlns:p14="http://schemas.microsoft.com/office/powerpoint/2010/main" val="30131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1000"/>
                                        <p:tgtEl>
                                          <p:spTgt spid="5">
                                            <p:txEl>
                                              <p:pRg st="2" end="2"/>
                                            </p:txEl>
                                          </p:spTgt>
                                        </p:tgtEl>
                                      </p:cBhvr>
                                    </p:animEffect>
                                    <p:anim calcmode="lin" valueType="num">
                                      <p:cBhvr>
                                        <p:cTn id="2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1000"/>
                                        <p:tgtEl>
                                          <p:spTgt spid="5">
                                            <p:txEl>
                                              <p:pRg st="3" end="3"/>
                                            </p:txEl>
                                          </p:spTgt>
                                        </p:tgtEl>
                                      </p:cBhvr>
                                    </p:animEffect>
                                    <p:anim calcmode="lin" valueType="num">
                                      <p:cBhvr>
                                        <p:cTn id="2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1000"/>
                                        <p:tgtEl>
                                          <p:spTgt spid="5">
                                            <p:txEl>
                                              <p:pRg st="4" end="4"/>
                                            </p:txEl>
                                          </p:spTgt>
                                        </p:tgtEl>
                                      </p:cBhvr>
                                    </p:animEffect>
                                    <p:anim calcmode="lin" valueType="num">
                                      <p:cBhvr>
                                        <p:cTn id="3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1000"/>
                                        <p:tgtEl>
                                          <p:spTgt spid="5">
                                            <p:txEl>
                                              <p:pRg st="5" end="5"/>
                                            </p:txEl>
                                          </p:spTgt>
                                        </p:tgtEl>
                                      </p:cBhvr>
                                    </p:animEffect>
                                    <p:anim calcmode="lin" valueType="num">
                                      <p:cBhvr>
                                        <p:cTn id="3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1000"/>
                                        <p:tgtEl>
                                          <p:spTgt spid="5">
                                            <p:txEl>
                                              <p:pRg st="7" end="7"/>
                                            </p:txEl>
                                          </p:spTgt>
                                        </p:tgtEl>
                                      </p:cBhvr>
                                    </p:animEffect>
                                    <p:anim calcmode="lin" valueType="num">
                                      <p:cBhvr>
                                        <p:cTn id="4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fade">
                                      <p:cBhvr>
                                        <p:cTn id="52" dur="1000"/>
                                        <p:tgtEl>
                                          <p:spTgt spid="5">
                                            <p:txEl>
                                              <p:pRg st="8" end="8"/>
                                            </p:txEl>
                                          </p:spTgt>
                                        </p:tgtEl>
                                      </p:cBhvr>
                                    </p:animEffect>
                                    <p:anim calcmode="lin" valueType="num">
                                      <p:cBhvr>
                                        <p:cTn id="5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
                                            <p:txEl>
                                              <p:pRg st="9" end="9"/>
                                            </p:txEl>
                                          </p:spTgt>
                                        </p:tgtEl>
                                        <p:attrNameLst>
                                          <p:attrName>style.visibility</p:attrName>
                                        </p:attrNameLst>
                                      </p:cBhvr>
                                      <p:to>
                                        <p:strVal val="visible"/>
                                      </p:to>
                                    </p:set>
                                    <p:animEffect transition="in" filter="fade">
                                      <p:cBhvr>
                                        <p:cTn id="57" dur="1000"/>
                                        <p:tgtEl>
                                          <p:spTgt spid="5">
                                            <p:txEl>
                                              <p:pRg st="9" end="9"/>
                                            </p:txEl>
                                          </p:spTgt>
                                        </p:tgtEl>
                                      </p:cBhvr>
                                    </p:animEffect>
                                    <p:anim calcmode="lin" valueType="num">
                                      <p:cBhvr>
                                        <p:cTn id="5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0ADF-2A3C-BA92-6F44-14ACD5618678}"/>
              </a:ext>
            </a:extLst>
          </p:cNvPr>
          <p:cNvSpPr>
            <a:spLocks noGrp="1"/>
          </p:cNvSpPr>
          <p:nvPr>
            <p:ph type="title"/>
          </p:nvPr>
        </p:nvSpPr>
        <p:spPr/>
        <p:txBody>
          <a:bodyPr/>
          <a:lstStyle/>
          <a:p>
            <a:pPr rtl="0"/>
            <a:br>
              <a:rPr lang="en-IN" dirty="0"/>
            </a:br>
            <a:endParaRPr lang="en-IN" dirty="0"/>
          </a:p>
        </p:txBody>
      </p:sp>
      <p:sp>
        <p:nvSpPr>
          <p:cNvPr id="3" name="Content Placeholder 2">
            <a:extLst>
              <a:ext uri="{FF2B5EF4-FFF2-40B4-BE49-F238E27FC236}">
                <a16:creationId xmlns:a16="http://schemas.microsoft.com/office/drawing/2014/main" id="{76311110-F14A-2772-48FB-B8919443074E}"/>
              </a:ext>
            </a:extLst>
          </p:cNvPr>
          <p:cNvSpPr>
            <a:spLocks noGrp="1"/>
          </p:cNvSpPr>
          <p:nvPr>
            <p:ph idx="1"/>
          </p:nvPr>
        </p:nvSpPr>
        <p:spPr>
          <a:xfrm>
            <a:off x="2035291" y="1703615"/>
            <a:ext cx="9467734" cy="2928256"/>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We are developing a comprehensive web platform for accurate heart disease risk assessment,  predictive analytics, and direct consultation with healthcare professionals. </a:t>
            </a:r>
            <a:endParaRPr lang="en-IN" sz="2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F16DC29-D0FB-F8FD-25D3-445178129BCE}"/>
              </a:ext>
            </a:extLst>
          </p:cNvPr>
          <p:cNvSpPr txBox="1"/>
          <p:nvPr/>
        </p:nvSpPr>
        <p:spPr>
          <a:xfrm>
            <a:off x="3178628" y="865099"/>
            <a:ext cx="7376660" cy="707886"/>
          </a:xfrm>
          <a:prstGeom prst="rect">
            <a:avLst/>
          </a:prstGeom>
          <a:noFill/>
        </p:spPr>
        <p:txBody>
          <a:bodyPr wrap="square">
            <a:spAutoFit/>
          </a:bodyPr>
          <a:lstStyle/>
          <a:p>
            <a:r>
              <a:rPr lang="en-US" sz="4000" b="1" u="sng" dirty="0">
                <a:solidFill>
                  <a:srgbClr val="C00000"/>
                </a:solidFill>
                <a:effectLst>
                  <a:outerShdw blurRad="38100" dist="38100" dir="2700000" algn="tl">
                    <a:srgbClr val="000000">
                      <a:alpha val="43137"/>
                    </a:srgbClr>
                  </a:outerShdw>
                </a:effectLst>
                <a:latin typeface="Georgia" panose="02040502050405020303" pitchFamily="18" charset="0"/>
              </a:rPr>
              <a:t>P</a:t>
            </a:r>
            <a:r>
              <a:rPr lang="en-IN" sz="4000" b="1" u="sng" dirty="0">
                <a:solidFill>
                  <a:srgbClr val="C00000"/>
                </a:solidFill>
                <a:effectLst>
                  <a:outerShdw blurRad="38100" dist="38100" dir="2700000" algn="tl">
                    <a:srgbClr val="000000">
                      <a:alpha val="43137"/>
                    </a:srgbClr>
                  </a:outerShdw>
                </a:effectLst>
                <a:latin typeface="Georgia" panose="02040502050405020303" pitchFamily="18" charset="0"/>
              </a:rPr>
              <a:t>ROBLEM STATEMENT</a:t>
            </a:r>
            <a:endParaRPr lang="en-IN"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1497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89879-912E-D4B3-56A4-8578CFE74448}"/>
              </a:ext>
            </a:extLst>
          </p:cNvPr>
          <p:cNvSpPr>
            <a:spLocks noGrp="1"/>
          </p:cNvSpPr>
          <p:nvPr>
            <p:ph type="title"/>
          </p:nvPr>
        </p:nvSpPr>
        <p:spPr>
          <a:xfrm>
            <a:off x="3763478" y="130618"/>
            <a:ext cx="5907181" cy="643467"/>
          </a:xfrm>
        </p:spPr>
        <p:txBody>
          <a:bodyPr>
            <a:normAutofit/>
          </a:bodyPr>
          <a:lstStyle/>
          <a:p>
            <a:r>
              <a:rPr lang="en-IN" sz="3200" b="1" i="0" u="sng" strike="noStrike" dirty="0">
                <a:solidFill>
                  <a:srgbClr val="C00000"/>
                </a:solidFill>
                <a:effectLst>
                  <a:outerShdw blurRad="38100" dist="38100" dir="2700000" algn="tl">
                    <a:srgbClr val="000000">
                      <a:alpha val="43137"/>
                    </a:srgbClr>
                  </a:outerShdw>
                </a:effectLst>
                <a:latin typeface="Georgia" panose="02040502050405020303" pitchFamily="18" charset="0"/>
              </a:rPr>
              <a:t>RELATED WORKS</a:t>
            </a:r>
            <a:endParaRPr lang="en-IN" sz="3200" dirty="0"/>
          </a:p>
        </p:txBody>
      </p:sp>
      <p:sp>
        <p:nvSpPr>
          <p:cNvPr id="9" name="Rectangle 6">
            <a:extLst>
              <a:ext uri="{FF2B5EF4-FFF2-40B4-BE49-F238E27FC236}">
                <a16:creationId xmlns:a16="http://schemas.microsoft.com/office/drawing/2014/main" id="{C9A6B2AA-7DB5-59D9-0D0B-35A65D0373FE}"/>
              </a:ext>
            </a:extLst>
          </p:cNvPr>
          <p:cNvSpPr>
            <a:spLocks noGrp="1" noChangeArrowheads="1"/>
          </p:cNvSpPr>
          <p:nvPr>
            <p:ph idx="1"/>
          </p:nvPr>
        </p:nvSpPr>
        <p:spPr bwMode="auto">
          <a:xfrm>
            <a:off x="1990846" y="874454"/>
            <a:ext cx="9664861"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lang="en-US" b="1" dirty="0">
                <a:solidFill>
                  <a:schemeClr val="tx1">
                    <a:lumMod val="85000"/>
                    <a:lumOff val="15000"/>
                  </a:schemeClr>
                </a:solidFill>
                <a:latin typeface="Times New Roman" panose="02020603050405020304" pitchFamily="18" charset="0"/>
                <a:cs typeface="Times New Roman" panose="02020603050405020304" pitchFamily="18" charset="0"/>
              </a:rPr>
              <a:t>Heart Disease Identification Method Using Machine Learning Classification in E-Healthcare</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[1]</a:t>
            </a:r>
          </a:p>
          <a:p>
            <a:pPr marL="0" marR="0" lvl="0" indent="0" algn="just" defTabSz="914400" rtl="0" eaLnBrk="0" fontAlgn="base" latinLnBrk="0" hangingPunct="0">
              <a:lnSpc>
                <a:spcPct val="100000"/>
              </a:lnSpc>
              <a:spcBef>
                <a:spcPct val="0"/>
              </a:spcBef>
              <a:spcAft>
                <a:spcPct val="0"/>
              </a:spcAft>
              <a:buClrTx/>
              <a:buSzTx/>
              <a:buNone/>
              <a:tabLst/>
            </a:pPr>
            <a:endParaRPr lang="en-US" sz="2000" b="1" dirty="0">
              <a:solidFill>
                <a:schemeClr val="tx1">
                  <a:lumMod val="85000"/>
                  <a:lumOff val="1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algn="just" defTabSz="914400" eaLnBrk="0" fontAlgn="base" hangingPunct="0">
              <a:spcBef>
                <a:spcPct val="0"/>
              </a:spcBef>
              <a:spcAft>
                <a:spcPct val="0"/>
              </a:spcAft>
              <a:buClr>
                <a:schemeClr val="tx1">
                  <a:lumMod val="95000"/>
                  <a:lumOff val="5000"/>
                </a:schemeClr>
              </a:buClr>
              <a:buSzPct val="110000"/>
              <a:buFont typeface="Wingdings" panose="05000000000000000000" pitchFamily="2" charset="2"/>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Author :</a:t>
            </a:r>
            <a:r>
              <a:rPr lang="en-IN" sz="2000" dirty="0">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IN" sz="2000" dirty="0">
                <a:latin typeface="Calibri Light" panose="020F0302020204030204" pitchFamily="34" charset="0"/>
                <a:ea typeface="Calibri Light" panose="020F0302020204030204" pitchFamily="34" charset="0"/>
                <a:cs typeface="Calibri Light" panose="020F0302020204030204" pitchFamily="34" charset="0"/>
              </a:rPr>
              <a:t>Jian Ping Li Asif Khan, Jalaluddin Khan,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Aminulhaq</a:t>
            </a:r>
            <a:r>
              <a:rPr lang="en-IN" sz="2000" dirty="0">
                <a:latin typeface="Calibri Light" panose="020F0302020204030204" pitchFamily="34" charset="0"/>
                <a:ea typeface="Calibri Light" panose="020F0302020204030204" pitchFamily="34" charset="0"/>
                <a:cs typeface="Calibri Light" panose="020F0302020204030204" pitchFamily="34" charset="0"/>
              </a:rPr>
              <a:t> ,Salah Uddin ,And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Abdussaboor</a:t>
            </a:r>
            <a:endParaRPr kumimoji="0" lang="en-US" altLang="en-US" sz="200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just">
              <a:buClr>
                <a:schemeClr val="tx1">
                  <a:lumMod val="95000"/>
                  <a:lumOff val="5000"/>
                </a:schemeClr>
              </a:buClr>
              <a:buSzPct val="110000"/>
              <a:buFont typeface="Wingdings" panose="05000000000000000000" pitchFamily="2" charset="2"/>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Feature Selection </a:t>
            </a:r>
            <a:r>
              <a:rPr lang="en-IN" sz="2000" b="1" dirty="0">
                <a:latin typeface="Calibri Light" panose="020F0302020204030204" pitchFamily="34" charset="0"/>
                <a:ea typeface="Calibri Light" panose="020F0302020204030204" pitchFamily="34" charset="0"/>
                <a:cs typeface="Calibri Light" panose="020F0302020204030204" pitchFamily="34" charset="0"/>
              </a:rPr>
              <a:t>: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Relief,MRMR,LASSO,LLBFS,Proposed</a:t>
            </a:r>
            <a:r>
              <a:rPr lang="en-IN" sz="2000" dirty="0">
                <a:latin typeface="Calibri Light" panose="020F0302020204030204" pitchFamily="34" charset="0"/>
                <a:ea typeface="Calibri Light" panose="020F0302020204030204" pitchFamily="34" charset="0"/>
                <a:cs typeface="Calibri Light" panose="020F0302020204030204" pitchFamily="34" charset="0"/>
              </a:rPr>
              <a:t>: FCMIM</a:t>
            </a:r>
          </a:p>
          <a:p>
            <a:pPr algn="just">
              <a:buClr>
                <a:schemeClr val="tx1">
                  <a:lumMod val="95000"/>
                  <a:lumOff val="5000"/>
                </a:schemeClr>
              </a:buClr>
              <a:buSzPct val="110000"/>
              <a:buFont typeface="Wingdings" panose="05000000000000000000" pitchFamily="2" charset="2"/>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Classifiers : </a:t>
            </a:r>
            <a:r>
              <a:rPr lang="en-IN" sz="2000" dirty="0">
                <a:latin typeface="Calibri Light" panose="020F0302020204030204" pitchFamily="34" charset="0"/>
                <a:ea typeface="Calibri Light" panose="020F0302020204030204" pitchFamily="34" charset="0"/>
                <a:cs typeface="Calibri Light" panose="020F0302020204030204" pitchFamily="34" charset="0"/>
              </a:rPr>
              <a:t>Logistic Regression ,K-Nearest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Neighbors</a:t>
            </a:r>
            <a:r>
              <a:rPr lang="en-IN" sz="2000" dirty="0">
                <a:latin typeface="Calibri Light" panose="020F0302020204030204" pitchFamily="34" charset="0"/>
                <a:ea typeface="Calibri Light" panose="020F0302020204030204" pitchFamily="34" charset="0"/>
                <a:cs typeface="Calibri Light" panose="020F0302020204030204" pitchFamily="34" charset="0"/>
              </a:rPr>
              <a:t> ,Artificial Neural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Network,Support</a:t>
            </a:r>
            <a:r>
              <a:rPr lang="en-IN" sz="2000" dirty="0">
                <a:latin typeface="Calibri Light" panose="020F0302020204030204" pitchFamily="34" charset="0"/>
                <a:ea typeface="Calibri Light" panose="020F0302020204030204" pitchFamily="34" charset="0"/>
                <a:cs typeface="Calibri Light" panose="020F0302020204030204" pitchFamily="34" charset="0"/>
              </a:rPr>
              <a:t> Vector Machine ,Naive Bayes ,Decision Tree </a:t>
            </a:r>
          </a:p>
          <a:p>
            <a:pPr algn="just">
              <a:buClr>
                <a:schemeClr val="tx1">
                  <a:lumMod val="95000"/>
                  <a:lumOff val="5000"/>
                </a:schemeClr>
              </a:buClr>
              <a:buSzPct val="110000"/>
              <a:buFont typeface="Wingdings" panose="05000000000000000000" pitchFamily="2" charset="2"/>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Dataset : </a:t>
            </a:r>
            <a:r>
              <a:rPr lang="en-IN" sz="2000" dirty="0">
                <a:latin typeface="Calibri Light" panose="020F0302020204030204" pitchFamily="34" charset="0"/>
                <a:ea typeface="Calibri Light" panose="020F0302020204030204" pitchFamily="34" charset="0"/>
                <a:cs typeface="Calibri Light" panose="020F0302020204030204" pitchFamily="34" charset="0"/>
              </a:rPr>
              <a:t>Cleveland Heart Disease dataset</a:t>
            </a:r>
          </a:p>
          <a:p>
            <a:pPr algn="just">
              <a:buClr>
                <a:schemeClr val="tx1">
                  <a:lumMod val="95000"/>
                  <a:lumOff val="5000"/>
                </a:schemeClr>
              </a:buClr>
              <a:buSzPct val="110000"/>
              <a:buFont typeface="Wingdings" panose="05000000000000000000" pitchFamily="2" charset="2"/>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Results</a:t>
            </a:r>
          </a:p>
          <a:p>
            <a:pPr lvl="1" algn="just">
              <a:buClr>
                <a:schemeClr val="tx1">
                  <a:lumMod val="95000"/>
                  <a:lumOff val="5000"/>
                </a:schemeClr>
              </a:buClr>
              <a:buSzPct val="110000"/>
              <a:buFont typeface="Wingdings" panose="05000000000000000000" pitchFamily="2" charset="2"/>
              <a:buChar char="§"/>
            </a:pPr>
            <a:r>
              <a:rPr lang="en-IN" dirty="0">
                <a:latin typeface="Calibri Light" panose="020F0302020204030204" pitchFamily="34" charset="0"/>
                <a:ea typeface="Calibri Light" panose="020F0302020204030204" pitchFamily="34" charset="0"/>
                <a:cs typeface="Calibri Light" panose="020F0302020204030204" pitchFamily="34" charset="0"/>
              </a:rPr>
              <a:t>LR with FCMIM: MCC of 91%,</a:t>
            </a:r>
          </a:p>
          <a:p>
            <a:pPr lvl="1" algn="just">
              <a:buClr>
                <a:schemeClr val="tx1">
                  <a:lumMod val="95000"/>
                  <a:lumOff val="5000"/>
                </a:schemeClr>
              </a:buClr>
              <a:buSzPct val="110000"/>
              <a:buFont typeface="Wingdings" panose="05000000000000000000" pitchFamily="2" charset="2"/>
              <a:buChar char="§"/>
            </a:pPr>
            <a:r>
              <a:rPr lang="en-IN" dirty="0">
                <a:latin typeface="Calibri Light" panose="020F0302020204030204" pitchFamily="34" charset="0"/>
                <a:ea typeface="Calibri Light" panose="020F0302020204030204" pitchFamily="34" charset="0"/>
                <a:cs typeface="Calibri Light" panose="020F0302020204030204" pitchFamily="34" charset="0"/>
              </a:rPr>
              <a:t>SVM with FCMIM: Accuracy of 92.37%,</a:t>
            </a:r>
          </a:p>
          <a:p>
            <a:pPr algn="just">
              <a:buClr>
                <a:schemeClr val="tx1">
                  <a:lumMod val="95000"/>
                  <a:lumOff val="5000"/>
                </a:schemeClr>
              </a:buClr>
              <a:buSzPct val="110000"/>
              <a:buFont typeface="Wingdings" panose="05000000000000000000" pitchFamily="2" charset="2"/>
              <a:buChar char="§"/>
            </a:pPr>
            <a:r>
              <a:rPr lang="en-IN" sz="2000" b="1" dirty="0">
                <a:latin typeface="Calibri Light" panose="020F0302020204030204" pitchFamily="34" charset="0"/>
                <a:ea typeface="Calibri Light" panose="020F0302020204030204" pitchFamily="34" charset="0"/>
                <a:cs typeface="Calibri Light" panose="020F0302020204030204" pitchFamily="34" charset="0"/>
              </a:rPr>
              <a:t>Key Features : </a:t>
            </a:r>
            <a:r>
              <a:rPr lang="en-IN" sz="2000" dirty="0">
                <a:latin typeface="Calibri Light" panose="020F0302020204030204" pitchFamily="34" charset="0"/>
                <a:ea typeface="Calibri Light" panose="020F0302020204030204" pitchFamily="34" charset="0"/>
                <a:cs typeface="Calibri Light" panose="020F0302020204030204" pitchFamily="34" charset="0"/>
              </a:rPr>
              <a:t>Most important: Thallium Scan, type of chest pain, Exercise-induced </a:t>
            </a:r>
            <a:r>
              <a:rPr lang="en-IN" sz="2000" dirty="0" err="1">
                <a:latin typeface="Calibri Light" panose="020F0302020204030204" pitchFamily="34" charset="0"/>
                <a:ea typeface="Calibri Light" panose="020F0302020204030204" pitchFamily="34" charset="0"/>
                <a:cs typeface="Calibri Light" panose="020F0302020204030204" pitchFamily="34" charset="0"/>
              </a:rPr>
              <a:t>Angina,Not</a:t>
            </a:r>
            <a:r>
              <a:rPr lang="en-IN" sz="2000" dirty="0">
                <a:latin typeface="Calibri Light" panose="020F0302020204030204" pitchFamily="34" charset="0"/>
                <a:ea typeface="Calibri Light" panose="020F0302020204030204" pitchFamily="34" charset="0"/>
                <a:cs typeface="Calibri Light" panose="020F0302020204030204" pitchFamily="34" charset="0"/>
              </a:rPr>
              <a:t> suitable: Fasting Blood Sugar (FBS)</a:t>
            </a:r>
          </a:p>
        </p:txBody>
      </p:sp>
    </p:spTree>
    <p:extLst>
      <p:ext uri="{BB962C8B-B14F-4D97-AF65-F5344CB8AC3E}">
        <p14:creationId xmlns:p14="http://schemas.microsoft.com/office/powerpoint/2010/main" val="56771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anim calcmode="lin" valueType="num">
                                      <p:cBhvr>
                                        <p:cTn id="1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1000"/>
                                        <p:tgtEl>
                                          <p:spTgt spid="9">
                                            <p:txEl>
                                              <p:pRg st="3" end="3"/>
                                            </p:txEl>
                                          </p:spTgt>
                                        </p:tgtEl>
                                      </p:cBhvr>
                                    </p:animEffect>
                                    <p:anim calcmode="lin" valueType="num">
                                      <p:cBhvr>
                                        <p:cTn id="2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1000"/>
                                        <p:tgtEl>
                                          <p:spTgt spid="9">
                                            <p:txEl>
                                              <p:pRg st="4" end="4"/>
                                            </p:txEl>
                                          </p:spTgt>
                                        </p:tgtEl>
                                      </p:cBhvr>
                                    </p:animEffect>
                                    <p:anim calcmode="lin" valueType="num">
                                      <p:cBhvr>
                                        <p:cTn id="28"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1000"/>
                                        <p:tgtEl>
                                          <p:spTgt spid="9">
                                            <p:txEl>
                                              <p:pRg st="5" end="5"/>
                                            </p:txEl>
                                          </p:spTgt>
                                        </p:tgtEl>
                                      </p:cBhvr>
                                    </p:animEffect>
                                    <p:anim calcmode="lin" valueType="num">
                                      <p:cBhvr>
                                        <p:cTn id="33"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9">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1000"/>
                                        <p:tgtEl>
                                          <p:spTgt spid="9">
                                            <p:txEl>
                                              <p:pRg st="6" end="6"/>
                                            </p:txEl>
                                          </p:spTgt>
                                        </p:tgtEl>
                                      </p:cBhvr>
                                    </p:animEffect>
                                    <p:anim calcmode="lin" valueType="num">
                                      <p:cBhvr>
                                        <p:cTn id="38"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9">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1000"/>
                                        <p:tgtEl>
                                          <p:spTgt spid="9">
                                            <p:txEl>
                                              <p:pRg st="7" end="7"/>
                                            </p:txEl>
                                          </p:spTgt>
                                        </p:tgtEl>
                                      </p:cBhvr>
                                    </p:animEffect>
                                    <p:anim calcmode="lin" valueType="num">
                                      <p:cBhvr>
                                        <p:cTn id="43"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1000"/>
                                        <p:tgtEl>
                                          <p:spTgt spid="9">
                                            <p:txEl>
                                              <p:pRg st="8" end="8"/>
                                            </p:txEl>
                                          </p:spTgt>
                                        </p:tgtEl>
                                      </p:cBhvr>
                                    </p:animEffect>
                                    <p:anim calcmode="lin" valueType="num">
                                      <p:cBhvr>
                                        <p:cTn id="48"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9">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1000"/>
                                        <p:tgtEl>
                                          <p:spTgt spid="9">
                                            <p:txEl>
                                              <p:pRg st="9" end="9"/>
                                            </p:txEl>
                                          </p:spTgt>
                                        </p:tgtEl>
                                      </p:cBhvr>
                                    </p:animEffect>
                                    <p:anim calcmode="lin" valueType="num">
                                      <p:cBhvr>
                                        <p:cTn id="53"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10BA4-211C-FD70-F777-3970E62ED2BB}"/>
              </a:ext>
            </a:extLst>
          </p:cNvPr>
          <p:cNvSpPr>
            <a:spLocks noGrp="1"/>
          </p:cNvSpPr>
          <p:nvPr>
            <p:ph type="title"/>
          </p:nvPr>
        </p:nvSpPr>
        <p:spPr>
          <a:xfrm>
            <a:off x="2299813" y="35343"/>
            <a:ext cx="9132425" cy="727965"/>
          </a:xfrm>
        </p:spPr>
        <p:txBody>
          <a:bodyPr>
            <a:normAutofit/>
          </a:bodyPr>
          <a:lstStyle/>
          <a:p>
            <a:r>
              <a:rPr lang="en-IN" sz="2800" b="1" i="0" u="sng" strike="noStrike" dirty="0">
                <a:solidFill>
                  <a:srgbClr val="C00000"/>
                </a:solidFill>
                <a:effectLst>
                  <a:outerShdw blurRad="38100" dist="38100" dir="2700000" algn="tl">
                    <a:srgbClr val="000000">
                      <a:alpha val="43137"/>
                    </a:srgbClr>
                  </a:outerShdw>
                </a:effectLst>
                <a:latin typeface="Georgia" panose="02040502050405020303" pitchFamily="18" charset="0"/>
              </a:rPr>
              <a:t>RELATED WORKS </a:t>
            </a:r>
            <a:r>
              <a:rPr lang="en-IN" sz="2800" b="1" i="0" strike="noStrike" dirty="0">
                <a:solidFill>
                  <a:srgbClr val="C00000"/>
                </a:solidFill>
                <a:effectLst>
                  <a:outerShdw blurRad="38100" dist="38100" dir="2700000" algn="tl">
                    <a:srgbClr val="000000">
                      <a:alpha val="43137"/>
                    </a:srgbClr>
                  </a:outerShdw>
                </a:effectLst>
                <a:latin typeface="Georgia" panose="02040502050405020303" pitchFamily="18" charset="0"/>
              </a:rPr>
              <a:t>(CONT)</a:t>
            </a:r>
            <a:endParaRPr lang="en-IN" sz="2800" b="1" u="sng" dirty="0">
              <a:solidFill>
                <a:srgbClr val="C00000"/>
              </a:solidFill>
              <a:effectLst>
                <a:outerShdw blurRad="38100" dist="38100" dir="2700000" algn="tl">
                  <a:srgbClr val="000000">
                    <a:alpha val="43137"/>
                  </a:srgbClr>
                </a:outerShdw>
              </a:effectLst>
              <a:latin typeface="Georgia" panose="02040502050405020303" pitchFamily="18" charset="0"/>
            </a:endParaRPr>
          </a:p>
        </p:txBody>
      </p:sp>
      <p:sp>
        <p:nvSpPr>
          <p:cNvPr id="3" name="Content Placeholder 2">
            <a:extLst>
              <a:ext uri="{FF2B5EF4-FFF2-40B4-BE49-F238E27FC236}">
                <a16:creationId xmlns:a16="http://schemas.microsoft.com/office/drawing/2014/main" id="{3F2C0F7D-62BA-2571-D68B-AE39104144D6}"/>
              </a:ext>
            </a:extLst>
          </p:cNvPr>
          <p:cNvSpPr>
            <a:spLocks noGrp="1"/>
          </p:cNvSpPr>
          <p:nvPr>
            <p:ph idx="1"/>
          </p:nvPr>
        </p:nvSpPr>
        <p:spPr>
          <a:xfrm>
            <a:off x="1990844" y="993976"/>
            <a:ext cx="9560692" cy="5240438"/>
          </a:xfrm>
        </p:spPr>
        <p:txBody>
          <a:bodyPr>
            <a:normAutofit fontScale="92500" lnSpcReduction="20000"/>
          </a:bodyPr>
          <a:lstStyle/>
          <a:p>
            <a:pPr marL="0" lvl="0" indent="0" algn="ctr">
              <a:spcBef>
                <a:spcPts val="0"/>
              </a:spcBef>
              <a:spcAft>
                <a:spcPts val="0"/>
              </a:spcAft>
              <a:buSzPts val="3480"/>
              <a:buNone/>
            </a:pPr>
            <a:r>
              <a:rPr lang="en-IN" sz="2600" b="1" dirty="0">
                <a:latin typeface="Times New Roman"/>
                <a:ea typeface="Times New Roman"/>
                <a:cs typeface="Times New Roman"/>
                <a:sym typeface="Times New Roman"/>
              </a:rPr>
              <a:t>Predicting Heart Diseases Using Machine Learning and different Data Classification Techniques</a:t>
            </a:r>
            <a:r>
              <a:rPr lang="en-IN" sz="2600" dirty="0">
                <a:latin typeface="Times New Roman"/>
                <a:ea typeface="Times New Roman"/>
                <a:cs typeface="Times New Roman"/>
                <a:sym typeface="Times New Roman"/>
              </a:rPr>
              <a:t>[2]</a:t>
            </a:r>
          </a:p>
          <a:p>
            <a:pPr marL="0" lvl="0" indent="0" algn="ctr">
              <a:spcBef>
                <a:spcPts val="0"/>
              </a:spcBef>
              <a:spcAft>
                <a:spcPts val="0"/>
              </a:spcAft>
              <a:buSzPts val="3480"/>
              <a:buNone/>
            </a:pPr>
            <a:endParaRPr lang="en-IN" sz="2600" dirty="0"/>
          </a:p>
          <a:p>
            <a:pPr lvl="0" algn="just">
              <a:spcBef>
                <a:spcPts val="1000"/>
              </a:spcBef>
              <a:spcAft>
                <a:spcPts val="0"/>
              </a:spcAft>
              <a:buClr>
                <a:schemeClr val="dk1"/>
              </a:buClr>
              <a:buSzPts val="2900"/>
              <a:buFont typeface="Noto Sans Symbols"/>
              <a:buChar char="▪"/>
            </a:pPr>
            <a:r>
              <a:rPr lang="en-IN" sz="22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Author : </a:t>
            </a:r>
            <a:r>
              <a:rPr lang="en-IN" sz="22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Hosam</a:t>
            </a:r>
            <a:r>
              <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rPr>
              <a:t> F. El-</a:t>
            </a:r>
            <a:r>
              <a:rPr lang="en-IN" sz="22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Sofany</a:t>
            </a:r>
            <a:endPar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lvl="0" algn="just">
              <a:spcBef>
                <a:spcPts val="1000"/>
              </a:spcBef>
              <a:spcAft>
                <a:spcPts val="0"/>
              </a:spcAft>
              <a:buClr>
                <a:schemeClr val="dk1"/>
              </a:buClr>
              <a:buSzPts val="2900"/>
              <a:buFont typeface="Noto Sans Symbols"/>
              <a:buChar char="▪"/>
            </a:pPr>
            <a:r>
              <a:rPr lang="en-IN" sz="22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Feature Selection : </a:t>
            </a:r>
            <a:r>
              <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rPr>
              <a:t>Chi-</a:t>
            </a:r>
            <a:r>
              <a:rPr lang="en-IN" sz="22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square,ANOVA,Mutual</a:t>
            </a:r>
            <a:r>
              <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rPr>
              <a:t> Information(MI).</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a:spcBef>
                <a:spcPts val="1000"/>
              </a:spcBef>
              <a:spcAft>
                <a:spcPts val="0"/>
              </a:spcAft>
              <a:buClr>
                <a:schemeClr val="dk1"/>
              </a:buClr>
              <a:buSzPts val="2900"/>
              <a:buFont typeface="Noto Sans Symbols"/>
              <a:buChar char="▪"/>
            </a:pPr>
            <a:r>
              <a:rPr lang="en-IN" sz="22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Classifiers: </a:t>
            </a:r>
            <a:r>
              <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rPr>
              <a:t>Naive </a:t>
            </a:r>
            <a:r>
              <a:rPr lang="en-IN" sz="22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Bayes,SVM,Voting,XGBoost,AdaBoost,Bagging,DT,KNN,RF,LR</a:t>
            </a:r>
            <a:r>
              <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rPr>
              <a:t>.</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a:spcBef>
                <a:spcPts val="1000"/>
              </a:spcBef>
              <a:spcAft>
                <a:spcPts val="0"/>
              </a:spcAft>
              <a:buClr>
                <a:schemeClr val="dk1"/>
              </a:buClr>
              <a:buSzPts val="2900"/>
              <a:buFont typeface="Noto Sans Symbols"/>
              <a:buChar char="▪"/>
            </a:pPr>
            <a:r>
              <a:rPr lang="en-IN" sz="22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Dataset: </a:t>
            </a:r>
            <a:r>
              <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rPr>
              <a:t>Private dataset(200 samples),Publicly available, combined.</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a:spcBef>
                <a:spcPts val="1000"/>
              </a:spcBef>
              <a:spcAft>
                <a:spcPts val="0"/>
              </a:spcAft>
              <a:buClr>
                <a:schemeClr val="dk1"/>
              </a:buClr>
              <a:buSzPts val="2900"/>
              <a:buFont typeface="Noto Sans Symbols"/>
              <a:buChar char="▪"/>
            </a:pPr>
            <a:r>
              <a:rPr lang="en-IN" sz="22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Results:</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lvl="1" algn="just">
              <a:spcBef>
                <a:spcPts val="1000"/>
              </a:spcBef>
              <a:spcAft>
                <a:spcPts val="0"/>
              </a:spcAft>
              <a:buClr>
                <a:schemeClr val="dk1"/>
              </a:buClr>
              <a:buSzPts val="2900"/>
              <a:buFont typeface="Noto Sans Symbols"/>
              <a:buChar char="▪"/>
            </a:pPr>
            <a:r>
              <a:rPr lang="en-IN" sz="22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Best classifier: </a:t>
            </a:r>
            <a:r>
              <a:rPr lang="en-IN" sz="22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XGBoost</a:t>
            </a:r>
            <a:endPar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lvl="1" algn="just">
              <a:spcBef>
                <a:spcPts val="1000"/>
              </a:spcBef>
              <a:spcAft>
                <a:spcPts val="0"/>
              </a:spcAft>
              <a:buClr>
                <a:schemeClr val="dk1"/>
              </a:buClr>
              <a:buSzPts val="2900"/>
              <a:buFont typeface="Noto Sans Symbols"/>
              <a:buChar char="▪"/>
            </a:pPr>
            <a:r>
              <a:rPr lang="en-IN" sz="22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Best feature subset: </a:t>
            </a:r>
            <a:r>
              <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rPr>
              <a:t>SF-2</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lvl="1" algn="just">
              <a:spcBef>
                <a:spcPts val="1000"/>
              </a:spcBef>
              <a:spcAft>
                <a:spcPts val="0"/>
              </a:spcAft>
              <a:buClr>
                <a:schemeClr val="dk1"/>
              </a:buClr>
              <a:buSzPts val="2900"/>
              <a:buFont typeface="Noto Sans Symbols"/>
              <a:buChar char="▪"/>
            </a:pPr>
            <a:r>
              <a:rPr lang="en-IN" sz="22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Accuracy :</a:t>
            </a:r>
            <a:r>
              <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rPr>
              <a:t>97.57%</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a:spcBef>
                <a:spcPts val="1000"/>
              </a:spcBef>
              <a:spcAft>
                <a:spcPts val="0"/>
              </a:spcAft>
              <a:buClr>
                <a:schemeClr val="dk1"/>
              </a:buClr>
              <a:buSzPts val="2900"/>
              <a:buFont typeface="Noto Sans Symbols"/>
              <a:buChar char="▪"/>
            </a:pPr>
            <a:r>
              <a:rPr lang="en-IN" sz="22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Key features: </a:t>
            </a:r>
            <a:r>
              <a:rPr lang="en-IN" sz="2200" dirty="0">
                <a:latin typeface="Calibri Light" panose="020F0302020204030204" pitchFamily="34" charset="0"/>
                <a:ea typeface="Calibri Light" panose="020F0302020204030204" pitchFamily="34" charset="0"/>
                <a:cs typeface="Calibri Light" panose="020F0302020204030204" pitchFamily="34" charset="0"/>
                <a:sym typeface="Times New Roman"/>
              </a:rPr>
              <a:t>private dataset from Egyptian hospitals, combination of feature selection methods and ML classifiers, Mobile app for heart disease prediction.</a:t>
            </a:r>
            <a:endParaRPr lang="en-IN" sz="2200" dirty="0">
              <a:latin typeface="Calibri Light" panose="020F0302020204030204" pitchFamily="34" charset="0"/>
              <a:ea typeface="Calibri Light" panose="020F0302020204030204" pitchFamily="34" charset="0"/>
              <a:cs typeface="Calibri Light" panose="020F0302020204030204" pitchFamily="34" charset="0"/>
            </a:endParaRPr>
          </a:p>
          <a:p>
            <a:pPr marL="0" indent="0" algn="just">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9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BE17-91DF-EA05-5ADD-3927EE51B594}"/>
              </a:ext>
            </a:extLst>
          </p:cNvPr>
          <p:cNvSpPr>
            <a:spLocks noGrp="1"/>
          </p:cNvSpPr>
          <p:nvPr>
            <p:ph type="title"/>
          </p:nvPr>
        </p:nvSpPr>
        <p:spPr>
          <a:xfrm>
            <a:off x="1493672" y="26043"/>
            <a:ext cx="10018713" cy="737886"/>
          </a:xfrm>
        </p:spPr>
        <p:txBody>
          <a:bodyPr>
            <a:normAutofit/>
          </a:bodyPr>
          <a:lstStyle/>
          <a:p>
            <a:r>
              <a:rPr lang="en-IN" sz="2800" b="1" i="0" u="sng" strike="noStrike" dirty="0">
                <a:solidFill>
                  <a:srgbClr val="C00000"/>
                </a:solidFill>
                <a:effectLst>
                  <a:outerShdw blurRad="38100" dist="38100" dir="2700000" algn="tl">
                    <a:srgbClr val="000000">
                      <a:alpha val="43137"/>
                    </a:srgbClr>
                  </a:outerShdw>
                </a:effectLst>
                <a:latin typeface="Georgia" panose="02040502050405020303" pitchFamily="18" charset="0"/>
              </a:rPr>
              <a:t>RELATED WORKS </a:t>
            </a:r>
            <a:r>
              <a:rPr lang="en-IN" sz="2800" b="1" i="0" strike="noStrike" dirty="0">
                <a:solidFill>
                  <a:srgbClr val="C00000"/>
                </a:solidFill>
                <a:effectLst>
                  <a:outerShdw blurRad="38100" dist="38100" dir="2700000" algn="tl">
                    <a:srgbClr val="000000">
                      <a:alpha val="43137"/>
                    </a:srgbClr>
                  </a:outerShdw>
                </a:effectLst>
                <a:latin typeface="Georgia" panose="02040502050405020303" pitchFamily="18" charset="0"/>
              </a:rPr>
              <a:t>(CONT)</a:t>
            </a:r>
            <a:endParaRPr lang="en-IN" sz="2800" dirty="0"/>
          </a:p>
        </p:txBody>
      </p:sp>
      <p:sp>
        <p:nvSpPr>
          <p:cNvPr id="3" name="Content Placeholder 2">
            <a:extLst>
              <a:ext uri="{FF2B5EF4-FFF2-40B4-BE49-F238E27FC236}">
                <a16:creationId xmlns:a16="http://schemas.microsoft.com/office/drawing/2014/main" id="{0069546B-B4A6-1E8F-9341-18117EC0A90D}"/>
              </a:ext>
            </a:extLst>
          </p:cNvPr>
          <p:cNvSpPr>
            <a:spLocks noGrp="1"/>
          </p:cNvSpPr>
          <p:nvPr>
            <p:ph idx="1"/>
          </p:nvPr>
        </p:nvSpPr>
        <p:spPr>
          <a:xfrm>
            <a:off x="1886673" y="1015678"/>
            <a:ext cx="9822481" cy="5266481"/>
          </a:xfrm>
        </p:spPr>
        <p:txBody>
          <a:bodyPr>
            <a:noAutofit/>
          </a:bodyPr>
          <a:lstStyle/>
          <a:p>
            <a:pPr marL="0" lvl="0" indent="457200" algn="ctr" rtl="0">
              <a:spcBef>
                <a:spcPts val="0"/>
              </a:spcBef>
              <a:spcAft>
                <a:spcPts val="0"/>
              </a:spcAft>
              <a:buNone/>
            </a:pPr>
            <a:r>
              <a:rPr lang="en-IN" b="1" dirty="0">
                <a:latin typeface="Times New Roman"/>
                <a:ea typeface="Times New Roman"/>
                <a:cs typeface="Times New Roman"/>
                <a:sym typeface="Times New Roman"/>
              </a:rPr>
              <a:t>Two-Layer Voting (TLV) model for cardiovascular disease prediction</a:t>
            </a:r>
            <a:r>
              <a:rPr lang="en-IN" dirty="0">
                <a:latin typeface="Times New Roman"/>
                <a:ea typeface="Times New Roman"/>
                <a:cs typeface="Times New Roman"/>
                <a:sym typeface="Times New Roman"/>
              </a:rPr>
              <a:t>[3]</a:t>
            </a:r>
          </a:p>
          <a:p>
            <a:pPr marL="0" lvl="0" indent="457200" rtl="0">
              <a:spcBef>
                <a:spcPts val="0"/>
              </a:spcBef>
              <a:spcAft>
                <a:spcPts val="0"/>
              </a:spcAft>
              <a:buNone/>
            </a:pPr>
            <a:endParaRPr lang="en-IN" sz="2000" b="1" dirty="0">
              <a:latin typeface="Times New Roman"/>
              <a:ea typeface="Times New Roman"/>
              <a:cs typeface="Times New Roman"/>
              <a:sym typeface="Times New Roman"/>
            </a:endParaRPr>
          </a:p>
          <a:p>
            <a:pPr marL="445770" indent="-342900" algn="just">
              <a:spcBef>
                <a:spcPts val="0"/>
              </a:spcBef>
              <a:spcAft>
                <a:spcPts val="0"/>
              </a:spcAft>
              <a:buClr>
                <a:schemeClr val="dk1"/>
              </a:buClr>
              <a:buSzPct val="100000"/>
              <a:buFont typeface="Wingdings" panose="05000000000000000000" pitchFamily="2" charset="2"/>
              <a:buChar char="§"/>
            </a:pPr>
            <a:r>
              <a:rPr lang="en-IN" sz="19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Author:</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D. </a:t>
            </a:r>
            <a:r>
              <a:rPr lang="en-IN" sz="19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Yaso</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a:t>
            </a:r>
            <a:r>
              <a:rPr lang="en-IN" sz="19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Omkari</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and </a:t>
            </a:r>
            <a:r>
              <a:rPr lang="en-IN" sz="19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Kareemulla</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Shaik</a:t>
            </a:r>
          </a:p>
          <a:p>
            <a:pPr marL="445770" indent="-342900" algn="just">
              <a:spcBef>
                <a:spcPts val="0"/>
              </a:spcBef>
              <a:spcAft>
                <a:spcPts val="0"/>
              </a:spcAft>
              <a:buClr>
                <a:schemeClr val="dk1"/>
              </a:buClr>
              <a:buSzPct val="100000"/>
              <a:buFont typeface="Wingdings" panose="05000000000000000000" pitchFamily="2" charset="2"/>
              <a:buChar char="§"/>
            </a:pPr>
            <a:endPar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457200" lvl="0" indent="-354330" algn="just" rtl="0">
              <a:spcBef>
                <a:spcPts val="0"/>
              </a:spcBef>
              <a:spcAft>
                <a:spcPts val="0"/>
              </a:spcAft>
              <a:buClr>
                <a:schemeClr val="dk1"/>
              </a:buClr>
              <a:buSzPct val="100000"/>
              <a:buFont typeface="Wingdings" panose="05000000000000000000" pitchFamily="2" charset="2"/>
              <a:buChar char="§"/>
            </a:pPr>
            <a:r>
              <a:rPr lang="en-IN" sz="19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Feature </a:t>
            </a:r>
            <a:r>
              <a:rPr lang="en-IN" sz="1900" b="1"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selection:</a:t>
            </a:r>
            <a:r>
              <a:rPr lang="en-IN" sz="19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ANOVA</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f-test, Chi-squared test, Mutual Information</a:t>
            </a:r>
          </a:p>
          <a:p>
            <a:pPr marL="457200" lvl="0" indent="-354330" algn="just" rtl="0">
              <a:spcBef>
                <a:spcPts val="0"/>
              </a:spcBef>
              <a:spcAft>
                <a:spcPts val="0"/>
              </a:spcAft>
              <a:buClr>
                <a:schemeClr val="dk1"/>
              </a:buClr>
              <a:buSzPct val="100000"/>
              <a:buFont typeface="Wingdings" panose="05000000000000000000" pitchFamily="2" charset="2"/>
              <a:buChar char="§"/>
            </a:pPr>
            <a:r>
              <a:rPr lang="en-IN" sz="1900" b="1"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Classifier:</a:t>
            </a:r>
            <a:r>
              <a:rPr lang="en-IN" sz="19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Multi-Layer</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Perceptron, Decision Tree, Support Vector Classifier, Random Forest</a:t>
            </a:r>
          </a:p>
          <a:p>
            <a:pPr marL="457200" lvl="0" indent="-354330" algn="just" rtl="0">
              <a:spcBef>
                <a:spcPts val="0"/>
              </a:spcBef>
              <a:spcAft>
                <a:spcPts val="0"/>
              </a:spcAft>
              <a:buClr>
                <a:schemeClr val="dk1"/>
              </a:buClr>
              <a:buSzPct val="100000"/>
              <a:buFont typeface="Wingdings" panose="05000000000000000000" pitchFamily="2" charset="2"/>
              <a:buChar char="§"/>
            </a:pPr>
            <a:r>
              <a:rPr lang="en-IN" sz="1900" b="1"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Datasets:</a:t>
            </a:r>
            <a:r>
              <a:rPr lang="en-IN" sz="19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UCI's</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heart disease dataset (1025 records), Kaggle's heart disease </a:t>
            </a:r>
          </a:p>
          <a:p>
            <a:pPr marL="102870" lvl="0" indent="0" algn="just" rtl="0">
              <a:spcBef>
                <a:spcPts val="0"/>
              </a:spcBef>
              <a:spcAft>
                <a:spcPts val="0"/>
              </a:spcAft>
              <a:buClr>
                <a:schemeClr val="dk1"/>
              </a:buClr>
              <a:buSzPct val="100000"/>
              <a:buNone/>
            </a:pP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dataset (70,000+ records)</a:t>
            </a:r>
          </a:p>
          <a:p>
            <a:pPr marL="102870" lvl="0" indent="0" algn="just" rtl="0">
              <a:spcBef>
                <a:spcPts val="0"/>
              </a:spcBef>
              <a:spcAft>
                <a:spcPts val="0"/>
              </a:spcAft>
              <a:buClr>
                <a:schemeClr val="dk1"/>
              </a:buClr>
              <a:buSzPct val="100000"/>
              <a:buNone/>
            </a:pPr>
            <a:endPar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457200" lvl="0" indent="-354330" algn="just" rtl="0">
              <a:spcBef>
                <a:spcPts val="0"/>
              </a:spcBef>
              <a:spcAft>
                <a:spcPts val="0"/>
              </a:spcAft>
              <a:buClr>
                <a:schemeClr val="dk1"/>
              </a:buClr>
              <a:buSzPct val="100000"/>
              <a:buFont typeface="Wingdings" panose="05000000000000000000" pitchFamily="2" charset="2"/>
              <a:buChar char="§"/>
            </a:pPr>
            <a:r>
              <a:rPr lang="en-IN" sz="19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Results:</a:t>
            </a:r>
          </a:p>
          <a:p>
            <a:pPr marL="914400" lvl="0" indent="-354330" algn="just" rtl="0">
              <a:spcBef>
                <a:spcPts val="0"/>
              </a:spcBef>
              <a:spcAft>
                <a:spcPts val="0"/>
              </a:spcAft>
              <a:buClr>
                <a:schemeClr val="dk1"/>
              </a:buClr>
              <a:buSzPct val="100000"/>
              <a:buFont typeface="Wingdings" panose="05000000000000000000" pitchFamily="2" charset="2"/>
              <a:buChar char="§"/>
            </a:pPr>
            <a:r>
              <a:rPr lang="en-IN" sz="19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Best classifier: </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Soft Voting with MLP, DT, SVC, and RF</a:t>
            </a:r>
            <a:endParaRPr lang="en-IN" sz="1900" b="1"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914400" lvl="0" indent="-354330" algn="just" rtl="0">
              <a:spcBef>
                <a:spcPts val="0"/>
              </a:spcBef>
              <a:spcAft>
                <a:spcPts val="0"/>
              </a:spcAft>
              <a:buClr>
                <a:schemeClr val="dk1"/>
              </a:buClr>
              <a:buSzPct val="100000"/>
              <a:buFont typeface="Wingdings" panose="05000000000000000000" pitchFamily="2" charset="2"/>
              <a:buChar char="§"/>
            </a:pPr>
            <a:r>
              <a:rPr lang="en-IN" sz="19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Accuracy:</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99.03% (UCI dataset), 88.09% (Kaggle dataset)</a:t>
            </a:r>
          </a:p>
          <a:p>
            <a:pPr marL="914400" lvl="0" indent="-354330" algn="just" rtl="0">
              <a:spcBef>
                <a:spcPts val="0"/>
              </a:spcBef>
              <a:spcAft>
                <a:spcPts val="0"/>
              </a:spcAft>
              <a:buClr>
                <a:schemeClr val="dk1"/>
              </a:buClr>
              <a:buSzPct val="100000"/>
              <a:buFont typeface="Wingdings" panose="05000000000000000000" pitchFamily="2" charset="2"/>
              <a:buChar char="§"/>
            </a:pPr>
            <a:endParaRPr lang="en-IN" sz="1900" b="1"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marL="457200" lvl="0" indent="-354330" algn="just" rtl="0">
              <a:spcBef>
                <a:spcPts val="0"/>
              </a:spcBef>
              <a:spcAft>
                <a:spcPts val="0"/>
              </a:spcAft>
              <a:buClr>
                <a:srgbClr val="262626"/>
              </a:buClr>
              <a:buSzPct val="100000"/>
              <a:buFont typeface="Wingdings" panose="05000000000000000000" pitchFamily="2" charset="2"/>
              <a:buChar char="§"/>
            </a:pPr>
            <a:r>
              <a:rPr lang="en-IN" sz="1900" b="1" dirty="0">
                <a:latin typeface="Calibri Light" panose="020F0302020204030204" pitchFamily="34" charset="0"/>
                <a:ea typeface="Calibri Light" panose="020F0302020204030204" pitchFamily="34" charset="0"/>
                <a:cs typeface="Calibri Light" panose="020F0302020204030204" pitchFamily="34" charset="0"/>
                <a:sym typeface="Times New Roman"/>
              </a:rPr>
              <a:t>Key </a:t>
            </a:r>
            <a:r>
              <a:rPr lang="en-IN" sz="1900" b="1"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features:</a:t>
            </a:r>
            <a:r>
              <a:rPr lang="en-IN" sz="19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Two-Layered</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Voting (TLV) </a:t>
            </a:r>
            <a:r>
              <a:rPr lang="en-IN" sz="1900" dirty="0" err="1">
                <a:latin typeface="Calibri Light" panose="020F0302020204030204" pitchFamily="34" charset="0"/>
                <a:ea typeface="Calibri Light" panose="020F0302020204030204" pitchFamily="34" charset="0"/>
                <a:cs typeface="Calibri Light" panose="020F0302020204030204" pitchFamily="34" charset="0"/>
                <a:sym typeface="Times New Roman"/>
              </a:rPr>
              <a:t>Framework,New</a:t>
            </a:r>
            <a:r>
              <a:rPr lang="en-IN" sz="1900" dirty="0">
                <a:latin typeface="Calibri Light" panose="020F0302020204030204" pitchFamily="34" charset="0"/>
                <a:ea typeface="Calibri Light" panose="020F0302020204030204" pitchFamily="34" charset="0"/>
                <a:cs typeface="Calibri Light" panose="020F0302020204030204" pitchFamily="34" charset="0"/>
                <a:sym typeface="Times New Roman"/>
              </a:rPr>
              <a:t> Features Introduced(Pulse Pressure (PP), Body Mass Index (BMI), and Mean Arterial Pressure (MAP).),Large Datasets Used: Kaggle's heart disease dataset (70,000+ records) and UCI's heart disease dataset (1025 records)</a:t>
            </a:r>
          </a:p>
          <a:p>
            <a:endParaRPr lang="en-IN" sz="2000" dirty="0"/>
          </a:p>
        </p:txBody>
      </p:sp>
    </p:spTree>
    <p:extLst>
      <p:ext uri="{BB962C8B-B14F-4D97-AF65-F5344CB8AC3E}">
        <p14:creationId xmlns:p14="http://schemas.microsoft.com/office/powerpoint/2010/main" val="290642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1000"/>
                                        <p:tgtEl>
                                          <p:spTgt spid="3">
                                            <p:txEl>
                                              <p:pRg st="9" end="9"/>
                                            </p:txEl>
                                          </p:spTgt>
                                        </p:tgtEl>
                                      </p:cBhvr>
                                    </p:animEffect>
                                    <p:anim calcmode="lin" valueType="num">
                                      <p:cBhvr>
                                        <p:cTn id="4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1000"/>
                                        <p:tgtEl>
                                          <p:spTgt spid="3">
                                            <p:txEl>
                                              <p:pRg st="10" end="10"/>
                                            </p:txEl>
                                          </p:spTgt>
                                        </p:tgtEl>
                                      </p:cBhvr>
                                    </p:animEffect>
                                    <p:anim calcmode="lin" valueType="num">
                                      <p:cBhvr>
                                        <p:cTn id="4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1000"/>
                                        <p:tgtEl>
                                          <p:spTgt spid="3">
                                            <p:txEl>
                                              <p:pRg st="11" end="11"/>
                                            </p:txEl>
                                          </p:spTgt>
                                        </p:tgtEl>
                                      </p:cBhvr>
                                    </p:animEffect>
                                    <p:anim calcmode="lin" valueType="num">
                                      <p:cBhvr>
                                        <p:cTn id="5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3875-C523-D476-F9B7-02DB30836DDA}"/>
              </a:ext>
            </a:extLst>
          </p:cNvPr>
          <p:cNvSpPr>
            <a:spLocks noGrp="1"/>
          </p:cNvSpPr>
          <p:nvPr>
            <p:ph type="title"/>
          </p:nvPr>
        </p:nvSpPr>
        <p:spPr>
          <a:xfrm>
            <a:off x="3044140" y="0"/>
            <a:ext cx="7303625" cy="623103"/>
          </a:xfrm>
        </p:spPr>
        <p:txBody>
          <a:bodyPr>
            <a:normAutofit/>
          </a:bodyPr>
          <a:lstStyle/>
          <a:p>
            <a:r>
              <a:rPr lang="en-IN" sz="2800" b="1" i="0" u="sng" strike="noStrike" dirty="0">
                <a:solidFill>
                  <a:srgbClr val="C00000"/>
                </a:solidFill>
                <a:effectLst>
                  <a:outerShdw blurRad="38100" dist="38100" dir="2700000" algn="tl">
                    <a:srgbClr val="000000">
                      <a:alpha val="43137"/>
                    </a:srgbClr>
                  </a:outerShdw>
                </a:effectLst>
                <a:latin typeface="Georgia" panose="02040502050405020303" pitchFamily="18" charset="0"/>
              </a:rPr>
              <a:t>RELATED WORKS </a:t>
            </a:r>
            <a:r>
              <a:rPr lang="en-IN" sz="2800" b="1" i="0" strike="noStrike" dirty="0">
                <a:solidFill>
                  <a:srgbClr val="C00000"/>
                </a:solidFill>
                <a:effectLst>
                  <a:outerShdw blurRad="38100" dist="38100" dir="2700000" algn="tl">
                    <a:srgbClr val="000000">
                      <a:alpha val="43137"/>
                    </a:srgbClr>
                  </a:outerShdw>
                </a:effectLst>
                <a:latin typeface="Georgia" panose="02040502050405020303" pitchFamily="18" charset="0"/>
              </a:rPr>
              <a:t>(CONT)</a:t>
            </a:r>
            <a:endParaRPr lang="en-IN" sz="2800" dirty="0"/>
          </a:p>
        </p:txBody>
      </p:sp>
      <p:sp>
        <p:nvSpPr>
          <p:cNvPr id="3" name="Content Placeholder 2">
            <a:extLst>
              <a:ext uri="{FF2B5EF4-FFF2-40B4-BE49-F238E27FC236}">
                <a16:creationId xmlns:a16="http://schemas.microsoft.com/office/drawing/2014/main" id="{FAB0DFDC-7984-3EC4-A79D-D4CE95B7F11C}"/>
              </a:ext>
            </a:extLst>
          </p:cNvPr>
          <p:cNvSpPr>
            <a:spLocks noGrp="1"/>
          </p:cNvSpPr>
          <p:nvPr>
            <p:ph idx="1"/>
          </p:nvPr>
        </p:nvSpPr>
        <p:spPr>
          <a:xfrm>
            <a:off x="2152891" y="917776"/>
            <a:ext cx="9491240" cy="5230792"/>
          </a:xfrm>
        </p:spPr>
        <p:txBody>
          <a:bodyPr>
            <a:normAutofit fontScale="85000" lnSpcReduction="20000"/>
          </a:bodyPr>
          <a:lstStyle/>
          <a:p>
            <a:pPr marL="0" indent="0" algn="ctr">
              <a:buNone/>
            </a:pPr>
            <a:r>
              <a:rPr lang="en-IN" sz="2600" b="1" dirty="0">
                <a:latin typeface="Times New Roman" panose="02020603050405020304" pitchFamily="18" charset="0"/>
                <a:ea typeface="Times New Roman"/>
                <a:cs typeface="Times New Roman" panose="02020603050405020304" pitchFamily="18" charset="0"/>
                <a:sym typeface="Times New Roman"/>
              </a:rPr>
              <a:t>Effective Heart Disease Prediction using Hybrid Machine Learning Techniques</a:t>
            </a:r>
            <a:r>
              <a:rPr lang="en-IN" sz="2600" dirty="0">
                <a:latin typeface="Times New Roman" panose="02020603050405020304" pitchFamily="18" charset="0"/>
                <a:ea typeface="Times New Roman"/>
                <a:cs typeface="Times New Roman" panose="02020603050405020304" pitchFamily="18" charset="0"/>
                <a:sym typeface="Times New Roman"/>
              </a:rPr>
              <a:t>[4]</a:t>
            </a:r>
          </a:p>
          <a:p>
            <a:pPr marL="0" indent="0" algn="ctr">
              <a:buNone/>
            </a:pPr>
            <a:endParaRPr lang="en-IN" sz="2600" dirty="0">
              <a:latin typeface="Calibri Light" panose="020F0302020204030204" pitchFamily="34" charset="0"/>
              <a:ea typeface="Calibri Light" panose="020F0302020204030204" pitchFamily="34" charset="0"/>
              <a:cs typeface="Calibri Light" panose="020F0302020204030204" pitchFamily="34" charset="0"/>
              <a:sym typeface="Times New Roman"/>
            </a:endParaRPr>
          </a:p>
          <a:p>
            <a:pPr lvl="0" algn="just" defTabSz="914400" eaLnBrk="0" fontAlgn="base" hangingPunct="0">
              <a:spcBef>
                <a:spcPct val="0"/>
              </a:spcBef>
              <a:spcAft>
                <a:spcPct val="0"/>
              </a:spcAft>
              <a:buClrTx/>
              <a:buSzTx/>
              <a:buFont typeface="Wingdings" panose="05000000000000000000" pitchFamily="2" charset="2"/>
              <a:buChar char="§"/>
            </a:pPr>
            <a:r>
              <a:rPr lang="en-US" altLang="en-US" sz="2200" b="1" dirty="0">
                <a:latin typeface="Calibri Light" panose="020F0302020204030204" pitchFamily="34" charset="0"/>
                <a:ea typeface="Calibri Light" panose="020F0302020204030204" pitchFamily="34" charset="0"/>
                <a:cs typeface="Calibri Light" panose="020F0302020204030204" pitchFamily="34" charset="0"/>
              </a:rPr>
              <a:t>Author : </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Senthil </a:t>
            </a: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Kumarmohan</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 Chandrasekharan </a:t>
            </a: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Thirumala</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 And Goutham </a:t>
            </a:r>
            <a:r>
              <a:rPr lang="en-US" altLang="en-US" dirty="0" err="1">
                <a:latin typeface="Calibri Light" panose="020F0302020204030204" pitchFamily="34" charset="0"/>
                <a:ea typeface="Calibri Light" panose="020F0302020204030204" pitchFamily="34" charset="0"/>
                <a:cs typeface="Calibri Light" panose="020F0302020204030204" pitchFamily="34" charset="0"/>
              </a:rPr>
              <a:t>Srivasthava</a:t>
            </a:r>
            <a:endParaRPr lang="en-US" altLang="en-US"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defTabSz="914400" eaLnBrk="0" fontAlgn="base" hangingPunct="0">
              <a:spcBef>
                <a:spcPct val="0"/>
              </a:spcBef>
              <a:spcAft>
                <a:spcPct val="0"/>
              </a:spcAft>
              <a:buClrTx/>
              <a:buSzTx/>
              <a:buFont typeface="Wingdings" panose="05000000000000000000" pitchFamily="2" charset="2"/>
              <a:buChar char="§"/>
            </a:pPr>
            <a:endParaRPr lang="en-US" altLang="en-US"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defTabSz="914400" eaLnBrk="0" fontAlgn="base" hangingPunct="0">
              <a:spcBef>
                <a:spcPct val="0"/>
              </a:spcBef>
              <a:spcAft>
                <a:spcPct val="0"/>
              </a:spcAft>
              <a:buClrTx/>
              <a:buSzTx/>
              <a:buFont typeface="Wingdings" panose="05000000000000000000" pitchFamily="2" charset="2"/>
              <a:buChar char="§"/>
            </a:pPr>
            <a:r>
              <a:rPr lang="en-US" altLang="en-US" sz="2200" b="1" dirty="0">
                <a:latin typeface="Calibri Light" panose="020F0302020204030204" pitchFamily="34" charset="0"/>
                <a:ea typeface="Calibri Light" panose="020F0302020204030204" pitchFamily="34" charset="0"/>
                <a:cs typeface="Calibri Light" panose="020F0302020204030204" pitchFamily="34" charset="0"/>
              </a:rPr>
              <a:t>Feature selection</a:t>
            </a: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 selecting important features from the dataset for predicting heart disease.</a:t>
            </a:r>
          </a:p>
          <a:p>
            <a:pPr lvl="0" algn="just" defTabSz="914400" eaLnBrk="0" fontAlgn="base" hangingPunct="0">
              <a:spcBef>
                <a:spcPct val="0"/>
              </a:spcBef>
              <a:spcAft>
                <a:spcPct val="0"/>
              </a:spcAft>
              <a:buClrTx/>
              <a:buSzTx/>
              <a:buFont typeface="Wingdings" panose="05000000000000000000" pitchFamily="2" charset="2"/>
              <a:buChar char="§"/>
            </a:pPr>
            <a:endParaRPr lang="en-US" altLang="en-US"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defTabSz="914400" eaLnBrk="0" fontAlgn="base" hangingPunct="0">
              <a:spcBef>
                <a:spcPct val="0"/>
              </a:spcBef>
              <a:spcAft>
                <a:spcPct val="0"/>
              </a:spcAft>
              <a:buClrTx/>
              <a:buSzTx/>
              <a:buFont typeface="Wingdings" panose="05000000000000000000" pitchFamily="2" charset="2"/>
              <a:buChar char="§"/>
            </a:pPr>
            <a:r>
              <a:rPr lang="en-US" altLang="en-US" sz="2200" b="1" dirty="0">
                <a:latin typeface="Calibri Light" panose="020F0302020204030204" pitchFamily="34" charset="0"/>
                <a:ea typeface="Calibri Light" panose="020F0302020204030204" pitchFamily="34" charset="0"/>
                <a:cs typeface="Calibri Light" panose="020F0302020204030204" pitchFamily="34" charset="0"/>
              </a:rPr>
              <a:t>Classifier</a:t>
            </a: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 hybrid random forest with linear forest (</a:t>
            </a:r>
            <a:r>
              <a:rPr lang="en-US" altLang="en-US" sz="2200" dirty="0" err="1">
                <a:latin typeface="Calibri Light" panose="020F0302020204030204" pitchFamily="34" charset="0"/>
                <a:ea typeface="Calibri Light" panose="020F0302020204030204" pitchFamily="34" charset="0"/>
                <a:cs typeface="Calibri Light" panose="020F0302020204030204" pitchFamily="34" charset="0"/>
              </a:rPr>
              <a:t>hrflm</a:t>
            </a: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a:t>
            </a:r>
          </a:p>
          <a:p>
            <a:pPr lvl="0" algn="just" defTabSz="914400" eaLnBrk="0" fontAlgn="base" hangingPunct="0">
              <a:spcBef>
                <a:spcPct val="0"/>
              </a:spcBef>
              <a:spcAft>
                <a:spcPct val="0"/>
              </a:spcAft>
              <a:buClrTx/>
              <a:buSzTx/>
              <a:buFont typeface="Wingdings" panose="05000000000000000000" pitchFamily="2" charset="2"/>
              <a:buChar char="§"/>
            </a:pPr>
            <a:endParaRPr lang="en-US" altLang="en-US"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defTabSz="914400" eaLnBrk="0" fontAlgn="base" hangingPunct="0">
              <a:spcBef>
                <a:spcPct val="0"/>
              </a:spcBef>
              <a:spcAft>
                <a:spcPct val="0"/>
              </a:spcAft>
              <a:buClrTx/>
              <a:buSzTx/>
              <a:buFont typeface="Wingdings" panose="05000000000000000000" pitchFamily="2" charset="2"/>
              <a:buChar char="§"/>
            </a:pPr>
            <a:r>
              <a:rPr lang="en-US" altLang="en-US" sz="2200" b="1" dirty="0">
                <a:latin typeface="Calibri Light" panose="020F0302020204030204" pitchFamily="34" charset="0"/>
                <a:ea typeface="Calibri Light" panose="020F0302020204030204" pitchFamily="34" charset="0"/>
                <a:cs typeface="Calibri Light" panose="020F0302020204030204" pitchFamily="34" charset="0"/>
              </a:rPr>
              <a:t>Dataset</a:t>
            </a: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 </a:t>
            </a:r>
            <a:r>
              <a:rPr lang="en-US" altLang="en-US" sz="2200" dirty="0" err="1">
                <a:latin typeface="Calibri Light" panose="020F0302020204030204" pitchFamily="34" charset="0"/>
                <a:ea typeface="Calibri Light" panose="020F0302020204030204" pitchFamily="34" charset="0"/>
                <a:cs typeface="Calibri Light" panose="020F0302020204030204" pitchFamily="34" charset="0"/>
              </a:rPr>
              <a:t>cleveland</a:t>
            </a: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 dataset from the </a:t>
            </a:r>
            <a:r>
              <a:rPr lang="en-US" altLang="en-US" sz="2200" dirty="0" err="1">
                <a:latin typeface="Calibri Light" panose="020F0302020204030204" pitchFamily="34" charset="0"/>
                <a:ea typeface="Calibri Light" panose="020F0302020204030204" pitchFamily="34" charset="0"/>
                <a:cs typeface="Calibri Light" panose="020F0302020204030204" pitchFamily="34" charset="0"/>
              </a:rPr>
              <a:t>uci</a:t>
            </a: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 machine learning repository (13 attributes related to heart disease)</a:t>
            </a:r>
          </a:p>
          <a:p>
            <a:pPr lvl="0" algn="just" defTabSz="914400" eaLnBrk="0" fontAlgn="base" hangingPunct="0">
              <a:spcBef>
                <a:spcPct val="0"/>
              </a:spcBef>
              <a:spcAft>
                <a:spcPct val="0"/>
              </a:spcAft>
              <a:buClrTx/>
              <a:buSzTx/>
              <a:buFont typeface="Wingdings" panose="05000000000000000000" pitchFamily="2" charset="2"/>
              <a:buChar char="§"/>
            </a:pPr>
            <a:endParaRPr lang="en-US" altLang="en-US"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defTabSz="914400" eaLnBrk="0" fontAlgn="base" hangingPunct="0">
              <a:spcBef>
                <a:spcPct val="0"/>
              </a:spcBef>
              <a:spcAft>
                <a:spcPct val="0"/>
              </a:spcAft>
              <a:buClrTx/>
              <a:buSzTx/>
              <a:buFont typeface="Wingdings" panose="05000000000000000000" pitchFamily="2" charset="2"/>
              <a:buChar char="§"/>
            </a:pPr>
            <a:r>
              <a:rPr lang="en-US" altLang="en-US" sz="2200" b="1" dirty="0">
                <a:latin typeface="Calibri Light" panose="020F0302020204030204" pitchFamily="34" charset="0"/>
                <a:ea typeface="Calibri Light" panose="020F0302020204030204" pitchFamily="34" charset="0"/>
                <a:cs typeface="Calibri Light" panose="020F0302020204030204" pitchFamily="34" charset="0"/>
              </a:rPr>
              <a:t>Result</a:t>
            </a: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 achieved an accuracy of 88.7%</a:t>
            </a:r>
          </a:p>
          <a:p>
            <a:pPr lvl="0" algn="just" defTabSz="914400" eaLnBrk="0" fontAlgn="base" hangingPunct="0">
              <a:spcBef>
                <a:spcPct val="0"/>
              </a:spcBef>
              <a:spcAft>
                <a:spcPct val="0"/>
              </a:spcAft>
              <a:buClrTx/>
              <a:buSzTx/>
              <a:buFont typeface="Wingdings" panose="05000000000000000000" pitchFamily="2" charset="2"/>
              <a:buChar char="§"/>
            </a:pPr>
            <a:endParaRPr lang="en-US" altLang="en-US" sz="2200" dirty="0">
              <a:latin typeface="Calibri Light" panose="020F0302020204030204" pitchFamily="34" charset="0"/>
              <a:ea typeface="Calibri Light" panose="020F0302020204030204" pitchFamily="34" charset="0"/>
              <a:cs typeface="Calibri Light" panose="020F0302020204030204" pitchFamily="34" charset="0"/>
            </a:endParaRPr>
          </a:p>
          <a:p>
            <a:pPr lvl="0" algn="just" defTabSz="914400" eaLnBrk="0" fontAlgn="base" hangingPunct="0">
              <a:spcBef>
                <a:spcPct val="0"/>
              </a:spcBef>
              <a:spcAft>
                <a:spcPct val="0"/>
              </a:spcAft>
              <a:buClrTx/>
              <a:buSzTx/>
              <a:buFont typeface="Wingdings" panose="05000000000000000000" pitchFamily="2" charset="2"/>
              <a:buChar char="§"/>
            </a:pPr>
            <a:r>
              <a:rPr lang="en-US" altLang="en-US" sz="2200" b="1" dirty="0">
                <a:latin typeface="Calibri Light" panose="020F0302020204030204" pitchFamily="34" charset="0"/>
                <a:ea typeface="Calibri Light" panose="020F0302020204030204" pitchFamily="34" charset="0"/>
                <a:cs typeface="Calibri Light" panose="020F0302020204030204" pitchFamily="34" charset="0"/>
              </a:rPr>
              <a:t>Key features</a:t>
            </a: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a:t>
            </a:r>
          </a:p>
          <a:p>
            <a:pPr lvl="1" algn="just" defTabSz="914400" eaLnBrk="0" fontAlgn="base" hangingPunct="0">
              <a:spcBef>
                <a:spcPct val="0"/>
              </a:spcBef>
              <a:spcAft>
                <a:spcPct val="0"/>
              </a:spcAft>
              <a:buClrTx/>
              <a:buSzTx/>
              <a:buFont typeface="Wingdings" panose="05000000000000000000" pitchFamily="2" charset="2"/>
              <a:buChar char="§"/>
            </a:pP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Data pre-processing: organizing data</a:t>
            </a:r>
          </a:p>
          <a:p>
            <a:pPr lvl="1" algn="just" defTabSz="914400" eaLnBrk="0" fontAlgn="base" hangingPunct="0">
              <a:spcBef>
                <a:spcPct val="0"/>
              </a:spcBef>
              <a:spcAft>
                <a:spcPct val="0"/>
              </a:spcAft>
              <a:buClrTx/>
              <a:buSzTx/>
              <a:buFont typeface="Wingdings" panose="05000000000000000000" pitchFamily="2" charset="2"/>
              <a:buChar char="§"/>
            </a:pP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Important feature selection for heart disease prediction</a:t>
            </a:r>
          </a:p>
          <a:p>
            <a:pPr lvl="1" algn="just" defTabSz="914400" eaLnBrk="0" fontAlgn="base" hangingPunct="0">
              <a:spcBef>
                <a:spcPct val="0"/>
              </a:spcBef>
              <a:spcAft>
                <a:spcPct val="0"/>
              </a:spcAft>
              <a:buClrTx/>
              <a:buSzTx/>
              <a:buFont typeface="Wingdings" panose="05000000000000000000" pitchFamily="2" charset="2"/>
              <a:buChar char="§"/>
            </a:pPr>
            <a:r>
              <a:rPr lang="en-US" altLang="en-US" sz="2200" dirty="0">
                <a:latin typeface="Calibri Light" panose="020F0302020204030204" pitchFamily="34" charset="0"/>
                <a:ea typeface="Calibri Light" panose="020F0302020204030204" pitchFamily="34" charset="0"/>
                <a:cs typeface="Calibri Light" panose="020F0302020204030204" pitchFamily="34" charset="0"/>
              </a:rPr>
              <a:t>Classification modeling using techniques such as linear models of algebra, decision trees, and support vector machine.</a:t>
            </a:r>
          </a:p>
          <a:p>
            <a:pPr algn="just"/>
            <a:endParaRPr lang="en-IN" dirty="0"/>
          </a:p>
        </p:txBody>
      </p:sp>
    </p:spTree>
    <p:extLst>
      <p:ext uri="{BB962C8B-B14F-4D97-AF65-F5344CB8AC3E}">
        <p14:creationId xmlns:p14="http://schemas.microsoft.com/office/powerpoint/2010/main" val="153273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1000"/>
                                        <p:tgtEl>
                                          <p:spTgt spid="3">
                                            <p:txEl>
                                              <p:pRg st="8" end="8"/>
                                            </p:txEl>
                                          </p:spTgt>
                                        </p:tgtEl>
                                      </p:cBhvr>
                                    </p:animEffect>
                                    <p:anim calcmode="lin" valueType="num">
                                      <p:cBhvr>
                                        <p:cTn id="2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1000"/>
                                        <p:tgtEl>
                                          <p:spTgt spid="3">
                                            <p:txEl>
                                              <p:pRg st="10" end="10"/>
                                            </p:txEl>
                                          </p:spTgt>
                                        </p:tgtEl>
                                      </p:cBhvr>
                                    </p:animEffect>
                                    <p:anim calcmode="lin" valueType="num">
                                      <p:cBhvr>
                                        <p:cTn id="3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1000"/>
                                        <p:tgtEl>
                                          <p:spTgt spid="3">
                                            <p:txEl>
                                              <p:pRg st="12" end="12"/>
                                            </p:txEl>
                                          </p:spTgt>
                                        </p:tgtEl>
                                      </p:cBhvr>
                                    </p:animEffect>
                                    <p:anim calcmode="lin" valueType="num">
                                      <p:cBhvr>
                                        <p:cTn id="3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1000"/>
                                        <p:tgtEl>
                                          <p:spTgt spid="3">
                                            <p:txEl>
                                              <p:pRg st="13" end="13"/>
                                            </p:txEl>
                                          </p:spTgt>
                                        </p:tgtEl>
                                      </p:cBhvr>
                                    </p:animEffect>
                                    <p:anim calcmode="lin" valueType="num">
                                      <p:cBhvr>
                                        <p:cTn id="4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1000"/>
                                        <p:tgtEl>
                                          <p:spTgt spid="3">
                                            <p:txEl>
                                              <p:pRg st="14" end="14"/>
                                            </p:txEl>
                                          </p:spTgt>
                                        </p:tgtEl>
                                      </p:cBhvr>
                                    </p:animEffect>
                                    <p:anim calcmode="lin" valueType="num">
                                      <p:cBhvr>
                                        <p:cTn id="4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fade">
                                      <p:cBhvr>
                                        <p:cTn id="52" dur="1000"/>
                                        <p:tgtEl>
                                          <p:spTgt spid="3">
                                            <p:txEl>
                                              <p:pRg st="15" end="15"/>
                                            </p:txEl>
                                          </p:spTgt>
                                        </p:tgtEl>
                                      </p:cBhvr>
                                    </p:animEffect>
                                    <p:anim calcmode="lin" valueType="num">
                                      <p:cBhvr>
                                        <p:cTn id="5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fade">
                                      <p:cBhvr>
                                        <p:cTn id="57" dur="1000"/>
                                        <p:tgtEl>
                                          <p:spTgt spid="2"/>
                                        </p:tgtEl>
                                      </p:cBhvr>
                                    </p:animEffect>
                                    <p:anim calcmode="lin" valueType="num">
                                      <p:cBhvr>
                                        <p:cTn id="58" dur="1000" fill="hold"/>
                                        <p:tgtEl>
                                          <p:spTgt spid="2"/>
                                        </p:tgtEl>
                                        <p:attrNameLst>
                                          <p:attrName>ppt_x</p:attrName>
                                        </p:attrNameLst>
                                      </p:cBhvr>
                                      <p:tavLst>
                                        <p:tav tm="0">
                                          <p:val>
                                            <p:strVal val="#ppt_x"/>
                                          </p:val>
                                        </p:tav>
                                        <p:tav tm="100000">
                                          <p:val>
                                            <p:strVal val="#ppt_x"/>
                                          </p:val>
                                        </p:tav>
                                      </p:tavLst>
                                    </p:anim>
                                    <p:anim calcmode="lin" valueType="num">
                                      <p:cBhvr>
                                        <p:cTn id="5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6644FC1-9B3C-A739-6054-475968F5BF17}"/>
              </a:ext>
            </a:extLst>
          </p:cNvPr>
          <p:cNvSpPr/>
          <p:nvPr/>
        </p:nvSpPr>
        <p:spPr>
          <a:xfrm>
            <a:off x="0" y="0"/>
            <a:ext cx="12192000" cy="6858000"/>
          </a:xfrm>
          <a:prstGeom prst="rect">
            <a:avLst/>
          </a:prstGeom>
          <a:solidFill>
            <a:schemeClr val="bg1">
              <a:lumMod val="8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ontent Placeholder 4">
            <a:extLst>
              <a:ext uri="{FF2B5EF4-FFF2-40B4-BE49-F238E27FC236}">
                <a16:creationId xmlns:a16="http://schemas.microsoft.com/office/drawing/2014/main" id="{A007DEE4-FDC8-10EA-E00F-6F67CD0C21D5}"/>
              </a:ext>
            </a:extLst>
          </p:cNvPr>
          <p:cNvGraphicFramePr>
            <a:graphicFrameLocks noGrp="1"/>
          </p:cNvGraphicFramePr>
          <p:nvPr>
            <p:ph idx="1"/>
            <p:extLst>
              <p:ext uri="{D42A27DB-BD31-4B8C-83A1-F6EECF244321}">
                <p14:modId xmlns:p14="http://schemas.microsoft.com/office/powerpoint/2010/main" val="2369271917"/>
              </p:ext>
            </p:extLst>
          </p:nvPr>
        </p:nvGraphicFramePr>
        <p:xfrm>
          <a:off x="219919" y="841854"/>
          <a:ext cx="11609409" cy="5790440"/>
        </p:xfrm>
        <a:graphic>
          <a:graphicData uri="http://schemas.openxmlformats.org/drawingml/2006/table">
            <a:tbl>
              <a:tblPr firstRow="1" bandRow="1">
                <a:tableStyleId>{5C22544A-7EE6-4342-B048-85BDC9FD1C3A}</a:tableStyleId>
              </a:tblPr>
              <a:tblGrid>
                <a:gridCol w="2601178">
                  <a:extLst>
                    <a:ext uri="{9D8B030D-6E8A-4147-A177-3AD203B41FA5}">
                      <a16:colId xmlns:a16="http://schemas.microsoft.com/office/drawing/2014/main" val="3310856691"/>
                    </a:ext>
                  </a:extLst>
                </a:gridCol>
                <a:gridCol w="2093834">
                  <a:extLst>
                    <a:ext uri="{9D8B030D-6E8A-4147-A177-3AD203B41FA5}">
                      <a16:colId xmlns:a16="http://schemas.microsoft.com/office/drawing/2014/main" val="4276155577"/>
                    </a:ext>
                  </a:extLst>
                </a:gridCol>
                <a:gridCol w="2586502">
                  <a:extLst>
                    <a:ext uri="{9D8B030D-6E8A-4147-A177-3AD203B41FA5}">
                      <a16:colId xmlns:a16="http://schemas.microsoft.com/office/drawing/2014/main" val="2224702257"/>
                    </a:ext>
                  </a:extLst>
                </a:gridCol>
                <a:gridCol w="2614069">
                  <a:extLst>
                    <a:ext uri="{9D8B030D-6E8A-4147-A177-3AD203B41FA5}">
                      <a16:colId xmlns:a16="http://schemas.microsoft.com/office/drawing/2014/main" val="1745928564"/>
                    </a:ext>
                  </a:extLst>
                </a:gridCol>
                <a:gridCol w="1713826">
                  <a:extLst>
                    <a:ext uri="{9D8B030D-6E8A-4147-A177-3AD203B41FA5}">
                      <a16:colId xmlns:a16="http://schemas.microsoft.com/office/drawing/2014/main" val="2824681604"/>
                    </a:ext>
                  </a:extLst>
                </a:gridCol>
              </a:tblGrid>
              <a:tr h="688434">
                <a:tc>
                  <a:txBody>
                    <a:bodyPr/>
                    <a:lstStyle/>
                    <a:p>
                      <a:pPr algn="ctr">
                        <a:lnSpc>
                          <a:spcPct val="100000"/>
                        </a:lnSpc>
                      </a:pPr>
                      <a:r>
                        <a:rPr lang="en-US" sz="1800" b="1" dirty="0">
                          <a:latin typeface="Times New Roman" panose="02020603050405020304" pitchFamily="18" charset="0"/>
                          <a:cs typeface="Times New Roman" panose="02020603050405020304" pitchFamily="18" charset="0"/>
                        </a:rPr>
                        <a:t>AUTHOR</a:t>
                      </a:r>
                      <a:endParaRPr lang="en-IN" sz="1800" b="1" dirty="0">
                        <a:latin typeface="Times New Roman" panose="02020603050405020304" pitchFamily="18" charset="0"/>
                        <a:cs typeface="Times New Roman" panose="02020603050405020304" pitchFamily="18" charset="0"/>
                      </a:endParaRPr>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r="100000" b="100000"/>
                      </a:path>
                      <a:tileRect l="-100000" t="-100000"/>
                    </a:gradFill>
                  </a:tcPr>
                </a:tc>
                <a:tc>
                  <a:txBody>
                    <a:bodyPr/>
                    <a:lstStyle/>
                    <a:p>
                      <a:pPr algn="ctr">
                        <a:lnSpc>
                          <a:spcPct val="100000"/>
                        </a:lnSpc>
                      </a:pPr>
                      <a:r>
                        <a:rPr lang="en-US" sz="1800" b="1" dirty="0">
                          <a:latin typeface="Times New Roman" panose="02020603050405020304" pitchFamily="18" charset="0"/>
                          <a:cs typeface="Times New Roman" panose="02020603050405020304" pitchFamily="18" charset="0"/>
                        </a:rPr>
                        <a:t>ALGORITHM</a:t>
                      </a:r>
                      <a:endParaRPr lang="en-IN" sz="1800" b="1" dirty="0">
                        <a:latin typeface="Times New Roman" panose="02020603050405020304" pitchFamily="18" charset="0"/>
                        <a:cs typeface="Times New Roman" panose="02020603050405020304" pitchFamily="18" charset="0"/>
                      </a:endParaRPr>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r="100000" b="100000"/>
                      </a:path>
                      <a:tileRect l="-100000" t="-100000"/>
                    </a:gradFill>
                  </a:tcPr>
                </a:tc>
                <a:tc>
                  <a:txBody>
                    <a:bodyPr/>
                    <a:lstStyle/>
                    <a:p>
                      <a:pPr lvl="0" algn="ctr">
                        <a:lnSpc>
                          <a:spcPct val="100000"/>
                        </a:lnSpc>
                      </a:pPr>
                      <a:r>
                        <a:rPr lang="en-US" sz="1800" b="1" dirty="0">
                          <a:latin typeface="Times New Roman" panose="02020603050405020304" pitchFamily="18" charset="0"/>
                          <a:cs typeface="Times New Roman" panose="02020603050405020304" pitchFamily="18" charset="0"/>
                        </a:rPr>
                        <a:t>ADVANTAGE</a:t>
                      </a:r>
                      <a:endParaRPr lang="en-IN" sz="1800" b="1" dirty="0">
                        <a:latin typeface="Times New Roman" panose="02020603050405020304" pitchFamily="18" charset="0"/>
                        <a:cs typeface="Times New Roman" panose="02020603050405020304" pitchFamily="18" charset="0"/>
                      </a:endParaRPr>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r="100000" b="100000"/>
                      </a:path>
                      <a:tileRect l="-100000" t="-100000"/>
                    </a:gradFill>
                  </a:tcPr>
                </a:tc>
                <a:tc>
                  <a:txBody>
                    <a:bodyPr/>
                    <a:lstStyle/>
                    <a:p>
                      <a:pPr lvl="0" algn="ctr">
                        <a:lnSpc>
                          <a:spcPct val="100000"/>
                        </a:lnSpc>
                      </a:pPr>
                      <a:r>
                        <a:rPr lang="en-US" sz="1800" b="1" dirty="0">
                          <a:latin typeface="Times New Roman" panose="02020603050405020304" pitchFamily="18" charset="0"/>
                          <a:cs typeface="Times New Roman" panose="02020603050405020304" pitchFamily="18" charset="0"/>
                        </a:rPr>
                        <a:t>DISADVANTAGE</a:t>
                      </a:r>
                      <a:endParaRPr lang="en-IN" sz="1800" b="1" dirty="0">
                        <a:latin typeface="Times New Roman" panose="02020603050405020304" pitchFamily="18" charset="0"/>
                        <a:cs typeface="Times New Roman" panose="02020603050405020304" pitchFamily="18" charset="0"/>
                      </a:endParaRPr>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r="100000" b="100000"/>
                      </a:path>
                      <a:tileRect l="-100000" t="-100000"/>
                    </a:gradFill>
                  </a:tcPr>
                </a:tc>
                <a:tc>
                  <a:txBody>
                    <a:bodyPr/>
                    <a:lstStyle/>
                    <a:p>
                      <a:pPr lvl="0" algn="ctr">
                        <a:lnSpc>
                          <a:spcPct val="100000"/>
                        </a:lnSpc>
                      </a:pPr>
                      <a:r>
                        <a:rPr lang="en-US" sz="1800" b="1" dirty="0">
                          <a:latin typeface="Times New Roman" panose="02020603050405020304" pitchFamily="18" charset="0"/>
                          <a:cs typeface="Times New Roman" panose="02020603050405020304" pitchFamily="18" charset="0"/>
                        </a:rPr>
                        <a:t>ACCURACY</a:t>
                      </a:r>
                      <a:endParaRPr lang="en-IN" sz="1800" b="1" dirty="0">
                        <a:latin typeface="Times New Roman" panose="02020603050405020304" pitchFamily="18" charset="0"/>
                        <a:cs typeface="Times New Roman" panose="02020603050405020304" pitchFamily="18" charset="0"/>
                      </a:endParaRPr>
                    </a:p>
                  </a:txBody>
                  <a:tcPr>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r="100000" b="100000"/>
                      </a:path>
                      <a:tileRect l="-100000" t="-100000"/>
                    </a:gradFill>
                  </a:tcPr>
                </a:tc>
                <a:extLst>
                  <a:ext uri="{0D108BD9-81ED-4DB2-BD59-A6C34878D82A}">
                    <a16:rowId xmlns:a16="http://schemas.microsoft.com/office/drawing/2014/main" val="1752824177"/>
                  </a:ext>
                </a:extLst>
              </a:tr>
              <a:tr h="1415930">
                <a:tc>
                  <a:txBody>
                    <a:bodyPr/>
                    <a:lstStyle/>
                    <a:p>
                      <a:pPr algn="l"/>
                      <a:r>
                        <a:rPr lang="en-IN" sz="1800" dirty="0">
                          <a:latin typeface="Times New Roman" panose="02020603050405020304" pitchFamily="18" charset="0"/>
                          <a:cs typeface="Times New Roman" panose="02020603050405020304" pitchFamily="18" charset="0"/>
                        </a:rPr>
                        <a:t>[1]</a:t>
                      </a:r>
                      <a:r>
                        <a:rPr lang="en-IN" sz="1800" dirty="0" err="1">
                          <a:latin typeface="Times New Roman" panose="02020603050405020304" pitchFamily="18" charset="0"/>
                          <a:cs typeface="Times New Roman" panose="02020603050405020304" pitchFamily="18" charset="0"/>
                        </a:rPr>
                        <a:t>jian</a:t>
                      </a:r>
                      <a:r>
                        <a:rPr lang="en-IN" sz="1800" dirty="0">
                          <a:latin typeface="Times New Roman" panose="02020603050405020304" pitchFamily="18" charset="0"/>
                          <a:cs typeface="Times New Roman" panose="02020603050405020304" pitchFamily="18" charset="0"/>
                        </a:rPr>
                        <a:t> Ping Li Asif Khan ,</a:t>
                      </a:r>
                      <a:r>
                        <a:rPr lang="en-IN" sz="1800" dirty="0" err="1">
                          <a:latin typeface="Times New Roman" panose="02020603050405020304" pitchFamily="18" charset="0"/>
                          <a:cs typeface="Times New Roman" panose="02020603050405020304" pitchFamily="18" charset="0"/>
                        </a:rPr>
                        <a:t>Aminulhaq</a:t>
                      </a:r>
                      <a:r>
                        <a:rPr lang="en-IN" sz="1800" dirty="0">
                          <a:latin typeface="Times New Roman" panose="02020603050405020304" pitchFamily="18" charset="0"/>
                          <a:cs typeface="Times New Roman" panose="02020603050405020304" pitchFamily="18" charset="0"/>
                        </a:rPr>
                        <a:t> ,Salah Uddin ,And </a:t>
                      </a:r>
                      <a:r>
                        <a:rPr lang="en-IN" sz="1800" dirty="0" err="1">
                          <a:latin typeface="Times New Roman" panose="02020603050405020304" pitchFamily="18" charset="0"/>
                          <a:cs typeface="Times New Roman" panose="02020603050405020304" pitchFamily="18" charset="0"/>
                        </a:rPr>
                        <a:t>Abdussaboor</a:t>
                      </a:r>
                      <a:endParaRPr lang="en-IN" sz="1800"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(2022)</a:t>
                      </a:r>
                    </a:p>
                  </a:txBody>
                  <a:tcPr/>
                </a:tc>
                <a:tc>
                  <a:txBody>
                    <a:bodyPr/>
                    <a:lstStyle/>
                    <a:p>
                      <a:pPr algn="ctr"/>
                      <a:r>
                        <a:rPr lang="en-IN" sz="1800" dirty="0">
                          <a:latin typeface="Times New Roman" panose="02020603050405020304" pitchFamily="18" charset="0"/>
                          <a:cs typeface="Times New Roman" panose="02020603050405020304" pitchFamily="18" charset="0"/>
                        </a:rPr>
                        <a:t>LR, K-NN, ANN, SVM, NB, DT</a:t>
                      </a:r>
                    </a:p>
                  </a:txBody>
                  <a:tcPr/>
                </a:tc>
                <a:tc>
                  <a:txBody>
                    <a:bodyPr/>
                    <a:lstStyle/>
                    <a:p>
                      <a:pPr algn="ctr"/>
                      <a:r>
                        <a:rPr lang="en-US" sz="1800" dirty="0">
                          <a:latin typeface="Times New Roman" panose="02020603050405020304" pitchFamily="18" charset="0"/>
                          <a:cs typeface="Times New Roman" panose="02020603050405020304" pitchFamily="18" charset="0"/>
                        </a:rPr>
                        <a:t>High Classification Accuracy, Effective Feature Selection,  </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Data </a:t>
                      </a:r>
                      <a:r>
                        <a:rPr lang="en-US" sz="1800" dirty="0" err="1">
                          <a:latin typeface="Times New Roman" panose="02020603050405020304" pitchFamily="18" charset="0"/>
                          <a:cs typeface="Times New Roman" panose="02020603050405020304" pitchFamily="18" charset="0"/>
                        </a:rPr>
                        <a:t>Dependency,Feature</a:t>
                      </a:r>
                      <a:r>
                        <a:rPr lang="en-US" sz="1800" dirty="0">
                          <a:latin typeface="Times New Roman" panose="02020603050405020304" pitchFamily="18" charset="0"/>
                          <a:cs typeface="Times New Roman" panose="02020603050405020304" pitchFamily="18" charset="0"/>
                        </a:rPr>
                        <a:t> Selection Constraints</a:t>
                      </a: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92.37%</a:t>
                      </a:r>
                    </a:p>
                  </a:txBody>
                  <a:tcPr/>
                </a:tc>
                <a:extLst>
                  <a:ext uri="{0D108BD9-81ED-4DB2-BD59-A6C34878D82A}">
                    <a16:rowId xmlns:a16="http://schemas.microsoft.com/office/drawing/2014/main" val="2044445669"/>
                  </a:ext>
                </a:extLst>
              </a:tr>
              <a:tr h="1026824">
                <a:tc>
                  <a:txBody>
                    <a:bodyPr/>
                    <a:lstStyle/>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[2]</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hosam</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F. El-</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sofany</a:t>
                      </a: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(2024)</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NB,SVM,VT,XGB,AB,BG,DT,K-NN,RF,LR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High </a:t>
                      </a:r>
                      <a:r>
                        <a:rPr lang="en-US" sz="1800" dirty="0" err="1">
                          <a:latin typeface="Times New Roman" panose="02020603050405020304" pitchFamily="18" charset="0"/>
                          <a:cs typeface="Times New Roman" panose="02020603050405020304" pitchFamily="18" charset="0"/>
                        </a:rPr>
                        <a:t>Accuracy,mobile</a:t>
                      </a:r>
                      <a:r>
                        <a:rPr lang="en-US" sz="1800" dirty="0">
                          <a:latin typeface="Times New Roman" panose="02020603050405020304" pitchFamily="18" charset="0"/>
                          <a:cs typeface="Times New Roman" panose="02020603050405020304" pitchFamily="18" charset="0"/>
                        </a:rPr>
                        <a:t> App Accessibility</a:t>
                      </a: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Limited </a:t>
                      </a:r>
                      <a:r>
                        <a:rPr lang="en-US" sz="1800" dirty="0" err="1">
                          <a:latin typeface="Times New Roman" panose="02020603050405020304" pitchFamily="18" charset="0"/>
                          <a:cs typeface="Times New Roman" panose="02020603050405020304" pitchFamily="18" charset="0"/>
                        </a:rPr>
                        <a:t>Datasize,lack</a:t>
                      </a:r>
                      <a:r>
                        <a:rPr lang="en-US" sz="1800" dirty="0">
                          <a:latin typeface="Times New Roman" panose="02020603050405020304" pitchFamily="18" charset="0"/>
                          <a:cs typeface="Times New Roman" panose="02020603050405020304" pitchFamily="18" charset="0"/>
                        </a:rPr>
                        <a:t> Of </a:t>
                      </a:r>
                      <a:r>
                        <a:rPr lang="en-US" sz="1800" dirty="0" err="1">
                          <a:latin typeface="Times New Roman" panose="02020603050405020304" pitchFamily="18" charset="0"/>
                          <a:cs typeface="Times New Roman" panose="02020603050405020304" pitchFamily="18" charset="0"/>
                        </a:rPr>
                        <a:t>Transparancy</a:t>
                      </a:r>
                      <a:endParaRPr lang="en-US"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97.57%</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03663596"/>
                  </a:ext>
                </a:extLst>
              </a:tr>
              <a:tr h="1270541">
                <a:tc>
                  <a:txBody>
                    <a:bodyPr/>
                    <a:lstStyle/>
                    <a:p>
                      <a:pPr algn="l"/>
                      <a:r>
                        <a:rPr lang="en-IN" sz="1800" dirty="0">
                          <a:latin typeface="Times New Roman" panose="02020603050405020304" pitchFamily="18" charset="0"/>
                          <a:cs typeface="Times New Roman" panose="02020603050405020304" pitchFamily="18" charset="0"/>
                        </a:rPr>
                        <a:t>[3]d. </a:t>
                      </a:r>
                      <a:r>
                        <a:rPr lang="en-IN" sz="1800" dirty="0" err="1">
                          <a:latin typeface="Times New Roman" panose="02020603050405020304" pitchFamily="18" charset="0"/>
                          <a:cs typeface="Times New Roman" panose="02020603050405020304" pitchFamily="18" charset="0"/>
                        </a:rPr>
                        <a:t>Yaso</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Omkari</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Kareemulla</a:t>
                      </a:r>
                      <a:r>
                        <a:rPr lang="en-IN" sz="1800" dirty="0">
                          <a:latin typeface="Times New Roman" panose="02020603050405020304" pitchFamily="18" charset="0"/>
                          <a:cs typeface="Times New Roman" panose="02020603050405020304" pitchFamily="18" charset="0"/>
                        </a:rPr>
                        <a:t> Shaik</a:t>
                      </a:r>
                    </a:p>
                    <a:p>
                      <a:pPr algn="l"/>
                      <a:r>
                        <a:rPr lang="en-IN" sz="1800" dirty="0">
                          <a:latin typeface="Times New Roman" panose="02020603050405020304" pitchFamily="18" charset="0"/>
                          <a:cs typeface="Times New Roman" panose="02020603050405020304" pitchFamily="18" charset="0"/>
                        </a:rPr>
                        <a:t>(2024)</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TLV, MLP, DT, SVC, RF, ANOVA, MI, GS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High </a:t>
                      </a:r>
                      <a:r>
                        <a:rPr lang="en-US" sz="1800" dirty="0" err="1">
                          <a:latin typeface="Times New Roman" panose="02020603050405020304" pitchFamily="18" charset="0"/>
                          <a:cs typeface="Times New Roman" panose="02020603050405020304" pitchFamily="18" charset="0"/>
                        </a:rPr>
                        <a:t>Accuracy,robust</a:t>
                      </a:r>
                      <a:r>
                        <a:rPr lang="en-US" sz="1800" dirty="0">
                          <a:latin typeface="Times New Roman" panose="02020603050405020304" pitchFamily="18" charset="0"/>
                          <a:cs typeface="Times New Roman" panose="02020603050405020304" pitchFamily="18" charset="0"/>
                        </a:rPr>
                        <a:t> Feature Selection</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Computational </a:t>
                      </a:r>
                      <a:r>
                        <a:rPr lang="en-US" sz="1800" dirty="0" err="1">
                          <a:latin typeface="Times New Roman" panose="02020603050405020304" pitchFamily="18" charset="0"/>
                          <a:cs typeface="Times New Roman" panose="02020603050405020304" pitchFamily="18" charset="0"/>
                        </a:rPr>
                        <a:t>Complexity,overfitting</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99.03%</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5676554"/>
                  </a:ext>
                </a:extLst>
              </a:tr>
              <a:tr h="1388711">
                <a:tc>
                  <a:txBody>
                    <a:bodyPr/>
                    <a:lstStyle/>
                    <a:p>
                      <a:pPr algn="l"/>
                      <a:r>
                        <a:rPr lang="en-US" altLang="en-US" sz="1800" dirty="0">
                          <a:latin typeface="Times New Roman" panose="02020603050405020304" pitchFamily="18" charset="0"/>
                          <a:cs typeface="Times New Roman" panose="02020603050405020304" pitchFamily="18" charset="0"/>
                        </a:rPr>
                        <a:t>[4]</a:t>
                      </a:r>
                      <a:r>
                        <a:rPr lang="en-US" altLang="en-US" sz="1800" dirty="0" err="1">
                          <a:latin typeface="Times New Roman" panose="02020603050405020304" pitchFamily="18" charset="0"/>
                          <a:cs typeface="Times New Roman" panose="02020603050405020304" pitchFamily="18" charset="0"/>
                        </a:rPr>
                        <a:t>senthil</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Kumarmohan</a:t>
                      </a:r>
                      <a:r>
                        <a:rPr lang="en-US" altLang="en-US" sz="1800" dirty="0">
                          <a:latin typeface="Times New Roman" panose="02020603050405020304" pitchFamily="18" charset="0"/>
                          <a:cs typeface="Times New Roman" panose="02020603050405020304" pitchFamily="18" charset="0"/>
                        </a:rPr>
                        <a:t>, Chandrasekharan </a:t>
                      </a:r>
                      <a:r>
                        <a:rPr lang="en-US" altLang="en-US" sz="1800" dirty="0" err="1">
                          <a:latin typeface="Times New Roman" panose="02020603050405020304" pitchFamily="18" charset="0"/>
                          <a:cs typeface="Times New Roman" panose="02020603050405020304" pitchFamily="18" charset="0"/>
                        </a:rPr>
                        <a:t>Thirumala</a:t>
                      </a:r>
                      <a:r>
                        <a:rPr lang="en-US" altLang="en-US" sz="1800" dirty="0">
                          <a:latin typeface="Times New Roman" panose="02020603050405020304" pitchFamily="18" charset="0"/>
                          <a:cs typeface="Times New Roman" panose="02020603050405020304" pitchFamily="18" charset="0"/>
                        </a:rPr>
                        <a:t> And Goutham </a:t>
                      </a:r>
                      <a:r>
                        <a:rPr lang="en-US" altLang="en-US" sz="1800" dirty="0" err="1">
                          <a:latin typeface="Times New Roman" panose="02020603050405020304" pitchFamily="18" charset="0"/>
                          <a:cs typeface="Times New Roman" panose="02020603050405020304" pitchFamily="18" charset="0"/>
                        </a:rPr>
                        <a:t>Srivasthava</a:t>
                      </a:r>
                      <a:r>
                        <a:rPr lang="en-US" altLang="en-US" sz="1800" dirty="0">
                          <a:latin typeface="Times New Roman" panose="02020603050405020304" pitchFamily="18" charset="0"/>
                          <a:cs typeface="Times New Roman" panose="02020603050405020304" pitchFamily="18" charset="0"/>
                        </a:rPr>
                        <a:t>(2019)</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SVM,DT,K-NN,GA,NB,LR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Hybrid </a:t>
                      </a:r>
                      <a:r>
                        <a:rPr lang="en-US" sz="1800" dirty="0" err="1">
                          <a:latin typeface="Times New Roman" panose="02020603050405020304" pitchFamily="18" charset="0"/>
                          <a:cs typeface="Times New Roman" panose="02020603050405020304" pitchFamily="18" charset="0"/>
                        </a:rPr>
                        <a:t>Model,impressive</a:t>
                      </a:r>
                      <a:r>
                        <a:rPr lang="en-US" sz="1800" dirty="0">
                          <a:latin typeface="Times New Roman" panose="02020603050405020304" pitchFamily="18" charset="0"/>
                          <a:cs typeface="Times New Roman" panose="02020603050405020304" pitchFamily="18" charset="0"/>
                        </a:rPr>
                        <a:t> Accuracy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Reliance On A Single </a:t>
                      </a:r>
                      <a:r>
                        <a:rPr lang="en-US" sz="1800" dirty="0" err="1">
                          <a:latin typeface="Times New Roman" panose="02020603050405020304" pitchFamily="18" charset="0"/>
                          <a:cs typeface="Times New Roman" panose="02020603050405020304" pitchFamily="18" charset="0"/>
                        </a:rPr>
                        <a:t>Dataset.Limited</a:t>
                      </a:r>
                      <a:r>
                        <a:rPr lang="en-US" sz="1800" dirty="0">
                          <a:latin typeface="Times New Roman" panose="02020603050405020304" pitchFamily="18" charset="0"/>
                          <a:cs typeface="Times New Roman" panose="02020603050405020304" pitchFamily="18" charset="0"/>
                        </a:rPr>
                        <a:t> Ethical Consideration</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88.7%</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5868744"/>
                  </a:ext>
                </a:extLst>
              </a:tr>
            </a:tbl>
          </a:graphicData>
        </a:graphic>
      </p:graphicFrame>
      <p:sp>
        <p:nvSpPr>
          <p:cNvPr id="2" name="Title 1">
            <a:extLst>
              <a:ext uri="{FF2B5EF4-FFF2-40B4-BE49-F238E27FC236}">
                <a16:creationId xmlns:a16="http://schemas.microsoft.com/office/drawing/2014/main" id="{CFA9723C-BF6E-3987-4C69-9558CA776364}"/>
              </a:ext>
            </a:extLst>
          </p:cNvPr>
          <p:cNvSpPr>
            <a:spLocks noGrp="1"/>
          </p:cNvSpPr>
          <p:nvPr>
            <p:ph type="title"/>
          </p:nvPr>
        </p:nvSpPr>
        <p:spPr>
          <a:xfrm>
            <a:off x="4191000" y="113818"/>
            <a:ext cx="3048520" cy="522790"/>
          </a:xfrm>
        </p:spPr>
        <p:txBody>
          <a:bodyPr>
            <a:normAutofit fontScale="90000"/>
          </a:bodyPr>
          <a:lstStyle/>
          <a:p>
            <a:pPr algn="l"/>
            <a:r>
              <a:rPr lang="en-IN" b="1" u="sng" strike="noStrike" dirty="0">
                <a:solidFill>
                  <a:srgbClr val="C00000"/>
                </a:solidFill>
                <a:effectLst>
                  <a:outerShdw blurRad="38100" dist="38100" dir="2700000" algn="tl">
                    <a:srgbClr val="000000">
                      <a:alpha val="43137"/>
                    </a:srgbClr>
                  </a:outerShdw>
                </a:effectLst>
                <a:latin typeface="Georgia" panose="02040502050405020303" pitchFamily="18" charset="0"/>
              </a:rPr>
              <a:t>SUMMARY</a:t>
            </a:r>
            <a:endParaRPr lang="en-IN" b="1" u="sng" dirty="0">
              <a:solidFill>
                <a:srgbClr val="C00000"/>
              </a:solidFill>
              <a:effectLst>
                <a:outerShdw blurRad="38100" dist="38100" dir="2700000" algn="tl">
                  <a:srgbClr val="000000">
                    <a:alpha val="43137"/>
                  </a:srgbClr>
                </a:outerShdw>
              </a:effectLst>
              <a:latin typeface="Georgia" panose="02040502050405020303" pitchFamily="18" charset="0"/>
            </a:endParaRPr>
          </a:p>
        </p:txBody>
      </p:sp>
    </p:spTree>
    <p:extLst>
      <p:ext uri="{BB962C8B-B14F-4D97-AF65-F5344CB8AC3E}">
        <p14:creationId xmlns:p14="http://schemas.microsoft.com/office/powerpoint/2010/main" val="81279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735</TotalTime>
  <Words>1389</Words>
  <Application>Microsoft Office PowerPoint</Application>
  <PresentationFormat>Widescreen</PresentationFormat>
  <Paragraphs>164</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Arial</vt:lpstr>
      <vt:lpstr>Calibri</vt:lpstr>
      <vt:lpstr>Calibri Light</vt:lpstr>
      <vt:lpstr>Corbel</vt:lpstr>
      <vt:lpstr>Georgia</vt:lpstr>
      <vt:lpstr>Noto Sans Symbols</vt:lpstr>
      <vt:lpstr>Segoe UI</vt:lpstr>
      <vt:lpstr>Times New Roman</vt:lpstr>
      <vt:lpstr>Wingdings</vt:lpstr>
      <vt:lpstr>Parallax</vt:lpstr>
      <vt:lpstr>CORBEAT</vt:lpstr>
      <vt:lpstr>CONTENTS</vt:lpstr>
      <vt:lpstr>INTRODUCTION</vt:lpstr>
      <vt:lpstr> </vt:lpstr>
      <vt:lpstr>RELATED WORKS</vt:lpstr>
      <vt:lpstr>RELATED WORKS (CONT)</vt:lpstr>
      <vt:lpstr>RELATED WORKS (CONT)</vt:lpstr>
      <vt:lpstr>RELATED WORKS (CONT)</vt:lpstr>
      <vt:lpstr>SUMMARY</vt:lpstr>
      <vt:lpstr>OBJECTIVES</vt:lpstr>
      <vt:lpstr>OBJECTIVES (CONT)</vt:lpstr>
      <vt:lpstr>PowerPoint Presentation</vt:lpstr>
      <vt:lpstr>CONCLUSION</vt:lpstr>
      <vt:lpstr>REFERENCE</vt:lpstr>
      <vt:lpstr>THANK YOU</vt:lpstr>
      <vt:lpstr>RELATED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DARSANA R</dc:creator>
  <cp:lastModifiedBy>DARSANA R</cp:lastModifiedBy>
  <cp:revision>24</cp:revision>
  <dcterms:created xsi:type="dcterms:W3CDTF">2024-12-30T12:59:07Z</dcterms:created>
  <dcterms:modified xsi:type="dcterms:W3CDTF">2025-01-20T06:46:59Z</dcterms:modified>
</cp:coreProperties>
</file>