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15"/>
  </p:notesMasterIdLst>
  <p:handoutMasterIdLst>
    <p:handoutMasterId r:id="rId16"/>
  </p:handoutMasterIdLst>
  <p:sldIdLst>
    <p:sldId id="290" r:id="rId5"/>
    <p:sldId id="273" r:id="rId6"/>
    <p:sldId id="278" r:id="rId7"/>
    <p:sldId id="276" r:id="rId8"/>
    <p:sldId id="292" r:id="rId9"/>
    <p:sldId id="296" r:id="rId10"/>
    <p:sldId id="297" r:id="rId11"/>
    <p:sldId id="298" r:id="rId12"/>
    <p:sldId id="299" r:id="rId13"/>
    <p:sldId id="28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85602" autoAdjust="0"/>
  </p:normalViewPr>
  <p:slideViewPr>
    <p:cSldViewPr snapToGrid="0">
      <p:cViewPr varScale="1">
        <p:scale>
          <a:sx n="67" d="100"/>
          <a:sy n="67" d="100"/>
        </p:scale>
        <p:origin x="276" y="3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11/16/2021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11/16/2021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10</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942007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1927758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179222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167882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6</a:t>
            </a:fld>
            <a:endParaRPr lang="en-US" dirty="0"/>
          </a:p>
        </p:txBody>
      </p:sp>
    </p:spTree>
    <p:extLst>
      <p:ext uri="{BB962C8B-B14F-4D97-AF65-F5344CB8AC3E}">
        <p14:creationId xmlns:p14="http://schemas.microsoft.com/office/powerpoint/2010/main" val="4753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7</a:t>
            </a:fld>
            <a:endParaRPr lang="en-US" dirty="0"/>
          </a:p>
        </p:txBody>
      </p:sp>
    </p:spTree>
    <p:extLst>
      <p:ext uri="{BB962C8B-B14F-4D97-AF65-F5344CB8AC3E}">
        <p14:creationId xmlns:p14="http://schemas.microsoft.com/office/powerpoint/2010/main" val="3204394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280700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796112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11/16/2021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1001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14" name="click.wav"/>
          </p:stSnd>
        </p:sndAc>
      </p:transition>
    </mc:Choice>
    <mc:Fallback xmlns="">
      <p:transition spd="slow">
        <p:fade/>
        <p:sndAc>
          <p:stSnd>
            <p:snd r:embed="rId15" name="click.wav"/>
          </p:stSnd>
        </p:sndAc>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audio" Target="../media/audio1.wav"/><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www.bettertechtips.com/windows/notepad-replacement/"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audio" Target="../media/audio1.wav"/><Relationship Id="rId5" Type="http://schemas.openxmlformats.org/officeDocument/2006/relationships/hyperlink" Target="http://en.wikipedia.org/wiki/file:notepad_icon.sv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audio" Target="../media/audio1.wav"/><Relationship Id="rId5" Type="http://schemas.openxmlformats.org/officeDocument/2006/relationships/hyperlink" Target="http://en.wikipedia.org/wiki/file:notepad_icon.svg"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microsoft.com/office/2017/06/relationships/model3d" Target="../media/model3d1.glb"/><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4">
            <a:duotone>
              <a:prstClr val="black"/>
              <a:schemeClr val="accent1">
                <a:tint val="45000"/>
                <a:satMod val="400000"/>
              </a:schemeClr>
            </a:duotone>
          </a:blip>
          <a:srcRect/>
          <a:stretch/>
        </p:blipFill>
        <p:spPr>
          <a:xfrm>
            <a:off x="0" y="12"/>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en-US" sz="6600" dirty="0">
                <a:solidFill>
                  <a:schemeClr val="tx1"/>
                </a:solidFill>
              </a:rPr>
              <a:t>MY OWN </a:t>
            </a:r>
            <a:br>
              <a:rPr lang="en-US" sz="6600" dirty="0">
                <a:solidFill>
                  <a:schemeClr val="tx1"/>
                </a:solidFill>
              </a:rPr>
            </a:br>
            <a:r>
              <a:rPr lang="en-US" sz="6600" dirty="0">
                <a:solidFill>
                  <a:schemeClr val="tx1"/>
                </a:solidFill>
              </a:rPr>
              <a:t>NOTEPAD </a:t>
            </a:r>
            <a:endParaRPr lang="ru-RU" sz="6600" dirty="0">
              <a:solidFill>
                <a:schemeClr val="tx1"/>
              </a:solidFill>
            </a:endParaRPr>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8937719" y="5133726"/>
            <a:ext cx="3162299" cy="1839584"/>
          </a:xfrm>
        </p:spPr>
        <p:txBody>
          <a:bodyPr>
            <a:normAutofit lnSpcReduction="10000"/>
          </a:bodyPr>
          <a:lstStyle/>
          <a:p>
            <a:pPr algn="l">
              <a:spcAft>
                <a:spcPts val="600"/>
              </a:spcAft>
            </a:pPr>
            <a:r>
              <a:rPr lang="en-US" sz="2400" dirty="0">
                <a:solidFill>
                  <a:schemeClr val="tx2">
                    <a:lumMod val="90000"/>
                  </a:schemeClr>
                </a:solidFill>
              </a:rPr>
              <a:t>Submitted By</a:t>
            </a:r>
          </a:p>
          <a:p>
            <a:pPr algn="l">
              <a:spcAft>
                <a:spcPts val="600"/>
              </a:spcAft>
            </a:pPr>
            <a:r>
              <a:rPr lang="en-US" sz="2400" dirty="0">
                <a:solidFill>
                  <a:schemeClr val="tx2">
                    <a:lumMod val="90000"/>
                  </a:schemeClr>
                </a:solidFill>
              </a:rPr>
              <a:t>Darsana Dasan</a:t>
            </a:r>
          </a:p>
          <a:p>
            <a:pPr algn="l">
              <a:spcAft>
                <a:spcPts val="600"/>
              </a:spcAft>
            </a:pPr>
            <a:r>
              <a:rPr lang="en-US" sz="2400" dirty="0">
                <a:solidFill>
                  <a:schemeClr val="tx2">
                    <a:lumMod val="90000"/>
                  </a:schemeClr>
                </a:solidFill>
              </a:rPr>
              <a:t>S5 MCA</a:t>
            </a:r>
          </a:p>
          <a:p>
            <a:pPr algn="l">
              <a:spcAft>
                <a:spcPts val="600"/>
              </a:spcAft>
            </a:pPr>
            <a:r>
              <a:rPr lang="en-US" sz="2400" dirty="0">
                <a:solidFill>
                  <a:schemeClr val="tx2">
                    <a:lumMod val="90000"/>
                  </a:schemeClr>
                </a:solidFill>
              </a:rPr>
              <a:t>Reg No:MCT19MC002</a:t>
            </a:r>
          </a:p>
          <a:p>
            <a:pPr>
              <a:spcAft>
                <a:spcPts val="600"/>
              </a:spcAft>
            </a:pP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advTm="9283">
        <p15:prstTrans prst="crush"/>
        <p:sndAc>
          <p:stSnd>
            <p:snd r:embed="rId3" name="click.wav"/>
          </p:stSnd>
        </p:sndAc>
      </p:transition>
    </mc:Choice>
    <mc:Fallback>
      <p:transition spd="slow" advTm="9283">
        <p:fade/>
        <p:sndAc>
          <p:stSnd>
            <p:snd r:embed="rId3"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3" name="click.wav"/>
          </p:stSnd>
        </p:sndAc>
      </p:transition>
    </mc:Choice>
    <mc:Fallback xmlns="">
      <p:transition spd="slow">
        <p:fade/>
        <p:sndAc>
          <p:stSnd>
            <p:snd r:embed="rId5"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2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2" name="Rectangle 3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4">
            <a:extLst>
              <a:ext uri="{837473B0-CC2E-450A-ABE3-18F120FF3D39}">
                <a1611:picAttrSrcUrl xmlns:a1611="http://schemas.microsoft.com/office/drawing/2016/11/main" r:id="rId5"/>
              </a:ext>
            </a:extLst>
          </a:blip>
          <a:srcRect/>
          <a:stretch/>
        </p:blipFill>
        <p:spPr>
          <a:xfrm>
            <a:off x="5677115" y="1"/>
            <a:ext cx="6514885" cy="6857999"/>
          </a:xfrm>
          <a:prstGeom prst="rect">
            <a:avLst/>
          </a:prstGeom>
        </p:spPr>
      </p:pic>
      <p:sp>
        <p:nvSpPr>
          <p:cNvPr id="34" name="Rectangle 3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A7F5067F-B05A-4CB4-8FEF-12162F4FD7F8}"/>
              </a:ext>
            </a:extLst>
          </p:cNvPr>
          <p:cNvSpPr>
            <a:spLocks noGrp="1"/>
          </p:cNvSpPr>
          <p:nvPr>
            <p:ph type="title"/>
          </p:nvPr>
        </p:nvSpPr>
        <p:spPr>
          <a:xfrm>
            <a:off x="774043" y="727627"/>
            <a:ext cx="4602152" cy="891624"/>
          </a:xfrm>
        </p:spPr>
        <p:txBody>
          <a:bodyPr vert="horz" lIns="91440" tIns="45720" rIns="91440" bIns="45720" rtlCol="0" anchor="ctr">
            <a:normAutofit/>
          </a:bodyPr>
          <a:lstStyle/>
          <a:p>
            <a:pPr>
              <a:lnSpc>
                <a:spcPct val="90000"/>
              </a:lnSpc>
            </a:pPr>
            <a:r>
              <a:rPr lang="en-US" sz="4800" dirty="0">
                <a:solidFill>
                  <a:srgbClr val="002060"/>
                </a:solidFill>
              </a:rPr>
              <a:t>Abstract</a:t>
            </a:r>
          </a:p>
        </p:txBody>
      </p:sp>
      <p:sp>
        <p:nvSpPr>
          <p:cNvPr id="4" name="Text Placeholder 3">
            <a:extLst>
              <a:ext uri="{FF2B5EF4-FFF2-40B4-BE49-F238E27FC236}">
                <a16:creationId xmlns:a16="http://schemas.microsoft.com/office/drawing/2014/main" id="{29AD4A91-7AB8-40C3-9C11-950FF5FC7DFC}"/>
              </a:ext>
            </a:extLst>
          </p:cNvPr>
          <p:cNvSpPr>
            <a:spLocks noGrp="1"/>
          </p:cNvSpPr>
          <p:nvPr>
            <p:ph type="body" sz="half" idx="2"/>
          </p:nvPr>
        </p:nvSpPr>
        <p:spPr>
          <a:xfrm>
            <a:off x="774043" y="1939290"/>
            <a:ext cx="4602152" cy="4079696"/>
          </a:xfrm>
        </p:spPr>
        <p:txBody>
          <a:bodyPr vert="horz" lIns="91440" tIns="45720" rIns="91440" bIns="45720" rtlCol="0">
            <a:normAutofit lnSpcReduction="10000"/>
          </a:bodyPr>
          <a:lstStyle/>
          <a:p>
            <a:pPr marL="285750" indent="-285750" algn="just">
              <a:lnSpc>
                <a:spcPct val="115000"/>
              </a:lnSpc>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Notepad is a generic text editor included with all version of Microsoft windows that allows you to create, open, and read plain text files. </a:t>
            </a:r>
          </a:p>
          <a:p>
            <a:pPr marL="285750" indent="-285750" algn="just">
              <a:lnSpc>
                <a:spcPct val="115000"/>
              </a:lnSpc>
              <a:spcAft>
                <a:spcPts val="800"/>
              </a:spcAft>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Tkinter is a GUI library of python from which we can create multiple GUI apps. Here, using tkinter we will develop a notepad like text editor. </a:t>
            </a:r>
          </a:p>
          <a:p>
            <a:pPr marL="285750" indent="-285750" algn="just">
              <a:lnSpc>
                <a:spcPct val="115000"/>
              </a:lnSpc>
              <a:spcAft>
                <a:spcPts val="800"/>
              </a:spcAft>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project, we create our own notepad with some additional features. These additional features include images and shapes.</a:t>
            </a:r>
            <a:endParaRPr lang="en-US" b="1" dirty="0">
              <a:solidFill>
                <a:schemeClr val="bg2">
                  <a:lumMod val="50000"/>
                </a:schemeClr>
              </a:solidFill>
            </a:endParaRPr>
          </a:p>
        </p:txBody>
      </p:sp>
    </p:spTree>
    <p:extLst>
      <p:ext uri="{BB962C8B-B14F-4D97-AF65-F5344CB8AC3E}">
        <p14:creationId xmlns:p14="http://schemas.microsoft.com/office/powerpoint/2010/main" val="1386799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214">
        <p15:prstTrans prst="crush"/>
        <p:sndAc>
          <p:stSnd>
            <p:snd r:embed="rId3" name="click.wav"/>
          </p:stSnd>
        </p:sndAc>
      </p:transition>
    </mc:Choice>
    <mc:Fallback>
      <p:transition spd="slow" advTm="2214">
        <p:fade/>
        <p:sndAc>
          <p:stSnd>
            <p:snd r:embed="rId3"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Rectangle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rcRect/>
          <a:stretch/>
        </p:blipFill>
        <p:spPr>
          <a:xfrm>
            <a:off x="686" y="-1"/>
            <a:ext cx="7628839" cy="6855469"/>
          </a:xfrm>
          <a:prstGeom prst="rect">
            <a:avLst/>
          </a:prstGeom>
          <a:noFill/>
          <a:effectLst>
            <a:reflection endPos="65000" dist="50800" dir="5400000" sy="-100000" algn="bl" rotWithShape="0"/>
          </a:effectLst>
        </p:spPr>
      </p:pic>
      <p:sp>
        <p:nvSpPr>
          <p:cNvPr id="24" name="Rectangle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7178382" y="576414"/>
            <a:ext cx="4472921" cy="1285406"/>
          </a:xfrm>
          <a:prstGeom prst="rect">
            <a:avLst/>
          </a:prstGeom>
        </p:spPr>
        <p:txBody>
          <a:bodyPr vert="horz" lIns="91440" tIns="45720" rIns="91440" bIns="45720" rtlCol="0" anchor="ctr">
            <a:normAutofit fontScale="90000"/>
          </a:bodyPr>
          <a:lstStyle/>
          <a:p>
            <a:pPr>
              <a:lnSpc>
                <a:spcPct val="90000"/>
              </a:lnSpc>
            </a:pPr>
            <a:r>
              <a:rPr lang="en-US" sz="4800" dirty="0">
                <a:solidFill>
                  <a:srgbClr val="002060"/>
                </a:solidFill>
              </a:rPr>
              <a:t>Software Requirements</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7064082" y="2103120"/>
            <a:ext cx="4336421" cy="3931920"/>
          </a:xfrm>
        </p:spPr>
        <p:txBody>
          <a:bodyPr vert="horz" lIns="91440" tIns="45720" rIns="91440" bIns="45720" rtlCol="0">
            <a:normAutofit/>
          </a:bodyPr>
          <a:lstStyle/>
          <a:p>
            <a:pPr marL="285750" indent="-285750">
              <a:lnSpc>
                <a:spcPct val="100000"/>
              </a:lnSpc>
              <a:spcBef>
                <a:spcPts val="900"/>
              </a:spcBef>
              <a:buClr>
                <a:schemeClr val="accent1"/>
              </a:buClr>
              <a:buFont typeface="Wingdings" panose="05000000000000000000" pitchFamily="2" charset="2"/>
              <a:buChar char="Ø"/>
            </a:pPr>
            <a:r>
              <a:rPr lang="en-US" dirty="0">
                <a:solidFill>
                  <a:schemeClr val="bg2">
                    <a:lumMod val="50000"/>
                  </a:schemeClr>
                </a:solidFill>
              </a:rPr>
              <a:t>The Python language is used to develop a notepad application based on Graphical User Interface.</a:t>
            </a:r>
          </a:p>
          <a:p>
            <a:pPr>
              <a:lnSpc>
                <a:spcPct val="100000"/>
              </a:lnSpc>
              <a:spcBef>
                <a:spcPts val="900"/>
              </a:spcBef>
              <a:buClr>
                <a:schemeClr val="accent1"/>
              </a:buClr>
            </a:pPr>
            <a:endParaRPr lang="en-US" dirty="0">
              <a:solidFill>
                <a:schemeClr val="bg2">
                  <a:lumMod val="50000"/>
                </a:schemeClr>
              </a:solidFill>
            </a:endParaRPr>
          </a:p>
          <a:p>
            <a:pPr marL="285750" indent="-285750">
              <a:lnSpc>
                <a:spcPct val="100000"/>
              </a:lnSpc>
              <a:spcBef>
                <a:spcPts val="900"/>
              </a:spcBef>
              <a:buClr>
                <a:schemeClr val="accent1"/>
              </a:buClr>
              <a:buFont typeface="Wingdings" panose="05000000000000000000" pitchFamily="2" charset="2"/>
              <a:buChar char="Ø"/>
            </a:pPr>
            <a:r>
              <a:rPr lang="en-US" u="sng" dirty="0">
                <a:solidFill>
                  <a:schemeClr val="bg2">
                    <a:lumMod val="50000"/>
                  </a:schemeClr>
                </a:solidFill>
              </a:rPr>
              <a:t>Python </a:t>
            </a:r>
            <a:r>
              <a:rPr lang="en-US" dirty="0">
                <a:solidFill>
                  <a:schemeClr val="bg2">
                    <a:lumMod val="50000"/>
                  </a:schemeClr>
                </a:solidFill>
              </a:rPr>
              <a:t>: </a:t>
            </a:r>
          </a:p>
          <a:p>
            <a:pPr algn="just">
              <a:lnSpc>
                <a:spcPct val="100000"/>
              </a:lnSpc>
              <a:spcBef>
                <a:spcPts val="900"/>
              </a:spcBef>
              <a:buClr>
                <a:schemeClr val="accent1"/>
              </a:buClr>
            </a:pPr>
            <a:r>
              <a:rPr lang="en-US" dirty="0">
                <a:solidFill>
                  <a:schemeClr val="bg2">
                    <a:lumMod val="50000"/>
                  </a:schemeClr>
                </a:solidFill>
              </a:rPr>
              <a:t>	Python is an interpreted high-level               	general purpose programming 	language. It supports multiple 	programming paradigms, including 	object-oriented and functional 	programming. It’s often described as 	“Batteries Included”.</a:t>
            </a:r>
          </a:p>
          <a:p>
            <a:pPr>
              <a:lnSpc>
                <a:spcPct val="100000"/>
              </a:lnSpc>
              <a:spcBef>
                <a:spcPts val="900"/>
              </a:spcBef>
              <a:buClr>
                <a:schemeClr val="accent1"/>
              </a:buClr>
            </a:pPr>
            <a:endParaRPr lang="en-US" u="sng" dirty="0">
              <a:solidFill>
                <a:schemeClr val="bg2">
                  <a:lumMod val="50000"/>
                </a:schemeClr>
              </a:solidFill>
            </a:endParaRPr>
          </a:p>
        </p:txBody>
      </p:sp>
    </p:spTree>
    <p:extLst>
      <p:ext uri="{BB962C8B-B14F-4D97-AF65-F5344CB8AC3E}">
        <p14:creationId xmlns:p14="http://schemas.microsoft.com/office/powerpoint/2010/main" val="52010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3" name="click.wav"/>
          </p:stSnd>
        </p:sndAc>
      </p:transition>
    </mc:Choice>
    <mc:Fallback xmlns="">
      <p:transition spd="slow">
        <p:fade/>
        <p:sndAc>
          <p:stSnd>
            <p:snd r:embed="rId6"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CC3DCE-4CD8-4370-8B3F-47DEAB635ED9}"/>
              </a:ext>
            </a:extLst>
          </p:cNvPr>
          <p:cNvSpPr>
            <a:spLocks noGrp="1"/>
          </p:cNvSpPr>
          <p:nvPr>
            <p:ph type="body" sz="half" idx="2"/>
          </p:nvPr>
        </p:nvSpPr>
        <p:spPr>
          <a:xfrm>
            <a:off x="8429625" y="586357"/>
            <a:ext cx="3144774" cy="5700143"/>
          </a:xfrm>
        </p:spPr>
        <p:txBody>
          <a:bodyPr>
            <a:normAutofit fontScale="77500" lnSpcReduction="20000"/>
          </a:bodyPr>
          <a:lstStyle/>
          <a:p>
            <a:pPr marL="285750" indent="-285750">
              <a:lnSpc>
                <a:spcPct val="100000"/>
              </a:lnSpc>
              <a:spcBef>
                <a:spcPts val="900"/>
              </a:spcBef>
              <a:buClr>
                <a:schemeClr val="accent1"/>
              </a:buClr>
              <a:buFont typeface="Wingdings" panose="05000000000000000000" pitchFamily="2" charset="2"/>
              <a:buChar char="Ø"/>
            </a:pPr>
            <a:r>
              <a:rPr lang="en-US" u="sng" dirty="0">
                <a:solidFill>
                  <a:schemeClr val="bg2">
                    <a:lumMod val="50000"/>
                  </a:schemeClr>
                </a:solidFill>
              </a:rPr>
              <a:t>PyCharm</a:t>
            </a:r>
            <a:r>
              <a:rPr lang="en-US" dirty="0">
                <a:solidFill>
                  <a:schemeClr val="bg2">
                    <a:lumMod val="50000"/>
                  </a:schemeClr>
                </a:solidFill>
              </a:rPr>
              <a:t> :</a:t>
            </a:r>
          </a:p>
          <a:p>
            <a:pPr>
              <a:lnSpc>
                <a:spcPct val="100000"/>
              </a:lnSpc>
              <a:spcBef>
                <a:spcPts val="900"/>
              </a:spcBef>
              <a:buClr>
                <a:schemeClr val="accent1"/>
              </a:buClr>
            </a:pPr>
            <a:r>
              <a:rPr lang="en-US" dirty="0">
                <a:solidFill>
                  <a:schemeClr val="bg2">
                    <a:lumMod val="50000"/>
                  </a:schemeClr>
                </a:solidFill>
              </a:rPr>
              <a:t>	PyCharm is the most 	popular IDE for 	python, and includes          	great features such as 	excellent code 	completion and 	inspection with 	advanced debugger and 	support for web 	programming and 	various frameworks. It 	focuses on creating 	IDE for various web 	development languages 	like JavaScript and PHP.</a:t>
            </a:r>
          </a:p>
          <a:p>
            <a:pPr marL="285750" indent="-285750">
              <a:lnSpc>
                <a:spcPct val="100000"/>
              </a:lnSpc>
              <a:spcBef>
                <a:spcPts val="900"/>
              </a:spcBef>
              <a:buClr>
                <a:schemeClr val="accent1"/>
              </a:buClr>
              <a:buFont typeface="Wingdings" panose="05000000000000000000" pitchFamily="2" charset="2"/>
              <a:buChar char="Ø"/>
            </a:pPr>
            <a:r>
              <a:rPr lang="en-US" u="sng" dirty="0">
                <a:solidFill>
                  <a:schemeClr val="bg2">
                    <a:lumMod val="50000"/>
                  </a:schemeClr>
                </a:solidFill>
              </a:rPr>
              <a:t>Tkinter</a:t>
            </a:r>
            <a:r>
              <a:rPr lang="en-US" dirty="0">
                <a:solidFill>
                  <a:schemeClr val="bg2">
                    <a:lumMod val="50000"/>
                  </a:schemeClr>
                </a:solidFill>
              </a:rPr>
              <a:t> :</a:t>
            </a:r>
            <a:endParaRPr lang="en-US" u="sng" dirty="0">
              <a:solidFill>
                <a:schemeClr val="bg2">
                  <a:lumMod val="50000"/>
                </a:schemeClr>
              </a:solidFill>
            </a:endParaRPr>
          </a:p>
          <a:p>
            <a:pPr>
              <a:lnSpc>
                <a:spcPct val="100000"/>
              </a:lnSpc>
              <a:spcBef>
                <a:spcPts val="900"/>
              </a:spcBef>
              <a:buClr>
                <a:schemeClr val="accent1"/>
              </a:buClr>
            </a:pPr>
            <a:r>
              <a:rPr lang="en-US" dirty="0">
                <a:solidFill>
                  <a:schemeClr val="bg2">
                    <a:lumMod val="50000"/>
                  </a:schemeClr>
                </a:solidFill>
              </a:rPr>
              <a:t>	Tkinter is the standard 	GUI library for python. 	Python when combined with 	Tkinter provides a fast and 	easy way o create GUI 	applications.</a:t>
            </a:r>
          </a:p>
          <a:p>
            <a:pPr marL="285750" indent="-285750">
              <a:lnSpc>
                <a:spcPct val="100000"/>
              </a:lnSpc>
              <a:spcBef>
                <a:spcPts val="900"/>
              </a:spcBef>
              <a:buClr>
                <a:schemeClr val="accent1"/>
              </a:buClr>
              <a:buFont typeface="Wingdings" panose="05000000000000000000" pitchFamily="2" charset="2"/>
              <a:buChar char="Ø"/>
            </a:pPr>
            <a:r>
              <a:rPr lang="en-US" u="sng" dirty="0">
                <a:solidFill>
                  <a:schemeClr val="bg2">
                    <a:lumMod val="50000"/>
                  </a:schemeClr>
                </a:solidFill>
              </a:rPr>
              <a:t>Os</a:t>
            </a:r>
            <a:r>
              <a:rPr lang="en-US" dirty="0">
                <a:solidFill>
                  <a:schemeClr val="bg2">
                    <a:lumMod val="50000"/>
                  </a:schemeClr>
                </a:solidFill>
              </a:rPr>
              <a:t> :</a:t>
            </a:r>
          </a:p>
          <a:p>
            <a:pPr>
              <a:lnSpc>
                <a:spcPct val="100000"/>
              </a:lnSpc>
              <a:spcBef>
                <a:spcPts val="900"/>
              </a:spcBef>
              <a:buClr>
                <a:schemeClr val="accent1"/>
              </a:buClr>
            </a:pPr>
            <a:r>
              <a:rPr lang="en-US" dirty="0">
                <a:solidFill>
                  <a:schemeClr val="bg2">
                    <a:lumMod val="50000"/>
                  </a:schemeClr>
                </a:solidFill>
              </a:rPr>
              <a:t>	OS module provide a 	portable way of using 	operating system dependent 	functionality. It mainly read, 	write and manipulate files</a:t>
            </a:r>
          </a:p>
          <a:p>
            <a:pPr>
              <a:lnSpc>
                <a:spcPct val="100000"/>
              </a:lnSpc>
              <a:spcBef>
                <a:spcPts val="900"/>
              </a:spcBef>
              <a:buClr>
                <a:schemeClr val="accent1"/>
              </a:buClr>
            </a:pPr>
            <a:endParaRPr lang="en-US" u="sng" dirty="0">
              <a:solidFill>
                <a:schemeClr val="bg2">
                  <a:lumMod val="50000"/>
                </a:schemeClr>
              </a:solidFill>
            </a:endParaRPr>
          </a:p>
          <a:p>
            <a:pPr>
              <a:lnSpc>
                <a:spcPct val="100000"/>
              </a:lnSpc>
              <a:spcBef>
                <a:spcPts val="900"/>
              </a:spcBef>
              <a:buClr>
                <a:schemeClr val="accent1"/>
              </a:buClr>
            </a:pPr>
            <a:endParaRPr lang="en-US" dirty="0">
              <a:solidFill>
                <a:schemeClr val="bg2">
                  <a:lumMod val="50000"/>
                </a:schemeClr>
              </a:solidFill>
            </a:endParaRPr>
          </a:p>
          <a:p>
            <a:pPr>
              <a:lnSpc>
                <a:spcPct val="100000"/>
              </a:lnSpc>
              <a:spcBef>
                <a:spcPts val="900"/>
              </a:spcBef>
              <a:buClr>
                <a:schemeClr val="accent1"/>
              </a:buClr>
            </a:pPr>
            <a:endParaRPr lang="en-US" dirty="0">
              <a:solidFill>
                <a:schemeClr val="bg2">
                  <a:lumMod val="50000"/>
                </a:schemeClr>
              </a:solidFill>
            </a:endParaRPr>
          </a:p>
          <a:p>
            <a:pPr algn="just">
              <a:lnSpc>
                <a:spcPct val="100000"/>
              </a:lnSpc>
              <a:spcBef>
                <a:spcPts val="900"/>
              </a:spcBef>
              <a:buClr>
                <a:schemeClr val="accent1"/>
              </a:buClr>
            </a:pPr>
            <a:endParaRPr lang="en-US" dirty="0">
              <a:solidFill>
                <a:schemeClr val="bg2">
                  <a:lumMod val="50000"/>
                </a:schemeClr>
              </a:solidFill>
            </a:endParaRPr>
          </a:p>
        </p:txBody>
      </p:sp>
      <p:pic>
        <p:nvPicPr>
          <p:cNvPr id="10" name="Content Placeholder 5">
            <a:extLst>
              <a:ext uri="{FF2B5EF4-FFF2-40B4-BE49-F238E27FC236}">
                <a16:creationId xmlns:a16="http://schemas.microsoft.com/office/drawing/2014/main" id="{7E0009A4-977D-4F60-9165-6DC22884D836}"/>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12357" y="0"/>
            <a:ext cx="8620125" cy="6855469"/>
          </a:xfrm>
          <a:prstGeom prst="rect">
            <a:avLst/>
          </a:prstGeom>
          <a:noFill/>
          <a:ln>
            <a:noFill/>
          </a:ln>
          <a:effectLst>
            <a:reflection endPos="0" dist="50800" dir="5400000" sy="-100000" algn="bl" rotWithShape="0"/>
          </a:effectLst>
        </p:spPr>
      </p:pic>
    </p:spTree>
    <p:extLst>
      <p:ext uri="{BB962C8B-B14F-4D97-AF65-F5344CB8AC3E}">
        <p14:creationId xmlns:p14="http://schemas.microsoft.com/office/powerpoint/2010/main" val="3040809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3" name="click.wav"/>
          </p:stSnd>
        </p:sndAc>
      </p:transition>
    </mc:Choice>
    <mc:Fallback xmlns="">
      <p:transition spd="slow">
        <p:fade/>
        <p:sndAc>
          <p:stSnd>
            <p:snd r:embed="rId6"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eople discuss some document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4">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dirty="0">
                <a:solidFill>
                  <a:srgbClr val="002060"/>
                </a:solidFill>
              </a:rPr>
              <a:t>System Requirements</a:t>
            </a:r>
          </a:p>
        </p:txBody>
      </p:sp>
      <p:graphicFrame>
        <p:nvGraphicFramePr>
          <p:cNvPr id="9" name="Table 9">
            <a:extLst>
              <a:ext uri="{FF2B5EF4-FFF2-40B4-BE49-F238E27FC236}">
                <a16:creationId xmlns:a16="http://schemas.microsoft.com/office/drawing/2014/main" id="{D1BAC7DA-0724-4C53-854E-D8E2483D79C2}"/>
              </a:ext>
            </a:extLst>
          </p:cNvPr>
          <p:cNvGraphicFramePr>
            <a:graphicFrameLocks noGrp="1"/>
          </p:cNvGraphicFramePr>
          <p:nvPr>
            <p:extLst>
              <p:ext uri="{D42A27DB-BD31-4B8C-83A1-F6EECF244321}">
                <p14:modId xmlns:p14="http://schemas.microsoft.com/office/powerpoint/2010/main" val="1034183531"/>
              </p:ext>
            </p:extLst>
          </p:nvPr>
        </p:nvGraphicFramePr>
        <p:xfrm>
          <a:off x="2032000" y="2014194"/>
          <a:ext cx="8128000" cy="3967481"/>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169865712"/>
                    </a:ext>
                  </a:extLst>
                </a:gridCol>
                <a:gridCol w="4064000">
                  <a:extLst>
                    <a:ext uri="{9D8B030D-6E8A-4147-A177-3AD203B41FA5}">
                      <a16:colId xmlns:a16="http://schemas.microsoft.com/office/drawing/2014/main" val="3298494120"/>
                    </a:ext>
                  </a:extLst>
                </a:gridCol>
              </a:tblGrid>
              <a:tr h="566783">
                <a:tc>
                  <a:txBody>
                    <a:bodyPr/>
                    <a:lstStyle/>
                    <a:p>
                      <a:pPr algn="ctr"/>
                      <a:r>
                        <a:rPr lang="en-US" sz="2000" dirty="0">
                          <a:solidFill>
                            <a:srgbClr val="002060"/>
                          </a:solidFill>
                        </a:rPr>
                        <a:t>SOFTWARE</a:t>
                      </a:r>
                      <a:endParaRPr lang="en-IN" sz="2000" dirty="0">
                        <a:solidFill>
                          <a:srgbClr val="002060"/>
                        </a:solidFill>
                      </a:endParaRPr>
                    </a:p>
                  </a:txBody>
                  <a:tcPr/>
                </a:tc>
                <a:tc>
                  <a:txBody>
                    <a:bodyPr/>
                    <a:lstStyle/>
                    <a:p>
                      <a:pPr algn="ctr"/>
                      <a:r>
                        <a:rPr lang="en-US" sz="2000" dirty="0">
                          <a:solidFill>
                            <a:srgbClr val="002060"/>
                          </a:solidFill>
                        </a:rPr>
                        <a:t>HARDWARE</a:t>
                      </a:r>
                      <a:endParaRPr lang="en-IN" sz="2000" dirty="0">
                        <a:solidFill>
                          <a:srgbClr val="002060"/>
                        </a:solidFill>
                      </a:endParaRPr>
                    </a:p>
                  </a:txBody>
                  <a:tcPr/>
                </a:tc>
                <a:extLst>
                  <a:ext uri="{0D108BD9-81ED-4DB2-BD59-A6C34878D82A}">
                    <a16:rowId xmlns:a16="http://schemas.microsoft.com/office/drawing/2014/main" val="1212343773"/>
                  </a:ext>
                </a:extLst>
              </a:tr>
              <a:tr h="566783">
                <a:tc>
                  <a:txBody>
                    <a:bodyPr/>
                    <a:lstStyle/>
                    <a:p>
                      <a:r>
                        <a:rPr lang="en-US" sz="1800" dirty="0">
                          <a:solidFill>
                            <a:schemeClr val="bg2">
                              <a:lumMod val="10000"/>
                            </a:schemeClr>
                          </a:solidFill>
                        </a:rPr>
                        <a:t>OS : </a:t>
                      </a:r>
                      <a:r>
                        <a:rPr lang="en-US" sz="1800" dirty="0">
                          <a:solidFill>
                            <a:srgbClr val="FF0000"/>
                          </a:solidFill>
                        </a:rPr>
                        <a:t>Windows 10</a:t>
                      </a:r>
                      <a:endParaRPr lang="en-IN" sz="1800" dirty="0">
                        <a:solidFill>
                          <a:srgbClr val="FF0000"/>
                        </a:solidFill>
                      </a:endParaRPr>
                    </a:p>
                  </a:txBody>
                  <a:tcPr/>
                </a:tc>
                <a:tc>
                  <a:txBody>
                    <a:bodyPr/>
                    <a:lstStyle/>
                    <a:p>
                      <a:r>
                        <a:rPr lang="en-US" sz="1800" dirty="0">
                          <a:solidFill>
                            <a:schemeClr val="bg2">
                              <a:lumMod val="10000"/>
                            </a:schemeClr>
                          </a:solidFill>
                        </a:rPr>
                        <a:t>Processor : </a:t>
                      </a:r>
                      <a:r>
                        <a:rPr lang="en-US" sz="1800" dirty="0">
                          <a:solidFill>
                            <a:srgbClr val="FF0000"/>
                          </a:solidFill>
                        </a:rPr>
                        <a:t>11th Gen Intel(R) Core(TM) i3</a:t>
                      </a:r>
                      <a:endParaRPr lang="en-IN" sz="1800" dirty="0">
                        <a:solidFill>
                          <a:srgbClr val="FF0000"/>
                        </a:solidFill>
                      </a:endParaRPr>
                    </a:p>
                  </a:txBody>
                  <a:tcPr/>
                </a:tc>
                <a:extLst>
                  <a:ext uri="{0D108BD9-81ED-4DB2-BD59-A6C34878D82A}">
                    <a16:rowId xmlns:a16="http://schemas.microsoft.com/office/drawing/2014/main" val="3682709561"/>
                  </a:ext>
                </a:extLst>
              </a:tr>
              <a:tr h="566783">
                <a:tc>
                  <a:txBody>
                    <a:bodyPr/>
                    <a:lstStyle/>
                    <a:p>
                      <a:r>
                        <a:rPr lang="en-US" sz="1800" dirty="0">
                          <a:solidFill>
                            <a:schemeClr val="bg2">
                              <a:lumMod val="10000"/>
                            </a:schemeClr>
                          </a:solidFill>
                        </a:rPr>
                        <a:t>Software Used : </a:t>
                      </a:r>
                      <a:r>
                        <a:rPr lang="en-US" sz="1800" dirty="0">
                          <a:solidFill>
                            <a:srgbClr val="FF0000"/>
                          </a:solidFill>
                        </a:rPr>
                        <a:t>PyCharm</a:t>
                      </a:r>
                      <a:endParaRPr lang="en-IN" sz="1800" dirty="0">
                        <a:solidFill>
                          <a:schemeClr val="bg2">
                            <a:lumMod val="10000"/>
                          </a:schemeClr>
                        </a:solidFill>
                      </a:endParaRPr>
                    </a:p>
                  </a:txBody>
                  <a:tcPr/>
                </a:tc>
                <a:tc>
                  <a:txBody>
                    <a:bodyPr/>
                    <a:lstStyle/>
                    <a:p>
                      <a:r>
                        <a:rPr lang="en-US" sz="1800" dirty="0">
                          <a:solidFill>
                            <a:schemeClr val="bg2">
                              <a:lumMod val="10000"/>
                            </a:schemeClr>
                          </a:solidFill>
                        </a:rPr>
                        <a:t>Speed : </a:t>
                      </a:r>
                      <a:r>
                        <a:rPr lang="en-US" sz="1800" dirty="0">
                          <a:solidFill>
                            <a:srgbClr val="FF0000"/>
                          </a:solidFill>
                        </a:rPr>
                        <a:t>2 GHz and above</a:t>
                      </a:r>
                      <a:endParaRPr lang="en-IN" sz="1800" dirty="0">
                        <a:solidFill>
                          <a:srgbClr val="FF0000"/>
                        </a:solidFill>
                      </a:endParaRPr>
                    </a:p>
                  </a:txBody>
                  <a:tcPr/>
                </a:tc>
                <a:extLst>
                  <a:ext uri="{0D108BD9-81ED-4DB2-BD59-A6C34878D82A}">
                    <a16:rowId xmlns:a16="http://schemas.microsoft.com/office/drawing/2014/main" val="3873786878"/>
                  </a:ext>
                </a:extLst>
              </a:tr>
              <a:tr h="566783">
                <a:tc>
                  <a:txBody>
                    <a:bodyPr/>
                    <a:lstStyle/>
                    <a:p>
                      <a:r>
                        <a:rPr lang="en-US" sz="1800" dirty="0">
                          <a:solidFill>
                            <a:schemeClr val="bg2">
                              <a:lumMod val="10000"/>
                            </a:schemeClr>
                          </a:solidFill>
                        </a:rPr>
                        <a:t>Data Science Tools : </a:t>
                      </a:r>
                      <a:r>
                        <a:rPr lang="en-US" sz="1800" dirty="0">
                          <a:solidFill>
                            <a:srgbClr val="FF0000"/>
                          </a:solidFill>
                        </a:rPr>
                        <a:t>Tkinter, Os</a:t>
                      </a:r>
                      <a:endParaRPr lang="en-IN" sz="1800" dirty="0">
                        <a:solidFill>
                          <a:schemeClr val="bg2">
                            <a:lumMod val="10000"/>
                          </a:schemeClr>
                        </a:solidFill>
                      </a:endParaRPr>
                    </a:p>
                  </a:txBody>
                  <a:tcPr/>
                </a:tc>
                <a:tc>
                  <a:txBody>
                    <a:bodyPr/>
                    <a:lstStyle/>
                    <a:p>
                      <a:r>
                        <a:rPr lang="en-US" sz="1800" dirty="0">
                          <a:solidFill>
                            <a:schemeClr val="bg2">
                              <a:lumMod val="10000"/>
                            </a:schemeClr>
                          </a:solidFill>
                        </a:rPr>
                        <a:t>RAM : </a:t>
                      </a:r>
                      <a:r>
                        <a:rPr lang="en-US" sz="1800" dirty="0">
                          <a:solidFill>
                            <a:srgbClr val="FF0000"/>
                          </a:solidFill>
                        </a:rPr>
                        <a:t>8.00 GB</a:t>
                      </a:r>
                      <a:endParaRPr lang="en-IN" sz="1800" dirty="0">
                        <a:solidFill>
                          <a:srgbClr val="FF0000"/>
                        </a:solidFill>
                      </a:endParaRPr>
                    </a:p>
                  </a:txBody>
                  <a:tcPr/>
                </a:tc>
                <a:extLst>
                  <a:ext uri="{0D108BD9-81ED-4DB2-BD59-A6C34878D82A}">
                    <a16:rowId xmlns:a16="http://schemas.microsoft.com/office/drawing/2014/main" val="448041872"/>
                  </a:ext>
                </a:extLst>
              </a:tr>
              <a:tr h="566783">
                <a:tc>
                  <a:txBody>
                    <a:bodyPr/>
                    <a:lstStyle/>
                    <a:p>
                      <a:r>
                        <a:rPr lang="en-US" sz="1800" dirty="0">
                          <a:solidFill>
                            <a:schemeClr val="bg2">
                              <a:lumMod val="10000"/>
                            </a:schemeClr>
                          </a:solidFill>
                        </a:rPr>
                        <a:t>Script : </a:t>
                      </a:r>
                      <a:r>
                        <a:rPr lang="en-US" sz="1800" dirty="0">
                          <a:solidFill>
                            <a:srgbClr val="FF0000"/>
                          </a:solidFill>
                        </a:rPr>
                        <a:t>Python</a:t>
                      </a:r>
                      <a:endParaRPr lang="en-IN" sz="1800" dirty="0">
                        <a:solidFill>
                          <a:schemeClr val="bg2">
                            <a:lumMod val="10000"/>
                          </a:schemeClr>
                        </a:solidFill>
                      </a:endParaRPr>
                    </a:p>
                  </a:txBody>
                  <a:tcPr/>
                </a:tc>
                <a:tc>
                  <a:txBody>
                    <a:bodyPr/>
                    <a:lstStyle/>
                    <a:p>
                      <a:r>
                        <a:rPr lang="en-US" sz="1800" dirty="0">
                          <a:solidFill>
                            <a:schemeClr val="bg2">
                              <a:lumMod val="10000"/>
                            </a:schemeClr>
                          </a:solidFill>
                        </a:rPr>
                        <a:t>Disk Space : </a:t>
                      </a:r>
                      <a:r>
                        <a:rPr lang="en-US" sz="1800" dirty="0">
                          <a:solidFill>
                            <a:srgbClr val="FF0000"/>
                          </a:solidFill>
                        </a:rPr>
                        <a:t>Approximately 476.92</a:t>
                      </a:r>
                      <a:endParaRPr lang="en-IN" sz="1800" dirty="0">
                        <a:solidFill>
                          <a:srgbClr val="FF0000"/>
                        </a:solidFill>
                      </a:endParaRPr>
                    </a:p>
                  </a:txBody>
                  <a:tcPr/>
                </a:tc>
                <a:extLst>
                  <a:ext uri="{0D108BD9-81ED-4DB2-BD59-A6C34878D82A}">
                    <a16:rowId xmlns:a16="http://schemas.microsoft.com/office/drawing/2014/main" val="1698094699"/>
                  </a:ext>
                </a:extLst>
              </a:tr>
              <a:tr h="566783">
                <a:tc>
                  <a:txBody>
                    <a:bodyPr/>
                    <a:lstStyle/>
                    <a:p>
                      <a:r>
                        <a:rPr lang="en-US" sz="1800" dirty="0">
                          <a:solidFill>
                            <a:schemeClr val="bg2">
                              <a:lumMod val="10000"/>
                            </a:schemeClr>
                          </a:solidFill>
                        </a:rPr>
                        <a:t>Interpreter : </a:t>
                      </a:r>
                      <a:r>
                        <a:rPr lang="en-US" sz="1800" dirty="0">
                          <a:solidFill>
                            <a:srgbClr val="FF0000"/>
                          </a:solidFill>
                        </a:rPr>
                        <a:t>Python 3.9</a:t>
                      </a:r>
                      <a:endParaRPr lang="en-IN" sz="1800" dirty="0">
                        <a:solidFill>
                          <a:schemeClr val="bg2">
                            <a:lumMod val="10000"/>
                          </a:schemeClr>
                        </a:solidFill>
                      </a:endParaRPr>
                    </a:p>
                  </a:txBody>
                  <a:tcPr/>
                </a:tc>
                <a:tc>
                  <a:txBody>
                    <a:bodyPr/>
                    <a:lstStyle/>
                    <a:p>
                      <a:r>
                        <a:rPr lang="en-US" sz="1800" dirty="0">
                          <a:solidFill>
                            <a:schemeClr val="bg2">
                              <a:lumMod val="10000"/>
                            </a:schemeClr>
                          </a:solidFill>
                        </a:rPr>
                        <a:t>Keyboard : </a:t>
                      </a:r>
                      <a:r>
                        <a:rPr lang="en-US" sz="1800" dirty="0">
                          <a:solidFill>
                            <a:srgbClr val="FF0000"/>
                          </a:solidFill>
                        </a:rPr>
                        <a:t>Standard Windows Keyboard</a:t>
                      </a:r>
                      <a:endParaRPr lang="en-IN" sz="1800" dirty="0">
                        <a:solidFill>
                          <a:schemeClr val="bg2">
                            <a:lumMod val="10000"/>
                          </a:schemeClr>
                        </a:solidFill>
                      </a:endParaRPr>
                    </a:p>
                  </a:txBody>
                  <a:tcPr/>
                </a:tc>
                <a:extLst>
                  <a:ext uri="{0D108BD9-81ED-4DB2-BD59-A6C34878D82A}">
                    <a16:rowId xmlns:a16="http://schemas.microsoft.com/office/drawing/2014/main" val="393795551"/>
                  </a:ext>
                </a:extLst>
              </a:tr>
              <a:tr h="566783">
                <a:tc>
                  <a:txBody>
                    <a:bodyPr/>
                    <a:lstStyle/>
                    <a:p>
                      <a:r>
                        <a:rPr lang="en-US" sz="1800" dirty="0">
                          <a:solidFill>
                            <a:schemeClr val="bg2">
                              <a:lumMod val="10000"/>
                            </a:schemeClr>
                          </a:solidFill>
                        </a:rPr>
                        <a:t>Code Editor : </a:t>
                      </a:r>
                      <a:r>
                        <a:rPr lang="en-US" sz="1800" dirty="0">
                          <a:solidFill>
                            <a:srgbClr val="FF0000"/>
                          </a:solidFill>
                        </a:rPr>
                        <a:t>PyCharm</a:t>
                      </a:r>
                      <a:endParaRPr lang="en-IN" sz="1800" dirty="0">
                        <a:solidFill>
                          <a:schemeClr val="bg2">
                            <a:lumMod val="10000"/>
                          </a:schemeClr>
                        </a:solidFill>
                      </a:endParaRPr>
                    </a:p>
                  </a:txBody>
                  <a:tcPr/>
                </a:tc>
                <a:tc>
                  <a:txBody>
                    <a:bodyPr/>
                    <a:lstStyle/>
                    <a:p>
                      <a:r>
                        <a:rPr lang="en-US" sz="1800" dirty="0">
                          <a:solidFill>
                            <a:schemeClr val="bg2">
                              <a:lumMod val="10000"/>
                            </a:schemeClr>
                          </a:solidFill>
                        </a:rPr>
                        <a:t>Monitor : </a:t>
                      </a:r>
                      <a:r>
                        <a:rPr lang="en-US" sz="1800" dirty="0">
                          <a:solidFill>
                            <a:srgbClr val="FF0000"/>
                          </a:solidFill>
                        </a:rPr>
                        <a:t>5VGA</a:t>
                      </a:r>
                      <a:endParaRPr lang="en-IN" sz="1800" dirty="0">
                        <a:solidFill>
                          <a:srgbClr val="FF0000"/>
                        </a:solidFill>
                      </a:endParaRPr>
                    </a:p>
                  </a:txBody>
                  <a:tcPr/>
                </a:tc>
                <a:extLst>
                  <a:ext uri="{0D108BD9-81ED-4DB2-BD59-A6C34878D82A}">
                    <a16:rowId xmlns:a16="http://schemas.microsoft.com/office/drawing/2014/main" val="2173996621"/>
                  </a:ext>
                </a:extLst>
              </a:tr>
            </a:tbl>
          </a:graphicData>
        </a:graphic>
      </p:graphicFrame>
    </p:spTree>
    <p:extLst>
      <p:ext uri="{BB962C8B-B14F-4D97-AF65-F5344CB8AC3E}">
        <p14:creationId xmlns:p14="http://schemas.microsoft.com/office/powerpoint/2010/main" val="3617086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3" name="click.wav"/>
          </p:stSnd>
        </p:sndAc>
      </p:transition>
    </mc:Choice>
    <mc:Fallback xmlns="">
      <p:transition spd="slow">
        <p:fade/>
        <p:sndAc>
          <p:stSnd>
            <p:snd r:embed="rId5"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4">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371600" y="217638"/>
            <a:ext cx="10058400" cy="1371600"/>
          </a:xfrm>
        </p:spPr>
        <p:txBody>
          <a:bodyPr vert="horz" lIns="91440" tIns="45720" rIns="91440" bIns="45720" rtlCol="0" anchor="ctr">
            <a:normAutofit/>
          </a:bodyPr>
          <a:lstStyle/>
          <a:p>
            <a:r>
              <a:rPr lang="en-US" dirty="0">
                <a:solidFill>
                  <a:schemeClr val="bg2">
                    <a:lumMod val="50000"/>
                  </a:schemeClr>
                </a:solidFill>
              </a:rPr>
              <a:t>System Design</a:t>
            </a:r>
          </a:p>
        </p:txBody>
      </p:sp>
      <p:sp>
        <p:nvSpPr>
          <p:cNvPr id="3" name="TextBox 2">
            <a:extLst>
              <a:ext uri="{FF2B5EF4-FFF2-40B4-BE49-F238E27FC236}">
                <a16:creationId xmlns:a16="http://schemas.microsoft.com/office/drawing/2014/main" id="{45260B16-FDCE-4BB2-B43B-90048AC1916F}"/>
              </a:ext>
            </a:extLst>
          </p:cNvPr>
          <p:cNvSpPr txBox="1"/>
          <p:nvPr/>
        </p:nvSpPr>
        <p:spPr>
          <a:xfrm>
            <a:off x="1790700" y="1219906"/>
            <a:ext cx="3124200" cy="369332"/>
          </a:xfrm>
          <a:prstGeom prst="rect">
            <a:avLst/>
          </a:prstGeom>
          <a:noFill/>
        </p:spPr>
        <p:txBody>
          <a:bodyPr wrap="square" rtlCol="0">
            <a:spAutoFit/>
          </a:bodyPr>
          <a:lstStyle/>
          <a:p>
            <a:r>
              <a:rPr lang="en-US" b="1" u="sng" dirty="0">
                <a:solidFill>
                  <a:srgbClr val="7030A0"/>
                </a:solidFill>
              </a:rPr>
              <a:t>WORK FLOW DIAGRAM </a:t>
            </a:r>
            <a:endParaRPr lang="en-IN" b="1" u="sng" dirty="0">
              <a:solidFill>
                <a:srgbClr val="7030A0"/>
              </a:solidFill>
            </a:endParaRPr>
          </a:p>
        </p:txBody>
      </p:sp>
      <p:pic>
        <p:nvPicPr>
          <p:cNvPr id="14" name="Picture 13">
            <a:extLst>
              <a:ext uri="{FF2B5EF4-FFF2-40B4-BE49-F238E27FC236}">
                <a16:creationId xmlns:a16="http://schemas.microsoft.com/office/drawing/2014/main" id="{3A1113E3-1E18-44C8-BCAE-E5305D0850E2}"/>
              </a:ext>
            </a:extLst>
          </p:cNvPr>
          <p:cNvPicPr>
            <a:picLocks noChangeAspect="1"/>
          </p:cNvPicPr>
          <p:nvPr/>
        </p:nvPicPr>
        <p:blipFill>
          <a:blip r:embed="rId5"/>
          <a:stretch>
            <a:fillRect/>
          </a:stretch>
        </p:blipFill>
        <p:spPr>
          <a:xfrm>
            <a:off x="1790700" y="1589238"/>
            <a:ext cx="9220200" cy="4691063"/>
          </a:xfrm>
          <a:prstGeom prst="rect">
            <a:avLst/>
          </a:prstGeom>
        </p:spPr>
      </p:pic>
    </p:spTree>
    <p:extLst>
      <p:ext uri="{BB962C8B-B14F-4D97-AF65-F5344CB8AC3E}">
        <p14:creationId xmlns:p14="http://schemas.microsoft.com/office/powerpoint/2010/main" val="761042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3" name="click.wav"/>
          </p:stSnd>
        </p:sndAc>
      </p:transition>
    </mc:Choice>
    <mc:Fallback xmlns="">
      <p:transition spd="slow">
        <p:fade/>
        <p:sndAc>
          <p:stSnd>
            <p:snd r:embed="rId7"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4">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174899"/>
            <a:ext cx="11725200" cy="6362659"/>
          </a:xfrm>
          <a:prstGeom prst="rect">
            <a:avLst/>
          </a:prstGeom>
        </p:spPr>
      </p:pic>
      <mc:AlternateContent xmlns:mc="http://schemas.openxmlformats.org/markup-compatibility/2006">
        <mc:Choice xmlns:am3d="http://schemas.microsoft.com/office/drawing/2017/model3d" Requires="am3d">
          <p:graphicFrame>
            <p:nvGraphicFramePr>
              <p:cNvPr id="9" name="3D Model 8" descr="Female icon">
                <a:extLst>
                  <a:ext uri="{FF2B5EF4-FFF2-40B4-BE49-F238E27FC236}">
                    <a16:creationId xmlns:a16="http://schemas.microsoft.com/office/drawing/2014/main" id="{D028767B-4E65-4B9B-BDF9-5760012AD4C6}"/>
                  </a:ext>
                </a:extLst>
              </p:cNvPr>
              <p:cNvGraphicFramePr>
                <a:graphicFrameLocks noChangeAspect="1"/>
              </p:cNvGraphicFramePr>
              <p:nvPr/>
            </p:nvGraphicFramePr>
            <p:xfrm>
              <a:off x="1652436" y="2223064"/>
              <a:ext cx="1303350" cy="2817777"/>
            </p:xfrm>
            <a:graphic>
              <a:graphicData uri="http://schemas.microsoft.com/office/drawing/2017/model3d">
                <am3d:model3d r:embed="rId5">
                  <am3d:spPr>
                    <a:xfrm>
                      <a:off x="0" y="0"/>
                      <a:ext cx="1303350" cy="2817777"/>
                    </a:xfrm>
                    <a:prstGeom prst="rect">
                      <a:avLst/>
                    </a:prstGeom>
                  </am3d:spPr>
                  <am3d:camera>
                    <am3d:pos x="0" y="0" z="51935141"/>
                    <am3d:up dx="0" dy="36000000" dz="0"/>
                    <am3d:lookAt x="0" y="0" z="0"/>
                    <am3d:perspective fov="2700000"/>
                  </am3d:camera>
                  <am3d:trans>
                    <am3d:meterPerModelUnit n="3032664" d="1000000"/>
                    <am3d:preTrans dx="1" dy="-18000000" dz="4030"/>
                    <am3d:scale>
                      <am3d:sx n="1000000" d="1000000"/>
                      <am3d:sy n="1000000" d="1000000"/>
                      <am3d:sz n="1000000" d="1000000"/>
                    </am3d:scale>
                    <am3d:rot ax="916773" ay="-872804" az="-235521"/>
                    <am3d:postTrans dx="0" dy="0" dz="0"/>
                  </am3d:trans>
                  <am3d:raster rName="Office3DRenderer" rVer="16.0.8326">
                    <am3d:blip r:embed="rId6"/>
                  </am3d:raster>
                  <am3d:objViewport viewportSz="311091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Female icon">
                <a:extLst>
                  <a:ext uri="{FF2B5EF4-FFF2-40B4-BE49-F238E27FC236}">
                    <a16:creationId xmlns:a16="http://schemas.microsoft.com/office/drawing/2014/main" id="{D028767B-4E65-4B9B-BDF9-5760012AD4C6}"/>
                  </a:ext>
                </a:extLst>
              </p:cNvPr>
              <p:cNvPicPr>
                <a:picLocks noGrp="1" noRot="1" noChangeAspect="1" noMove="1" noResize="1" noEditPoints="1" noAdjustHandles="1" noChangeArrowheads="1" noChangeShapeType="1" noCrop="1"/>
              </p:cNvPicPr>
              <p:nvPr/>
            </p:nvPicPr>
            <p:blipFill>
              <a:blip r:embed="rId6"/>
              <a:stretch>
                <a:fillRect/>
              </a:stretch>
            </p:blipFill>
            <p:spPr>
              <a:xfrm>
                <a:off x="1652436" y="2223064"/>
                <a:ext cx="1303350" cy="2817777"/>
              </a:xfrm>
              <a:prstGeom prst="rect">
                <a:avLst/>
              </a:prstGeom>
            </p:spPr>
          </p:pic>
        </mc:Fallback>
      </mc:AlternateContent>
      <p:sp>
        <p:nvSpPr>
          <p:cNvPr id="10" name="TextBox 9">
            <a:extLst>
              <a:ext uri="{FF2B5EF4-FFF2-40B4-BE49-F238E27FC236}">
                <a16:creationId xmlns:a16="http://schemas.microsoft.com/office/drawing/2014/main" id="{2A06BA6F-38FD-4F64-98C4-593EEA4FF536}"/>
              </a:ext>
            </a:extLst>
          </p:cNvPr>
          <p:cNvSpPr txBox="1"/>
          <p:nvPr/>
        </p:nvSpPr>
        <p:spPr>
          <a:xfrm>
            <a:off x="1900200" y="5062372"/>
            <a:ext cx="1417158" cy="369332"/>
          </a:xfrm>
          <a:prstGeom prst="rect">
            <a:avLst/>
          </a:prstGeom>
          <a:noFill/>
        </p:spPr>
        <p:txBody>
          <a:bodyPr wrap="square" rtlCol="0">
            <a:spAutoFit/>
          </a:bodyPr>
          <a:lstStyle/>
          <a:p>
            <a:r>
              <a:rPr lang="en-US" b="1" dirty="0"/>
              <a:t>USER</a:t>
            </a:r>
            <a:endParaRPr lang="en-IN" b="1" dirty="0"/>
          </a:p>
        </p:txBody>
      </p:sp>
      <p:sp>
        <p:nvSpPr>
          <p:cNvPr id="3" name="TextBox 2">
            <a:extLst>
              <a:ext uri="{FF2B5EF4-FFF2-40B4-BE49-F238E27FC236}">
                <a16:creationId xmlns:a16="http://schemas.microsoft.com/office/drawing/2014/main" id="{45260B16-FDCE-4BB2-B43B-90048AC1916F}"/>
              </a:ext>
            </a:extLst>
          </p:cNvPr>
          <p:cNvSpPr txBox="1"/>
          <p:nvPr/>
        </p:nvSpPr>
        <p:spPr>
          <a:xfrm>
            <a:off x="1557574" y="910896"/>
            <a:ext cx="2533040" cy="369332"/>
          </a:xfrm>
          <a:prstGeom prst="rect">
            <a:avLst/>
          </a:prstGeom>
          <a:noFill/>
        </p:spPr>
        <p:txBody>
          <a:bodyPr wrap="square" rtlCol="0">
            <a:spAutoFit/>
          </a:bodyPr>
          <a:lstStyle/>
          <a:p>
            <a:r>
              <a:rPr lang="en-US" b="1" u="sng" dirty="0">
                <a:solidFill>
                  <a:srgbClr val="7030A0"/>
                </a:solidFill>
              </a:rPr>
              <a:t>USE CASE DIAGRAM</a:t>
            </a:r>
            <a:endParaRPr lang="en-IN" b="1" u="sng" dirty="0">
              <a:solidFill>
                <a:srgbClr val="7030A0"/>
              </a:solidFill>
            </a:endParaRPr>
          </a:p>
        </p:txBody>
      </p:sp>
      <p:cxnSp>
        <p:nvCxnSpPr>
          <p:cNvPr id="19" name="Straight Arrow Connector 18">
            <a:extLst>
              <a:ext uri="{FF2B5EF4-FFF2-40B4-BE49-F238E27FC236}">
                <a16:creationId xmlns:a16="http://schemas.microsoft.com/office/drawing/2014/main" id="{CBA299CC-3138-4C76-BCE6-444D46DE9835}"/>
              </a:ext>
            </a:extLst>
          </p:cNvPr>
          <p:cNvCxnSpPr>
            <a:cxnSpLocks/>
            <a:endCxn id="17" idx="2"/>
          </p:cNvCxnSpPr>
          <p:nvPr/>
        </p:nvCxnSpPr>
        <p:spPr>
          <a:xfrm flipV="1">
            <a:off x="2955786" y="2339039"/>
            <a:ext cx="4125815" cy="12431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DF108F96-A065-4E7B-B351-15300EB4050F}"/>
              </a:ext>
            </a:extLst>
          </p:cNvPr>
          <p:cNvGrpSpPr/>
          <p:nvPr/>
        </p:nvGrpSpPr>
        <p:grpSpPr>
          <a:xfrm>
            <a:off x="2955786" y="1562100"/>
            <a:ext cx="6566741" cy="4352925"/>
            <a:chOff x="2955786" y="1562100"/>
            <a:chExt cx="6566741" cy="4352925"/>
          </a:xfrm>
        </p:grpSpPr>
        <p:grpSp>
          <p:nvGrpSpPr>
            <p:cNvPr id="5" name="Group 4">
              <a:extLst>
                <a:ext uri="{FF2B5EF4-FFF2-40B4-BE49-F238E27FC236}">
                  <a16:creationId xmlns:a16="http://schemas.microsoft.com/office/drawing/2014/main" id="{AE8D0ADF-7ECE-466B-9D28-6061FCF20930}"/>
                </a:ext>
              </a:extLst>
            </p:cNvPr>
            <p:cNvGrpSpPr/>
            <p:nvPr/>
          </p:nvGrpSpPr>
          <p:grpSpPr>
            <a:xfrm>
              <a:off x="7081600" y="1971675"/>
              <a:ext cx="1304926" cy="3452815"/>
              <a:chOff x="6323714" y="1231135"/>
              <a:chExt cx="1304926" cy="5134997"/>
            </a:xfrm>
          </p:grpSpPr>
          <p:sp>
            <p:nvSpPr>
              <p:cNvPr id="14" name="Oval 13">
                <a:extLst>
                  <a:ext uri="{FF2B5EF4-FFF2-40B4-BE49-F238E27FC236}">
                    <a16:creationId xmlns:a16="http://schemas.microsoft.com/office/drawing/2014/main" id="{4962B1B0-79BC-41C8-B164-D0B7768D4C04}"/>
                  </a:ext>
                </a:extLst>
              </p:cNvPr>
              <p:cNvSpPr/>
              <p:nvPr/>
            </p:nvSpPr>
            <p:spPr>
              <a:xfrm>
                <a:off x="6323714" y="5273452"/>
                <a:ext cx="1304925" cy="1092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COLOR THEME</a:t>
                </a:r>
                <a:endParaRPr lang="en-IN" sz="1400" dirty="0"/>
              </a:p>
            </p:txBody>
          </p:sp>
          <p:sp>
            <p:nvSpPr>
              <p:cNvPr id="15" name="Oval 14">
                <a:extLst>
                  <a:ext uri="{FF2B5EF4-FFF2-40B4-BE49-F238E27FC236}">
                    <a16:creationId xmlns:a16="http://schemas.microsoft.com/office/drawing/2014/main" id="{9E615FAA-9B0C-4FC7-A3D5-023F5ADFFA9D}"/>
                  </a:ext>
                </a:extLst>
              </p:cNvPr>
              <p:cNvSpPr/>
              <p:nvPr/>
            </p:nvSpPr>
            <p:spPr>
              <a:xfrm>
                <a:off x="6323714" y="3926681"/>
                <a:ext cx="1304925" cy="1092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VIEW</a:t>
                </a:r>
                <a:endParaRPr lang="en-IN" dirty="0"/>
              </a:p>
            </p:txBody>
          </p:sp>
          <p:sp>
            <p:nvSpPr>
              <p:cNvPr id="16" name="Oval 15">
                <a:extLst>
                  <a:ext uri="{FF2B5EF4-FFF2-40B4-BE49-F238E27FC236}">
                    <a16:creationId xmlns:a16="http://schemas.microsoft.com/office/drawing/2014/main" id="{AE133D66-BFF3-493B-BEFE-82BCD077F074}"/>
                  </a:ext>
                </a:extLst>
              </p:cNvPr>
              <p:cNvSpPr/>
              <p:nvPr/>
            </p:nvSpPr>
            <p:spPr>
              <a:xfrm>
                <a:off x="6323714" y="2578908"/>
                <a:ext cx="1304925" cy="1092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EDIT</a:t>
                </a:r>
                <a:endParaRPr lang="en-IN" dirty="0"/>
              </a:p>
            </p:txBody>
          </p:sp>
          <p:sp>
            <p:nvSpPr>
              <p:cNvPr id="17" name="Oval 16">
                <a:extLst>
                  <a:ext uri="{FF2B5EF4-FFF2-40B4-BE49-F238E27FC236}">
                    <a16:creationId xmlns:a16="http://schemas.microsoft.com/office/drawing/2014/main" id="{1FCD229C-2DA5-4C1C-B52F-044D374C4CCF}"/>
                  </a:ext>
                </a:extLst>
              </p:cNvPr>
              <p:cNvSpPr/>
              <p:nvPr/>
            </p:nvSpPr>
            <p:spPr>
              <a:xfrm>
                <a:off x="6323715" y="1231135"/>
                <a:ext cx="1304925" cy="1092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FILE</a:t>
                </a:r>
                <a:endParaRPr lang="en-IN" b="1" dirty="0">
                  <a:solidFill>
                    <a:schemeClr val="tx1"/>
                  </a:solidFill>
                </a:endParaRPr>
              </a:p>
            </p:txBody>
          </p:sp>
        </p:grpSp>
        <p:sp>
          <p:nvSpPr>
            <p:cNvPr id="8" name="Rectangle 7">
              <a:extLst>
                <a:ext uri="{FF2B5EF4-FFF2-40B4-BE49-F238E27FC236}">
                  <a16:creationId xmlns:a16="http://schemas.microsoft.com/office/drawing/2014/main" id="{504CB2E7-1FAB-4D14-BAE9-6B1E467B4E7B}"/>
                </a:ext>
              </a:extLst>
            </p:cNvPr>
            <p:cNvSpPr/>
            <p:nvPr/>
          </p:nvSpPr>
          <p:spPr>
            <a:xfrm>
              <a:off x="6096000" y="1562100"/>
              <a:ext cx="3426527" cy="435292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A73B09B4-8920-41D3-83A9-F4CED35D042A}"/>
                </a:ext>
              </a:extLst>
            </p:cNvPr>
            <p:cNvCxnSpPr>
              <a:cxnSpLocks/>
              <a:endCxn id="16" idx="2"/>
            </p:cNvCxnSpPr>
            <p:nvPr/>
          </p:nvCxnSpPr>
          <p:spPr>
            <a:xfrm flipV="1">
              <a:off x="2955786" y="3245293"/>
              <a:ext cx="4125814" cy="358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43AEFF-A679-4FB0-ABAD-0FAB0FFEF86E}"/>
                </a:ext>
              </a:extLst>
            </p:cNvPr>
            <p:cNvCxnSpPr>
              <a:cxnSpLocks/>
              <a:endCxn id="15" idx="2"/>
            </p:cNvCxnSpPr>
            <p:nvPr/>
          </p:nvCxnSpPr>
          <p:spPr>
            <a:xfrm>
              <a:off x="2955786" y="3617901"/>
              <a:ext cx="4125814" cy="5336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D64B0F-8CBB-4073-AE45-839CD95FDE8A}"/>
                </a:ext>
              </a:extLst>
            </p:cNvPr>
            <p:cNvCxnSpPr>
              <a:cxnSpLocks/>
              <a:stCxn id="9" idx="3"/>
              <a:endCxn id="14" idx="2"/>
            </p:cNvCxnSpPr>
            <p:nvPr/>
          </p:nvCxnSpPr>
          <p:spPr>
            <a:xfrm>
              <a:off x="2955786" y="3631953"/>
              <a:ext cx="4125814" cy="14251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335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3" name="click.wav"/>
          </p:stSnd>
        </p:sndAc>
      </p:transition>
    </mc:Choice>
    <mc:Fallback xmlns="">
      <p:transition spd="slow">
        <p:fade/>
        <p:sndAc>
          <p:stSnd>
            <p:snd r:embed="rId7"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4">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328618"/>
            <a:ext cx="10058400" cy="1371600"/>
          </a:xfrm>
        </p:spPr>
        <p:txBody>
          <a:bodyPr vert="horz" lIns="91440" tIns="45720" rIns="91440" bIns="45720" rtlCol="0" anchor="ctr">
            <a:normAutofit/>
          </a:bodyPr>
          <a:lstStyle/>
          <a:p>
            <a:r>
              <a:rPr lang="en-US" dirty="0">
                <a:solidFill>
                  <a:schemeClr val="bg2">
                    <a:lumMod val="50000"/>
                  </a:schemeClr>
                </a:solidFill>
              </a:rPr>
              <a:t>Product Backlog</a:t>
            </a:r>
          </a:p>
        </p:txBody>
      </p:sp>
      <p:sp>
        <p:nvSpPr>
          <p:cNvPr id="3" name="TextBox 2">
            <a:extLst>
              <a:ext uri="{FF2B5EF4-FFF2-40B4-BE49-F238E27FC236}">
                <a16:creationId xmlns:a16="http://schemas.microsoft.com/office/drawing/2014/main" id="{6C161451-69C8-4903-9B71-A8D201CAC3CB}"/>
              </a:ext>
            </a:extLst>
          </p:cNvPr>
          <p:cNvSpPr txBox="1"/>
          <p:nvPr/>
        </p:nvSpPr>
        <p:spPr>
          <a:xfrm>
            <a:off x="1066801" y="1962150"/>
            <a:ext cx="9829800" cy="1754326"/>
          </a:xfrm>
          <a:prstGeom prst="rect">
            <a:avLst/>
          </a:prstGeom>
          <a:noFill/>
        </p:spPr>
        <p:txBody>
          <a:bodyPr wrap="square" rtlCol="0">
            <a:spAutoFit/>
          </a:bodyPr>
          <a:lstStyle/>
          <a:p>
            <a:r>
              <a:rPr lang="en-US" dirty="0"/>
              <a:t>Step 1 : </a:t>
            </a:r>
            <a:r>
              <a:rPr lang="en-US" u="sng" dirty="0"/>
              <a:t>Roadmaps and Requirements</a:t>
            </a:r>
            <a:endParaRPr lang="en-US" dirty="0"/>
          </a:p>
          <a:p>
            <a:pPr algn="ctr"/>
            <a:r>
              <a:rPr lang="en-US" dirty="0"/>
              <a:t>             Roadmaps and Requirements are the foundation of any product backlog. Roadmap is the                      collection of required dataset. In this project, there is no need of any dataset collection. </a:t>
            </a:r>
          </a:p>
          <a:p>
            <a:pPr algn="ctr"/>
            <a:r>
              <a:rPr lang="en-US" dirty="0"/>
              <a:t>                     Requirements are the list of backlog items that are needed to accomplish in order to complete              a project. In this project the main requirement is to enter text data</a:t>
            </a:r>
          </a:p>
          <a:p>
            <a:pPr algn="ctr"/>
            <a:r>
              <a:rPr lang="en-US" dirty="0"/>
              <a:t> save, open, delete, edit, and manipulate it.</a:t>
            </a:r>
          </a:p>
        </p:txBody>
      </p:sp>
      <p:sp>
        <p:nvSpPr>
          <p:cNvPr id="4" name="TextBox 3">
            <a:extLst>
              <a:ext uri="{FF2B5EF4-FFF2-40B4-BE49-F238E27FC236}">
                <a16:creationId xmlns:a16="http://schemas.microsoft.com/office/drawing/2014/main" id="{0893E327-FB6C-49FC-BB56-B2BC3FA76319}"/>
              </a:ext>
            </a:extLst>
          </p:cNvPr>
          <p:cNvSpPr txBox="1"/>
          <p:nvPr/>
        </p:nvSpPr>
        <p:spPr>
          <a:xfrm>
            <a:off x="1066799" y="3932099"/>
            <a:ext cx="9829799" cy="2031325"/>
          </a:xfrm>
          <a:prstGeom prst="rect">
            <a:avLst/>
          </a:prstGeom>
          <a:noFill/>
        </p:spPr>
        <p:txBody>
          <a:bodyPr wrap="square" rtlCol="0">
            <a:spAutoFit/>
          </a:bodyPr>
          <a:lstStyle/>
          <a:p>
            <a:r>
              <a:rPr lang="en-US" dirty="0"/>
              <a:t>Step 2 : </a:t>
            </a:r>
            <a:r>
              <a:rPr lang="en-US" u="sng" dirty="0"/>
              <a:t>List Tasks </a:t>
            </a:r>
          </a:p>
          <a:p>
            <a:pPr algn="ctr"/>
            <a:r>
              <a:rPr lang="en-IN" dirty="0"/>
              <a:t>                  Various tasks include, the text data entered can have different font family, size, and colour. The text can also be underlined, made bold/italics and can be justified(left/right/centre). </a:t>
            </a:r>
          </a:p>
          <a:p>
            <a:pPr algn="ctr"/>
            <a:r>
              <a:rPr lang="en-IN" dirty="0"/>
              <a:t>            As additional feature we can change the theme of notepad and in the status bar we can see how much characters and words are used in the entered data. </a:t>
            </a:r>
          </a:p>
          <a:p>
            <a:pPr algn="ctr"/>
            <a:r>
              <a:rPr lang="en-IN" dirty="0"/>
              <a:t>As a user requirement(user stories) images and shapes are added to this notepad.</a:t>
            </a:r>
          </a:p>
          <a:p>
            <a:pPr algn="ctr"/>
            <a:endParaRPr lang="en-IN" dirty="0"/>
          </a:p>
        </p:txBody>
      </p:sp>
    </p:spTree>
    <p:extLst>
      <p:ext uri="{BB962C8B-B14F-4D97-AF65-F5344CB8AC3E}">
        <p14:creationId xmlns:p14="http://schemas.microsoft.com/office/powerpoint/2010/main" val="3243326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3" name="click.wav"/>
          </p:stSnd>
        </p:sndAc>
      </p:transition>
    </mc:Choice>
    <mc:Fallback xmlns="">
      <p:transition spd="slow">
        <p:fade/>
        <p:sndAc>
          <p:stSnd>
            <p:snd r:embed="rId5"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4">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328618"/>
            <a:ext cx="10058400" cy="1371600"/>
          </a:xfrm>
        </p:spPr>
        <p:txBody>
          <a:bodyPr vert="horz" lIns="91440" tIns="45720" rIns="91440" bIns="45720" rtlCol="0" anchor="ctr">
            <a:normAutofit/>
          </a:bodyPr>
          <a:lstStyle/>
          <a:p>
            <a:r>
              <a:rPr lang="en-US" dirty="0">
                <a:solidFill>
                  <a:schemeClr val="bg2">
                    <a:lumMod val="50000"/>
                  </a:schemeClr>
                </a:solidFill>
              </a:rPr>
              <a:t>Sprint Backlog</a:t>
            </a:r>
          </a:p>
        </p:txBody>
      </p:sp>
      <p:graphicFrame>
        <p:nvGraphicFramePr>
          <p:cNvPr id="5" name="Table 6">
            <a:extLst>
              <a:ext uri="{FF2B5EF4-FFF2-40B4-BE49-F238E27FC236}">
                <a16:creationId xmlns:a16="http://schemas.microsoft.com/office/drawing/2014/main" id="{795AE22F-6090-4F6B-BF3F-0E43F3C1C521}"/>
              </a:ext>
            </a:extLst>
          </p:cNvPr>
          <p:cNvGraphicFramePr>
            <a:graphicFrameLocks noGrp="1"/>
          </p:cNvGraphicFramePr>
          <p:nvPr>
            <p:extLst>
              <p:ext uri="{D42A27DB-BD31-4B8C-83A1-F6EECF244321}">
                <p14:modId xmlns:p14="http://schemas.microsoft.com/office/powerpoint/2010/main" val="2949159696"/>
              </p:ext>
            </p:extLst>
          </p:nvPr>
        </p:nvGraphicFramePr>
        <p:xfrm>
          <a:off x="2032000" y="1938343"/>
          <a:ext cx="8128000" cy="4063012"/>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882083946"/>
                    </a:ext>
                  </a:extLst>
                </a:gridCol>
                <a:gridCol w="2032000">
                  <a:extLst>
                    <a:ext uri="{9D8B030D-6E8A-4147-A177-3AD203B41FA5}">
                      <a16:colId xmlns:a16="http://schemas.microsoft.com/office/drawing/2014/main" val="59686245"/>
                    </a:ext>
                  </a:extLst>
                </a:gridCol>
                <a:gridCol w="2032000">
                  <a:extLst>
                    <a:ext uri="{9D8B030D-6E8A-4147-A177-3AD203B41FA5}">
                      <a16:colId xmlns:a16="http://schemas.microsoft.com/office/drawing/2014/main" val="4198143562"/>
                    </a:ext>
                  </a:extLst>
                </a:gridCol>
                <a:gridCol w="2032000">
                  <a:extLst>
                    <a:ext uri="{9D8B030D-6E8A-4147-A177-3AD203B41FA5}">
                      <a16:colId xmlns:a16="http://schemas.microsoft.com/office/drawing/2014/main" val="3925985285"/>
                    </a:ext>
                  </a:extLst>
                </a:gridCol>
              </a:tblGrid>
              <a:tr h="535693">
                <a:tc>
                  <a:txBody>
                    <a:bodyPr/>
                    <a:lstStyle/>
                    <a:p>
                      <a:r>
                        <a:rPr lang="en-US" dirty="0"/>
                        <a:t>USER STORY</a:t>
                      </a:r>
                      <a:endParaRPr lang="en-IN" dirty="0"/>
                    </a:p>
                  </a:txBody>
                  <a:tcPr/>
                </a:tc>
                <a:tc>
                  <a:txBody>
                    <a:bodyPr/>
                    <a:lstStyle/>
                    <a:p>
                      <a:r>
                        <a:rPr lang="en-US" dirty="0"/>
                        <a:t>NOT STARTED</a:t>
                      </a:r>
                      <a:endParaRPr lang="en-IN" dirty="0"/>
                    </a:p>
                  </a:txBody>
                  <a:tcPr/>
                </a:tc>
                <a:tc>
                  <a:txBody>
                    <a:bodyPr/>
                    <a:lstStyle/>
                    <a:p>
                      <a:r>
                        <a:rPr lang="en-US" dirty="0"/>
                        <a:t>IN PROGRESS</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2956298496"/>
                  </a:ext>
                </a:extLst>
              </a:tr>
              <a:tr h="535693">
                <a:tc>
                  <a:txBody>
                    <a:bodyPr/>
                    <a:lstStyle/>
                    <a:p>
                      <a:r>
                        <a:rPr lang="en-US" dirty="0"/>
                        <a:t>Requirements</a:t>
                      </a:r>
                      <a:endParaRPr lang="en-IN" dirty="0"/>
                    </a:p>
                  </a:txBody>
                  <a:tcPr/>
                </a:tc>
                <a:tc>
                  <a:txBody>
                    <a:bodyPr/>
                    <a:lstStyle/>
                    <a:p>
                      <a:endParaRPr lang="en-IN"/>
                    </a:p>
                  </a:txBody>
                  <a:tcPr/>
                </a:tc>
                <a:tc>
                  <a:txBody>
                    <a:bodyPr/>
                    <a:lstStyle/>
                    <a:p>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3326624565"/>
                  </a:ext>
                </a:extLst>
              </a:tr>
              <a:tr h="535693">
                <a:tc>
                  <a:txBody>
                    <a:bodyPr/>
                    <a:lstStyle/>
                    <a:p>
                      <a:r>
                        <a:rPr lang="en-US" dirty="0"/>
                        <a:t>Model Identification</a:t>
                      </a:r>
                      <a:endParaRPr lang="en-IN" dirty="0"/>
                    </a:p>
                  </a:txBody>
                  <a:tcPr/>
                </a:tc>
                <a:tc>
                  <a:txBody>
                    <a:bodyPr/>
                    <a:lstStyle/>
                    <a:p>
                      <a:endParaRPr lang="en-IN"/>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Completed</a:t>
                      </a:r>
                      <a:endParaRPr lang="en-IN" dirty="0"/>
                    </a:p>
                    <a:p>
                      <a:endParaRPr lang="en-IN" dirty="0"/>
                    </a:p>
                  </a:txBody>
                  <a:tcPr/>
                </a:tc>
                <a:extLst>
                  <a:ext uri="{0D108BD9-81ED-4DB2-BD59-A6C34878D82A}">
                    <a16:rowId xmlns:a16="http://schemas.microsoft.com/office/drawing/2014/main" val="34752041"/>
                  </a:ext>
                </a:extLst>
              </a:tr>
              <a:tr h="535693">
                <a:tc>
                  <a:txBody>
                    <a:bodyPr/>
                    <a:lstStyle/>
                    <a:p>
                      <a:r>
                        <a:rPr lang="en-US" dirty="0"/>
                        <a:t>Testing Model</a:t>
                      </a:r>
                      <a:endParaRPr lang="en-IN" dirty="0"/>
                    </a:p>
                  </a:txBody>
                  <a:tcPr/>
                </a:tc>
                <a:tc>
                  <a:txBody>
                    <a:bodyPr/>
                    <a:lstStyle/>
                    <a:p>
                      <a:endParaRPr lang="en-IN"/>
                    </a:p>
                  </a:txBody>
                  <a:tcPr/>
                </a:tc>
                <a:tc>
                  <a:txBody>
                    <a:bodyPr/>
                    <a:lstStyle/>
                    <a:p>
                      <a:r>
                        <a:rPr lang="en-US" dirty="0"/>
                        <a:t>In Processing</a:t>
                      </a:r>
                      <a:endParaRPr lang="en-IN" dirty="0"/>
                    </a:p>
                  </a:txBody>
                  <a:tcPr/>
                </a:tc>
                <a:tc>
                  <a:txBody>
                    <a:bodyPr/>
                    <a:lstStyle/>
                    <a:p>
                      <a:endParaRPr lang="en-IN"/>
                    </a:p>
                  </a:txBody>
                  <a:tcPr/>
                </a:tc>
                <a:extLst>
                  <a:ext uri="{0D108BD9-81ED-4DB2-BD59-A6C34878D82A}">
                    <a16:rowId xmlns:a16="http://schemas.microsoft.com/office/drawing/2014/main" val="1625058284"/>
                  </a:ext>
                </a:extLst>
              </a:tr>
              <a:tr h="535693">
                <a:tc>
                  <a:txBody>
                    <a:bodyPr/>
                    <a:lstStyle/>
                    <a:p>
                      <a:r>
                        <a:rPr lang="en-US" dirty="0"/>
                        <a:t>Evaluation Model</a:t>
                      </a:r>
                      <a:endParaRPr lang="en-IN" dirty="0"/>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Processing</a:t>
                      </a:r>
                      <a:endParaRPr lang="en-IN" dirty="0"/>
                    </a:p>
                    <a:p>
                      <a:endParaRPr lang="en-IN" dirty="0"/>
                    </a:p>
                  </a:txBody>
                  <a:tcPr/>
                </a:tc>
                <a:tc>
                  <a:txBody>
                    <a:bodyPr/>
                    <a:lstStyle/>
                    <a:p>
                      <a:endParaRPr lang="en-IN"/>
                    </a:p>
                  </a:txBody>
                  <a:tcPr/>
                </a:tc>
                <a:extLst>
                  <a:ext uri="{0D108BD9-81ED-4DB2-BD59-A6C34878D82A}">
                    <a16:rowId xmlns:a16="http://schemas.microsoft.com/office/drawing/2014/main" val="495843917"/>
                  </a:ext>
                </a:extLst>
              </a:tr>
              <a:tr h="535693">
                <a:tc>
                  <a:txBody>
                    <a:bodyPr/>
                    <a:lstStyle/>
                    <a:p>
                      <a:r>
                        <a:rPr lang="en-US" dirty="0"/>
                        <a:t>UI Design</a:t>
                      </a:r>
                      <a:endParaRPr lang="en-IN" dirty="0"/>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Processing</a:t>
                      </a:r>
                      <a:endParaRPr lang="en-IN" dirty="0"/>
                    </a:p>
                    <a:p>
                      <a:endParaRPr lang="en-IN" dirty="0"/>
                    </a:p>
                  </a:txBody>
                  <a:tcPr/>
                </a:tc>
                <a:tc>
                  <a:txBody>
                    <a:bodyPr/>
                    <a:lstStyle/>
                    <a:p>
                      <a:endParaRPr lang="en-IN" dirty="0"/>
                    </a:p>
                  </a:txBody>
                  <a:tcPr/>
                </a:tc>
                <a:extLst>
                  <a:ext uri="{0D108BD9-81ED-4DB2-BD59-A6C34878D82A}">
                    <a16:rowId xmlns:a16="http://schemas.microsoft.com/office/drawing/2014/main" val="1889060466"/>
                  </a:ext>
                </a:extLst>
              </a:tr>
              <a:tr h="535693">
                <a:tc>
                  <a:txBody>
                    <a:bodyPr/>
                    <a:lstStyle/>
                    <a:p>
                      <a:r>
                        <a:rPr lang="en-US" dirty="0"/>
                        <a:t>Documentation</a:t>
                      </a:r>
                      <a:endParaRPr lang="en-IN" dirty="0"/>
                    </a:p>
                  </a:txBody>
                  <a:tcPr/>
                </a:tc>
                <a:tc>
                  <a:txBody>
                    <a:bodyPr/>
                    <a:lstStyle/>
                    <a:p>
                      <a:r>
                        <a:rPr lang="en-US" dirty="0"/>
                        <a:t>Not Started</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05240394"/>
                  </a:ext>
                </a:extLst>
              </a:tr>
            </a:tbl>
          </a:graphicData>
        </a:graphic>
      </p:graphicFrame>
    </p:spTree>
    <p:extLst>
      <p:ext uri="{BB962C8B-B14F-4D97-AF65-F5344CB8AC3E}">
        <p14:creationId xmlns:p14="http://schemas.microsoft.com/office/powerpoint/2010/main" val="2522455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3" name="click.wav"/>
          </p:stSnd>
        </p:sndAc>
      </p:transition>
    </mc:Choice>
    <mc:Fallback xmlns="">
      <p:transition spd="slow">
        <p:fade/>
        <p:sndAc>
          <p:stSnd>
            <p:snd r:embed="rId5" name="click.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71af3243-3dd4-4a8d-8c0d-dd76da1f02a5"/>
    <ds:schemaRef ds:uri="http://www.w3.org/XML/1998/namespace"/>
    <ds:schemaRef ds:uri="16c05727-aa75-4e4a-9b5f-8a80a1165891"/>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559</TotalTime>
  <Words>577</Words>
  <Application>Microsoft Office PowerPoint</Application>
  <PresentationFormat>Widescreen</PresentationFormat>
  <Paragraphs>82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Garamond</vt:lpstr>
      <vt:lpstr>Wingdings</vt:lpstr>
      <vt:lpstr>SavonVTI</vt:lpstr>
      <vt:lpstr>MY OWN  NOTEPAD </vt:lpstr>
      <vt:lpstr>Abstract</vt:lpstr>
      <vt:lpstr>Software Requirements</vt:lpstr>
      <vt:lpstr>PowerPoint Presentation</vt:lpstr>
      <vt:lpstr>System Requirements</vt:lpstr>
      <vt:lpstr>System Design</vt:lpstr>
      <vt:lpstr>PowerPoint Presentation</vt:lpstr>
      <vt:lpstr>Product Backlog</vt:lpstr>
      <vt:lpstr>Sprint Backlog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OWN  NOTEPAD </dc:title>
  <dc:creator>DARSANA</dc:creator>
  <cp:lastModifiedBy>DARSANA</cp:lastModifiedBy>
  <cp:revision>14</cp:revision>
  <dcterms:created xsi:type="dcterms:W3CDTF">2021-11-10T01:43:14Z</dcterms:created>
  <dcterms:modified xsi:type="dcterms:W3CDTF">2021-11-16T09:29:35Z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