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Now" charset="1" panose="00000500000000000000"/>
      <p:regular r:id="rId16"/>
    </p:embeddedFont>
    <p:embeddedFont>
      <p:font typeface="Now Bold" charset="1" panose="00000800000000000000"/>
      <p:regular r:id="rId17"/>
    </p:embeddedFont>
    <p:embeddedFont>
      <p:font typeface="Now Thin" charset="1" panose="00000300000000000000"/>
      <p:regular r:id="rId18"/>
    </p:embeddedFont>
    <p:embeddedFont>
      <p:font typeface="Now Light" charset="1" panose="00000400000000000000"/>
      <p:regular r:id="rId19"/>
    </p:embeddedFont>
    <p:embeddedFont>
      <p:font typeface="Now Medium" charset="1" panose="00000600000000000000"/>
      <p:regular r:id="rId20"/>
    </p:embeddedFont>
    <p:embeddedFont>
      <p:font typeface="Now Heavy" charset="1" panose="00000A00000000000000"/>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685114" y="8199822"/>
            <a:ext cx="3436970" cy="2087178"/>
          </a:xfrm>
          <a:custGeom>
            <a:avLst/>
            <a:gdLst/>
            <a:ahLst/>
            <a:cxnLst/>
            <a:rect r="r" b="b" t="t" l="l"/>
            <a:pathLst>
              <a:path h="2087178" w="3436970">
                <a:moveTo>
                  <a:pt x="0" y="0"/>
                </a:moveTo>
                <a:lnTo>
                  <a:pt x="3436969" y="0"/>
                </a:lnTo>
                <a:lnTo>
                  <a:pt x="3436969" y="2087178"/>
                </a:lnTo>
                <a:lnTo>
                  <a:pt x="0" y="2087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928882" y="5186373"/>
            <a:ext cx="7330418" cy="3013449"/>
          </a:xfrm>
          <a:prstGeom prst="rect">
            <a:avLst/>
          </a:prstGeom>
        </p:spPr>
        <p:txBody>
          <a:bodyPr anchor="t" rtlCol="false" tIns="0" lIns="0" bIns="0" rIns="0">
            <a:spAutoFit/>
          </a:bodyPr>
          <a:lstStyle/>
          <a:p>
            <a:pPr algn="ctr">
              <a:lnSpc>
                <a:spcPts val="4004"/>
              </a:lnSpc>
            </a:pPr>
            <a:r>
              <a:rPr lang="en-US" sz="2860">
                <a:solidFill>
                  <a:srgbClr val="FFFFFF"/>
                </a:solidFill>
                <a:latin typeface="Open Sans Bold"/>
              </a:rPr>
              <a:t>Prepared by:</a:t>
            </a:r>
            <a:r>
              <a:rPr lang="en-US" sz="2860">
                <a:solidFill>
                  <a:srgbClr val="FFFFFF"/>
                </a:solidFill>
                <a:latin typeface="Open Sans"/>
              </a:rPr>
              <a:t> Darsh Patel</a:t>
            </a:r>
          </a:p>
          <a:p>
            <a:pPr algn="ctr">
              <a:lnSpc>
                <a:spcPts val="4004"/>
              </a:lnSpc>
            </a:pPr>
            <a:r>
              <a:rPr lang="en-US" sz="2860">
                <a:solidFill>
                  <a:srgbClr val="FFFFFF"/>
                </a:solidFill>
                <a:latin typeface="Open Sans"/>
              </a:rPr>
              <a:t>                       Vinay Bali</a:t>
            </a:r>
          </a:p>
          <a:p>
            <a:pPr algn="ctr">
              <a:lnSpc>
                <a:spcPts val="4004"/>
              </a:lnSpc>
            </a:pPr>
            <a:r>
              <a:rPr lang="en-US" sz="2860">
                <a:solidFill>
                  <a:srgbClr val="FFFFFF"/>
                </a:solidFill>
                <a:latin typeface="Open Sans"/>
              </a:rPr>
              <a:t>                            Dev Thakkar</a:t>
            </a:r>
          </a:p>
          <a:p>
            <a:pPr algn="ctr">
              <a:lnSpc>
                <a:spcPts val="4004"/>
              </a:lnSpc>
            </a:pPr>
            <a:r>
              <a:rPr lang="en-US" sz="2860">
                <a:solidFill>
                  <a:srgbClr val="FFFFFF"/>
                </a:solidFill>
                <a:latin typeface="Open Sans"/>
              </a:rPr>
              <a:t>                                     </a:t>
            </a:r>
            <a:r>
              <a:rPr lang="en-US" sz="2860">
                <a:solidFill>
                  <a:srgbClr val="FFFFFF"/>
                </a:solidFill>
                <a:latin typeface="Open Sans"/>
              </a:rPr>
              <a:t>Abhishek Panchal</a:t>
            </a:r>
          </a:p>
          <a:p>
            <a:pPr algn="ctr">
              <a:lnSpc>
                <a:spcPts val="4004"/>
              </a:lnSpc>
            </a:pPr>
          </a:p>
          <a:p>
            <a:pPr algn="ctr" marL="0" indent="0" lvl="0">
              <a:lnSpc>
                <a:spcPts val="4004"/>
              </a:lnSpc>
              <a:spcBef>
                <a:spcPct val="0"/>
              </a:spcBef>
            </a:pPr>
          </a:p>
        </p:txBody>
      </p:sp>
      <p:sp>
        <p:nvSpPr>
          <p:cNvPr name="TextBox 5" id="5"/>
          <p:cNvSpPr txBox="true"/>
          <p:nvPr/>
        </p:nvSpPr>
        <p:spPr>
          <a:xfrm rot="0">
            <a:off x="1172999" y="3251946"/>
            <a:ext cx="16230600" cy="1360170"/>
          </a:xfrm>
          <a:prstGeom prst="rect">
            <a:avLst/>
          </a:prstGeom>
        </p:spPr>
        <p:txBody>
          <a:bodyPr anchor="t" rtlCol="false" tIns="0" lIns="0" bIns="0" rIns="0">
            <a:spAutoFit/>
          </a:bodyPr>
          <a:lstStyle/>
          <a:p>
            <a:pPr algn="ctr" marL="0" indent="0" lvl="0">
              <a:lnSpc>
                <a:spcPts val="10560"/>
              </a:lnSpc>
            </a:pPr>
            <a:r>
              <a:rPr lang="en-US" sz="9600">
                <a:solidFill>
                  <a:srgbClr val="FFFFFF"/>
                </a:solidFill>
                <a:latin typeface="Open Sans Bold"/>
              </a:rPr>
              <a:t>Telecom Churn Prediction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2550" y="2260902"/>
            <a:ext cx="7518334" cy="7802040"/>
          </a:xfrm>
          <a:custGeom>
            <a:avLst/>
            <a:gdLst/>
            <a:ahLst/>
            <a:cxnLst/>
            <a:rect r="r" b="b" t="t" l="l"/>
            <a:pathLst>
              <a:path h="7802040" w="7518334">
                <a:moveTo>
                  <a:pt x="0" y="0"/>
                </a:moveTo>
                <a:lnTo>
                  <a:pt x="7518334" y="0"/>
                </a:lnTo>
                <a:lnTo>
                  <a:pt x="7518334" y="7802040"/>
                </a:lnTo>
                <a:lnTo>
                  <a:pt x="0" y="7802040"/>
                </a:lnTo>
                <a:lnTo>
                  <a:pt x="0" y="0"/>
                </a:lnTo>
                <a:close/>
              </a:path>
            </a:pathLst>
          </a:custGeom>
          <a:blipFill>
            <a:blip r:embed="rId2"/>
            <a:stretch>
              <a:fillRect l="0" t="0" r="-60691" b="0"/>
            </a:stretch>
          </a:blipFill>
        </p:spPr>
      </p:sp>
      <p:sp>
        <p:nvSpPr>
          <p:cNvPr name="Freeform 3" id="3"/>
          <p:cNvSpPr/>
          <p:nvPr/>
        </p:nvSpPr>
        <p:spPr>
          <a:xfrm flipH="false" flipV="false" rot="0">
            <a:off x="8953266" y="3003443"/>
            <a:ext cx="9133645" cy="4706583"/>
          </a:xfrm>
          <a:custGeom>
            <a:avLst/>
            <a:gdLst/>
            <a:ahLst/>
            <a:cxnLst/>
            <a:rect r="r" b="b" t="t" l="l"/>
            <a:pathLst>
              <a:path h="4706583" w="9133645">
                <a:moveTo>
                  <a:pt x="0" y="0"/>
                </a:moveTo>
                <a:lnTo>
                  <a:pt x="9133646" y="0"/>
                </a:lnTo>
                <a:lnTo>
                  <a:pt x="9133646" y="4706583"/>
                </a:lnTo>
                <a:lnTo>
                  <a:pt x="0" y="4706583"/>
                </a:lnTo>
                <a:lnTo>
                  <a:pt x="0" y="0"/>
                </a:lnTo>
                <a:close/>
              </a:path>
            </a:pathLst>
          </a:custGeom>
          <a:blipFill>
            <a:blip r:embed="rId3"/>
            <a:stretch>
              <a:fillRect l="0" t="0" r="-52677" b="0"/>
            </a:stretch>
          </a:blipFill>
        </p:spPr>
      </p:sp>
      <p:sp>
        <p:nvSpPr>
          <p:cNvPr name="TextBox 4" id="4"/>
          <p:cNvSpPr txBox="true"/>
          <p:nvPr/>
        </p:nvSpPr>
        <p:spPr>
          <a:xfrm rot="0">
            <a:off x="1676191" y="289269"/>
            <a:ext cx="13369385" cy="1971633"/>
          </a:xfrm>
          <a:prstGeom prst="rect">
            <a:avLst/>
          </a:prstGeom>
        </p:spPr>
        <p:txBody>
          <a:bodyPr anchor="t" rtlCol="false" tIns="0" lIns="0" bIns="0" rIns="0">
            <a:spAutoFit/>
          </a:bodyPr>
          <a:lstStyle/>
          <a:p>
            <a:pPr algn="ctr">
              <a:lnSpc>
                <a:spcPts val="7988"/>
              </a:lnSpc>
            </a:pPr>
            <a:r>
              <a:rPr lang="en-US" sz="5705">
                <a:solidFill>
                  <a:srgbClr val="000000"/>
                </a:solidFill>
                <a:latin typeface="Canva Sans Bold"/>
              </a:rPr>
              <a:t>  K-Nearest Neighbors Classifier</a:t>
            </a:r>
          </a:p>
          <a:p>
            <a:pPr algn="ctr">
              <a:lnSpc>
                <a:spcPts val="7988"/>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0463" y="1332235"/>
            <a:ext cx="11689668" cy="8749188"/>
          </a:xfrm>
          <a:custGeom>
            <a:avLst/>
            <a:gdLst/>
            <a:ahLst/>
            <a:cxnLst/>
            <a:rect r="r" b="b" t="t" l="l"/>
            <a:pathLst>
              <a:path h="8749188" w="11689668">
                <a:moveTo>
                  <a:pt x="0" y="0"/>
                </a:moveTo>
                <a:lnTo>
                  <a:pt x="11689668" y="0"/>
                </a:lnTo>
                <a:lnTo>
                  <a:pt x="11689668" y="8749189"/>
                </a:lnTo>
                <a:lnTo>
                  <a:pt x="0" y="8749189"/>
                </a:lnTo>
                <a:lnTo>
                  <a:pt x="0" y="0"/>
                </a:lnTo>
                <a:close/>
              </a:path>
            </a:pathLst>
          </a:custGeom>
          <a:blipFill>
            <a:blip r:embed="rId2"/>
            <a:stretch>
              <a:fillRect l="0" t="0" r="-36553" b="0"/>
            </a:stretch>
          </a:blipFill>
        </p:spPr>
      </p:sp>
      <p:sp>
        <p:nvSpPr>
          <p:cNvPr name="TextBox 3" id="3"/>
          <p:cNvSpPr txBox="true"/>
          <p:nvPr/>
        </p:nvSpPr>
        <p:spPr>
          <a:xfrm rot="0">
            <a:off x="1676191" y="289269"/>
            <a:ext cx="13369385" cy="1971633"/>
          </a:xfrm>
          <a:prstGeom prst="rect">
            <a:avLst/>
          </a:prstGeom>
        </p:spPr>
        <p:txBody>
          <a:bodyPr anchor="t" rtlCol="false" tIns="0" lIns="0" bIns="0" rIns="0">
            <a:spAutoFit/>
          </a:bodyPr>
          <a:lstStyle/>
          <a:p>
            <a:pPr algn="ctr">
              <a:lnSpc>
                <a:spcPts val="7988"/>
              </a:lnSpc>
            </a:pPr>
            <a:r>
              <a:rPr lang="en-US" sz="5705">
                <a:solidFill>
                  <a:srgbClr val="000000"/>
                </a:solidFill>
                <a:latin typeface="Canva Sans Bold"/>
              </a:rPr>
              <a:t> Decision Tree Classifier</a:t>
            </a:r>
          </a:p>
          <a:p>
            <a:pPr algn="ctr">
              <a:lnSpc>
                <a:spcPts val="7988"/>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52335" y="1332235"/>
            <a:ext cx="12475987" cy="8714083"/>
          </a:xfrm>
          <a:custGeom>
            <a:avLst/>
            <a:gdLst/>
            <a:ahLst/>
            <a:cxnLst/>
            <a:rect r="r" b="b" t="t" l="l"/>
            <a:pathLst>
              <a:path h="8714083" w="12475987">
                <a:moveTo>
                  <a:pt x="0" y="0"/>
                </a:moveTo>
                <a:lnTo>
                  <a:pt x="12475987" y="0"/>
                </a:lnTo>
                <a:lnTo>
                  <a:pt x="12475987" y="8714083"/>
                </a:lnTo>
                <a:lnTo>
                  <a:pt x="0" y="8714083"/>
                </a:lnTo>
                <a:lnTo>
                  <a:pt x="0" y="0"/>
                </a:lnTo>
                <a:close/>
              </a:path>
            </a:pathLst>
          </a:custGeom>
          <a:blipFill>
            <a:blip r:embed="rId2"/>
            <a:stretch>
              <a:fillRect l="0" t="0" r="-42477" b="0"/>
            </a:stretch>
          </a:blipFill>
        </p:spPr>
      </p:sp>
      <p:sp>
        <p:nvSpPr>
          <p:cNvPr name="TextBox 3" id="3"/>
          <p:cNvSpPr txBox="true"/>
          <p:nvPr/>
        </p:nvSpPr>
        <p:spPr>
          <a:xfrm rot="0">
            <a:off x="1676191" y="289269"/>
            <a:ext cx="13369385" cy="1971633"/>
          </a:xfrm>
          <a:prstGeom prst="rect">
            <a:avLst/>
          </a:prstGeom>
        </p:spPr>
        <p:txBody>
          <a:bodyPr anchor="t" rtlCol="false" tIns="0" lIns="0" bIns="0" rIns="0">
            <a:spAutoFit/>
          </a:bodyPr>
          <a:lstStyle/>
          <a:p>
            <a:pPr algn="ctr">
              <a:lnSpc>
                <a:spcPts val="7988"/>
              </a:lnSpc>
            </a:pPr>
            <a:r>
              <a:rPr lang="en-US" sz="5705">
                <a:solidFill>
                  <a:srgbClr val="000000"/>
                </a:solidFill>
                <a:latin typeface="Canva Sans Bold"/>
              </a:rPr>
              <a:t> Random Forest Classifier</a:t>
            </a:r>
          </a:p>
          <a:p>
            <a:pPr algn="ctr">
              <a:lnSpc>
                <a:spcPts val="798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42749"/>
            <a:ext cx="12753791" cy="7915551"/>
          </a:xfrm>
          <a:custGeom>
            <a:avLst/>
            <a:gdLst/>
            <a:ahLst/>
            <a:cxnLst/>
            <a:rect r="r" b="b" t="t" l="l"/>
            <a:pathLst>
              <a:path h="7915551" w="12753791">
                <a:moveTo>
                  <a:pt x="0" y="0"/>
                </a:moveTo>
                <a:lnTo>
                  <a:pt x="12753791" y="0"/>
                </a:lnTo>
                <a:lnTo>
                  <a:pt x="12753791" y="7915551"/>
                </a:lnTo>
                <a:lnTo>
                  <a:pt x="0" y="7915551"/>
                </a:lnTo>
                <a:lnTo>
                  <a:pt x="0" y="0"/>
                </a:lnTo>
                <a:close/>
              </a:path>
            </a:pathLst>
          </a:custGeom>
          <a:blipFill>
            <a:blip r:embed="rId2"/>
            <a:stretch>
              <a:fillRect l="0" t="0" r="-16544" b="0"/>
            </a:stretch>
          </a:blipFill>
        </p:spPr>
      </p:sp>
      <p:sp>
        <p:nvSpPr>
          <p:cNvPr name="Freeform 3" id="3"/>
          <p:cNvSpPr/>
          <p:nvPr/>
        </p:nvSpPr>
        <p:spPr>
          <a:xfrm flipH="false" flipV="false" rot="0">
            <a:off x="8544598" y="4424710"/>
            <a:ext cx="9475510" cy="4163859"/>
          </a:xfrm>
          <a:custGeom>
            <a:avLst/>
            <a:gdLst/>
            <a:ahLst/>
            <a:cxnLst/>
            <a:rect r="r" b="b" t="t" l="l"/>
            <a:pathLst>
              <a:path h="4163859" w="9475510">
                <a:moveTo>
                  <a:pt x="0" y="0"/>
                </a:moveTo>
                <a:lnTo>
                  <a:pt x="9475510" y="0"/>
                </a:lnTo>
                <a:lnTo>
                  <a:pt x="9475510" y="4163859"/>
                </a:lnTo>
                <a:lnTo>
                  <a:pt x="0" y="4163859"/>
                </a:lnTo>
                <a:lnTo>
                  <a:pt x="0" y="0"/>
                </a:lnTo>
                <a:close/>
              </a:path>
            </a:pathLst>
          </a:custGeom>
          <a:blipFill>
            <a:blip r:embed="rId3"/>
            <a:stretch>
              <a:fillRect l="-9047" t="0" r="-50141" b="0"/>
            </a:stretch>
          </a:blipFill>
        </p:spPr>
      </p:sp>
      <p:sp>
        <p:nvSpPr>
          <p:cNvPr name="TextBox 4" id="4"/>
          <p:cNvSpPr txBox="true"/>
          <p:nvPr/>
        </p:nvSpPr>
        <p:spPr>
          <a:xfrm rot="0">
            <a:off x="4799642" y="49675"/>
            <a:ext cx="6974205" cy="979025"/>
          </a:xfrm>
          <a:prstGeom prst="rect">
            <a:avLst/>
          </a:prstGeom>
        </p:spPr>
        <p:txBody>
          <a:bodyPr anchor="t" rtlCol="false" tIns="0" lIns="0" bIns="0" rIns="0">
            <a:spAutoFit/>
          </a:bodyPr>
          <a:lstStyle/>
          <a:p>
            <a:pPr algn="ctr">
              <a:lnSpc>
                <a:spcPts val="7988"/>
              </a:lnSpc>
              <a:spcBef>
                <a:spcPct val="0"/>
              </a:spcBef>
            </a:pPr>
            <a:r>
              <a:rPr lang="en-US" sz="5705">
                <a:solidFill>
                  <a:srgbClr val="000000"/>
                </a:solidFill>
                <a:latin typeface="Canva Sans Bold"/>
              </a:rPr>
              <a:t>LightGBM Classifier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60594"/>
            <a:ext cx="11199956" cy="7231058"/>
          </a:xfrm>
          <a:custGeom>
            <a:avLst/>
            <a:gdLst/>
            <a:ahLst/>
            <a:cxnLst/>
            <a:rect r="r" b="b" t="t" l="l"/>
            <a:pathLst>
              <a:path h="7231058" w="11199956">
                <a:moveTo>
                  <a:pt x="0" y="0"/>
                </a:moveTo>
                <a:lnTo>
                  <a:pt x="11199956" y="0"/>
                </a:lnTo>
                <a:lnTo>
                  <a:pt x="11199956" y="7231058"/>
                </a:lnTo>
                <a:lnTo>
                  <a:pt x="0" y="7231058"/>
                </a:lnTo>
                <a:lnTo>
                  <a:pt x="0" y="0"/>
                </a:lnTo>
                <a:close/>
              </a:path>
            </a:pathLst>
          </a:custGeom>
          <a:blipFill>
            <a:blip r:embed="rId2"/>
            <a:stretch>
              <a:fillRect l="0" t="0" r="-16332" b="0"/>
            </a:stretch>
          </a:blipFill>
        </p:spPr>
      </p:sp>
      <p:sp>
        <p:nvSpPr>
          <p:cNvPr name="Freeform 3" id="3"/>
          <p:cNvSpPr/>
          <p:nvPr/>
        </p:nvSpPr>
        <p:spPr>
          <a:xfrm flipH="false" flipV="false" rot="0">
            <a:off x="10316789" y="4375631"/>
            <a:ext cx="7971211" cy="3035935"/>
          </a:xfrm>
          <a:custGeom>
            <a:avLst/>
            <a:gdLst/>
            <a:ahLst/>
            <a:cxnLst/>
            <a:rect r="r" b="b" t="t" l="l"/>
            <a:pathLst>
              <a:path h="3035935" w="7971211">
                <a:moveTo>
                  <a:pt x="0" y="0"/>
                </a:moveTo>
                <a:lnTo>
                  <a:pt x="7971211" y="0"/>
                </a:lnTo>
                <a:lnTo>
                  <a:pt x="7971211" y="3035935"/>
                </a:lnTo>
                <a:lnTo>
                  <a:pt x="0" y="3035935"/>
                </a:lnTo>
                <a:lnTo>
                  <a:pt x="0" y="0"/>
                </a:lnTo>
                <a:close/>
              </a:path>
            </a:pathLst>
          </a:custGeom>
          <a:blipFill>
            <a:blip r:embed="rId3"/>
            <a:stretch>
              <a:fillRect l="0" t="0" r="-48415" b="0"/>
            </a:stretch>
          </a:blipFill>
        </p:spPr>
      </p:sp>
      <p:sp>
        <p:nvSpPr>
          <p:cNvPr name="TextBox 4" id="4"/>
          <p:cNvSpPr txBox="true"/>
          <p:nvPr/>
        </p:nvSpPr>
        <p:spPr>
          <a:xfrm rot="0">
            <a:off x="5078070" y="49675"/>
            <a:ext cx="6417350" cy="979025"/>
          </a:xfrm>
          <a:prstGeom prst="rect">
            <a:avLst/>
          </a:prstGeom>
        </p:spPr>
        <p:txBody>
          <a:bodyPr anchor="t" rtlCol="false" tIns="0" lIns="0" bIns="0" rIns="0">
            <a:spAutoFit/>
          </a:bodyPr>
          <a:lstStyle/>
          <a:p>
            <a:pPr algn="ctr">
              <a:lnSpc>
                <a:spcPts val="7988"/>
              </a:lnSpc>
              <a:spcBef>
                <a:spcPct val="0"/>
              </a:spcBef>
            </a:pPr>
            <a:r>
              <a:rPr lang="en-US" sz="5705">
                <a:solidFill>
                  <a:srgbClr val="000000"/>
                </a:solidFill>
                <a:latin typeface="Canva Sans Bold"/>
              </a:rPr>
              <a:t>XgBoost</a:t>
            </a:r>
            <a:r>
              <a:rPr lang="en-US" sz="5705">
                <a:solidFill>
                  <a:srgbClr val="000000"/>
                </a:solidFill>
                <a:latin typeface="Canva Sans Bold"/>
              </a:rPr>
              <a:t> Classifier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81983" y="1210555"/>
            <a:ext cx="15163003" cy="9076445"/>
          </a:xfrm>
          <a:custGeom>
            <a:avLst/>
            <a:gdLst/>
            <a:ahLst/>
            <a:cxnLst/>
            <a:rect r="r" b="b" t="t" l="l"/>
            <a:pathLst>
              <a:path h="9076445" w="15163003">
                <a:moveTo>
                  <a:pt x="0" y="0"/>
                </a:moveTo>
                <a:lnTo>
                  <a:pt x="15163003" y="0"/>
                </a:lnTo>
                <a:lnTo>
                  <a:pt x="15163003" y="9076445"/>
                </a:lnTo>
                <a:lnTo>
                  <a:pt x="0" y="9076445"/>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276150"/>
            <a:ext cx="18288000" cy="3247898"/>
          </a:xfrm>
          <a:prstGeom prst="rect">
            <a:avLst/>
          </a:prstGeom>
        </p:spPr>
        <p:txBody>
          <a:bodyPr anchor="t" rtlCol="false" tIns="0" lIns="0" bIns="0" rIns="0">
            <a:spAutoFit/>
          </a:bodyPr>
          <a:lstStyle/>
          <a:p>
            <a:pPr algn="l" marL="1135635" indent="-378545" lvl="2">
              <a:lnSpc>
                <a:spcPts val="3682"/>
              </a:lnSpc>
              <a:spcBef>
                <a:spcPct val="0"/>
              </a:spcBef>
              <a:buFont typeface="Arial"/>
              <a:buChar char="⚬"/>
            </a:pPr>
            <a:r>
              <a:rPr lang="en-US" sz="2630" strike="noStrike" u="none">
                <a:solidFill>
                  <a:srgbClr val="000000"/>
                </a:solidFill>
                <a:latin typeface="Canva Sans Bold"/>
              </a:rPr>
              <a:t>Model Accuracy: </a:t>
            </a:r>
            <a:r>
              <a:rPr lang="en-US" sz="2630" strike="noStrike" u="none">
                <a:solidFill>
                  <a:srgbClr val="000000"/>
                </a:solidFill>
                <a:latin typeface="Canva Sans"/>
              </a:rPr>
              <a:t>The XGBoost model achieved 82% accuracy, demonstrating its efficacy in forecasting customer attrition in the telecom sector.</a:t>
            </a:r>
          </a:p>
          <a:p>
            <a:pPr algn="l">
              <a:lnSpc>
                <a:spcPts val="3682"/>
              </a:lnSpc>
              <a:spcBef>
                <a:spcPct val="0"/>
              </a:spcBef>
            </a:pPr>
          </a:p>
          <a:p>
            <a:pPr algn="l">
              <a:lnSpc>
                <a:spcPts val="3682"/>
              </a:lnSpc>
              <a:spcBef>
                <a:spcPct val="0"/>
              </a:spcBef>
            </a:pPr>
          </a:p>
          <a:p>
            <a:pPr algn="l">
              <a:lnSpc>
                <a:spcPts val="3682"/>
              </a:lnSpc>
              <a:spcBef>
                <a:spcPct val="0"/>
              </a:spcBef>
            </a:pPr>
          </a:p>
          <a:p>
            <a:pPr algn="l" marL="1135635" indent="-378545" lvl="2">
              <a:lnSpc>
                <a:spcPts val="3682"/>
              </a:lnSpc>
              <a:spcBef>
                <a:spcPct val="0"/>
              </a:spcBef>
              <a:buFont typeface="Arial"/>
              <a:buChar char="⚬"/>
            </a:pPr>
            <a:r>
              <a:rPr lang="en-US" sz="2630" strike="noStrike" u="none">
                <a:solidFill>
                  <a:srgbClr val="000000"/>
                </a:solidFill>
                <a:latin typeface="Canva Sans Bold"/>
              </a:rPr>
              <a:t>Practical Implications: </a:t>
            </a:r>
            <a:r>
              <a:rPr lang="en-US" sz="2630" strike="noStrike" u="none">
                <a:solidFill>
                  <a:srgbClr val="000000"/>
                </a:solidFill>
                <a:latin typeface="Canva Sans"/>
              </a:rPr>
              <a:t>By proactively identifying at-risk customers and implementing focused retention strategies, telecom companies can lower attrition rates and increase customer satisfaction.</a:t>
            </a:r>
          </a:p>
        </p:txBody>
      </p:sp>
      <p:sp>
        <p:nvSpPr>
          <p:cNvPr name="TextBox 3" id="3"/>
          <p:cNvSpPr txBox="true"/>
          <p:nvPr/>
        </p:nvSpPr>
        <p:spPr>
          <a:xfrm rot="0">
            <a:off x="5335306" y="914400"/>
            <a:ext cx="6385084" cy="979025"/>
          </a:xfrm>
          <a:prstGeom prst="rect">
            <a:avLst/>
          </a:prstGeom>
        </p:spPr>
        <p:txBody>
          <a:bodyPr anchor="t" rtlCol="false" tIns="0" lIns="0" bIns="0" rIns="0">
            <a:spAutoFit/>
          </a:bodyPr>
          <a:lstStyle/>
          <a:p>
            <a:pPr algn="ctr">
              <a:lnSpc>
                <a:spcPts val="7988"/>
              </a:lnSpc>
              <a:spcBef>
                <a:spcPct val="0"/>
              </a:spcBef>
            </a:pPr>
            <a:r>
              <a:rPr lang="en-US" sz="5705">
                <a:solidFill>
                  <a:srgbClr val="000000"/>
                </a:solidFill>
                <a:latin typeface="Canva Sans Bold"/>
              </a:rPr>
              <a:t>Model 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618063" y="5238750"/>
            <a:ext cx="16230600" cy="1360170"/>
          </a:xfrm>
          <a:prstGeom prst="rect">
            <a:avLst/>
          </a:prstGeom>
        </p:spPr>
        <p:txBody>
          <a:bodyPr anchor="t" rtlCol="false" tIns="0" lIns="0" bIns="0" rIns="0">
            <a:spAutoFit/>
          </a:bodyPr>
          <a:lstStyle/>
          <a:p>
            <a:pPr algn="ctr" marL="0" indent="0" lvl="0">
              <a:lnSpc>
                <a:spcPts val="10560"/>
              </a:lnSpc>
            </a:pPr>
            <a:r>
              <a:rPr lang="en-US" sz="9600">
                <a:solidFill>
                  <a:srgbClr val="FFFFFF"/>
                </a:solidFill>
                <a:latin typeface="Open Sans Bold"/>
              </a:rPr>
              <a:t>Thank You!</a:t>
            </a:r>
          </a:p>
        </p:txBody>
      </p:sp>
      <p:sp>
        <p:nvSpPr>
          <p:cNvPr name="Freeform 4" id="4"/>
          <p:cNvSpPr/>
          <p:nvPr/>
        </p:nvSpPr>
        <p:spPr>
          <a:xfrm flipH="false" flipV="false" rot="0">
            <a:off x="15685114" y="8199822"/>
            <a:ext cx="3436970" cy="2087178"/>
          </a:xfrm>
          <a:custGeom>
            <a:avLst/>
            <a:gdLst/>
            <a:ahLst/>
            <a:cxnLst/>
            <a:rect r="r" b="b" t="t" l="l"/>
            <a:pathLst>
              <a:path h="2087178" w="3436970">
                <a:moveTo>
                  <a:pt x="0" y="0"/>
                </a:moveTo>
                <a:lnTo>
                  <a:pt x="3436969" y="0"/>
                </a:lnTo>
                <a:lnTo>
                  <a:pt x="3436969" y="2087178"/>
                </a:lnTo>
                <a:lnTo>
                  <a:pt x="0" y="2087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322446" y="2554873"/>
            <a:ext cx="7535467" cy="1025895"/>
            <a:chOff x="0" y="0"/>
            <a:chExt cx="1984650" cy="270195"/>
          </a:xfrm>
        </p:grpSpPr>
        <p:sp>
          <p:nvSpPr>
            <p:cNvPr name="Freeform 3" id="3"/>
            <p:cNvSpPr/>
            <p:nvPr/>
          </p:nvSpPr>
          <p:spPr>
            <a:xfrm flipH="false" flipV="false" rot="0">
              <a:off x="0" y="0"/>
              <a:ext cx="1984650" cy="270195"/>
            </a:xfrm>
            <a:custGeom>
              <a:avLst/>
              <a:gdLst/>
              <a:ahLst/>
              <a:cxnLst/>
              <a:rect r="r" b="b" t="t" l="l"/>
              <a:pathLst>
                <a:path h="270195" w="1984650">
                  <a:moveTo>
                    <a:pt x="31849" y="0"/>
                  </a:moveTo>
                  <a:lnTo>
                    <a:pt x="1952801" y="0"/>
                  </a:lnTo>
                  <a:cubicBezTo>
                    <a:pt x="1970390" y="0"/>
                    <a:pt x="1984650" y="14259"/>
                    <a:pt x="1984650" y="31849"/>
                  </a:cubicBezTo>
                  <a:lnTo>
                    <a:pt x="1984650" y="238345"/>
                  </a:lnTo>
                  <a:cubicBezTo>
                    <a:pt x="1984650" y="255935"/>
                    <a:pt x="1970390" y="270195"/>
                    <a:pt x="1952801" y="270195"/>
                  </a:cubicBezTo>
                  <a:lnTo>
                    <a:pt x="31849" y="270195"/>
                  </a:lnTo>
                  <a:cubicBezTo>
                    <a:pt x="14259" y="270195"/>
                    <a:pt x="0" y="255935"/>
                    <a:pt x="0" y="238345"/>
                  </a:cubicBezTo>
                  <a:lnTo>
                    <a:pt x="0" y="31849"/>
                  </a:lnTo>
                  <a:cubicBezTo>
                    <a:pt x="0" y="14259"/>
                    <a:pt x="14259" y="0"/>
                    <a:pt x="31849" y="0"/>
                  </a:cubicBezTo>
                  <a:close/>
                </a:path>
              </a:pathLst>
            </a:custGeom>
            <a:solidFill>
              <a:srgbClr val="000000">
                <a:alpha val="0"/>
              </a:srgbClr>
            </a:solidFill>
            <a:ln w="19050" cap="rnd">
              <a:solidFill>
                <a:srgbClr val="000000"/>
              </a:solidFill>
              <a:prstDash val="solid"/>
              <a:round/>
            </a:ln>
          </p:spPr>
        </p:sp>
        <p:sp>
          <p:nvSpPr>
            <p:cNvPr name="TextBox 4" id="4"/>
            <p:cNvSpPr txBox="true"/>
            <p:nvPr/>
          </p:nvSpPr>
          <p:spPr>
            <a:xfrm>
              <a:off x="0" y="-47625"/>
              <a:ext cx="1984650" cy="317820"/>
            </a:xfrm>
            <a:prstGeom prst="rect">
              <a:avLst/>
            </a:prstGeom>
          </p:spPr>
          <p:txBody>
            <a:bodyPr anchor="ctr" rtlCol="false" tIns="50800" lIns="50800" bIns="50800" rIns="50800"/>
            <a:lstStyle/>
            <a:p>
              <a:pPr algn="ctr">
                <a:lnSpc>
                  <a:spcPts val="3191"/>
                </a:lnSpc>
              </a:pPr>
            </a:p>
          </p:txBody>
        </p:sp>
      </p:grpSp>
      <p:grpSp>
        <p:nvGrpSpPr>
          <p:cNvPr name="Group 5" id="5"/>
          <p:cNvGrpSpPr/>
          <p:nvPr/>
        </p:nvGrpSpPr>
        <p:grpSpPr>
          <a:xfrm rot="0">
            <a:off x="5166316" y="2554873"/>
            <a:ext cx="1507501" cy="1025895"/>
            <a:chOff x="0" y="0"/>
            <a:chExt cx="397037" cy="270195"/>
          </a:xfrm>
        </p:grpSpPr>
        <p:sp>
          <p:nvSpPr>
            <p:cNvPr name="Freeform 6" id="6"/>
            <p:cNvSpPr/>
            <p:nvPr/>
          </p:nvSpPr>
          <p:spPr>
            <a:xfrm flipH="false" flipV="false" rot="0">
              <a:off x="0" y="0"/>
              <a:ext cx="397037" cy="270195"/>
            </a:xfrm>
            <a:custGeom>
              <a:avLst/>
              <a:gdLst/>
              <a:ahLst/>
              <a:cxnLst/>
              <a:rect r="r" b="b" t="t" l="l"/>
              <a:pathLst>
                <a:path h="270195" w="397037">
                  <a:moveTo>
                    <a:pt x="135097" y="0"/>
                  </a:moveTo>
                  <a:lnTo>
                    <a:pt x="261940" y="0"/>
                  </a:lnTo>
                  <a:cubicBezTo>
                    <a:pt x="297770" y="0"/>
                    <a:pt x="332133" y="14233"/>
                    <a:pt x="357468" y="39569"/>
                  </a:cubicBezTo>
                  <a:cubicBezTo>
                    <a:pt x="382804" y="64905"/>
                    <a:pt x="397037" y="99267"/>
                    <a:pt x="397037" y="135097"/>
                  </a:cubicBezTo>
                  <a:lnTo>
                    <a:pt x="397037" y="135097"/>
                  </a:lnTo>
                  <a:cubicBezTo>
                    <a:pt x="397037" y="209709"/>
                    <a:pt x="336552" y="270195"/>
                    <a:pt x="261940" y="270195"/>
                  </a:cubicBezTo>
                  <a:lnTo>
                    <a:pt x="135097" y="270195"/>
                  </a:lnTo>
                  <a:cubicBezTo>
                    <a:pt x="60485" y="270195"/>
                    <a:pt x="0" y="209709"/>
                    <a:pt x="0" y="135097"/>
                  </a:cubicBezTo>
                  <a:lnTo>
                    <a:pt x="0" y="135097"/>
                  </a:lnTo>
                  <a:cubicBezTo>
                    <a:pt x="0" y="60485"/>
                    <a:pt x="60485" y="0"/>
                    <a:pt x="135097" y="0"/>
                  </a:cubicBezTo>
                  <a:close/>
                </a:path>
              </a:pathLst>
            </a:custGeom>
            <a:solidFill>
              <a:srgbClr val="000000"/>
            </a:solidFill>
            <a:ln w="19050" cap="rnd">
              <a:solidFill>
                <a:srgbClr val="000000"/>
              </a:solidFill>
              <a:prstDash val="solid"/>
              <a:round/>
            </a:ln>
          </p:spPr>
        </p:sp>
        <p:sp>
          <p:nvSpPr>
            <p:cNvPr name="TextBox 7" id="7"/>
            <p:cNvSpPr txBox="true"/>
            <p:nvPr/>
          </p:nvSpPr>
          <p:spPr>
            <a:xfrm>
              <a:off x="0" y="-47625"/>
              <a:ext cx="397037" cy="317820"/>
            </a:xfrm>
            <a:prstGeom prst="rect">
              <a:avLst/>
            </a:prstGeom>
          </p:spPr>
          <p:txBody>
            <a:bodyPr anchor="ctr" rtlCol="false" tIns="50800" lIns="50800" bIns="50800" rIns="50800"/>
            <a:lstStyle/>
            <a:p>
              <a:pPr algn="ctr">
                <a:lnSpc>
                  <a:spcPts val="3191"/>
                </a:lnSpc>
              </a:pPr>
            </a:p>
          </p:txBody>
        </p:sp>
      </p:grpSp>
      <p:grpSp>
        <p:nvGrpSpPr>
          <p:cNvPr name="Group 8" id="8"/>
          <p:cNvGrpSpPr/>
          <p:nvPr/>
        </p:nvGrpSpPr>
        <p:grpSpPr>
          <a:xfrm rot="0">
            <a:off x="5166316" y="3845363"/>
            <a:ext cx="7799238" cy="1025895"/>
            <a:chOff x="0" y="0"/>
            <a:chExt cx="2054120" cy="270195"/>
          </a:xfrm>
        </p:grpSpPr>
        <p:sp>
          <p:nvSpPr>
            <p:cNvPr name="Freeform 9" id="9"/>
            <p:cNvSpPr/>
            <p:nvPr/>
          </p:nvSpPr>
          <p:spPr>
            <a:xfrm flipH="false" flipV="false" rot="0">
              <a:off x="0" y="0"/>
              <a:ext cx="2054120" cy="270195"/>
            </a:xfrm>
            <a:custGeom>
              <a:avLst/>
              <a:gdLst/>
              <a:ahLst/>
              <a:cxnLst/>
              <a:rect r="r" b="b" t="t" l="l"/>
              <a:pathLst>
                <a:path h="270195" w="2054120">
                  <a:moveTo>
                    <a:pt x="30772" y="0"/>
                  </a:moveTo>
                  <a:lnTo>
                    <a:pt x="2023348" y="0"/>
                  </a:lnTo>
                  <a:cubicBezTo>
                    <a:pt x="2040343" y="0"/>
                    <a:pt x="2054120" y="13777"/>
                    <a:pt x="2054120" y="30772"/>
                  </a:cubicBezTo>
                  <a:lnTo>
                    <a:pt x="2054120" y="239422"/>
                  </a:lnTo>
                  <a:cubicBezTo>
                    <a:pt x="2054120" y="256417"/>
                    <a:pt x="2040343" y="270195"/>
                    <a:pt x="2023348" y="270195"/>
                  </a:cubicBezTo>
                  <a:lnTo>
                    <a:pt x="30772" y="270195"/>
                  </a:lnTo>
                  <a:cubicBezTo>
                    <a:pt x="13777" y="270195"/>
                    <a:pt x="0" y="256417"/>
                    <a:pt x="0" y="239422"/>
                  </a:cubicBezTo>
                  <a:lnTo>
                    <a:pt x="0" y="30772"/>
                  </a:lnTo>
                  <a:cubicBezTo>
                    <a:pt x="0" y="13777"/>
                    <a:pt x="13777" y="0"/>
                    <a:pt x="30772" y="0"/>
                  </a:cubicBezTo>
                  <a:close/>
                </a:path>
              </a:pathLst>
            </a:custGeom>
            <a:solidFill>
              <a:srgbClr val="000000">
                <a:alpha val="0"/>
              </a:srgbClr>
            </a:solidFill>
            <a:ln w="19050" cap="rnd">
              <a:solidFill>
                <a:srgbClr val="000000"/>
              </a:solidFill>
              <a:prstDash val="solid"/>
              <a:round/>
            </a:ln>
          </p:spPr>
        </p:sp>
        <p:sp>
          <p:nvSpPr>
            <p:cNvPr name="TextBox 10" id="10"/>
            <p:cNvSpPr txBox="true"/>
            <p:nvPr/>
          </p:nvSpPr>
          <p:spPr>
            <a:xfrm>
              <a:off x="0" y="-47625"/>
              <a:ext cx="2054120" cy="317820"/>
            </a:xfrm>
            <a:prstGeom prst="rect">
              <a:avLst/>
            </a:prstGeom>
          </p:spPr>
          <p:txBody>
            <a:bodyPr anchor="ctr" rtlCol="false" tIns="50800" lIns="50800" bIns="50800" rIns="50800"/>
            <a:lstStyle/>
            <a:p>
              <a:pPr algn="ctr" marL="0" indent="0" lvl="0">
                <a:lnSpc>
                  <a:spcPts val="3750"/>
                </a:lnSpc>
                <a:spcBef>
                  <a:spcPct val="0"/>
                </a:spcBef>
              </a:pPr>
              <a:r>
                <a:rPr lang="en-US" sz="2679" strike="noStrike" u="none">
                  <a:solidFill>
                    <a:srgbClr val="000000"/>
                  </a:solidFill>
                  <a:latin typeface="Now Medium"/>
                </a:rPr>
                <a:t>Problem Statement</a:t>
              </a:r>
            </a:p>
          </p:txBody>
        </p:sp>
      </p:grpSp>
      <p:grpSp>
        <p:nvGrpSpPr>
          <p:cNvPr name="Group 11" id="11"/>
          <p:cNvGrpSpPr/>
          <p:nvPr/>
        </p:nvGrpSpPr>
        <p:grpSpPr>
          <a:xfrm rot="0">
            <a:off x="5166316" y="3845363"/>
            <a:ext cx="1507501" cy="1025895"/>
            <a:chOff x="0" y="0"/>
            <a:chExt cx="397037" cy="270195"/>
          </a:xfrm>
        </p:grpSpPr>
        <p:sp>
          <p:nvSpPr>
            <p:cNvPr name="Freeform 12" id="12"/>
            <p:cNvSpPr/>
            <p:nvPr/>
          </p:nvSpPr>
          <p:spPr>
            <a:xfrm flipH="false" flipV="false" rot="0">
              <a:off x="0" y="0"/>
              <a:ext cx="397037" cy="270195"/>
            </a:xfrm>
            <a:custGeom>
              <a:avLst/>
              <a:gdLst/>
              <a:ahLst/>
              <a:cxnLst/>
              <a:rect r="r" b="b" t="t" l="l"/>
              <a:pathLst>
                <a:path h="270195" w="397037">
                  <a:moveTo>
                    <a:pt x="135097" y="0"/>
                  </a:moveTo>
                  <a:lnTo>
                    <a:pt x="261940" y="0"/>
                  </a:lnTo>
                  <a:cubicBezTo>
                    <a:pt x="297770" y="0"/>
                    <a:pt x="332133" y="14233"/>
                    <a:pt x="357468" y="39569"/>
                  </a:cubicBezTo>
                  <a:cubicBezTo>
                    <a:pt x="382804" y="64905"/>
                    <a:pt x="397037" y="99267"/>
                    <a:pt x="397037" y="135097"/>
                  </a:cubicBezTo>
                  <a:lnTo>
                    <a:pt x="397037" y="135097"/>
                  </a:lnTo>
                  <a:cubicBezTo>
                    <a:pt x="397037" y="209709"/>
                    <a:pt x="336552" y="270195"/>
                    <a:pt x="261940" y="270195"/>
                  </a:cubicBezTo>
                  <a:lnTo>
                    <a:pt x="135097" y="270195"/>
                  </a:lnTo>
                  <a:cubicBezTo>
                    <a:pt x="60485" y="270195"/>
                    <a:pt x="0" y="209709"/>
                    <a:pt x="0" y="135097"/>
                  </a:cubicBezTo>
                  <a:lnTo>
                    <a:pt x="0" y="135097"/>
                  </a:lnTo>
                  <a:cubicBezTo>
                    <a:pt x="0" y="60485"/>
                    <a:pt x="60485" y="0"/>
                    <a:pt x="135097" y="0"/>
                  </a:cubicBezTo>
                  <a:close/>
                </a:path>
              </a:pathLst>
            </a:custGeom>
            <a:solidFill>
              <a:srgbClr val="000000"/>
            </a:solidFill>
            <a:ln w="19050" cap="rnd">
              <a:solidFill>
                <a:srgbClr val="000000"/>
              </a:solidFill>
              <a:prstDash val="solid"/>
              <a:round/>
            </a:ln>
          </p:spPr>
        </p:sp>
        <p:sp>
          <p:nvSpPr>
            <p:cNvPr name="TextBox 13" id="13"/>
            <p:cNvSpPr txBox="true"/>
            <p:nvPr/>
          </p:nvSpPr>
          <p:spPr>
            <a:xfrm>
              <a:off x="0" y="-47625"/>
              <a:ext cx="397037" cy="317820"/>
            </a:xfrm>
            <a:prstGeom prst="rect">
              <a:avLst/>
            </a:prstGeom>
          </p:spPr>
          <p:txBody>
            <a:bodyPr anchor="ctr" rtlCol="false" tIns="50800" lIns="50800" bIns="50800" rIns="50800"/>
            <a:lstStyle/>
            <a:p>
              <a:pPr algn="ctr">
                <a:lnSpc>
                  <a:spcPts val="3191"/>
                </a:lnSpc>
              </a:pPr>
            </a:p>
          </p:txBody>
        </p:sp>
      </p:grpSp>
      <p:grpSp>
        <p:nvGrpSpPr>
          <p:cNvPr name="Group 14" id="14"/>
          <p:cNvGrpSpPr/>
          <p:nvPr/>
        </p:nvGrpSpPr>
        <p:grpSpPr>
          <a:xfrm rot="0">
            <a:off x="5166316" y="5137958"/>
            <a:ext cx="7799238" cy="1025895"/>
            <a:chOff x="0" y="0"/>
            <a:chExt cx="2054120" cy="270195"/>
          </a:xfrm>
        </p:grpSpPr>
        <p:sp>
          <p:nvSpPr>
            <p:cNvPr name="Freeform 15" id="15"/>
            <p:cNvSpPr/>
            <p:nvPr/>
          </p:nvSpPr>
          <p:spPr>
            <a:xfrm flipH="false" flipV="false" rot="0">
              <a:off x="0" y="0"/>
              <a:ext cx="2054120" cy="270195"/>
            </a:xfrm>
            <a:custGeom>
              <a:avLst/>
              <a:gdLst/>
              <a:ahLst/>
              <a:cxnLst/>
              <a:rect r="r" b="b" t="t" l="l"/>
              <a:pathLst>
                <a:path h="270195" w="2054120">
                  <a:moveTo>
                    <a:pt x="30772" y="0"/>
                  </a:moveTo>
                  <a:lnTo>
                    <a:pt x="2023348" y="0"/>
                  </a:lnTo>
                  <a:cubicBezTo>
                    <a:pt x="2040343" y="0"/>
                    <a:pt x="2054120" y="13777"/>
                    <a:pt x="2054120" y="30772"/>
                  </a:cubicBezTo>
                  <a:lnTo>
                    <a:pt x="2054120" y="239422"/>
                  </a:lnTo>
                  <a:cubicBezTo>
                    <a:pt x="2054120" y="256417"/>
                    <a:pt x="2040343" y="270195"/>
                    <a:pt x="2023348" y="270195"/>
                  </a:cubicBezTo>
                  <a:lnTo>
                    <a:pt x="30772" y="270195"/>
                  </a:lnTo>
                  <a:cubicBezTo>
                    <a:pt x="13777" y="270195"/>
                    <a:pt x="0" y="256417"/>
                    <a:pt x="0" y="239422"/>
                  </a:cubicBezTo>
                  <a:lnTo>
                    <a:pt x="0" y="30772"/>
                  </a:lnTo>
                  <a:cubicBezTo>
                    <a:pt x="0" y="13777"/>
                    <a:pt x="13777" y="0"/>
                    <a:pt x="30772" y="0"/>
                  </a:cubicBezTo>
                  <a:close/>
                </a:path>
              </a:pathLst>
            </a:custGeom>
            <a:solidFill>
              <a:srgbClr val="000000">
                <a:alpha val="0"/>
              </a:srgbClr>
            </a:solidFill>
            <a:ln w="19050" cap="rnd">
              <a:solidFill>
                <a:srgbClr val="000000"/>
              </a:solidFill>
              <a:prstDash val="solid"/>
              <a:round/>
            </a:ln>
          </p:spPr>
        </p:sp>
        <p:sp>
          <p:nvSpPr>
            <p:cNvPr name="TextBox 16" id="16"/>
            <p:cNvSpPr txBox="true"/>
            <p:nvPr/>
          </p:nvSpPr>
          <p:spPr>
            <a:xfrm>
              <a:off x="0" y="-47625"/>
              <a:ext cx="2054120" cy="317820"/>
            </a:xfrm>
            <a:prstGeom prst="rect">
              <a:avLst/>
            </a:prstGeom>
          </p:spPr>
          <p:txBody>
            <a:bodyPr anchor="ctr" rtlCol="false" tIns="50800" lIns="50800" bIns="50800" rIns="50800"/>
            <a:lstStyle/>
            <a:p>
              <a:pPr algn="ctr" marL="0" indent="0" lvl="0">
                <a:lnSpc>
                  <a:spcPts val="3750"/>
                </a:lnSpc>
                <a:spcBef>
                  <a:spcPct val="0"/>
                </a:spcBef>
              </a:pPr>
              <a:r>
                <a:rPr lang="en-US" sz="2679" strike="noStrike" u="none">
                  <a:solidFill>
                    <a:srgbClr val="000000"/>
                  </a:solidFill>
                  <a:latin typeface="Now Medium"/>
                </a:rPr>
                <a:t> Exploratory Data Analysis</a:t>
              </a:r>
            </a:p>
          </p:txBody>
        </p:sp>
      </p:grpSp>
      <p:grpSp>
        <p:nvGrpSpPr>
          <p:cNvPr name="Group 17" id="17"/>
          <p:cNvGrpSpPr/>
          <p:nvPr/>
        </p:nvGrpSpPr>
        <p:grpSpPr>
          <a:xfrm rot="0">
            <a:off x="5190561" y="6430553"/>
            <a:ext cx="7799238" cy="1025895"/>
            <a:chOff x="0" y="0"/>
            <a:chExt cx="2054120" cy="270195"/>
          </a:xfrm>
        </p:grpSpPr>
        <p:sp>
          <p:nvSpPr>
            <p:cNvPr name="Freeform 18" id="18"/>
            <p:cNvSpPr/>
            <p:nvPr/>
          </p:nvSpPr>
          <p:spPr>
            <a:xfrm flipH="false" flipV="false" rot="0">
              <a:off x="0" y="0"/>
              <a:ext cx="2054120" cy="270195"/>
            </a:xfrm>
            <a:custGeom>
              <a:avLst/>
              <a:gdLst/>
              <a:ahLst/>
              <a:cxnLst/>
              <a:rect r="r" b="b" t="t" l="l"/>
              <a:pathLst>
                <a:path h="270195" w="2054120">
                  <a:moveTo>
                    <a:pt x="30772" y="0"/>
                  </a:moveTo>
                  <a:lnTo>
                    <a:pt x="2023348" y="0"/>
                  </a:lnTo>
                  <a:cubicBezTo>
                    <a:pt x="2040343" y="0"/>
                    <a:pt x="2054120" y="13777"/>
                    <a:pt x="2054120" y="30772"/>
                  </a:cubicBezTo>
                  <a:lnTo>
                    <a:pt x="2054120" y="239422"/>
                  </a:lnTo>
                  <a:cubicBezTo>
                    <a:pt x="2054120" y="256417"/>
                    <a:pt x="2040343" y="270195"/>
                    <a:pt x="2023348" y="270195"/>
                  </a:cubicBezTo>
                  <a:lnTo>
                    <a:pt x="30772" y="270195"/>
                  </a:lnTo>
                  <a:cubicBezTo>
                    <a:pt x="13777" y="270195"/>
                    <a:pt x="0" y="256417"/>
                    <a:pt x="0" y="239422"/>
                  </a:cubicBezTo>
                  <a:lnTo>
                    <a:pt x="0" y="30772"/>
                  </a:lnTo>
                  <a:cubicBezTo>
                    <a:pt x="0" y="13777"/>
                    <a:pt x="13777" y="0"/>
                    <a:pt x="30772" y="0"/>
                  </a:cubicBezTo>
                  <a:close/>
                </a:path>
              </a:pathLst>
            </a:custGeom>
            <a:solidFill>
              <a:srgbClr val="000000">
                <a:alpha val="0"/>
              </a:srgbClr>
            </a:solidFill>
            <a:ln w="19050" cap="rnd">
              <a:solidFill>
                <a:srgbClr val="000000"/>
              </a:solidFill>
              <a:prstDash val="solid"/>
              <a:round/>
            </a:ln>
          </p:spPr>
        </p:sp>
        <p:sp>
          <p:nvSpPr>
            <p:cNvPr name="TextBox 19" id="19"/>
            <p:cNvSpPr txBox="true"/>
            <p:nvPr/>
          </p:nvSpPr>
          <p:spPr>
            <a:xfrm>
              <a:off x="0" y="-47625"/>
              <a:ext cx="2054120" cy="317820"/>
            </a:xfrm>
            <a:prstGeom prst="rect">
              <a:avLst/>
            </a:prstGeom>
          </p:spPr>
          <p:txBody>
            <a:bodyPr anchor="ctr" rtlCol="false" tIns="50800" lIns="50800" bIns="50800" rIns="50800"/>
            <a:lstStyle/>
            <a:p>
              <a:pPr algn="ctr" marL="0" indent="0" lvl="0">
                <a:lnSpc>
                  <a:spcPts val="3750"/>
                </a:lnSpc>
                <a:spcBef>
                  <a:spcPct val="0"/>
                </a:spcBef>
              </a:pPr>
              <a:r>
                <a:rPr lang="en-US" sz="2679" strike="noStrike" u="none">
                  <a:solidFill>
                    <a:srgbClr val="000000"/>
                  </a:solidFill>
                  <a:latin typeface="Now Medium"/>
                </a:rPr>
                <a:t>Classification Algorithms</a:t>
              </a:r>
            </a:p>
          </p:txBody>
        </p:sp>
      </p:grpSp>
      <p:grpSp>
        <p:nvGrpSpPr>
          <p:cNvPr name="Group 20" id="20"/>
          <p:cNvGrpSpPr/>
          <p:nvPr/>
        </p:nvGrpSpPr>
        <p:grpSpPr>
          <a:xfrm rot="0">
            <a:off x="5190561" y="5099858"/>
            <a:ext cx="1507501" cy="1025895"/>
            <a:chOff x="0" y="0"/>
            <a:chExt cx="397037" cy="270195"/>
          </a:xfrm>
        </p:grpSpPr>
        <p:sp>
          <p:nvSpPr>
            <p:cNvPr name="Freeform 21" id="21"/>
            <p:cNvSpPr/>
            <p:nvPr/>
          </p:nvSpPr>
          <p:spPr>
            <a:xfrm flipH="false" flipV="false" rot="0">
              <a:off x="0" y="0"/>
              <a:ext cx="397037" cy="270195"/>
            </a:xfrm>
            <a:custGeom>
              <a:avLst/>
              <a:gdLst/>
              <a:ahLst/>
              <a:cxnLst/>
              <a:rect r="r" b="b" t="t" l="l"/>
              <a:pathLst>
                <a:path h="270195" w="397037">
                  <a:moveTo>
                    <a:pt x="135097" y="0"/>
                  </a:moveTo>
                  <a:lnTo>
                    <a:pt x="261940" y="0"/>
                  </a:lnTo>
                  <a:cubicBezTo>
                    <a:pt x="297770" y="0"/>
                    <a:pt x="332133" y="14233"/>
                    <a:pt x="357468" y="39569"/>
                  </a:cubicBezTo>
                  <a:cubicBezTo>
                    <a:pt x="382804" y="64905"/>
                    <a:pt x="397037" y="99267"/>
                    <a:pt x="397037" y="135097"/>
                  </a:cubicBezTo>
                  <a:lnTo>
                    <a:pt x="397037" y="135097"/>
                  </a:lnTo>
                  <a:cubicBezTo>
                    <a:pt x="397037" y="209709"/>
                    <a:pt x="336552" y="270195"/>
                    <a:pt x="261940" y="270195"/>
                  </a:cubicBezTo>
                  <a:lnTo>
                    <a:pt x="135097" y="270195"/>
                  </a:lnTo>
                  <a:cubicBezTo>
                    <a:pt x="60485" y="270195"/>
                    <a:pt x="0" y="209709"/>
                    <a:pt x="0" y="135097"/>
                  </a:cubicBezTo>
                  <a:lnTo>
                    <a:pt x="0" y="135097"/>
                  </a:lnTo>
                  <a:cubicBezTo>
                    <a:pt x="0" y="60485"/>
                    <a:pt x="60485" y="0"/>
                    <a:pt x="135097" y="0"/>
                  </a:cubicBezTo>
                  <a:close/>
                </a:path>
              </a:pathLst>
            </a:custGeom>
            <a:solidFill>
              <a:srgbClr val="000000"/>
            </a:solidFill>
            <a:ln w="19050" cap="rnd">
              <a:solidFill>
                <a:srgbClr val="000000"/>
              </a:solidFill>
              <a:prstDash val="solid"/>
              <a:round/>
            </a:ln>
          </p:spPr>
        </p:sp>
        <p:sp>
          <p:nvSpPr>
            <p:cNvPr name="TextBox 22" id="22"/>
            <p:cNvSpPr txBox="true"/>
            <p:nvPr/>
          </p:nvSpPr>
          <p:spPr>
            <a:xfrm>
              <a:off x="0" y="-47625"/>
              <a:ext cx="397037" cy="317820"/>
            </a:xfrm>
            <a:prstGeom prst="rect">
              <a:avLst/>
            </a:prstGeom>
          </p:spPr>
          <p:txBody>
            <a:bodyPr anchor="ctr" rtlCol="false" tIns="50800" lIns="50800" bIns="50800" rIns="50800"/>
            <a:lstStyle/>
            <a:p>
              <a:pPr algn="ctr">
                <a:lnSpc>
                  <a:spcPts val="3191"/>
                </a:lnSpc>
              </a:pPr>
            </a:p>
          </p:txBody>
        </p:sp>
      </p:grpSp>
      <p:grpSp>
        <p:nvGrpSpPr>
          <p:cNvPr name="Group 23" id="23"/>
          <p:cNvGrpSpPr/>
          <p:nvPr/>
        </p:nvGrpSpPr>
        <p:grpSpPr>
          <a:xfrm rot="0">
            <a:off x="5190561" y="6430553"/>
            <a:ext cx="1507501" cy="1025895"/>
            <a:chOff x="0" y="0"/>
            <a:chExt cx="397037" cy="270195"/>
          </a:xfrm>
        </p:grpSpPr>
        <p:sp>
          <p:nvSpPr>
            <p:cNvPr name="Freeform 24" id="24"/>
            <p:cNvSpPr/>
            <p:nvPr/>
          </p:nvSpPr>
          <p:spPr>
            <a:xfrm flipH="false" flipV="false" rot="0">
              <a:off x="0" y="0"/>
              <a:ext cx="397037" cy="270195"/>
            </a:xfrm>
            <a:custGeom>
              <a:avLst/>
              <a:gdLst/>
              <a:ahLst/>
              <a:cxnLst/>
              <a:rect r="r" b="b" t="t" l="l"/>
              <a:pathLst>
                <a:path h="270195" w="397037">
                  <a:moveTo>
                    <a:pt x="135097" y="0"/>
                  </a:moveTo>
                  <a:lnTo>
                    <a:pt x="261940" y="0"/>
                  </a:lnTo>
                  <a:cubicBezTo>
                    <a:pt x="297770" y="0"/>
                    <a:pt x="332133" y="14233"/>
                    <a:pt x="357468" y="39569"/>
                  </a:cubicBezTo>
                  <a:cubicBezTo>
                    <a:pt x="382804" y="64905"/>
                    <a:pt x="397037" y="99267"/>
                    <a:pt x="397037" y="135097"/>
                  </a:cubicBezTo>
                  <a:lnTo>
                    <a:pt x="397037" y="135097"/>
                  </a:lnTo>
                  <a:cubicBezTo>
                    <a:pt x="397037" y="209709"/>
                    <a:pt x="336552" y="270195"/>
                    <a:pt x="261940" y="270195"/>
                  </a:cubicBezTo>
                  <a:lnTo>
                    <a:pt x="135097" y="270195"/>
                  </a:lnTo>
                  <a:cubicBezTo>
                    <a:pt x="60485" y="270195"/>
                    <a:pt x="0" y="209709"/>
                    <a:pt x="0" y="135097"/>
                  </a:cubicBezTo>
                  <a:lnTo>
                    <a:pt x="0" y="135097"/>
                  </a:lnTo>
                  <a:cubicBezTo>
                    <a:pt x="0" y="60485"/>
                    <a:pt x="60485" y="0"/>
                    <a:pt x="135097" y="0"/>
                  </a:cubicBezTo>
                  <a:close/>
                </a:path>
              </a:pathLst>
            </a:custGeom>
            <a:solidFill>
              <a:srgbClr val="000000"/>
            </a:solidFill>
            <a:ln w="19050" cap="rnd">
              <a:solidFill>
                <a:srgbClr val="000000"/>
              </a:solidFill>
              <a:prstDash val="solid"/>
              <a:round/>
            </a:ln>
          </p:spPr>
        </p:sp>
        <p:sp>
          <p:nvSpPr>
            <p:cNvPr name="TextBox 25" id="25"/>
            <p:cNvSpPr txBox="true"/>
            <p:nvPr/>
          </p:nvSpPr>
          <p:spPr>
            <a:xfrm>
              <a:off x="0" y="-47625"/>
              <a:ext cx="397037" cy="317820"/>
            </a:xfrm>
            <a:prstGeom prst="rect">
              <a:avLst/>
            </a:prstGeom>
          </p:spPr>
          <p:txBody>
            <a:bodyPr anchor="ctr" rtlCol="false" tIns="50800" lIns="50800" bIns="50800" rIns="50800"/>
            <a:lstStyle/>
            <a:p>
              <a:pPr algn="ctr">
                <a:lnSpc>
                  <a:spcPts val="3191"/>
                </a:lnSpc>
              </a:pPr>
            </a:p>
          </p:txBody>
        </p:sp>
      </p:grpSp>
      <p:sp>
        <p:nvSpPr>
          <p:cNvPr name="TextBox 26" id="26"/>
          <p:cNvSpPr txBox="true"/>
          <p:nvPr/>
        </p:nvSpPr>
        <p:spPr>
          <a:xfrm rot="0">
            <a:off x="2278755" y="621298"/>
            <a:ext cx="13886620" cy="1152525"/>
          </a:xfrm>
          <a:prstGeom prst="rect">
            <a:avLst/>
          </a:prstGeom>
        </p:spPr>
        <p:txBody>
          <a:bodyPr anchor="t" rtlCol="false" tIns="0" lIns="0" bIns="0" rIns="0">
            <a:spAutoFit/>
          </a:bodyPr>
          <a:lstStyle/>
          <a:p>
            <a:pPr algn="ctr">
              <a:lnSpc>
                <a:spcPts val="9386"/>
              </a:lnSpc>
              <a:spcBef>
                <a:spcPct val="0"/>
              </a:spcBef>
            </a:pPr>
            <a:r>
              <a:rPr lang="en-US" sz="6704">
                <a:solidFill>
                  <a:srgbClr val="000000"/>
                </a:solidFill>
                <a:latin typeface="Now Heavy"/>
              </a:rPr>
              <a:t>TODAY’S AGENDA</a:t>
            </a:r>
          </a:p>
        </p:txBody>
      </p:sp>
      <p:sp>
        <p:nvSpPr>
          <p:cNvPr name="TextBox 27" id="27"/>
          <p:cNvSpPr txBox="true"/>
          <p:nvPr/>
        </p:nvSpPr>
        <p:spPr>
          <a:xfrm rot="0">
            <a:off x="8009696" y="2812287"/>
            <a:ext cx="2962708" cy="463441"/>
          </a:xfrm>
          <a:prstGeom prst="rect">
            <a:avLst/>
          </a:prstGeom>
        </p:spPr>
        <p:txBody>
          <a:bodyPr anchor="t" rtlCol="false" tIns="0" lIns="0" bIns="0" rIns="0">
            <a:spAutoFit/>
          </a:bodyPr>
          <a:lstStyle/>
          <a:p>
            <a:pPr algn="ctr">
              <a:lnSpc>
                <a:spcPts val="3750"/>
              </a:lnSpc>
              <a:spcBef>
                <a:spcPct val="0"/>
              </a:spcBef>
            </a:pPr>
            <a:r>
              <a:rPr lang="en-US" sz="2679">
                <a:solidFill>
                  <a:srgbClr val="000000"/>
                </a:solidFill>
                <a:latin typeface="Now Medium"/>
              </a:rPr>
              <a:t>Introduction</a:t>
            </a:r>
          </a:p>
        </p:txBody>
      </p:sp>
      <p:sp>
        <p:nvSpPr>
          <p:cNvPr name="TextBox 28" id="28"/>
          <p:cNvSpPr txBox="true"/>
          <p:nvPr/>
        </p:nvSpPr>
        <p:spPr>
          <a:xfrm rot="0">
            <a:off x="5423175" y="3954347"/>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02</a:t>
            </a:r>
          </a:p>
        </p:txBody>
      </p:sp>
      <p:sp>
        <p:nvSpPr>
          <p:cNvPr name="TextBox 29" id="29"/>
          <p:cNvSpPr txBox="true"/>
          <p:nvPr/>
        </p:nvSpPr>
        <p:spPr>
          <a:xfrm rot="0">
            <a:off x="5423175" y="2576028"/>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01</a:t>
            </a:r>
          </a:p>
        </p:txBody>
      </p:sp>
      <p:sp>
        <p:nvSpPr>
          <p:cNvPr name="TextBox 30" id="30"/>
          <p:cNvSpPr txBox="true"/>
          <p:nvPr/>
        </p:nvSpPr>
        <p:spPr>
          <a:xfrm rot="0">
            <a:off x="5322446" y="5121013"/>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03</a:t>
            </a:r>
          </a:p>
        </p:txBody>
      </p:sp>
      <p:sp>
        <p:nvSpPr>
          <p:cNvPr name="TextBox 31" id="31"/>
          <p:cNvSpPr txBox="true"/>
          <p:nvPr/>
        </p:nvSpPr>
        <p:spPr>
          <a:xfrm rot="0">
            <a:off x="5322446" y="6471260"/>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04</a:t>
            </a:r>
          </a:p>
        </p:txBody>
      </p:sp>
      <p:grpSp>
        <p:nvGrpSpPr>
          <p:cNvPr name="Group 32" id="32"/>
          <p:cNvGrpSpPr/>
          <p:nvPr/>
        </p:nvGrpSpPr>
        <p:grpSpPr>
          <a:xfrm rot="0">
            <a:off x="5322446" y="7808873"/>
            <a:ext cx="7799238" cy="1025895"/>
            <a:chOff x="0" y="0"/>
            <a:chExt cx="2054120" cy="270195"/>
          </a:xfrm>
        </p:grpSpPr>
        <p:sp>
          <p:nvSpPr>
            <p:cNvPr name="Freeform 33" id="33"/>
            <p:cNvSpPr/>
            <p:nvPr/>
          </p:nvSpPr>
          <p:spPr>
            <a:xfrm flipH="false" flipV="false" rot="0">
              <a:off x="0" y="0"/>
              <a:ext cx="2054120" cy="270195"/>
            </a:xfrm>
            <a:custGeom>
              <a:avLst/>
              <a:gdLst/>
              <a:ahLst/>
              <a:cxnLst/>
              <a:rect r="r" b="b" t="t" l="l"/>
              <a:pathLst>
                <a:path h="270195" w="2054120">
                  <a:moveTo>
                    <a:pt x="30772" y="0"/>
                  </a:moveTo>
                  <a:lnTo>
                    <a:pt x="2023348" y="0"/>
                  </a:lnTo>
                  <a:cubicBezTo>
                    <a:pt x="2040343" y="0"/>
                    <a:pt x="2054120" y="13777"/>
                    <a:pt x="2054120" y="30772"/>
                  </a:cubicBezTo>
                  <a:lnTo>
                    <a:pt x="2054120" y="239422"/>
                  </a:lnTo>
                  <a:cubicBezTo>
                    <a:pt x="2054120" y="256417"/>
                    <a:pt x="2040343" y="270195"/>
                    <a:pt x="2023348" y="270195"/>
                  </a:cubicBezTo>
                  <a:lnTo>
                    <a:pt x="30772" y="270195"/>
                  </a:lnTo>
                  <a:cubicBezTo>
                    <a:pt x="13777" y="270195"/>
                    <a:pt x="0" y="256417"/>
                    <a:pt x="0" y="239422"/>
                  </a:cubicBezTo>
                  <a:lnTo>
                    <a:pt x="0" y="30772"/>
                  </a:lnTo>
                  <a:cubicBezTo>
                    <a:pt x="0" y="13777"/>
                    <a:pt x="13777" y="0"/>
                    <a:pt x="30772" y="0"/>
                  </a:cubicBezTo>
                  <a:close/>
                </a:path>
              </a:pathLst>
            </a:custGeom>
            <a:solidFill>
              <a:srgbClr val="000000">
                <a:alpha val="0"/>
              </a:srgbClr>
            </a:solidFill>
            <a:ln w="19050" cap="rnd">
              <a:solidFill>
                <a:srgbClr val="000000"/>
              </a:solidFill>
              <a:prstDash val="solid"/>
              <a:round/>
            </a:ln>
          </p:spPr>
        </p:sp>
        <p:sp>
          <p:nvSpPr>
            <p:cNvPr name="TextBox 34" id="34"/>
            <p:cNvSpPr txBox="true"/>
            <p:nvPr/>
          </p:nvSpPr>
          <p:spPr>
            <a:xfrm>
              <a:off x="0" y="-47625"/>
              <a:ext cx="2054120" cy="317820"/>
            </a:xfrm>
            <a:prstGeom prst="rect">
              <a:avLst/>
            </a:prstGeom>
          </p:spPr>
          <p:txBody>
            <a:bodyPr anchor="ctr" rtlCol="false" tIns="50800" lIns="50800" bIns="50800" rIns="50800"/>
            <a:lstStyle/>
            <a:p>
              <a:pPr algn="ctr" marL="0" indent="0" lvl="0">
                <a:lnSpc>
                  <a:spcPts val="3750"/>
                </a:lnSpc>
                <a:spcBef>
                  <a:spcPct val="0"/>
                </a:spcBef>
              </a:pPr>
              <a:r>
                <a:rPr lang="en-US" sz="2679">
                  <a:solidFill>
                    <a:srgbClr val="000000"/>
                  </a:solidFill>
                  <a:latin typeface="Now Medium"/>
                </a:rPr>
                <a:t>Model Conclusion</a:t>
              </a:r>
            </a:p>
          </p:txBody>
        </p:sp>
      </p:grpSp>
      <p:sp>
        <p:nvSpPr>
          <p:cNvPr name="TextBox 35" id="35"/>
          <p:cNvSpPr txBox="true"/>
          <p:nvPr/>
        </p:nvSpPr>
        <p:spPr>
          <a:xfrm rot="0">
            <a:off x="5502821" y="7799348"/>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04</a:t>
            </a:r>
          </a:p>
        </p:txBody>
      </p:sp>
      <p:grpSp>
        <p:nvGrpSpPr>
          <p:cNvPr name="Group 36" id="36"/>
          <p:cNvGrpSpPr/>
          <p:nvPr/>
        </p:nvGrpSpPr>
        <p:grpSpPr>
          <a:xfrm rot="0">
            <a:off x="5322446" y="7761248"/>
            <a:ext cx="1507501" cy="1025895"/>
            <a:chOff x="0" y="0"/>
            <a:chExt cx="397037" cy="270195"/>
          </a:xfrm>
        </p:grpSpPr>
        <p:sp>
          <p:nvSpPr>
            <p:cNvPr name="Freeform 37" id="37"/>
            <p:cNvSpPr/>
            <p:nvPr/>
          </p:nvSpPr>
          <p:spPr>
            <a:xfrm flipH="false" flipV="false" rot="0">
              <a:off x="0" y="0"/>
              <a:ext cx="397037" cy="270195"/>
            </a:xfrm>
            <a:custGeom>
              <a:avLst/>
              <a:gdLst/>
              <a:ahLst/>
              <a:cxnLst/>
              <a:rect r="r" b="b" t="t" l="l"/>
              <a:pathLst>
                <a:path h="270195" w="397037">
                  <a:moveTo>
                    <a:pt x="135097" y="0"/>
                  </a:moveTo>
                  <a:lnTo>
                    <a:pt x="261940" y="0"/>
                  </a:lnTo>
                  <a:cubicBezTo>
                    <a:pt x="297770" y="0"/>
                    <a:pt x="332133" y="14233"/>
                    <a:pt x="357468" y="39569"/>
                  </a:cubicBezTo>
                  <a:cubicBezTo>
                    <a:pt x="382804" y="64905"/>
                    <a:pt x="397037" y="99267"/>
                    <a:pt x="397037" y="135097"/>
                  </a:cubicBezTo>
                  <a:lnTo>
                    <a:pt x="397037" y="135097"/>
                  </a:lnTo>
                  <a:cubicBezTo>
                    <a:pt x="397037" y="209709"/>
                    <a:pt x="336552" y="270195"/>
                    <a:pt x="261940" y="270195"/>
                  </a:cubicBezTo>
                  <a:lnTo>
                    <a:pt x="135097" y="270195"/>
                  </a:lnTo>
                  <a:cubicBezTo>
                    <a:pt x="60485" y="270195"/>
                    <a:pt x="0" y="209709"/>
                    <a:pt x="0" y="135097"/>
                  </a:cubicBezTo>
                  <a:lnTo>
                    <a:pt x="0" y="135097"/>
                  </a:lnTo>
                  <a:cubicBezTo>
                    <a:pt x="0" y="60485"/>
                    <a:pt x="60485" y="0"/>
                    <a:pt x="135097" y="0"/>
                  </a:cubicBezTo>
                  <a:close/>
                </a:path>
              </a:pathLst>
            </a:custGeom>
            <a:solidFill>
              <a:srgbClr val="000000"/>
            </a:solidFill>
            <a:ln w="19050" cap="rnd">
              <a:solidFill>
                <a:srgbClr val="000000"/>
              </a:solidFill>
              <a:prstDash val="solid"/>
              <a:round/>
            </a:ln>
          </p:spPr>
        </p:sp>
        <p:sp>
          <p:nvSpPr>
            <p:cNvPr name="TextBox 38" id="38"/>
            <p:cNvSpPr txBox="true"/>
            <p:nvPr/>
          </p:nvSpPr>
          <p:spPr>
            <a:xfrm>
              <a:off x="0" y="-47625"/>
              <a:ext cx="397037" cy="317820"/>
            </a:xfrm>
            <a:prstGeom prst="rect">
              <a:avLst/>
            </a:prstGeom>
          </p:spPr>
          <p:txBody>
            <a:bodyPr anchor="ctr" rtlCol="false" tIns="50800" lIns="50800" bIns="50800" rIns="50800"/>
            <a:lstStyle/>
            <a:p>
              <a:pPr algn="ctr">
                <a:lnSpc>
                  <a:spcPts val="3191"/>
                </a:lnSpc>
              </a:pPr>
            </a:p>
          </p:txBody>
        </p:sp>
      </p:grpSp>
      <p:sp>
        <p:nvSpPr>
          <p:cNvPr name="TextBox 39" id="39"/>
          <p:cNvSpPr txBox="true"/>
          <p:nvPr/>
        </p:nvSpPr>
        <p:spPr>
          <a:xfrm rot="0">
            <a:off x="5346691" y="7866023"/>
            <a:ext cx="1195241" cy="878811"/>
          </a:xfrm>
          <a:prstGeom prst="rect">
            <a:avLst/>
          </a:prstGeom>
        </p:spPr>
        <p:txBody>
          <a:bodyPr anchor="t" rtlCol="false" tIns="0" lIns="0" bIns="0" rIns="0">
            <a:spAutoFit/>
          </a:bodyPr>
          <a:lstStyle/>
          <a:p>
            <a:pPr algn="ctr">
              <a:lnSpc>
                <a:spcPts val="7106"/>
              </a:lnSpc>
              <a:spcBef>
                <a:spcPct val="0"/>
              </a:spcBef>
            </a:pPr>
            <a:r>
              <a:rPr lang="en-US" sz="5076">
                <a:solidFill>
                  <a:srgbClr val="FFFFFF"/>
                </a:solidFill>
                <a:latin typeface="Now Heavy"/>
              </a:rPr>
              <a:t>05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452042" y="402259"/>
            <a:ext cx="6674486" cy="1129056"/>
          </a:xfrm>
          <a:prstGeom prst="rect">
            <a:avLst/>
          </a:prstGeom>
        </p:spPr>
        <p:txBody>
          <a:bodyPr anchor="t" rtlCol="false" tIns="0" lIns="0" bIns="0" rIns="0">
            <a:spAutoFit/>
          </a:bodyPr>
          <a:lstStyle/>
          <a:p>
            <a:pPr algn="ctr">
              <a:lnSpc>
                <a:spcPts val="9378"/>
              </a:lnSpc>
              <a:spcBef>
                <a:spcPct val="0"/>
              </a:spcBef>
            </a:pPr>
            <a:r>
              <a:rPr lang="en-US" sz="6698">
                <a:solidFill>
                  <a:srgbClr val="000000"/>
                </a:solidFill>
                <a:latin typeface="Canva Sans Bold"/>
              </a:rPr>
              <a:t>INTRODUCTION</a:t>
            </a:r>
          </a:p>
        </p:txBody>
      </p:sp>
      <p:sp>
        <p:nvSpPr>
          <p:cNvPr name="TextBox 3" id="3"/>
          <p:cNvSpPr txBox="true"/>
          <p:nvPr/>
        </p:nvSpPr>
        <p:spPr>
          <a:xfrm rot="0">
            <a:off x="388202" y="3720072"/>
            <a:ext cx="17511595" cy="2789707"/>
          </a:xfrm>
          <a:prstGeom prst="rect">
            <a:avLst/>
          </a:prstGeom>
        </p:spPr>
        <p:txBody>
          <a:bodyPr anchor="t" rtlCol="false" tIns="0" lIns="0" bIns="0" rIns="0">
            <a:spAutoFit/>
          </a:bodyPr>
          <a:lstStyle/>
          <a:p>
            <a:pPr algn="just" marL="576242" indent="-288121" lvl="1">
              <a:lnSpc>
                <a:spcPts val="3736"/>
              </a:lnSpc>
              <a:buFont typeface="Arial"/>
              <a:buChar char="•"/>
            </a:pPr>
            <a:r>
              <a:rPr lang="en-US" sz="2669">
                <a:solidFill>
                  <a:srgbClr val="000000"/>
                </a:solidFill>
                <a:latin typeface="Canva Sans"/>
              </a:rPr>
              <a:t>Customer churn is a serious threat to profitability in the telecom sector. Accuracy in traditional churn prediction methods is frequently lacking. Our project's goal is to create a predictive model that can recognize clients who are likely to leave based on their usage habits, demographics, and service-related information by utilizing machine learning algorithms. This will make it possible for telecom firms to put targeted retention strategies into place, which will ultimately lower churn rates and boost overall company performance.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4944" y="2269864"/>
            <a:ext cx="9458078" cy="4998254"/>
          </a:xfrm>
          <a:custGeom>
            <a:avLst/>
            <a:gdLst/>
            <a:ahLst/>
            <a:cxnLst/>
            <a:rect r="r" b="b" t="t" l="l"/>
            <a:pathLst>
              <a:path h="4998254" w="9458078">
                <a:moveTo>
                  <a:pt x="0" y="0"/>
                </a:moveTo>
                <a:lnTo>
                  <a:pt x="9458078" y="0"/>
                </a:lnTo>
                <a:lnTo>
                  <a:pt x="9458078" y="4998253"/>
                </a:lnTo>
                <a:lnTo>
                  <a:pt x="0" y="4998253"/>
                </a:lnTo>
                <a:lnTo>
                  <a:pt x="0" y="0"/>
                </a:lnTo>
                <a:close/>
              </a:path>
            </a:pathLst>
          </a:custGeom>
          <a:blipFill>
            <a:blip r:embed="rId2"/>
            <a:stretch>
              <a:fillRect l="0" t="0" r="0" b="0"/>
            </a:stretch>
          </a:blipFill>
        </p:spPr>
      </p:sp>
      <p:sp>
        <p:nvSpPr>
          <p:cNvPr name="Freeform 3" id="3"/>
          <p:cNvSpPr/>
          <p:nvPr/>
        </p:nvSpPr>
        <p:spPr>
          <a:xfrm flipH="false" flipV="false" rot="0">
            <a:off x="11789017" y="2269864"/>
            <a:ext cx="5784268" cy="4994529"/>
          </a:xfrm>
          <a:custGeom>
            <a:avLst/>
            <a:gdLst/>
            <a:ahLst/>
            <a:cxnLst/>
            <a:rect r="r" b="b" t="t" l="l"/>
            <a:pathLst>
              <a:path h="4994529" w="5784268">
                <a:moveTo>
                  <a:pt x="0" y="0"/>
                </a:moveTo>
                <a:lnTo>
                  <a:pt x="5784268" y="0"/>
                </a:lnTo>
                <a:lnTo>
                  <a:pt x="5784268" y="4994529"/>
                </a:lnTo>
                <a:lnTo>
                  <a:pt x="0" y="4994529"/>
                </a:lnTo>
                <a:lnTo>
                  <a:pt x="0" y="0"/>
                </a:lnTo>
                <a:close/>
              </a:path>
            </a:pathLst>
          </a:custGeom>
          <a:blipFill>
            <a:blip r:embed="rId3"/>
            <a:stretch>
              <a:fillRect l="0" t="0" r="-176511" b="0"/>
            </a:stretch>
          </a:blipFill>
        </p:spPr>
      </p:sp>
      <p:sp>
        <p:nvSpPr>
          <p:cNvPr name="TextBox 4" id="4"/>
          <p:cNvSpPr txBox="true"/>
          <p:nvPr/>
        </p:nvSpPr>
        <p:spPr>
          <a:xfrm rot="0">
            <a:off x="2634194" y="402259"/>
            <a:ext cx="11850758" cy="1129056"/>
          </a:xfrm>
          <a:prstGeom prst="rect">
            <a:avLst/>
          </a:prstGeom>
        </p:spPr>
        <p:txBody>
          <a:bodyPr anchor="t" rtlCol="false" tIns="0" lIns="0" bIns="0" rIns="0">
            <a:spAutoFit/>
          </a:bodyPr>
          <a:lstStyle/>
          <a:p>
            <a:pPr algn="ctr">
              <a:lnSpc>
                <a:spcPts val="9378"/>
              </a:lnSpc>
              <a:spcBef>
                <a:spcPct val="0"/>
              </a:spcBef>
            </a:pPr>
            <a:r>
              <a:rPr lang="en-US" sz="6698">
                <a:solidFill>
                  <a:srgbClr val="000000"/>
                </a:solidFill>
                <a:latin typeface="Canva Sans Bold"/>
              </a:rPr>
              <a:t>Description of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04282"/>
            <a:ext cx="5935441" cy="5589269"/>
          </a:xfrm>
          <a:custGeom>
            <a:avLst/>
            <a:gdLst/>
            <a:ahLst/>
            <a:cxnLst/>
            <a:rect r="r" b="b" t="t" l="l"/>
            <a:pathLst>
              <a:path h="5589269" w="5935441">
                <a:moveTo>
                  <a:pt x="0" y="0"/>
                </a:moveTo>
                <a:lnTo>
                  <a:pt x="5935441" y="0"/>
                </a:lnTo>
                <a:lnTo>
                  <a:pt x="5935441" y="5589269"/>
                </a:lnTo>
                <a:lnTo>
                  <a:pt x="0" y="5589269"/>
                </a:lnTo>
                <a:lnTo>
                  <a:pt x="0" y="0"/>
                </a:lnTo>
                <a:close/>
              </a:path>
            </a:pathLst>
          </a:custGeom>
          <a:blipFill>
            <a:blip r:embed="rId2"/>
            <a:stretch>
              <a:fillRect l="0" t="0" r="-59125" b="0"/>
            </a:stretch>
          </a:blipFill>
        </p:spPr>
      </p:sp>
      <p:sp>
        <p:nvSpPr>
          <p:cNvPr name="Freeform 3" id="3"/>
          <p:cNvSpPr/>
          <p:nvPr/>
        </p:nvSpPr>
        <p:spPr>
          <a:xfrm flipH="false" flipV="false" rot="0">
            <a:off x="9144000" y="2804282"/>
            <a:ext cx="7575565" cy="5509791"/>
          </a:xfrm>
          <a:custGeom>
            <a:avLst/>
            <a:gdLst/>
            <a:ahLst/>
            <a:cxnLst/>
            <a:rect r="r" b="b" t="t" l="l"/>
            <a:pathLst>
              <a:path h="5509791" w="7575565">
                <a:moveTo>
                  <a:pt x="0" y="0"/>
                </a:moveTo>
                <a:lnTo>
                  <a:pt x="7575565" y="0"/>
                </a:lnTo>
                <a:lnTo>
                  <a:pt x="7575565" y="5509791"/>
                </a:lnTo>
                <a:lnTo>
                  <a:pt x="0" y="5509791"/>
                </a:lnTo>
                <a:lnTo>
                  <a:pt x="0" y="0"/>
                </a:lnTo>
                <a:close/>
              </a:path>
            </a:pathLst>
          </a:custGeom>
          <a:blipFill>
            <a:blip r:embed="rId3"/>
            <a:stretch>
              <a:fillRect l="0" t="0" r="-25461" b="0"/>
            </a:stretch>
          </a:blipFill>
        </p:spPr>
      </p:sp>
      <p:sp>
        <p:nvSpPr>
          <p:cNvPr name="TextBox 4" id="4"/>
          <p:cNvSpPr txBox="true"/>
          <p:nvPr/>
        </p:nvSpPr>
        <p:spPr>
          <a:xfrm rot="0">
            <a:off x="1028700" y="113808"/>
            <a:ext cx="14191852" cy="2085894"/>
          </a:xfrm>
          <a:prstGeom prst="rect">
            <a:avLst/>
          </a:prstGeom>
        </p:spPr>
        <p:txBody>
          <a:bodyPr anchor="t" rtlCol="false" tIns="0" lIns="0" bIns="0" rIns="0">
            <a:spAutoFit/>
          </a:bodyPr>
          <a:lstStyle/>
          <a:p>
            <a:pPr algn="ctr">
              <a:lnSpc>
                <a:spcPts val="8479"/>
              </a:lnSpc>
            </a:pPr>
            <a:r>
              <a:rPr lang="en-US" sz="6056">
                <a:solidFill>
                  <a:srgbClr val="000000"/>
                </a:solidFill>
                <a:latin typeface="Canva Sans Bold"/>
              </a:rPr>
              <a:t>Exploratory Data Analysis</a:t>
            </a:r>
          </a:p>
          <a:p>
            <a:pPr algn="ctr">
              <a:lnSpc>
                <a:spcPts val="84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12039" y="1391355"/>
            <a:ext cx="9160513" cy="8341951"/>
          </a:xfrm>
          <a:custGeom>
            <a:avLst/>
            <a:gdLst/>
            <a:ahLst/>
            <a:cxnLst/>
            <a:rect r="r" b="b" t="t" l="l"/>
            <a:pathLst>
              <a:path h="8341951" w="9160513">
                <a:moveTo>
                  <a:pt x="0" y="0"/>
                </a:moveTo>
                <a:lnTo>
                  <a:pt x="9160513" y="0"/>
                </a:lnTo>
                <a:lnTo>
                  <a:pt x="9160513" y="8341952"/>
                </a:lnTo>
                <a:lnTo>
                  <a:pt x="0" y="8341952"/>
                </a:lnTo>
                <a:lnTo>
                  <a:pt x="0" y="0"/>
                </a:lnTo>
                <a:close/>
              </a:path>
            </a:pathLst>
          </a:custGeom>
          <a:blipFill>
            <a:blip r:embed="rId2"/>
            <a:stretch>
              <a:fillRect l="-11673"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3808"/>
            <a:ext cx="14191852" cy="2085894"/>
          </a:xfrm>
          <a:prstGeom prst="rect">
            <a:avLst/>
          </a:prstGeom>
        </p:spPr>
        <p:txBody>
          <a:bodyPr anchor="t" rtlCol="false" tIns="0" lIns="0" bIns="0" rIns="0">
            <a:spAutoFit/>
          </a:bodyPr>
          <a:lstStyle/>
          <a:p>
            <a:pPr algn="ctr">
              <a:lnSpc>
                <a:spcPts val="8479"/>
              </a:lnSpc>
            </a:pPr>
            <a:r>
              <a:rPr lang="en-US" sz="6056">
                <a:solidFill>
                  <a:srgbClr val="000000"/>
                </a:solidFill>
                <a:latin typeface="Canva Sans Bold"/>
              </a:rPr>
              <a:t> Data Preprocessing Techniques</a:t>
            </a:r>
          </a:p>
          <a:p>
            <a:pPr algn="ctr">
              <a:lnSpc>
                <a:spcPts val="8479"/>
              </a:lnSpc>
              <a:spcBef>
                <a:spcPct val="0"/>
              </a:spcBef>
            </a:pPr>
          </a:p>
        </p:txBody>
      </p:sp>
      <p:sp>
        <p:nvSpPr>
          <p:cNvPr name="TextBox 3" id="3"/>
          <p:cNvSpPr txBox="true"/>
          <p:nvPr/>
        </p:nvSpPr>
        <p:spPr>
          <a:xfrm rot="0">
            <a:off x="495518" y="2775953"/>
            <a:ext cx="17792482" cy="6646415"/>
          </a:xfrm>
          <a:prstGeom prst="rect">
            <a:avLst/>
          </a:prstGeom>
        </p:spPr>
        <p:txBody>
          <a:bodyPr anchor="t" rtlCol="false" tIns="0" lIns="0" bIns="0" rIns="0">
            <a:spAutoFit/>
          </a:bodyPr>
          <a:lstStyle/>
          <a:p>
            <a:pPr algn="l">
              <a:lnSpc>
                <a:spcPts val="3682"/>
              </a:lnSpc>
            </a:pPr>
            <a:r>
              <a:rPr lang="en-US" sz="2630">
                <a:solidFill>
                  <a:srgbClr val="000000"/>
                </a:solidFill>
                <a:latin typeface="Canva Sans Bold"/>
              </a:rPr>
              <a:t>  </a:t>
            </a:r>
          </a:p>
          <a:p>
            <a:pPr algn="l">
              <a:lnSpc>
                <a:spcPts val="3682"/>
              </a:lnSpc>
            </a:pPr>
            <a:r>
              <a:rPr lang="en-US" sz="2630">
                <a:solidFill>
                  <a:srgbClr val="000000"/>
                </a:solidFill>
                <a:latin typeface="Canva Sans Bold"/>
              </a:rPr>
              <a:t>After understanding our dataset through EDA visualization we applied, the following data preprocessing techniques:</a:t>
            </a:r>
          </a:p>
          <a:p>
            <a:pPr algn="l" marL="567839" indent="-283919" lvl="1">
              <a:lnSpc>
                <a:spcPts val="3682"/>
              </a:lnSpc>
              <a:buFont typeface="Arial"/>
              <a:buChar char="•"/>
            </a:pPr>
            <a:r>
              <a:rPr lang="en-US" sz="2630">
                <a:solidFill>
                  <a:srgbClr val="000000"/>
                </a:solidFill>
                <a:latin typeface="Canva Sans Bold"/>
              </a:rPr>
              <a:t>Handling Missing Values:</a:t>
            </a:r>
          </a:p>
          <a:p>
            <a:pPr algn="l" marL="1135677" indent="-378559" lvl="2">
              <a:lnSpc>
                <a:spcPts val="3682"/>
              </a:lnSpc>
              <a:buFont typeface="Arial"/>
              <a:buChar char="⚬"/>
            </a:pPr>
            <a:r>
              <a:rPr lang="en-US" sz="2630">
                <a:solidFill>
                  <a:srgbClr val="000000"/>
                </a:solidFill>
                <a:latin typeface="Canva Sans"/>
              </a:rPr>
              <a:t>Filled missing values in 'Avg Monthly GB Download' with 0.</a:t>
            </a:r>
          </a:p>
          <a:p>
            <a:pPr algn="l" marL="1135677" indent="-378559" lvl="2">
              <a:lnSpc>
                <a:spcPts val="3682"/>
              </a:lnSpc>
              <a:buFont typeface="Arial"/>
              <a:buChar char="⚬"/>
            </a:pPr>
            <a:r>
              <a:rPr lang="en-US" sz="2630">
                <a:solidFill>
                  <a:srgbClr val="000000"/>
                </a:solidFill>
                <a:latin typeface="Canva Sans"/>
              </a:rPr>
              <a:t>Checked for remaining missing values using isna().sum().</a:t>
            </a:r>
          </a:p>
          <a:p>
            <a:pPr algn="l" marL="567839" indent="-283919" lvl="1">
              <a:lnSpc>
                <a:spcPts val="3682"/>
              </a:lnSpc>
              <a:buFont typeface="Arial"/>
              <a:buChar char="•"/>
            </a:pPr>
            <a:r>
              <a:rPr lang="en-US" sz="2630">
                <a:solidFill>
                  <a:srgbClr val="000000"/>
                </a:solidFill>
                <a:latin typeface="Canva Sans Bold"/>
              </a:rPr>
              <a:t>Handling Categorical Variables:</a:t>
            </a:r>
          </a:p>
          <a:p>
            <a:pPr algn="l" marL="1135677" indent="-378559" lvl="2">
              <a:lnSpc>
                <a:spcPts val="3682"/>
              </a:lnSpc>
              <a:buFont typeface="Arial"/>
              <a:buChar char="⚬"/>
            </a:pPr>
            <a:r>
              <a:rPr lang="en-US" sz="2630">
                <a:solidFill>
                  <a:srgbClr val="000000"/>
                </a:solidFill>
                <a:latin typeface="Canva Sans"/>
              </a:rPr>
              <a:t>Examined value counts of internet-related object columns to understand the data.</a:t>
            </a:r>
          </a:p>
          <a:p>
            <a:pPr algn="l" marL="1135677" indent="-378559" lvl="2">
              <a:lnSpc>
                <a:spcPts val="3682"/>
              </a:lnSpc>
              <a:buFont typeface="Arial"/>
              <a:buChar char="⚬"/>
            </a:pPr>
            <a:r>
              <a:rPr lang="en-US" sz="2630">
                <a:solidFill>
                  <a:srgbClr val="000000"/>
                </a:solidFill>
                <a:latin typeface="Canva Sans"/>
              </a:rPr>
              <a:t>Filled missing values in internet-related object columns with 'Not Applicable'.</a:t>
            </a:r>
          </a:p>
          <a:p>
            <a:pPr algn="l" marL="1135677" indent="-378559" lvl="2">
              <a:lnSpc>
                <a:spcPts val="3682"/>
              </a:lnSpc>
              <a:buFont typeface="Arial"/>
              <a:buChar char="⚬"/>
            </a:pPr>
            <a:r>
              <a:rPr lang="en-US" sz="2630">
                <a:solidFill>
                  <a:srgbClr val="000000"/>
                </a:solidFill>
                <a:latin typeface="Canva Sans"/>
              </a:rPr>
              <a:t>Applied one-hot encoding to columns 'Offer', 'Multiple Lines', 'Payment Method', and internet-related object columns.</a:t>
            </a:r>
          </a:p>
          <a:p>
            <a:pPr algn="l">
              <a:lnSpc>
                <a:spcPts val="3682"/>
              </a:lnSpc>
            </a:pPr>
          </a:p>
          <a:p>
            <a:pPr algn="l">
              <a:lnSpc>
                <a:spcPts val="2842"/>
              </a:lnSpc>
            </a:pPr>
          </a:p>
          <a:p>
            <a:pPr algn="l">
              <a:lnSpc>
                <a:spcPts val="2842"/>
              </a:lnSpc>
            </a:pPr>
          </a:p>
          <a:p>
            <a:pPr algn="l">
              <a:lnSpc>
                <a:spcPts val="2842"/>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3808"/>
            <a:ext cx="14191852" cy="2085894"/>
          </a:xfrm>
          <a:prstGeom prst="rect">
            <a:avLst/>
          </a:prstGeom>
        </p:spPr>
        <p:txBody>
          <a:bodyPr anchor="t" rtlCol="false" tIns="0" lIns="0" bIns="0" rIns="0">
            <a:spAutoFit/>
          </a:bodyPr>
          <a:lstStyle/>
          <a:p>
            <a:pPr algn="ctr">
              <a:lnSpc>
                <a:spcPts val="8479"/>
              </a:lnSpc>
            </a:pPr>
            <a:r>
              <a:rPr lang="en-US" sz="6056">
                <a:solidFill>
                  <a:srgbClr val="000000"/>
                </a:solidFill>
                <a:latin typeface="Canva Sans Bold"/>
              </a:rPr>
              <a:t> Data Preprocessing Techniques</a:t>
            </a:r>
          </a:p>
          <a:p>
            <a:pPr algn="ctr">
              <a:lnSpc>
                <a:spcPts val="8479"/>
              </a:lnSpc>
              <a:spcBef>
                <a:spcPct val="0"/>
              </a:spcBef>
            </a:pPr>
          </a:p>
        </p:txBody>
      </p:sp>
      <p:sp>
        <p:nvSpPr>
          <p:cNvPr name="TextBox 3" id="3"/>
          <p:cNvSpPr txBox="true"/>
          <p:nvPr/>
        </p:nvSpPr>
        <p:spPr>
          <a:xfrm rot="0">
            <a:off x="313431" y="3231370"/>
            <a:ext cx="17661138" cy="5114798"/>
          </a:xfrm>
          <a:prstGeom prst="rect">
            <a:avLst/>
          </a:prstGeom>
        </p:spPr>
        <p:txBody>
          <a:bodyPr anchor="t" rtlCol="false" tIns="0" lIns="0" bIns="0" rIns="0">
            <a:spAutoFit/>
          </a:bodyPr>
          <a:lstStyle/>
          <a:p>
            <a:pPr algn="l" marL="567818" indent="-283909" lvl="1">
              <a:lnSpc>
                <a:spcPts val="3682"/>
              </a:lnSpc>
              <a:spcBef>
                <a:spcPct val="0"/>
              </a:spcBef>
              <a:buFont typeface="Arial"/>
              <a:buChar char="•"/>
            </a:pPr>
            <a:r>
              <a:rPr lang="en-US" sz="2630" strike="noStrike" u="none">
                <a:solidFill>
                  <a:srgbClr val="000000"/>
                </a:solidFill>
                <a:latin typeface="Canva Sans Bold"/>
              </a:rPr>
              <a:t>Binary Encoding:</a:t>
            </a:r>
          </a:p>
          <a:p>
            <a:pPr algn="l" marL="1135635" indent="-378545" lvl="2">
              <a:lnSpc>
                <a:spcPts val="3682"/>
              </a:lnSpc>
              <a:spcBef>
                <a:spcPct val="0"/>
              </a:spcBef>
              <a:buFont typeface="Arial"/>
              <a:buChar char="⚬"/>
            </a:pPr>
            <a:r>
              <a:rPr lang="en-US" sz="2630" strike="noStrike" u="none">
                <a:solidFill>
                  <a:srgbClr val="000000"/>
                </a:solidFill>
                <a:latin typeface="Canva Sans"/>
              </a:rPr>
              <a:t>Converted binary categorical variables like 'Gender', 'Married', 'Phone Service', 'Internet Service', and 'Paperless Billing' to numerical format (0 or 1) using numpy's where function.</a:t>
            </a:r>
          </a:p>
          <a:p>
            <a:pPr algn="l" marL="567818" indent="-283909" lvl="1">
              <a:lnSpc>
                <a:spcPts val="3682"/>
              </a:lnSpc>
              <a:spcBef>
                <a:spcPct val="0"/>
              </a:spcBef>
              <a:buFont typeface="Arial"/>
              <a:buChar char="•"/>
            </a:pPr>
            <a:r>
              <a:rPr lang="en-US" sz="2630" strike="noStrike" u="none">
                <a:solidFill>
                  <a:srgbClr val="000000"/>
                </a:solidFill>
                <a:latin typeface="Canva Sans Bold"/>
              </a:rPr>
              <a:t>Ordinal Encoding:</a:t>
            </a:r>
          </a:p>
          <a:p>
            <a:pPr algn="l" marL="1135635" indent="-378545" lvl="2">
              <a:lnSpc>
                <a:spcPts val="3682"/>
              </a:lnSpc>
              <a:spcBef>
                <a:spcPct val="0"/>
              </a:spcBef>
              <a:buFont typeface="Arial"/>
              <a:buChar char="⚬"/>
            </a:pPr>
            <a:r>
              <a:rPr lang="en-US" sz="2630" strike="noStrike" u="none">
                <a:solidFill>
                  <a:srgbClr val="000000"/>
                </a:solidFill>
                <a:latin typeface="Canva Sans"/>
              </a:rPr>
              <a:t>Converted 'Internet Type' and 'Contract' columns to numerical format based on a predefined order.</a:t>
            </a:r>
          </a:p>
          <a:p>
            <a:pPr algn="l" marL="567818" indent="-283909" lvl="1">
              <a:lnSpc>
                <a:spcPts val="3682"/>
              </a:lnSpc>
              <a:spcBef>
                <a:spcPct val="0"/>
              </a:spcBef>
              <a:buFont typeface="Arial"/>
              <a:buChar char="•"/>
            </a:pPr>
            <a:r>
              <a:rPr lang="en-US" sz="2630" strike="noStrike" u="none">
                <a:solidFill>
                  <a:srgbClr val="000000"/>
                </a:solidFill>
                <a:latin typeface="Canva Sans Bold"/>
              </a:rPr>
              <a:t>Geographical Information:</a:t>
            </a:r>
          </a:p>
          <a:p>
            <a:pPr algn="l" marL="1135635" indent="-378545" lvl="2">
              <a:lnSpc>
                <a:spcPts val="3682"/>
              </a:lnSpc>
              <a:spcBef>
                <a:spcPct val="0"/>
              </a:spcBef>
              <a:buFont typeface="Arial"/>
              <a:buChar char="⚬"/>
            </a:pPr>
            <a:r>
              <a:rPr lang="en-US" sz="2630" strike="noStrike" u="none">
                <a:solidFill>
                  <a:srgbClr val="000000"/>
                </a:solidFill>
                <a:latin typeface="Canva Sans"/>
              </a:rPr>
              <a:t>Merged dataset with population data based on zip codes for additional information.</a:t>
            </a:r>
          </a:p>
          <a:p>
            <a:pPr algn="l" marL="1135635" indent="-378545" lvl="2">
              <a:lnSpc>
                <a:spcPts val="3682"/>
              </a:lnSpc>
              <a:spcBef>
                <a:spcPct val="0"/>
              </a:spcBef>
              <a:buFont typeface="Arial"/>
              <a:buChar char="⚬"/>
            </a:pPr>
            <a:r>
              <a:rPr lang="en-US" sz="2630" strike="noStrike" u="none">
                <a:solidFill>
                  <a:srgbClr val="000000"/>
                </a:solidFill>
                <a:latin typeface="Canva Sans"/>
              </a:rPr>
              <a:t>Created binary columns for the most populated cities and dropped the 'City' column.</a:t>
            </a:r>
          </a:p>
          <a:p>
            <a:pPr algn="l" marL="567818" indent="-283909" lvl="1">
              <a:lnSpc>
                <a:spcPts val="3682"/>
              </a:lnSpc>
              <a:spcBef>
                <a:spcPct val="0"/>
              </a:spcBef>
              <a:buFont typeface="Arial"/>
              <a:buChar char="•"/>
            </a:pPr>
            <a:r>
              <a:rPr lang="en-US" sz="2630" strike="noStrike" u="none">
                <a:solidFill>
                  <a:srgbClr val="000000"/>
                </a:solidFill>
                <a:latin typeface="Canva Sans Bold"/>
              </a:rPr>
              <a:t>Data Separation:</a:t>
            </a:r>
          </a:p>
          <a:p>
            <a:pPr algn="l" marL="1135635" indent="-378545" lvl="2">
              <a:lnSpc>
                <a:spcPts val="3682"/>
              </a:lnSpc>
              <a:spcBef>
                <a:spcPct val="0"/>
              </a:spcBef>
              <a:buFont typeface="Arial"/>
              <a:buChar char="⚬"/>
            </a:pPr>
            <a:r>
              <a:rPr lang="en-US" sz="2630" strike="noStrike" u="none">
                <a:solidFill>
                  <a:srgbClr val="000000"/>
                </a:solidFill>
                <a:latin typeface="Canva Sans"/>
              </a:rPr>
              <a:t>Separated the dataset into two parts: customers who have joined and customers who have churned or stayed.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32235"/>
            <a:ext cx="8360884" cy="8710155"/>
          </a:xfrm>
          <a:custGeom>
            <a:avLst/>
            <a:gdLst/>
            <a:ahLst/>
            <a:cxnLst/>
            <a:rect r="r" b="b" t="t" l="l"/>
            <a:pathLst>
              <a:path h="8710155" w="8360884">
                <a:moveTo>
                  <a:pt x="0" y="0"/>
                </a:moveTo>
                <a:lnTo>
                  <a:pt x="8360884" y="0"/>
                </a:lnTo>
                <a:lnTo>
                  <a:pt x="8360884" y="8710155"/>
                </a:lnTo>
                <a:lnTo>
                  <a:pt x="0" y="8710155"/>
                </a:lnTo>
                <a:lnTo>
                  <a:pt x="0" y="0"/>
                </a:lnTo>
                <a:close/>
              </a:path>
            </a:pathLst>
          </a:custGeom>
          <a:blipFill>
            <a:blip r:embed="rId2"/>
            <a:stretch>
              <a:fillRect l="0" t="0" r="-24719" b="0"/>
            </a:stretch>
          </a:blipFill>
        </p:spPr>
      </p:sp>
      <p:sp>
        <p:nvSpPr>
          <p:cNvPr name="Freeform 3" id="3"/>
          <p:cNvSpPr/>
          <p:nvPr/>
        </p:nvSpPr>
        <p:spPr>
          <a:xfrm flipH="false" flipV="false" rot="0">
            <a:off x="8800149" y="2823985"/>
            <a:ext cx="10269392" cy="4639030"/>
          </a:xfrm>
          <a:custGeom>
            <a:avLst/>
            <a:gdLst/>
            <a:ahLst/>
            <a:cxnLst/>
            <a:rect r="r" b="b" t="t" l="l"/>
            <a:pathLst>
              <a:path h="4639030" w="10269392">
                <a:moveTo>
                  <a:pt x="0" y="0"/>
                </a:moveTo>
                <a:lnTo>
                  <a:pt x="10269391" y="0"/>
                </a:lnTo>
                <a:lnTo>
                  <a:pt x="10269391" y="4639030"/>
                </a:lnTo>
                <a:lnTo>
                  <a:pt x="0" y="4639030"/>
                </a:lnTo>
                <a:lnTo>
                  <a:pt x="0" y="0"/>
                </a:lnTo>
                <a:close/>
              </a:path>
            </a:pathLst>
          </a:custGeom>
          <a:blipFill>
            <a:blip r:embed="rId3"/>
            <a:stretch>
              <a:fillRect l="-1116" t="0" r="-74440" b="0"/>
            </a:stretch>
          </a:blipFill>
        </p:spPr>
      </p:sp>
      <p:sp>
        <p:nvSpPr>
          <p:cNvPr name="TextBox 4" id="4"/>
          <p:cNvSpPr txBox="true"/>
          <p:nvPr/>
        </p:nvSpPr>
        <p:spPr>
          <a:xfrm rot="0">
            <a:off x="1676191" y="289269"/>
            <a:ext cx="13369385" cy="1971633"/>
          </a:xfrm>
          <a:prstGeom prst="rect">
            <a:avLst/>
          </a:prstGeom>
        </p:spPr>
        <p:txBody>
          <a:bodyPr anchor="t" rtlCol="false" tIns="0" lIns="0" bIns="0" rIns="0">
            <a:spAutoFit/>
          </a:bodyPr>
          <a:lstStyle/>
          <a:p>
            <a:pPr algn="ctr">
              <a:lnSpc>
                <a:spcPts val="7988"/>
              </a:lnSpc>
            </a:pPr>
            <a:r>
              <a:rPr lang="en-US" sz="5705">
                <a:solidFill>
                  <a:srgbClr val="000000"/>
                </a:solidFill>
                <a:latin typeface="Canva Sans Bold"/>
              </a:rPr>
              <a:t> Logistic Regression Classifier</a:t>
            </a:r>
          </a:p>
          <a:p>
            <a:pPr algn="ctr">
              <a:lnSpc>
                <a:spcPts val="798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DAGEZzScGu4</dc:identifier>
  <dcterms:modified xsi:type="dcterms:W3CDTF">2011-08-01T06:04:30Z</dcterms:modified>
  <cp:revision>1</cp:revision>
  <dc:title>telecom chrun</dc:title>
</cp:coreProperties>
</file>