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0" r:id="rId1"/>
  </p:sldMasterIdLst>
  <p:sldIdLst>
    <p:sldId id="256" r:id="rId2"/>
    <p:sldId id="257" r:id="rId3"/>
    <p:sldId id="266" r:id="rId4"/>
    <p:sldId id="267" r:id="rId5"/>
    <p:sldId id="269" r:id="rId6"/>
    <p:sldId id="273" r:id="rId7"/>
    <p:sldId id="270" r:id="rId8"/>
    <p:sldId id="271" r:id="rId9"/>
    <p:sldId id="275" r:id="rId10"/>
    <p:sldId id="258" r:id="rId11"/>
    <p:sldId id="263" r:id="rId12"/>
    <p:sldId id="259" r:id="rId13"/>
    <p:sldId id="260" r:id="rId14"/>
    <p:sldId id="261"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6" d="100"/>
          <a:sy n="66" d="100"/>
        </p:scale>
        <p:origin x="5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2T06:03:48.80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2046 0,'-25'2,"0"1,1 0,0 2,-26 8,19-4,-59 7,-218-11,167-8,-884 3,999 2,1 0,-31 8,26-5,-35 3,-4-6,38-2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02T06:03:53.526"/>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1950 29,'-42'2,"-57"10,-20 1,-13 0,-19 1,-253-14,183-1,194 0,0-2,-27-6,-38-3,49 7,-77-18,81 14,0 1,-65-3,-109 12,190-1</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423BF71-38B7-8642-BFCE-EDAE9BD0CBAF}" type="datetimeFigureOut">
              <a:rPr lang="en-US" smtClean="0"/>
              <a:t>11/20/2022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43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8A92E-5FF9-8143-81B3-CCB531513398}"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15479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57527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08184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50762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18094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25407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069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608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657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029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080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smtClean="0"/>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414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smtClean="0"/>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9696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smtClean="0"/>
              <a:t>11/20/2022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8017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14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A7B589-FD4B-7E46-869A-CBADC5FC564E}"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732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D8A92E-5FF9-8143-81B3-CCB531513398}" type="datetimeFigureOut">
              <a:rPr lang="en-US" smtClean="0"/>
              <a:t>11/20/2022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717529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customXml" Target="../ink/ink2.xml"/><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1054-72E6-4318-9B5F-C6CD67DFB033}"/>
              </a:ext>
            </a:extLst>
          </p:cNvPr>
          <p:cNvSpPr>
            <a:spLocks noGrp="1"/>
          </p:cNvSpPr>
          <p:nvPr>
            <p:ph type="ctrTitle"/>
          </p:nvPr>
        </p:nvSpPr>
        <p:spPr>
          <a:xfrm>
            <a:off x="2835012" y="643273"/>
            <a:ext cx="6396452" cy="2541431"/>
          </a:xfrm>
        </p:spPr>
        <p:txBody>
          <a:bodyPr>
            <a:normAutofit/>
          </a:bodyPr>
          <a:lstStyle/>
          <a:p>
            <a:r>
              <a:rPr lang="en-US" sz="3600" dirty="0"/>
              <a:t>News Article Summarization</a:t>
            </a:r>
            <a:endParaRPr lang="en-IN" sz="3600" dirty="0"/>
          </a:p>
        </p:txBody>
      </p:sp>
      <p:sp>
        <p:nvSpPr>
          <p:cNvPr id="3" name="Subtitle 2">
            <a:extLst>
              <a:ext uri="{FF2B5EF4-FFF2-40B4-BE49-F238E27FC236}">
                <a16:creationId xmlns:a16="http://schemas.microsoft.com/office/drawing/2014/main" id="{D5B3AEE7-7A7A-4D58-A455-7EEFB215A3C2}"/>
              </a:ext>
            </a:extLst>
          </p:cNvPr>
          <p:cNvSpPr>
            <a:spLocks noGrp="1"/>
          </p:cNvSpPr>
          <p:nvPr>
            <p:ph type="subTitle" idx="1"/>
          </p:nvPr>
        </p:nvSpPr>
        <p:spPr>
          <a:xfrm>
            <a:off x="1752365" y="3539155"/>
            <a:ext cx="8561746" cy="1859780"/>
          </a:xfrm>
        </p:spPr>
        <p:txBody>
          <a:bodyPr>
            <a:normAutofit fontScale="62500" lnSpcReduction="20000"/>
          </a:bodyPr>
          <a:lstStyle/>
          <a:p>
            <a:r>
              <a:rPr lang="en-US" b="1" dirty="0">
                <a:solidFill>
                  <a:schemeClr val="accent1"/>
                </a:solidFill>
              </a:rPr>
              <a:t>Group 16</a:t>
            </a:r>
          </a:p>
          <a:p>
            <a:r>
              <a:rPr lang="en-US" dirty="0"/>
              <a:t>GROUP MEMBERS:-</a:t>
            </a:r>
          </a:p>
          <a:p>
            <a:pPr marL="285750" indent="-285750">
              <a:buFont typeface="Arial" panose="020B0604020202020204" pitchFamily="34" charset="0"/>
              <a:buChar char="•"/>
            </a:pPr>
            <a:r>
              <a:rPr lang="en-US" dirty="0">
                <a:solidFill>
                  <a:schemeClr val="accent1"/>
                </a:solidFill>
              </a:rPr>
              <a:t>BHAVSAR DARSHAN VIJAYKUMAR(19BECE30028)</a:t>
            </a:r>
          </a:p>
          <a:p>
            <a:pPr marL="285750" indent="-285750">
              <a:buFont typeface="Arial" panose="020B0604020202020204" pitchFamily="34" charset="0"/>
              <a:buChar char="•"/>
            </a:pPr>
            <a:r>
              <a:rPr lang="en-US" dirty="0">
                <a:solidFill>
                  <a:schemeClr val="accent1"/>
                </a:solidFill>
              </a:rPr>
              <a:t>PRACHI JETHAVA(19BECE30140)</a:t>
            </a:r>
          </a:p>
          <a:p>
            <a:pPr marL="285750" indent="-285750">
              <a:buFont typeface="Arial" panose="020B0604020202020204" pitchFamily="34" charset="0"/>
              <a:buChar char="•"/>
            </a:pPr>
            <a:r>
              <a:rPr lang="en-US" dirty="0">
                <a:solidFill>
                  <a:schemeClr val="accent1"/>
                </a:solidFill>
              </a:rPr>
              <a:t>JAIN SHREYAS SUNILKUMAR (19BECE30183)</a:t>
            </a:r>
          </a:p>
          <a:p>
            <a:r>
              <a:rPr lang="en-US" b="1" dirty="0">
                <a:latin typeface="Bahnschrift SemiBold Condensed" panose="020B0502040204020203" pitchFamily="34" charset="0"/>
              </a:rPr>
              <a:t>PROJECT GUIDE: Prof. Sandeep </a:t>
            </a:r>
            <a:r>
              <a:rPr lang="en-US" b="1" dirty="0" err="1">
                <a:latin typeface="Bahnschrift SemiBold Condensed" panose="020B0502040204020203" pitchFamily="34" charset="0"/>
              </a:rPr>
              <a:t>Modha</a:t>
            </a:r>
            <a:endParaRPr lang="en-US" b="1" dirty="0">
              <a:latin typeface="Bahnschrift SemiBold Condensed" panose="020B0502040204020203" pitchFamily="34" charset="0"/>
            </a:endParaRPr>
          </a:p>
          <a:p>
            <a:endParaRPr lang="en-US" dirty="0"/>
          </a:p>
          <a:p>
            <a:endParaRPr lang="en-IN" dirty="0"/>
          </a:p>
        </p:txBody>
      </p:sp>
    </p:spTree>
    <p:extLst>
      <p:ext uri="{BB962C8B-B14F-4D97-AF65-F5344CB8AC3E}">
        <p14:creationId xmlns:p14="http://schemas.microsoft.com/office/powerpoint/2010/main" val="2488875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70FB-EC12-4646-9614-6BFE0F2C9ACA}"/>
              </a:ext>
            </a:extLst>
          </p:cNvPr>
          <p:cNvSpPr>
            <a:spLocks noGrp="1"/>
          </p:cNvSpPr>
          <p:nvPr>
            <p:ph type="title"/>
          </p:nvPr>
        </p:nvSpPr>
        <p:spPr>
          <a:xfrm>
            <a:off x="1335921" y="1114621"/>
            <a:ext cx="9520158" cy="1049235"/>
          </a:xfrm>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224FA9AA-0B6B-49AA-A5BF-A3C5FCE0DB8B}"/>
              </a:ext>
            </a:extLst>
          </p:cNvPr>
          <p:cNvSpPr>
            <a:spLocks noGrp="1"/>
          </p:cNvSpPr>
          <p:nvPr>
            <p:ph idx="1"/>
          </p:nvPr>
        </p:nvSpPr>
        <p:spPr>
          <a:xfrm>
            <a:off x="994014" y="2577324"/>
            <a:ext cx="10408156" cy="3887087"/>
          </a:xfrm>
        </p:spPr>
        <p:txBody>
          <a:bodyPr>
            <a:normAutofit fontScale="92500"/>
          </a:bodyPr>
          <a:lstStyle/>
          <a:p>
            <a:r>
              <a:rPr lang="en-US" dirty="0"/>
              <a:t>To create an appropriate machine learning/deep learning model that generates a meaningful fixed length summary of the news article.</a:t>
            </a:r>
          </a:p>
          <a:p>
            <a:r>
              <a:rPr lang="en-US" dirty="0"/>
              <a:t>For this, we are using a dataset which contains articles and summary pairs from several leading newspapers of the country.</a:t>
            </a:r>
          </a:p>
          <a:p>
            <a:r>
              <a:rPr lang="en-US" dirty="0"/>
              <a:t>By using this data, we can use natural language processing and deep learning to provide a solution.</a:t>
            </a:r>
          </a:p>
          <a:p>
            <a:r>
              <a:rPr lang="en-US" dirty="0"/>
              <a:t>A web application is then built which is integrated with the model built.</a:t>
            </a:r>
          </a:p>
          <a:p>
            <a:r>
              <a:rPr lang="en-US" dirty="0"/>
              <a:t>A feature is integrated with web app using which authors can login/sign up to website and submit details of news articles published by them and this data can be added to our dataset.</a:t>
            </a:r>
          </a:p>
          <a:p>
            <a:endParaRPr lang="en-US" dirty="0"/>
          </a:p>
        </p:txBody>
      </p:sp>
    </p:spTree>
    <p:extLst>
      <p:ext uri="{BB962C8B-B14F-4D97-AF65-F5344CB8AC3E}">
        <p14:creationId xmlns:p14="http://schemas.microsoft.com/office/powerpoint/2010/main" val="4108306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17121-7DCA-E4BD-AC9D-A9FDA0A2AD1D}"/>
              </a:ext>
            </a:extLst>
          </p:cNvPr>
          <p:cNvSpPr>
            <a:spLocks noGrp="1"/>
          </p:cNvSpPr>
          <p:nvPr>
            <p:ph type="title"/>
          </p:nvPr>
        </p:nvSpPr>
        <p:spPr/>
        <p:txBody>
          <a:bodyPr/>
          <a:lstStyle/>
          <a:p>
            <a:r>
              <a:rPr lang="en-IN" dirty="0"/>
              <a:t>Workflow </a:t>
            </a:r>
          </a:p>
        </p:txBody>
      </p:sp>
      <p:pic>
        <p:nvPicPr>
          <p:cNvPr id="5" name="Content Placeholder 4">
            <a:extLst>
              <a:ext uri="{FF2B5EF4-FFF2-40B4-BE49-F238E27FC236}">
                <a16:creationId xmlns:a16="http://schemas.microsoft.com/office/drawing/2014/main" id="{CC3DFF80-7661-87AF-158D-DBC9F7E3D376}"/>
              </a:ext>
            </a:extLst>
          </p:cNvPr>
          <p:cNvPicPr>
            <a:picLocks noGrp="1" noChangeAspect="1"/>
          </p:cNvPicPr>
          <p:nvPr>
            <p:ph idx="1"/>
          </p:nvPr>
        </p:nvPicPr>
        <p:blipFill>
          <a:blip r:embed="rId2"/>
          <a:stretch>
            <a:fillRect/>
          </a:stretch>
        </p:blipFill>
        <p:spPr>
          <a:xfrm>
            <a:off x="2295270" y="2557993"/>
            <a:ext cx="7601459" cy="3317875"/>
          </a:xfrm>
        </p:spPr>
      </p:pic>
    </p:spTree>
    <p:extLst>
      <p:ext uri="{BB962C8B-B14F-4D97-AF65-F5344CB8AC3E}">
        <p14:creationId xmlns:p14="http://schemas.microsoft.com/office/powerpoint/2010/main" val="3934945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C9D71-712A-48BA-9991-F08EAA73EAFC}"/>
              </a:ext>
            </a:extLst>
          </p:cNvPr>
          <p:cNvSpPr>
            <a:spLocks noGrp="1"/>
          </p:cNvSpPr>
          <p:nvPr>
            <p:ph type="title"/>
          </p:nvPr>
        </p:nvSpPr>
        <p:spPr/>
        <p:txBody>
          <a:bodyPr/>
          <a:lstStyle/>
          <a:p>
            <a:r>
              <a:rPr lang="en-US" dirty="0"/>
              <a:t>Impact</a:t>
            </a:r>
            <a:endParaRPr lang="en-IN" dirty="0"/>
          </a:p>
        </p:txBody>
      </p:sp>
      <p:sp>
        <p:nvSpPr>
          <p:cNvPr id="3" name="Content Placeholder 2">
            <a:extLst>
              <a:ext uri="{FF2B5EF4-FFF2-40B4-BE49-F238E27FC236}">
                <a16:creationId xmlns:a16="http://schemas.microsoft.com/office/drawing/2014/main" id="{3A51CD33-86DE-4819-9F2B-3D71D60D754B}"/>
              </a:ext>
            </a:extLst>
          </p:cNvPr>
          <p:cNvSpPr>
            <a:spLocks noGrp="1"/>
          </p:cNvSpPr>
          <p:nvPr>
            <p:ph idx="1"/>
          </p:nvPr>
        </p:nvSpPr>
        <p:spPr/>
        <p:txBody>
          <a:bodyPr>
            <a:normAutofit/>
          </a:bodyPr>
          <a:lstStyle/>
          <a:p>
            <a:r>
              <a:rPr lang="en-US" dirty="0"/>
              <a:t>A normal reader can read more news by spending the same amount of time.</a:t>
            </a:r>
          </a:p>
          <a:p>
            <a:r>
              <a:rPr lang="en-US" dirty="0"/>
              <a:t>A similar model can build up in different regional languages.</a:t>
            </a:r>
          </a:p>
          <a:p>
            <a:r>
              <a:rPr lang="en-US" dirty="0"/>
              <a:t>Automated Summarization saves a lot of time compared to summarization done by humans.</a:t>
            </a:r>
          </a:p>
        </p:txBody>
      </p:sp>
    </p:spTree>
    <p:extLst>
      <p:ext uri="{BB962C8B-B14F-4D97-AF65-F5344CB8AC3E}">
        <p14:creationId xmlns:p14="http://schemas.microsoft.com/office/powerpoint/2010/main" val="3939826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05545-D221-4806-AAF6-71657DA130C9}"/>
              </a:ext>
            </a:extLst>
          </p:cNvPr>
          <p:cNvSpPr>
            <a:spLocks noGrp="1"/>
          </p:cNvSpPr>
          <p:nvPr>
            <p:ph type="title"/>
          </p:nvPr>
        </p:nvSpPr>
        <p:spPr/>
        <p:txBody>
          <a:bodyPr/>
          <a:lstStyle/>
          <a:p>
            <a:r>
              <a:rPr lang="en-US" dirty="0"/>
              <a:t>Tech and tools</a:t>
            </a:r>
            <a:endParaRPr lang="en-IN" dirty="0"/>
          </a:p>
        </p:txBody>
      </p:sp>
      <p:sp>
        <p:nvSpPr>
          <p:cNvPr id="3" name="Content Placeholder 2">
            <a:extLst>
              <a:ext uri="{FF2B5EF4-FFF2-40B4-BE49-F238E27FC236}">
                <a16:creationId xmlns:a16="http://schemas.microsoft.com/office/drawing/2014/main" id="{500DEDCB-284B-45DF-80B7-C469C39281EE}"/>
              </a:ext>
            </a:extLst>
          </p:cNvPr>
          <p:cNvSpPr>
            <a:spLocks noGrp="1"/>
          </p:cNvSpPr>
          <p:nvPr>
            <p:ph idx="1"/>
          </p:nvPr>
        </p:nvSpPr>
        <p:spPr/>
        <p:txBody>
          <a:bodyPr/>
          <a:lstStyle/>
          <a:p>
            <a:r>
              <a:rPr lang="en-US" dirty="0"/>
              <a:t>ML Model - Python and its libraries like pandas, matplotlib, seaborn, NumPy, sci-kit learn, deep learning, natural language processing, spacy, Jupyter Notebook.</a:t>
            </a:r>
          </a:p>
          <a:p>
            <a:r>
              <a:rPr lang="en-US" dirty="0"/>
              <a:t>Backend -  Django framework, </a:t>
            </a:r>
            <a:r>
              <a:rPr lang="en-US" dirty="0" err="1"/>
              <a:t>Pycharm</a:t>
            </a:r>
            <a:endParaRPr lang="en-US" dirty="0"/>
          </a:p>
          <a:p>
            <a:r>
              <a:rPr lang="en-US" dirty="0"/>
              <a:t>Frontend – HTML, CSS, Bootstrap, </a:t>
            </a:r>
            <a:r>
              <a:rPr lang="en-US" dirty="0" err="1"/>
              <a:t>Javascript</a:t>
            </a:r>
            <a:r>
              <a:rPr lang="en-US" dirty="0"/>
              <a:t>, </a:t>
            </a:r>
            <a:r>
              <a:rPr lang="en-US" dirty="0" err="1"/>
              <a:t>vscode</a:t>
            </a:r>
            <a:endParaRPr lang="en-IN" dirty="0"/>
          </a:p>
        </p:txBody>
      </p:sp>
    </p:spTree>
    <p:extLst>
      <p:ext uri="{BB962C8B-B14F-4D97-AF65-F5344CB8AC3E}">
        <p14:creationId xmlns:p14="http://schemas.microsoft.com/office/powerpoint/2010/main" val="1131350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1053-AAE6-4A5D-BE72-C03B756B5541}"/>
              </a:ext>
            </a:extLst>
          </p:cNvPr>
          <p:cNvSpPr>
            <a:spLocks noGrp="1"/>
          </p:cNvSpPr>
          <p:nvPr>
            <p:ph type="title"/>
          </p:nvPr>
        </p:nvSpPr>
        <p:spPr/>
        <p:txBody>
          <a:bodyPr/>
          <a:lstStyle/>
          <a:p>
            <a:r>
              <a:rPr lang="en-US" dirty="0"/>
              <a:t>Future Prospects</a:t>
            </a:r>
            <a:endParaRPr lang="en-IN" dirty="0"/>
          </a:p>
        </p:txBody>
      </p:sp>
      <p:sp>
        <p:nvSpPr>
          <p:cNvPr id="3" name="Content Placeholder 2">
            <a:extLst>
              <a:ext uri="{FF2B5EF4-FFF2-40B4-BE49-F238E27FC236}">
                <a16:creationId xmlns:a16="http://schemas.microsoft.com/office/drawing/2014/main" id="{3FE0762C-240F-4658-9B2C-7286C8745DC9}"/>
              </a:ext>
            </a:extLst>
          </p:cNvPr>
          <p:cNvSpPr>
            <a:spLocks noGrp="1"/>
          </p:cNvSpPr>
          <p:nvPr>
            <p:ph idx="1"/>
          </p:nvPr>
        </p:nvSpPr>
        <p:spPr/>
        <p:txBody>
          <a:bodyPr>
            <a:normAutofit fontScale="92500" lnSpcReduction="10000"/>
          </a:bodyPr>
          <a:lstStyle/>
          <a:p>
            <a:r>
              <a:rPr lang="en-US" dirty="0"/>
              <a:t>Accuracy of the abstractive summarizer can be increased through better training of the model. </a:t>
            </a:r>
          </a:p>
          <a:p>
            <a:r>
              <a:rPr lang="en-US" dirty="0"/>
              <a:t> Auto-generated questions can be created from the given news article.</a:t>
            </a:r>
          </a:p>
          <a:p>
            <a:r>
              <a:rPr lang="en-US" dirty="0"/>
              <a:t>Auto-generated MCQ can be created from the given news article.</a:t>
            </a:r>
          </a:p>
          <a:p>
            <a:r>
              <a:rPr lang="en-US" dirty="0"/>
              <a:t>Sentiment analysis can be done on a given article, which can be further used for tone detection. </a:t>
            </a:r>
          </a:p>
          <a:p>
            <a:r>
              <a:rPr lang="en-US" dirty="0"/>
              <a:t>We can scrape news articles from different websites in real time and keep their summary on the website.</a:t>
            </a:r>
          </a:p>
          <a:p>
            <a:endParaRPr lang="en-IN" dirty="0"/>
          </a:p>
        </p:txBody>
      </p:sp>
    </p:spTree>
    <p:extLst>
      <p:ext uri="{BB962C8B-B14F-4D97-AF65-F5344CB8AC3E}">
        <p14:creationId xmlns:p14="http://schemas.microsoft.com/office/powerpoint/2010/main" val="27771924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7AA4-1379-4A71-B13A-5A44782548CA}"/>
              </a:ext>
            </a:extLst>
          </p:cNvPr>
          <p:cNvSpPr>
            <a:spLocks noGrp="1"/>
          </p:cNvSpPr>
          <p:nvPr>
            <p:ph type="ctrTitle"/>
          </p:nvPr>
        </p:nvSpPr>
        <p:spPr>
          <a:xfrm>
            <a:off x="1815126" y="887569"/>
            <a:ext cx="8561747" cy="2541431"/>
          </a:xfrm>
        </p:spPr>
        <p:txBody>
          <a:bodyPr/>
          <a:lstStyle/>
          <a:p>
            <a:r>
              <a:rPr lang="en-US" dirty="0"/>
              <a:t>Thank you</a:t>
            </a:r>
            <a:endParaRPr lang="en-IN" dirty="0">
              <a:solidFill>
                <a:schemeClr val="accent1"/>
              </a:solidFill>
            </a:endParaRPr>
          </a:p>
        </p:txBody>
      </p:sp>
    </p:spTree>
    <p:extLst>
      <p:ext uri="{BB962C8B-B14F-4D97-AF65-F5344CB8AC3E}">
        <p14:creationId xmlns:p14="http://schemas.microsoft.com/office/powerpoint/2010/main" val="20178463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121E-80B5-4657-9DDC-581C743F4BF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0E6A42F-EB2B-4410-B4FF-3D05E7750A18}"/>
              </a:ext>
            </a:extLst>
          </p:cNvPr>
          <p:cNvSpPr>
            <a:spLocks noGrp="1"/>
          </p:cNvSpPr>
          <p:nvPr>
            <p:ph idx="1"/>
          </p:nvPr>
        </p:nvSpPr>
        <p:spPr/>
        <p:txBody>
          <a:bodyPr/>
          <a:lstStyle/>
          <a:p>
            <a:r>
              <a:rPr lang="en-US" dirty="0"/>
              <a:t>News articles are often too long to read, all users want is a summary.</a:t>
            </a:r>
          </a:p>
          <a:p>
            <a:r>
              <a:rPr lang="en-US" dirty="0"/>
              <a:t>Readers want to save time but also be aware of what’s happening worldwide.</a:t>
            </a:r>
          </a:p>
          <a:p>
            <a:r>
              <a:rPr lang="en-US" dirty="0"/>
              <a:t>Previously, summarization was done by humans which takes lot of time. Thus, automated summarization is required which can save a lot of time.</a:t>
            </a:r>
          </a:p>
        </p:txBody>
      </p:sp>
    </p:spTree>
    <p:extLst>
      <p:ext uri="{BB962C8B-B14F-4D97-AF65-F5344CB8AC3E}">
        <p14:creationId xmlns:p14="http://schemas.microsoft.com/office/powerpoint/2010/main" val="3510545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6AAA-24D3-4345-8795-BC609332F5D1}"/>
              </a:ext>
            </a:extLst>
          </p:cNvPr>
          <p:cNvSpPr>
            <a:spLocks noGrp="1"/>
          </p:cNvSpPr>
          <p:nvPr>
            <p:ph type="title"/>
          </p:nvPr>
        </p:nvSpPr>
        <p:spPr>
          <a:xfrm>
            <a:off x="1104499" y="1070989"/>
            <a:ext cx="9601196" cy="1303867"/>
          </a:xfrm>
        </p:spPr>
        <p:txBody>
          <a:bodyPr/>
          <a:lstStyle/>
          <a:p>
            <a:r>
              <a:rPr lang="en-IN" dirty="0"/>
              <a:t>Introduction To Summarisation</a:t>
            </a:r>
          </a:p>
        </p:txBody>
      </p:sp>
      <p:sp>
        <p:nvSpPr>
          <p:cNvPr id="3" name="TextBox 2">
            <a:extLst>
              <a:ext uri="{FF2B5EF4-FFF2-40B4-BE49-F238E27FC236}">
                <a16:creationId xmlns:a16="http://schemas.microsoft.com/office/drawing/2014/main" id="{7C749D95-961B-F7CD-2ADE-8EEF938C9E13}"/>
              </a:ext>
            </a:extLst>
          </p:cNvPr>
          <p:cNvSpPr txBox="1"/>
          <p:nvPr/>
        </p:nvSpPr>
        <p:spPr>
          <a:xfrm>
            <a:off x="866273" y="2666198"/>
            <a:ext cx="10539663" cy="332398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solidFill>
              </a:rPr>
              <a:t>The word data summarization is nothing but extracting and presenting the raw data as a summary of it.</a:t>
            </a:r>
          </a:p>
          <a:p>
            <a:pPr marL="285750" indent="-285750">
              <a:buFont typeface="Arial" panose="020B0604020202020204" pitchFamily="34" charset="0"/>
              <a:buChar char="•"/>
            </a:pPr>
            <a:endParaRPr lang="en-US" sz="2400" dirty="0">
              <a:solidFill>
                <a:schemeClr val="tx2"/>
              </a:solidFill>
            </a:endParaRPr>
          </a:p>
          <a:p>
            <a:pPr marL="285750" indent="-285750">
              <a:buFont typeface="Arial" panose="020B0604020202020204" pitchFamily="34" charset="0"/>
              <a:buChar char="•"/>
            </a:pPr>
            <a:r>
              <a:rPr lang="en-US" sz="2400" dirty="0">
                <a:solidFill>
                  <a:schemeClr val="tx2"/>
                </a:solidFill>
              </a:rPr>
              <a:t>The goal of Summarization is to produce a shorter version of a source text by preserving the original document's meaning and key contents.</a:t>
            </a:r>
          </a:p>
          <a:p>
            <a:pPr marL="285750" indent="-285750">
              <a:buFont typeface="Arial" panose="020B0604020202020204" pitchFamily="34" charset="0"/>
              <a:buChar char="•"/>
            </a:pPr>
            <a:endParaRPr lang="en-US" sz="2400" dirty="0">
              <a:solidFill>
                <a:schemeClr val="tx2"/>
              </a:solidFill>
            </a:endParaRPr>
          </a:p>
          <a:p>
            <a:pPr marL="285750" indent="-285750" algn="just">
              <a:buFont typeface="Arial" panose="020B0604020202020204" pitchFamily="34" charset="0"/>
              <a:buChar char="•"/>
            </a:pPr>
            <a:r>
              <a:rPr lang="en-US" sz="2400" dirty="0">
                <a:solidFill>
                  <a:schemeClr val="tx2"/>
                </a:solidFill>
              </a:rPr>
              <a:t>A well-written summary can significantly reduce the amount of work needed to digest larger amounts of text.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5650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7F0F1C-0CFA-7DCB-4A9E-A3640AA0ED31}"/>
              </a:ext>
            </a:extLst>
          </p:cNvPr>
          <p:cNvSpPr txBox="1"/>
          <p:nvPr/>
        </p:nvSpPr>
        <p:spPr>
          <a:xfrm>
            <a:off x="683394" y="673768"/>
            <a:ext cx="10722543" cy="954107"/>
          </a:xfrm>
          <a:prstGeom prst="rect">
            <a:avLst/>
          </a:prstGeom>
          <a:noFill/>
          <a:ln>
            <a:solidFill>
              <a:schemeClr val="tx1"/>
            </a:solidFill>
          </a:ln>
        </p:spPr>
        <p:txBody>
          <a:bodyPr wrap="square" rtlCol="0">
            <a:spAutoFit/>
          </a:bodyPr>
          <a:lstStyle/>
          <a:p>
            <a:r>
              <a:rPr lang="en-IN" sz="2800" dirty="0"/>
              <a:t>Summarization systems can be used to highlight the important content of the documents.</a:t>
            </a:r>
          </a:p>
        </p:txBody>
      </p:sp>
      <p:pic>
        <p:nvPicPr>
          <p:cNvPr id="1026" name="Picture 2" descr="Extractive Text Summarization Using Contextual Embeddings">
            <a:extLst>
              <a:ext uri="{FF2B5EF4-FFF2-40B4-BE49-F238E27FC236}">
                <a16:creationId xmlns:a16="http://schemas.microsoft.com/office/drawing/2014/main" id="{51D8CD08-674E-9246-61BA-CB9E3A36F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467" y="1763343"/>
            <a:ext cx="5160338" cy="43250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3EE531E-4280-E0D5-4517-9E4ED0808990}"/>
              </a:ext>
            </a:extLst>
          </p:cNvPr>
          <p:cNvSpPr txBox="1"/>
          <p:nvPr/>
        </p:nvSpPr>
        <p:spPr>
          <a:xfrm>
            <a:off x="991401" y="1819175"/>
            <a:ext cx="5006335" cy="4401205"/>
          </a:xfrm>
          <a:prstGeom prst="rect">
            <a:avLst/>
          </a:prstGeom>
          <a:noFill/>
        </p:spPr>
        <p:txBody>
          <a:bodyPr wrap="square" rtlCol="0">
            <a:spAutoFit/>
          </a:bodyPr>
          <a:lstStyle/>
          <a:p>
            <a:r>
              <a:rPr lang="en-IN" sz="2800" dirty="0"/>
              <a:t>This technique is used to save time and to fetch important parts of the News Article. The News Article is long and sometimes they contain vital information but due to more length of the article, generally, this information is missed. Thus, Summarization helps to fetch concise and accurate data.</a:t>
            </a:r>
          </a:p>
        </p:txBody>
      </p:sp>
    </p:spTree>
    <p:extLst>
      <p:ext uri="{BB962C8B-B14F-4D97-AF65-F5344CB8AC3E}">
        <p14:creationId xmlns:p14="http://schemas.microsoft.com/office/powerpoint/2010/main" val="71206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BAB8-D522-DD0E-9FC5-968573BA23C3}"/>
              </a:ext>
            </a:extLst>
          </p:cNvPr>
          <p:cNvSpPr>
            <a:spLocks noGrp="1"/>
          </p:cNvSpPr>
          <p:nvPr>
            <p:ph type="title"/>
          </p:nvPr>
        </p:nvSpPr>
        <p:spPr/>
        <p:txBody>
          <a:bodyPr/>
          <a:lstStyle/>
          <a:p>
            <a:r>
              <a:rPr lang="en-IN" dirty="0"/>
              <a:t>Types of Summarisation</a:t>
            </a:r>
          </a:p>
        </p:txBody>
      </p:sp>
      <p:sp>
        <p:nvSpPr>
          <p:cNvPr id="3" name="TextBox 2">
            <a:extLst>
              <a:ext uri="{FF2B5EF4-FFF2-40B4-BE49-F238E27FC236}">
                <a16:creationId xmlns:a16="http://schemas.microsoft.com/office/drawing/2014/main" id="{4BBCF221-B5D9-9BBF-3706-94E235DCB907}"/>
              </a:ext>
            </a:extLst>
          </p:cNvPr>
          <p:cNvSpPr txBox="1"/>
          <p:nvPr/>
        </p:nvSpPr>
        <p:spPr>
          <a:xfrm>
            <a:off x="1438979" y="2762451"/>
            <a:ext cx="9601197" cy="2616870"/>
          </a:xfrm>
          <a:prstGeom prst="rect">
            <a:avLst/>
          </a:prstGeom>
          <a:noFill/>
        </p:spPr>
        <p:txBody>
          <a:bodyPr wrap="square" rtlCol="0" anchor="t">
            <a:spAutoFit/>
          </a:bodyPr>
          <a:lstStyle/>
          <a:p>
            <a:pPr>
              <a:lnSpc>
                <a:spcPct val="150000"/>
              </a:lnSpc>
            </a:pPr>
            <a:r>
              <a:rPr lang="en-IN" sz="2800" dirty="0"/>
              <a:t>There are two types of summarisation:</a:t>
            </a:r>
          </a:p>
          <a:p>
            <a:pPr>
              <a:lnSpc>
                <a:spcPct val="150000"/>
              </a:lnSpc>
            </a:pPr>
            <a:endParaRPr lang="en-IN" sz="2800" dirty="0"/>
          </a:p>
          <a:p>
            <a:pPr marL="342900" indent="-342900">
              <a:lnSpc>
                <a:spcPct val="150000"/>
              </a:lnSpc>
              <a:buFont typeface="Arial" panose="020B0604020202020204" pitchFamily="34" charset="0"/>
              <a:buChar char="•"/>
            </a:pPr>
            <a:r>
              <a:rPr lang="en-IN" sz="2800" dirty="0"/>
              <a:t>Extractive Summaries</a:t>
            </a:r>
          </a:p>
          <a:p>
            <a:pPr marL="342900" indent="-342900">
              <a:lnSpc>
                <a:spcPct val="150000"/>
              </a:lnSpc>
              <a:buFont typeface="Arial" panose="020B0604020202020204" pitchFamily="34" charset="0"/>
              <a:buChar char="•"/>
            </a:pPr>
            <a:r>
              <a:rPr lang="en-IN" sz="2800" dirty="0"/>
              <a:t>Abstractive Summaries </a:t>
            </a:r>
          </a:p>
        </p:txBody>
      </p:sp>
    </p:spTree>
    <p:extLst>
      <p:ext uri="{BB962C8B-B14F-4D97-AF65-F5344CB8AC3E}">
        <p14:creationId xmlns:p14="http://schemas.microsoft.com/office/powerpoint/2010/main" val="172770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179F-25E5-5320-AE47-9BDE00D536BC}"/>
              </a:ext>
            </a:extLst>
          </p:cNvPr>
          <p:cNvSpPr>
            <a:spLocks noGrp="1"/>
          </p:cNvSpPr>
          <p:nvPr>
            <p:ph type="title"/>
          </p:nvPr>
        </p:nvSpPr>
        <p:spPr/>
        <p:txBody>
          <a:bodyPr/>
          <a:lstStyle/>
          <a:p>
            <a:r>
              <a:rPr lang="en-IN" dirty="0"/>
              <a:t>Extractive Summaries</a:t>
            </a:r>
          </a:p>
        </p:txBody>
      </p:sp>
      <p:sp>
        <p:nvSpPr>
          <p:cNvPr id="3" name="TextBox 2">
            <a:extLst>
              <a:ext uri="{FF2B5EF4-FFF2-40B4-BE49-F238E27FC236}">
                <a16:creationId xmlns:a16="http://schemas.microsoft.com/office/drawing/2014/main" id="{A2746450-BE80-AF22-BDEF-776BF954AA33}"/>
              </a:ext>
            </a:extLst>
          </p:cNvPr>
          <p:cNvSpPr txBox="1"/>
          <p:nvPr/>
        </p:nvSpPr>
        <p:spPr>
          <a:xfrm>
            <a:off x="1010654" y="2675823"/>
            <a:ext cx="5746281" cy="3539430"/>
          </a:xfrm>
          <a:prstGeom prst="rect">
            <a:avLst/>
          </a:prstGeom>
          <a:noFill/>
        </p:spPr>
        <p:txBody>
          <a:bodyPr wrap="square" rtlCol="0">
            <a:spAutoFit/>
          </a:bodyPr>
          <a:lstStyle/>
          <a:p>
            <a:r>
              <a:rPr lang="en-US" sz="2800" b="0" i="0" dirty="0">
                <a:solidFill>
                  <a:srgbClr val="292929"/>
                </a:solidFill>
                <a:effectLst/>
              </a:rPr>
              <a:t>The extractive approach involves picking up the most important phrases and lines from the documents. It then combines all the important lines to create the summary. So, in this case, every line and word of the summary actually belongs to the original document which is summarized.</a:t>
            </a:r>
            <a:endParaRPr lang="en-IN" sz="2800" dirty="0"/>
          </a:p>
        </p:txBody>
      </p:sp>
      <p:pic>
        <p:nvPicPr>
          <p:cNvPr id="3074" name="Picture 2" descr="Text Summarization | Text Summarization Using Deep Learning">
            <a:extLst>
              <a:ext uri="{FF2B5EF4-FFF2-40B4-BE49-F238E27FC236}">
                <a16:creationId xmlns:a16="http://schemas.microsoft.com/office/drawing/2014/main" id="{0828F41A-800F-1042-25D0-7CD30ABB9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7490" y="2675823"/>
            <a:ext cx="4563856" cy="2790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40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167D-EC6A-956F-9B72-366CDF1EE0B8}"/>
              </a:ext>
            </a:extLst>
          </p:cNvPr>
          <p:cNvSpPr>
            <a:spLocks noGrp="1"/>
          </p:cNvSpPr>
          <p:nvPr>
            <p:ph type="title"/>
          </p:nvPr>
        </p:nvSpPr>
        <p:spPr/>
        <p:txBody>
          <a:bodyPr/>
          <a:lstStyle/>
          <a:p>
            <a:r>
              <a:rPr lang="en-IN" dirty="0"/>
              <a:t>Abstractive Summaries </a:t>
            </a:r>
          </a:p>
        </p:txBody>
      </p:sp>
      <p:sp>
        <p:nvSpPr>
          <p:cNvPr id="3" name="TextBox 2">
            <a:extLst>
              <a:ext uri="{FF2B5EF4-FFF2-40B4-BE49-F238E27FC236}">
                <a16:creationId xmlns:a16="http://schemas.microsoft.com/office/drawing/2014/main" id="{9BE1A53D-9C86-7E1A-0692-9D96614AEE9F}"/>
              </a:ext>
            </a:extLst>
          </p:cNvPr>
          <p:cNvSpPr txBox="1"/>
          <p:nvPr/>
        </p:nvSpPr>
        <p:spPr>
          <a:xfrm>
            <a:off x="914400" y="2444817"/>
            <a:ext cx="6121668"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Because they do not choose specific passages from the source text to summaries, abstractive summarizers get their name. </a:t>
            </a:r>
          </a:p>
          <a:p>
            <a:pPr marL="342900" indent="-342900">
              <a:buFont typeface="Arial" panose="020B0604020202020204" pitchFamily="34" charset="0"/>
              <a:buChar char="•"/>
            </a:pPr>
            <a:r>
              <a:rPr lang="en-US" sz="2400" dirty="0"/>
              <a:t>Instead, it paraphrases the text's essential points using a vocabulary set that differs from the original text.</a:t>
            </a:r>
          </a:p>
          <a:p>
            <a:pPr marL="342900" indent="-342900">
              <a:buFont typeface="Arial" panose="020B0604020202020204" pitchFamily="34" charset="0"/>
              <a:buChar char="•"/>
            </a:pPr>
            <a:r>
              <a:rPr lang="en-US" sz="2400" dirty="0"/>
              <a:t>Then, to construct a succinct summary that captures all the main elements of the real document, we choose words from our general vocabulary set that fit the semantics. </a:t>
            </a:r>
            <a:endParaRPr lang="en-IN" sz="2400" dirty="0"/>
          </a:p>
        </p:txBody>
      </p:sp>
      <p:pic>
        <p:nvPicPr>
          <p:cNvPr id="2052" name="Picture 4" descr="How to Summarize Medical Texts Using Machine Learning">
            <a:extLst>
              <a:ext uri="{FF2B5EF4-FFF2-40B4-BE49-F238E27FC236}">
                <a16:creationId xmlns:a16="http://schemas.microsoft.com/office/drawing/2014/main" id="{33ABB921-ED89-24EA-750E-24F10E6FA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1946" y="2541069"/>
            <a:ext cx="4225490" cy="333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80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2DB3A0-F150-E7E8-A8A6-A11DCBD68E1D}"/>
              </a:ext>
            </a:extLst>
          </p:cNvPr>
          <p:cNvPicPr>
            <a:picLocks noChangeAspect="1"/>
          </p:cNvPicPr>
          <p:nvPr/>
        </p:nvPicPr>
        <p:blipFill>
          <a:blip r:embed="rId2"/>
          <a:stretch>
            <a:fillRect/>
          </a:stretch>
        </p:blipFill>
        <p:spPr>
          <a:xfrm>
            <a:off x="663296" y="702644"/>
            <a:ext cx="10684889" cy="5139891"/>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344DBD5-D9D1-A849-F764-8529DA48B42C}"/>
                  </a:ext>
                </a:extLst>
              </p14:cNvPr>
              <p14:cNvContentPartPr/>
              <p14:nvPr/>
            </p14:nvContentPartPr>
            <p14:xfrm>
              <a:off x="861461" y="5582482"/>
              <a:ext cx="736560" cy="29880"/>
            </p14:xfrm>
          </p:contentPart>
        </mc:Choice>
        <mc:Fallback xmlns="">
          <p:pic>
            <p:nvPicPr>
              <p:cNvPr id="5" name="Ink 4">
                <a:extLst>
                  <a:ext uri="{FF2B5EF4-FFF2-40B4-BE49-F238E27FC236}">
                    <a16:creationId xmlns:a16="http://schemas.microsoft.com/office/drawing/2014/main" id="{D344DBD5-D9D1-A849-F764-8529DA48B42C}"/>
                  </a:ext>
                </a:extLst>
              </p:cNvPr>
              <p:cNvPicPr/>
              <p:nvPr/>
            </p:nvPicPr>
            <p:blipFill>
              <a:blip r:embed="rId4"/>
              <a:stretch>
                <a:fillRect/>
              </a:stretch>
            </p:blipFill>
            <p:spPr>
              <a:xfrm>
                <a:off x="807821" y="5474482"/>
                <a:ext cx="84420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331F1485-8629-0282-A0C2-18EE133605D5}"/>
                  </a:ext>
                </a:extLst>
              </p14:cNvPr>
              <p14:cNvContentPartPr/>
              <p14:nvPr/>
            </p14:nvContentPartPr>
            <p14:xfrm>
              <a:off x="7027181" y="5630002"/>
              <a:ext cx="702360" cy="29880"/>
            </p14:xfrm>
          </p:contentPart>
        </mc:Choice>
        <mc:Fallback xmlns="">
          <p:pic>
            <p:nvPicPr>
              <p:cNvPr id="6" name="Ink 5">
                <a:extLst>
                  <a:ext uri="{FF2B5EF4-FFF2-40B4-BE49-F238E27FC236}">
                    <a16:creationId xmlns:a16="http://schemas.microsoft.com/office/drawing/2014/main" id="{331F1485-8629-0282-A0C2-18EE133605D5}"/>
                  </a:ext>
                </a:extLst>
              </p:cNvPr>
              <p:cNvPicPr/>
              <p:nvPr/>
            </p:nvPicPr>
            <p:blipFill>
              <a:blip r:embed="rId6"/>
              <a:stretch>
                <a:fillRect/>
              </a:stretch>
            </p:blipFill>
            <p:spPr>
              <a:xfrm>
                <a:off x="6973541" y="5522362"/>
                <a:ext cx="810000" cy="245520"/>
              </a:xfrm>
              <a:prstGeom prst="rect">
                <a:avLst/>
              </a:prstGeom>
            </p:spPr>
          </p:pic>
        </mc:Fallback>
      </mc:AlternateContent>
    </p:spTree>
    <p:extLst>
      <p:ext uri="{BB962C8B-B14F-4D97-AF65-F5344CB8AC3E}">
        <p14:creationId xmlns:p14="http://schemas.microsoft.com/office/powerpoint/2010/main" val="210200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5A29-040A-3A83-A6A3-2CFE26788EE5}"/>
              </a:ext>
            </a:extLst>
          </p:cNvPr>
          <p:cNvSpPr>
            <a:spLocks noGrp="1"/>
          </p:cNvSpPr>
          <p:nvPr>
            <p:ph type="title"/>
          </p:nvPr>
        </p:nvSpPr>
        <p:spPr/>
        <p:txBody>
          <a:bodyPr/>
          <a:lstStyle/>
          <a:p>
            <a:pPr algn="l"/>
            <a:r>
              <a:rPr lang="en-US" dirty="0"/>
              <a:t>LSTM ARCHITECTURE</a:t>
            </a:r>
            <a:endParaRPr lang="en-IN" dirty="0"/>
          </a:p>
        </p:txBody>
      </p:sp>
      <p:pic>
        <p:nvPicPr>
          <p:cNvPr id="5" name="Picture 4">
            <a:extLst>
              <a:ext uri="{FF2B5EF4-FFF2-40B4-BE49-F238E27FC236}">
                <a16:creationId xmlns:a16="http://schemas.microsoft.com/office/drawing/2014/main" id="{1933D604-EA1E-379D-0B67-2B7C744ACD7F}"/>
              </a:ext>
            </a:extLst>
          </p:cNvPr>
          <p:cNvPicPr>
            <a:picLocks noChangeAspect="1"/>
          </p:cNvPicPr>
          <p:nvPr/>
        </p:nvPicPr>
        <p:blipFill>
          <a:blip r:embed="rId2"/>
          <a:stretch>
            <a:fillRect/>
          </a:stretch>
        </p:blipFill>
        <p:spPr>
          <a:xfrm rot="5400000">
            <a:off x="7159594" y="1872103"/>
            <a:ext cx="5553774" cy="3060857"/>
          </a:xfrm>
          <a:prstGeom prst="rect">
            <a:avLst/>
          </a:prstGeom>
        </p:spPr>
      </p:pic>
      <p:pic>
        <p:nvPicPr>
          <p:cNvPr id="8" name="Picture 7">
            <a:extLst>
              <a:ext uri="{FF2B5EF4-FFF2-40B4-BE49-F238E27FC236}">
                <a16:creationId xmlns:a16="http://schemas.microsoft.com/office/drawing/2014/main" id="{E283DDD5-A35F-265B-9B5F-7BCED2B479CF}"/>
              </a:ext>
            </a:extLst>
          </p:cNvPr>
          <p:cNvPicPr>
            <a:picLocks noChangeAspect="1"/>
          </p:cNvPicPr>
          <p:nvPr/>
        </p:nvPicPr>
        <p:blipFill>
          <a:blip r:embed="rId3"/>
          <a:stretch>
            <a:fillRect/>
          </a:stretch>
        </p:blipFill>
        <p:spPr>
          <a:xfrm>
            <a:off x="1088198" y="2642487"/>
            <a:ext cx="7131777" cy="3382928"/>
          </a:xfrm>
          <a:prstGeom prst="rect">
            <a:avLst/>
          </a:prstGeom>
        </p:spPr>
      </p:pic>
    </p:spTree>
    <p:extLst>
      <p:ext uri="{BB962C8B-B14F-4D97-AF65-F5344CB8AC3E}">
        <p14:creationId xmlns:p14="http://schemas.microsoft.com/office/powerpoint/2010/main" val="39283990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Ion</Template>
  <TotalTime>182</TotalTime>
  <Words>652</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Bahnschrift SemiBold Condensed</vt:lpstr>
      <vt:lpstr>Garamond</vt:lpstr>
      <vt:lpstr>Organic</vt:lpstr>
      <vt:lpstr>News Article Summarization</vt:lpstr>
      <vt:lpstr>Problem Statement</vt:lpstr>
      <vt:lpstr>Introduction To Summarisation</vt:lpstr>
      <vt:lpstr>PowerPoint Presentation</vt:lpstr>
      <vt:lpstr>Types of Summarisation</vt:lpstr>
      <vt:lpstr>Extractive Summaries</vt:lpstr>
      <vt:lpstr>Abstractive Summaries </vt:lpstr>
      <vt:lpstr>PowerPoint Presentation</vt:lpstr>
      <vt:lpstr>LSTM ARCHITECTURE</vt:lpstr>
      <vt:lpstr>Solution</vt:lpstr>
      <vt:lpstr>Workflow </vt:lpstr>
      <vt:lpstr>Impact</vt:lpstr>
      <vt:lpstr>Tech and tools</vt:lpstr>
      <vt:lpstr>Future Prospects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Demand Forecasting for Food Delivery Company</dc:title>
  <dc:creator>Aayushi Jain</dc:creator>
  <cp:lastModifiedBy>prachi jethava</cp:lastModifiedBy>
  <cp:revision>17</cp:revision>
  <dcterms:created xsi:type="dcterms:W3CDTF">2022-02-01T12:57:42Z</dcterms:created>
  <dcterms:modified xsi:type="dcterms:W3CDTF">2022-11-20T16:19:29Z</dcterms:modified>
</cp:coreProperties>
</file>