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72" r:id="rId3"/>
    <p:sldId id="286" r:id="rId4"/>
    <p:sldId id="271" r:id="rId5"/>
    <p:sldId id="274" r:id="rId6"/>
    <p:sldId id="282" r:id="rId7"/>
    <p:sldId id="270" r:id="rId8"/>
    <p:sldId id="273" r:id="rId9"/>
    <p:sldId id="275" r:id="rId10"/>
    <p:sldId id="276" r:id="rId11"/>
    <p:sldId id="277" r:id="rId12"/>
    <p:sldId id="278" r:id="rId13"/>
    <p:sldId id="279" r:id="rId14"/>
    <p:sldId id="280" r:id="rId15"/>
    <p:sldId id="281" r:id="rId16"/>
    <p:sldId id="284" r:id="rId17"/>
    <p:sldId id="285" r:id="rId18"/>
    <p:sldId id="28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GAdneU/JiodrV91VFEWaRP9i+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81" d="100"/>
          <a:sy n="81" d="100"/>
        </p:scale>
        <p:origin x="1277"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14219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66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0"/>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8" name="Google Shape;48;p30"/>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31"/>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3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4" name="Google Shape;54;p31"/>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2"/>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32"/>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9" name="Google Shape;59;p32"/>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0" name="Google Shape;60;p32"/>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1" name="Google Shape;61;p32"/>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32"/>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5" name="Google Shape;25;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8"/>
        <p:cNvGrpSpPr/>
        <p:nvPr/>
      </p:nvGrpSpPr>
      <p:grpSpPr>
        <a:xfrm>
          <a:off x="0" y="0"/>
          <a:ext cx="0" cy="0"/>
          <a:chOff x="0" y="0"/>
          <a:chExt cx="0" cy="0"/>
        </a:xfrm>
      </p:grpSpPr>
      <p:sp>
        <p:nvSpPr>
          <p:cNvPr id="29" name="Google Shape;29;p26"/>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4" name="Google Shape;34;p27"/>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8" name="Google Shape;38;p28"/>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39" name="Google Shape;39;p28"/>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 name="Google Shape;43;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29"/>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
          <p:cNvSpPr txBox="1"/>
          <p:nvPr/>
        </p:nvSpPr>
        <p:spPr>
          <a:xfrm>
            <a:off x="228600" y="1714320"/>
            <a:ext cx="8915040" cy="619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a:solidFill>
                  <a:srgbClr val="000000"/>
                </a:solidFill>
                <a:latin typeface="Times New Roman"/>
                <a:ea typeface="Times New Roman"/>
                <a:cs typeface="Times New Roman"/>
                <a:sym typeface="Times New Roman"/>
              </a:rPr>
              <a:t>B.Tech Project External Evaluation, VIIIth Sem</a:t>
            </a:r>
            <a:br>
              <a:rPr lang="en-US" sz="1800" b="0" i="0" u="none" strike="noStrike" cap="none" dirty="0">
                <a:solidFill>
                  <a:schemeClr val="dk1"/>
                </a:solidFill>
                <a:latin typeface="Arial"/>
                <a:ea typeface="Arial"/>
                <a:cs typeface="Arial"/>
                <a:sym typeface="Arial"/>
              </a:rPr>
            </a:br>
            <a:r>
              <a:rPr lang="en-US" sz="1800" dirty="0">
                <a:effectLst/>
                <a:latin typeface="Times New Roman" panose="02020603050405020304" pitchFamily="18" charset="0"/>
                <a:ea typeface="MS Mincho" panose="02020609040205080304" pitchFamily="49" charset="-128"/>
              </a:rPr>
              <a:t>Image Super-Resolution Using GAN </a:t>
            </a: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2800" b="0" i="0" u="none" strike="noStrike" cap="none" dirty="0">
                <a:solidFill>
                  <a:srgbClr val="000000"/>
                </a:solidFill>
                <a:latin typeface="Times New Roman"/>
                <a:ea typeface="Times New Roman"/>
                <a:cs typeface="Times New Roman"/>
                <a:sym typeface="Times New Roman"/>
              </a:rPr>
              <a:t> </a:t>
            </a:r>
            <a:endParaRPr sz="2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DEPARTMENT OF COMPUTER SCIENCE &amp; ENGINEERING</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dirty="0">
                <a:solidFill>
                  <a:srgbClr val="000000"/>
                </a:solidFill>
                <a:latin typeface="Times New Roman"/>
                <a:ea typeface="Times New Roman"/>
                <a:cs typeface="Times New Roman"/>
                <a:sym typeface="Times New Roman"/>
              </a:rPr>
              <a:t>SCHOOL OF ENGINEERING AND TECHNOLOGY </a:t>
            </a:r>
            <a:endParaRPr sz="2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2200" dirty="0">
                <a:latin typeface="Times New Roman"/>
                <a:ea typeface="Times New Roman"/>
                <a:cs typeface="Times New Roman"/>
                <a:sym typeface="Times New Roman"/>
              </a:rPr>
              <a:t>May,</a:t>
            </a:r>
            <a:r>
              <a:rPr lang="en-US" sz="2200" b="0" i="0" u="none" strike="noStrike" cap="none" dirty="0">
                <a:solidFill>
                  <a:srgbClr val="000000"/>
                </a:solidFill>
                <a:latin typeface="Times New Roman"/>
                <a:ea typeface="Times New Roman"/>
                <a:cs typeface="Times New Roman"/>
                <a:sym typeface="Times New Roman"/>
              </a:rPr>
              <a:t>  2022</a:t>
            </a:r>
            <a:endParaRPr sz="2200" b="0" i="0" u="none" strike="noStrike" cap="none" dirty="0">
              <a:solidFill>
                <a:schemeClr val="dk1"/>
              </a:solidFill>
              <a:latin typeface="Arial"/>
              <a:ea typeface="Arial"/>
              <a:cs typeface="Arial"/>
              <a:sym typeface="Arial"/>
            </a:endParaRPr>
          </a:p>
        </p:txBody>
      </p:sp>
      <p:sp>
        <p:nvSpPr>
          <p:cNvPr id="177" name="Google Shape;177;p1"/>
          <p:cNvSpPr/>
          <p:nvPr/>
        </p:nvSpPr>
        <p:spPr>
          <a:xfrm>
            <a:off x="857160" y="3714840"/>
            <a:ext cx="3528228"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Presented by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                            </a:t>
            </a: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a:p>
            <a:pPr marL="539640" marR="0" lvl="0" indent="0" algn="l" rtl="0">
              <a:lnSpc>
                <a:spcPct val="100000"/>
              </a:lnSpc>
              <a:spcBef>
                <a:spcPts val="0"/>
              </a:spcBef>
              <a:spcAft>
                <a:spcPts val="0"/>
              </a:spcAft>
              <a:buNone/>
            </a:pPr>
            <a:r>
              <a:rPr lang="en-IN" sz="1800" b="0" i="0" u="none" strike="noStrike" cap="none" dirty="0">
                <a:solidFill>
                  <a:schemeClr val="tx1"/>
                </a:solidFill>
                <a:latin typeface="Times New Roman" panose="02020603050405020304" pitchFamily="18" charset="0"/>
                <a:ea typeface="Georgia"/>
                <a:cs typeface="Times New Roman" panose="02020603050405020304" pitchFamily="18" charset="0"/>
                <a:sym typeface="Georgia"/>
              </a:rPr>
              <a:t>Darshan Parekh, 2018013147</a:t>
            </a:r>
            <a:endParaRPr lang="en-IN" sz="1800" dirty="0">
              <a:solidFill>
                <a:schemeClr val="tx1"/>
              </a:solidFill>
              <a:latin typeface="Times New Roman" panose="02020603050405020304" pitchFamily="18" charset="0"/>
              <a:ea typeface="Georgia"/>
              <a:cs typeface="Times New Roman" panose="02020603050405020304" pitchFamily="18" charset="0"/>
            </a:endParaRPr>
          </a:p>
          <a:p>
            <a:pPr marL="539640" marR="0" lvl="0" indent="0" algn="l" rtl="0">
              <a:lnSpc>
                <a:spcPct val="100000"/>
              </a:lnSpc>
              <a:spcBef>
                <a:spcPts val="0"/>
              </a:spcBef>
              <a:spcAft>
                <a:spcPts val="0"/>
              </a:spcAft>
              <a:buNone/>
            </a:pPr>
            <a:r>
              <a:rPr lang="en-IN" sz="1800" dirty="0">
                <a:solidFill>
                  <a:schemeClr val="tx1"/>
                </a:solidFill>
                <a:latin typeface="Times New Roman" panose="02020603050405020304" pitchFamily="18" charset="0"/>
                <a:ea typeface="Georgia"/>
                <a:cs typeface="Times New Roman" panose="02020603050405020304" pitchFamily="18" charset="0"/>
                <a:sym typeface="Georgia"/>
              </a:rPr>
              <a:t>Ankita Maiti, 2018010641</a:t>
            </a:r>
            <a:endParaRPr lang="en-IN" sz="1800" dirty="0">
              <a:solidFill>
                <a:schemeClr val="tx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800" b="0" i="0" u="none" strike="noStrike" cap="none" dirty="0">
              <a:solidFill>
                <a:schemeClr val="tx1"/>
              </a:solidFill>
              <a:latin typeface="Times New Roman" panose="02020603050405020304" pitchFamily="18" charset="0"/>
              <a:cs typeface="Times New Roman" panose="02020603050405020304" pitchFamily="18" charset="0"/>
              <a:sym typeface="Arial"/>
            </a:endParaRPr>
          </a:p>
        </p:txBody>
      </p:sp>
      <p:sp>
        <p:nvSpPr>
          <p:cNvPr id="178" name="Google Shape;178;p1"/>
          <p:cNvSpPr/>
          <p:nvPr/>
        </p:nvSpPr>
        <p:spPr>
          <a:xfrm>
            <a:off x="5715000" y="3786120"/>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179" name="Google Shape;179;p1"/>
          <p:cNvSpPr/>
          <p:nvPr/>
        </p:nvSpPr>
        <p:spPr>
          <a:xfrm>
            <a:off x="6090120" y="429156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1800" b="1" dirty="0">
                <a:latin typeface="Times New Roman" panose="02020603050405020304" pitchFamily="18" charset="0"/>
                <a:cs typeface="Times New Roman" panose="02020603050405020304" pitchFamily="18" charset="0"/>
                <a:sym typeface="Times New Roman"/>
              </a:rPr>
              <a:t>Dr. Vishal Jain</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Sharda University, Gr. Noida</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p:txBody>
      </p:sp>
      <p:sp>
        <p:nvSpPr>
          <p:cNvPr id="180" name="Google Shape;180;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181" name="Google Shape;181;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2" name="Google Shape;182;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4922FD-CC24-43FC-8637-AB2F52F1ED10}"/>
              </a:ext>
            </a:extLst>
          </p:cNvPr>
          <p:cNvGraphicFramePr>
            <a:graphicFrameLocks noGrp="1"/>
          </p:cNvGraphicFramePr>
          <p:nvPr>
            <p:extLst>
              <p:ext uri="{D42A27DB-BD31-4B8C-83A1-F6EECF244321}">
                <p14:modId xmlns:p14="http://schemas.microsoft.com/office/powerpoint/2010/main" val="431620643"/>
              </p:ext>
            </p:extLst>
          </p:nvPr>
        </p:nvGraphicFramePr>
        <p:xfrm>
          <a:off x="457380" y="1287625"/>
          <a:ext cx="8229240" cy="2989133"/>
        </p:xfrm>
        <a:graphic>
          <a:graphicData uri="http://schemas.openxmlformats.org/drawingml/2006/table">
            <a:tbl>
              <a:tblPr firstRow="1" firstCol="1" bandRow="1"/>
              <a:tblGrid>
                <a:gridCol w="1556582">
                  <a:extLst>
                    <a:ext uri="{9D8B030D-6E8A-4147-A177-3AD203B41FA5}">
                      <a16:colId xmlns:a16="http://schemas.microsoft.com/office/drawing/2014/main" val="2398289907"/>
                    </a:ext>
                  </a:extLst>
                </a:gridCol>
                <a:gridCol w="3610894">
                  <a:extLst>
                    <a:ext uri="{9D8B030D-6E8A-4147-A177-3AD203B41FA5}">
                      <a16:colId xmlns:a16="http://schemas.microsoft.com/office/drawing/2014/main" val="3823470397"/>
                    </a:ext>
                  </a:extLst>
                </a:gridCol>
                <a:gridCol w="1971214">
                  <a:extLst>
                    <a:ext uri="{9D8B030D-6E8A-4147-A177-3AD203B41FA5}">
                      <a16:colId xmlns:a16="http://schemas.microsoft.com/office/drawing/2014/main" val="1424702821"/>
                    </a:ext>
                  </a:extLst>
                </a:gridCol>
                <a:gridCol w="1090550">
                  <a:extLst>
                    <a:ext uri="{9D8B030D-6E8A-4147-A177-3AD203B41FA5}">
                      <a16:colId xmlns:a16="http://schemas.microsoft.com/office/drawing/2014/main" val="1933480700"/>
                    </a:ext>
                  </a:extLst>
                </a:gridCol>
              </a:tblGrid>
              <a:tr h="572756">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Stacked GAN</a:t>
                      </a:r>
                      <a:endParaRPr lang="en-IN" sz="13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With Conditioning Augmentation to come up with 256×256 photo-realistic images constrained on text representation.</a:t>
                      </a:r>
                    </a:p>
                    <a:p>
                      <a:pPr indent="182880" algn="just">
                        <a:lnSpc>
                          <a:spcPct val="95000"/>
                        </a:lnSpc>
                        <a:spcAft>
                          <a:spcPts val="600"/>
                        </a:spcAft>
                        <a:tabLst>
                          <a:tab pos="182880" algn="l"/>
                        </a:tabLst>
                      </a:pPr>
                      <a:endParaRPr lang="en-IN" sz="13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CUB, Oxford-102, and MS COCO</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CUB and Oxford-102</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9449932"/>
                  </a:ext>
                </a:extLst>
              </a:tr>
              <a:tr h="954593">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Energy-based GAN (EBGAN)</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It consists of two method- GANs and auto-encoders in which the discriminator act as the energy function that allocates the low energy to the area around the data while the high energy goes to the remaining areas.</a:t>
                      </a:r>
                    </a:p>
                    <a:p>
                      <a:pPr indent="182880" algn="just">
                        <a:lnSpc>
                          <a:spcPct val="95000"/>
                        </a:lnSpc>
                        <a:spcAft>
                          <a:spcPts val="600"/>
                        </a:spcAft>
                        <a:tabLst>
                          <a:tab pos="182880" algn="l"/>
                        </a:tabLst>
                      </a:pPr>
                      <a:endParaRPr lang="en-IN" sz="13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ImageNet, LSUN bedroom, and CelebA</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 </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4986683"/>
                  </a:ext>
                </a:extLst>
              </a:tr>
              <a:tr h="954593">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GAN</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With techniques like Feature matching, historical averaging, minibatch discrimination virtual batch normalization, and one-sided label smoothing to improve the convergence of the GANs</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CIFAR-10, ImageNet and SVHN</a:t>
                      </a:r>
                      <a:endParaRPr lang="en-IN" sz="13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 </a:t>
                      </a:r>
                      <a:endParaRPr lang="en-IN" sz="13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617515"/>
                  </a:ext>
                </a:extLst>
              </a:tr>
            </a:tbl>
          </a:graphicData>
        </a:graphic>
      </p:graphicFrame>
    </p:spTree>
    <p:extLst>
      <p:ext uri="{BB962C8B-B14F-4D97-AF65-F5344CB8AC3E}">
        <p14:creationId xmlns:p14="http://schemas.microsoft.com/office/powerpoint/2010/main" val="2903833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5993-36B9-4DBC-BA0A-D935318F7BFD}"/>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Detailed Design</a:t>
            </a:r>
          </a:p>
        </p:txBody>
      </p:sp>
      <p:sp>
        <p:nvSpPr>
          <p:cNvPr id="3" name="TextBox 2">
            <a:extLst>
              <a:ext uri="{FF2B5EF4-FFF2-40B4-BE49-F238E27FC236}">
                <a16:creationId xmlns:a16="http://schemas.microsoft.com/office/drawing/2014/main" id="{1B57B625-AE1F-488F-9526-3496C4356D26}"/>
              </a:ext>
            </a:extLst>
          </p:cNvPr>
          <p:cNvSpPr txBox="1"/>
          <p:nvPr/>
        </p:nvSpPr>
        <p:spPr>
          <a:xfrm>
            <a:off x="457200" y="1670180"/>
            <a:ext cx="822924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Our model comprises 5 main components that include:</a:t>
            </a:r>
          </a:p>
          <a:p>
            <a:r>
              <a:rPr lang="en-US" sz="1800" dirty="0">
                <a:latin typeface="Times New Roman" panose="02020603050405020304" pitchFamily="18" charset="0"/>
                <a:cs typeface="Times New Roman" panose="02020603050405020304" pitchFamily="18" charset="0"/>
              </a:rPr>
              <a:t>1.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Adversarial network architecture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Generator                                                      ii. Discriminator</a:t>
            </a:r>
            <a:endParaRPr lang="en-IN" sz="1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BF236D05-B755-4721-BA4C-CD7AE0C4D54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3755" y="2846370"/>
            <a:ext cx="4053472" cy="2179286"/>
          </a:xfrm>
          <a:prstGeom prst="rect">
            <a:avLst/>
          </a:prstGeom>
          <a:noFill/>
          <a:ln>
            <a:noFill/>
          </a:ln>
        </p:spPr>
      </p:pic>
      <p:pic>
        <p:nvPicPr>
          <p:cNvPr id="5" name="Content Placeholder 4">
            <a:extLst>
              <a:ext uri="{FF2B5EF4-FFF2-40B4-BE49-F238E27FC236}">
                <a16:creationId xmlns:a16="http://schemas.microsoft.com/office/drawing/2014/main" id="{83872BAB-5904-4AD0-8D02-4A5F01F7BD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2799" y="2604121"/>
            <a:ext cx="4245429" cy="2217274"/>
          </a:xfrm>
          <a:prstGeom prst="rect">
            <a:avLst/>
          </a:prstGeom>
          <a:noFill/>
          <a:ln>
            <a:noFill/>
          </a:ln>
        </p:spPr>
      </p:pic>
      <p:sp>
        <p:nvSpPr>
          <p:cNvPr id="6" name="TextBox 5">
            <a:extLst>
              <a:ext uri="{FF2B5EF4-FFF2-40B4-BE49-F238E27FC236}">
                <a16:creationId xmlns:a16="http://schemas.microsoft.com/office/drawing/2014/main" id="{398BE324-3810-4645-84DE-7640FF02A0D3}"/>
              </a:ext>
            </a:extLst>
          </p:cNvPr>
          <p:cNvSpPr txBox="1"/>
          <p:nvPr/>
        </p:nvSpPr>
        <p:spPr>
          <a:xfrm flipH="1">
            <a:off x="1291084" y="5049320"/>
            <a:ext cx="215881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4.1 Training of Generator</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5D0D33C-EAFC-4CC7-81A0-D2A07ED8E40B}"/>
              </a:ext>
            </a:extLst>
          </p:cNvPr>
          <p:cNvSpPr txBox="1"/>
          <p:nvPr/>
        </p:nvSpPr>
        <p:spPr>
          <a:xfrm>
            <a:off x="5694104" y="5025656"/>
            <a:ext cx="238827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4.2 Training of Discriminator</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6FAE5FC-7322-4D53-A3AE-F8EA6267F329}"/>
              </a:ext>
            </a:extLst>
          </p:cNvPr>
          <p:cNvSpPr txBox="1"/>
          <p:nvPr/>
        </p:nvSpPr>
        <p:spPr>
          <a:xfrm>
            <a:off x="457200" y="5579706"/>
            <a:ext cx="8229240" cy="923330"/>
          </a:xfrm>
          <a:prstGeom prst="rect">
            <a:avLst/>
          </a:prstGeom>
          <a:noFill/>
        </p:spPr>
        <p:txBody>
          <a:bodyPr wrap="square" rtlCol="0">
            <a:spAutoFit/>
          </a:bodyPr>
          <a:lstStyle/>
          <a:p>
            <a:pPr marL="0" indent="0">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2. Perceptual Loss</a:t>
            </a:r>
          </a:p>
          <a:p>
            <a:pPr marL="285750" indent="-285750">
              <a:lnSpc>
                <a:spcPct val="100000"/>
              </a:lnSpc>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loss function examines the solutions associated with related characteristics.</a:t>
            </a:r>
          </a:p>
          <a:p>
            <a:pPr marL="285750" indent="-285750">
              <a:lnSpc>
                <a:spcPct val="100000"/>
              </a:lnSpc>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the weighted sum of both perceptual loss and adversarial loss.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471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16A953-315B-48C4-8F52-AC02C45DB804}"/>
              </a:ext>
            </a:extLst>
          </p:cNvPr>
          <p:cNvSpPr txBox="1"/>
          <p:nvPr/>
        </p:nvSpPr>
        <p:spPr>
          <a:xfrm>
            <a:off x="457380" y="914400"/>
            <a:ext cx="8229240" cy="4524315"/>
          </a:xfrm>
          <a:prstGeom prst="rect">
            <a:avLst/>
          </a:prstGeom>
          <a:noFill/>
        </p:spPr>
        <p:txBody>
          <a:bodyPr wrap="square" rtlCol="0">
            <a:spAutoFit/>
          </a:bodyPr>
          <a:lstStyle/>
          <a:p>
            <a:pPr marL="0" indent="0">
              <a:lnSpc>
                <a:spcPct val="100000"/>
              </a:lnSpc>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Content loss</a:t>
            </a:r>
          </a:p>
          <a:p>
            <a:pPr>
              <a:lnSpc>
                <a:spcPct val="100000"/>
              </a:lnSpc>
            </a:pP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This loss function determines VGG loss which</a:t>
            </a:r>
            <a:r>
              <a:rPr lang="en-US" sz="1800" i="0" dirty="0">
                <a:solidFill>
                  <a:schemeClr val="tx1"/>
                </a:solidFill>
                <a:effectLst/>
                <a:latin typeface="Times New Roman" panose="02020603050405020304" pitchFamily="18" charset="0"/>
                <a:cs typeface="Times New Roman" panose="02020603050405020304" pitchFamily="18" charset="0"/>
              </a:rPr>
              <a:t> is the Euclidean distance between the feature representations of a reconstructed image and the reference image.</a:t>
            </a:r>
          </a:p>
          <a:p>
            <a:pPr>
              <a:lnSpc>
                <a:spcPct val="100000"/>
              </a:lnSpc>
            </a:pPr>
            <a:endParaRPr lang="en-US" sz="1800"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4. Adversarial loss </a:t>
            </a:r>
          </a:p>
          <a:p>
            <a:pPr>
              <a:lnSpc>
                <a:spcPct val="100000"/>
              </a:lnSpc>
            </a:pPr>
            <a:r>
              <a:rPr lang="en-US" sz="1800" i="0" dirty="0">
                <a:solidFill>
                  <a:schemeClr val="tx1"/>
                </a:solidFill>
                <a:effectLst/>
                <a:latin typeface="Times New Roman" panose="02020603050405020304" pitchFamily="18" charset="0"/>
                <a:cs typeface="Times New Roman" panose="02020603050405020304" pitchFamily="18" charset="0"/>
              </a:rPr>
              <a:t>The loss function is based on the probabilities of the discriminator’s overall training samples.</a:t>
            </a:r>
          </a:p>
          <a:p>
            <a:pPr>
              <a:lnSpc>
                <a:spcPct val="100000"/>
              </a:lnSpc>
            </a:pPr>
            <a:endParaRPr lang="en-US" sz="1800" i="0" dirty="0">
              <a:solidFill>
                <a:schemeClr val="tx1"/>
              </a:solidFill>
              <a:effectLst/>
              <a:latin typeface="Times New Roman" panose="02020603050405020304" pitchFamily="18" charset="0"/>
              <a:cs typeface="Times New Roman" panose="02020603050405020304" pitchFamily="18" charset="0"/>
            </a:endParaRPr>
          </a:p>
          <a:p>
            <a:r>
              <a:rPr lang="en-US" sz="1800" i="0" dirty="0">
                <a:effectLst/>
                <a:latin typeface="Times New Roman" panose="02020603050405020304" pitchFamily="18" charset="0"/>
                <a:cs typeface="Times New Roman" panose="02020603050405020304" pitchFamily="18" charset="0"/>
              </a:rPr>
              <a:t>5.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Structural Similarity Metric</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perform comparative analysis quality between two images relies on estimated errors between truth image and super resolute image.</a:t>
            </a:r>
          </a:p>
          <a:p>
            <a:pPr marL="285750" indent="-285750">
              <a:buFont typeface="Arial" panose="020B0604020202020204" pitchFamily="34" charset="0"/>
              <a:buChar char="•"/>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Structural Similarity Metric calculation is based on three factors:</a:t>
            </a:r>
          </a:p>
          <a:p>
            <a:pPr marL="400050" indent="-400050">
              <a:buAutoNum type="romanL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Luminance                                    </a:t>
            </a:r>
          </a:p>
          <a:p>
            <a:pPr marL="400050" indent="-400050">
              <a:buAutoNum type="romanL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Contrast                                        </a:t>
            </a:r>
          </a:p>
          <a:p>
            <a:pPr marL="400050" indent="-400050">
              <a:buAutoNum type="romanL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Structure</a:t>
            </a:r>
          </a:p>
          <a:p>
            <a:pPr>
              <a:lnSpc>
                <a:spcPct val="100000"/>
              </a:lnSpc>
            </a:pPr>
            <a:endParaRPr lang="en-US" sz="180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88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A2F3-563A-420C-ADA4-DE449B8D8308}"/>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Result</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B4AA365-6A87-4237-B941-39BF77B0C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20" y="1793785"/>
            <a:ext cx="4253041" cy="30472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1AFB344-9A2D-49F9-A54B-2523A961FA00}"/>
              </a:ext>
            </a:extLst>
          </p:cNvPr>
          <p:cNvPicPr>
            <a:picLocks noChangeAspect="1"/>
          </p:cNvPicPr>
          <p:nvPr/>
        </p:nvPicPr>
        <p:blipFill>
          <a:blip r:embed="rId3"/>
          <a:stretch>
            <a:fillRect/>
          </a:stretch>
        </p:blipFill>
        <p:spPr>
          <a:xfrm>
            <a:off x="4717300" y="1793785"/>
            <a:ext cx="4099580" cy="3047282"/>
          </a:xfrm>
          <a:prstGeom prst="rect">
            <a:avLst/>
          </a:prstGeom>
        </p:spPr>
      </p:pic>
      <p:sp>
        <p:nvSpPr>
          <p:cNvPr id="5" name="TextBox 4">
            <a:extLst>
              <a:ext uri="{FF2B5EF4-FFF2-40B4-BE49-F238E27FC236}">
                <a16:creationId xmlns:a16="http://schemas.microsoft.com/office/drawing/2014/main" id="{D8E1AADA-F776-4A7D-9B96-0E8F0E588935}"/>
              </a:ext>
            </a:extLst>
          </p:cNvPr>
          <p:cNvSpPr txBox="1"/>
          <p:nvPr/>
        </p:nvSpPr>
        <p:spPr>
          <a:xfrm>
            <a:off x="1184988" y="4986699"/>
            <a:ext cx="3013787"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Fig 5.1 Graphical representation of Discriminator and Generator loss</a:t>
            </a:r>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1D9DB0-A726-4CC5-8F11-CD10BFA3C1BC}"/>
              </a:ext>
            </a:extLst>
          </p:cNvPr>
          <p:cNvSpPr txBox="1"/>
          <p:nvPr/>
        </p:nvSpPr>
        <p:spPr>
          <a:xfrm>
            <a:off x="5812971" y="4986699"/>
            <a:ext cx="2565918"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Fig 5.2 Graphical representation of Structural Similarity Index Measure</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89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5F23-54AC-44DC-95C6-E04F1A0527C1}"/>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Output</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852CEA-A6F1-40B3-AD87-2D96FD929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10016"/>
            <a:ext cx="5696926" cy="20589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9885DED-7135-4388-A7E1-ABCA9CCC7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957741"/>
            <a:ext cx="5696925" cy="20589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8AF7B7-A466-42E8-A16B-D761FA12646D}"/>
              </a:ext>
            </a:extLst>
          </p:cNvPr>
          <p:cNvSpPr txBox="1"/>
          <p:nvPr/>
        </p:nvSpPr>
        <p:spPr>
          <a:xfrm>
            <a:off x="1100020" y="3438154"/>
            <a:ext cx="1108159" cy="261610"/>
          </a:xfrm>
          <a:prstGeom prst="rect">
            <a:avLst/>
          </a:prstGeom>
          <a:noFill/>
        </p:spPr>
        <p:txBody>
          <a:bodyPr wrap="square">
            <a:spAutoFit/>
          </a:bodyPr>
          <a:lstStyle/>
          <a:p>
            <a:pPr algn="ctr"/>
            <a:r>
              <a:rPr lang="en-US" sz="1100" dirty="0"/>
              <a:t>LR image</a:t>
            </a:r>
            <a:endParaRPr lang="en-IN" sz="1100" dirty="0"/>
          </a:p>
        </p:txBody>
      </p:sp>
      <p:sp>
        <p:nvSpPr>
          <p:cNvPr id="7" name="TextBox 6">
            <a:extLst>
              <a:ext uri="{FF2B5EF4-FFF2-40B4-BE49-F238E27FC236}">
                <a16:creationId xmlns:a16="http://schemas.microsoft.com/office/drawing/2014/main" id="{A6C134B8-AD4A-43B6-8877-203478689C50}"/>
              </a:ext>
            </a:extLst>
          </p:cNvPr>
          <p:cNvSpPr txBox="1"/>
          <p:nvPr/>
        </p:nvSpPr>
        <p:spPr>
          <a:xfrm>
            <a:off x="1100020" y="5885879"/>
            <a:ext cx="1108159" cy="261610"/>
          </a:xfrm>
          <a:prstGeom prst="rect">
            <a:avLst/>
          </a:prstGeom>
          <a:noFill/>
        </p:spPr>
        <p:txBody>
          <a:bodyPr wrap="square">
            <a:spAutoFit/>
          </a:bodyPr>
          <a:lstStyle/>
          <a:p>
            <a:pPr algn="ctr"/>
            <a:r>
              <a:rPr lang="en-US" sz="1100" dirty="0"/>
              <a:t>LR image</a:t>
            </a:r>
            <a:endParaRPr lang="en-IN" sz="1100" dirty="0"/>
          </a:p>
        </p:txBody>
      </p:sp>
      <p:sp>
        <p:nvSpPr>
          <p:cNvPr id="8" name="TextBox 7">
            <a:extLst>
              <a:ext uri="{FF2B5EF4-FFF2-40B4-BE49-F238E27FC236}">
                <a16:creationId xmlns:a16="http://schemas.microsoft.com/office/drawing/2014/main" id="{C8E19590-FF6A-4E33-A934-C70272C1D36E}"/>
              </a:ext>
            </a:extLst>
          </p:cNvPr>
          <p:cNvSpPr txBox="1"/>
          <p:nvPr/>
        </p:nvSpPr>
        <p:spPr>
          <a:xfrm>
            <a:off x="3003398" y="5876796"/>
            <a:ext cx="1108159" cy="261610"/>
          </a:xfrm>
          <a:prstGeom prst="rect">
            <a:avLst/>
          </a:prstGeom>
          <a:noFill/>
        </p:spPr>
        <p:txBody>
          <a:bodyPr wrap="square">
            <a:spAutoFit/>
          </a:bodyPr>
          <a:lstStyle/>
          <a:p>
            <a:pPr algn="ctr"/>
            <a:r>
              <a:rPr lang="en-US" sz="1100" dirty="0"/>
              <a:t>HR image</a:t>
            </a:r>
            <a:endParaRPr lang="en-IN" sz="1100" dirty="0"/>
          </a:p>
        </p:txBody>
      </p:sp>
      <p:sp>
        <p:nvSpPr>
          <p:cNvPr id="9" name="TextBox 8">
            <a:extLst>
              <a:ext uri="{FF2B5EF4-FFF2-40B4-BE49-F238E27FC236}">
                <a16:creationId xmlns:a16="http://schemas.microsoft.com/office/drawing/2014/main" id="{1DD93FA3-75A8-41FD-B073-556BC2C4ED8F}"/>
              </a:ext>
            </a:extLst>
          </p:cNvPr>
          <p:cNvSpPr txBox="1"/>
          <p:nvPr/>
        </p:nvSpPr>
        <p:spPr>
          <a:xfrm>
            <a:off x="3003398" y="3438154"/>
            <a:ext cx="1108159" cy="261610"/>
          </a:xfrm>
          <a:prstGeom prst="rect">
            <a:avLst/>
          </a:prstGeom>
          <a:noFill/>
        </p:spPr>
        <p:txBody>
          <a:bodyPr wrap="square">
            <a:spAutoFit/>
          </a:bodyPr>
          <a:lstStyle/>
          <a:p>
            <a:pPr algn="ctr"/>
            <a:r>
              <a:rPr lang="en-US" sz="1100" dirty="0"/>
              <a:t>HR image</a:t>
            </a:r>
            <a:endParaRPr lang="en-IN" sz="1100" dirty="0"/>
          </a:p>
        </p:txBody>
      </p:sp>
      <p:sp>
        <p:nvSpPr>
          <p:cNvPr id="10" name="TextBox 9">
            <a:extLst>
              <a:ext uri="{FF2B5EF4-FFF2-40B4-BE49-F238E27FC236}">
                <a16:creationId xmlns:a16="http://schemas.microsoft.com/office/drawing/2014/main" id="{C0FF2E37-8663-479C-8625-B66730E7BBDB}"/>
              </a:ext>
            </a:extLst>
          </p:cNvPr>
          <p:cNvSpPr txBox="1"/>
          <p:nvPr/>
        </p:nvSpPr>
        <p:spPr>
          <a:xfrm>
            <a:off x="4767348" y="3436338"/>
            <a:ext cx="1108159" cy="261610"/>
          </a:xfrm>
          <a:prstGeom prst="rect">
            <a:avLst/>
          </a:prstGeom>
          <a:noFill/>
        </p:spPr>
        <p:txBody>
          <a:bodyPr wrap="square">
            <a:spAutoFit/>
          </a:bodyPr>
          <a:lstStyle/>
          <a:p>
            <a:pPr algn="ctr"/>
            <a:r>
              <a:rPr lang="en-US" sz="1100" dirty="0"/>
              <a:t>SR image</a:t>
            </a:r>
            <a:endParaRPr lang="en-IN" sz="1100" dirty="0"/>
          </a:p>
        </p:txBody>
      </p:sp>
      <p:sp>
        <p:nvSpPr>
          <p:cNvPr id="13" name="TextBox 12">
            <a:extLst>
              <a:ext uri="{FF2B5EF4-FFF2-40B4-BE49-F238E27FC236}">
                <a16:creationId xmlns:a16="http://schemas.microsoft.com/office/drawing/2014/main" id="{A6653692-625E-4652-8F55-F0D9D17E9E13}"/>
              </a:ext>
            </a:extLst>
          </p:cNvPr>
          <p:cNvSpPr txBox="1"/>
          <p:nvPr/>
        </p:nvSpPr>
        <p:spPr>
          <a:xfrm>
            <a:off x="4767347" y="5876796"/>
            <a:ext cx="1108159" cy="261610"/>
          </a:xfrm>
          <a:prstGeom prst="rect">
            <a:avLst/>
          </a:prstGeom>
          <a:noFill/>
        </p:spPr>
        <p:txBody>
          <a:bodyPr wrap="square">
            <a:spAutoFit/>
          </a:bodyPr>
          <a:lstStyle/>
          <a:p>
            <a:pPr algn="ctr"/>
            <a:r>
              <a:rPr lang="en-US" sz="1100" dirty="0"/>
              <a:t>SR image</a:t>
            </a:r>
            <a:endParaRPr lang="en-IN" sz="1100" dirty="0"/>
          </a:p>
        </p:txBody>
      </p:sp>
      <p:sp>
        <p:nvSpPr>
          <p:cNvPr id="14" name="TextBox 13">
            <a:extLst>
              <a:ext uri="{FF2B5EF4-FFF2-40B4-BE49-F238E27FC236}">
                <a16:creationId xmlns:a16="http://schemas.microsoft.com/office/drawing/2014/main" id="{D67978CE-16EA-4975-A2AF-D8AE1B0EC5FC}"/>
              </a:ext>
            </a:extLst>
          </p:cNvPr>
          <p:cNvSpPr txBox="1"/>
          <p:nvPr/>
        </p:nvSpPr>
        <p:spPr>
          <a:xfrm>
            <a:off x="6311192" y="3090089"/>
            <a:ext cx="2947481"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Where, </a:t>
            </a:r>
          </a:p>
          <a:p>
            <a:r>
              <a:rPr lang="en-US" dirty="0">
                <a:latin typeface="Times New Roman" panose="02020603050405020304" pitchFamily="18" charset="0"/>
                <a:cs typeface="Times New Roman" panose="02020603050405020304" pitchFamily="18" charset="0"/>
              </a:rPr>
              <a:t>LR = Low Resolute Image</a:t>
            </a:r>
          </a:p>
          <a:p>
            <a:r>
              <a:rPr lang="en-US" dirty="0">
                <a:latin typeface="Times New Roman" panose="02020603050405020304" pitchFamily="18" charset="0"/>
                <a:cs typeface="Times New Roman" panose="02020603050405020304" pitchFamily="18" charset="0"/>
              </a:rPr>
              <a:t>HR = High Resolute Image</a:t>
            </a:r>
          </a:p>
          <a:p>
            <a:r>
              <a:rPr lang="en-US" dirty="0">
                <a:latin typeface="Times New Roman" panose="02020603050405020304" pitchFamily="18" charset="0"/>
                <a:cs typeface="Times New Roman" panose="02020603050405020304" pitchFamily="18" charset="0"/>
              </a:rPr>
              <a:t>SR = Super Resolute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283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EB00-D551-49CA-B45D-1C4D6C3D1F2D}"/>
              </a:ext>
            </a:extLst>
          </p:cNvPr>
          <p:cNvSpPr>
            <a:spLocks noGrp="1"/>
          </p:cNvSpPr>
          <p:nvPr>
            <p:ph type="title"/>
          </p:nvPr>
        </p:nvSpPr>
        <p:spPr/>
        <p:txBody>
          <a:bodyPr/>
          <a:lstStyle/>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9C7F60-E0BC-4880-AA0A-9A12B03E3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71315"/>
            <a:ext cx="5830499" cy="21072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BA7887A-DBF4-4C12-ADCB-E4DBA9498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57302"/>
            <a:ext cx="5830499" cy="21072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9639B39-9065-408C-9F23-A6C4DE1B64E3}"/>
              </a:ext>
            </a:extLst>
          </p:cNvPr>
          <p:cNvSpPr txBox="1"/>
          <p:nvPr/>
        </p:nvSpPr>
        <p:spPr>
          <a:xfrm>
            <a:off x="1100020" y="3847728"/>
            <a:ext cx="1108159" cy="261610"/>
          </a:xfrm>
          <a:prstGeom prst="rect">
            <a:avLst/>
          </a:prstGeom>
          <a:noFill/>
        </p:spPr>
        <p:txBody>
          <a:bodyPr wrap="square">
            <a:spAutoFit/>
          </a:bodyPr>
          <a:lstStyle/>
          <a:p>
            <a:pPr algn="ctr"/>
            <a:r>
              <a:rPr lang="en-US" sz="1100" dirty="0"/>
              <a:t>LR image</a:t>
            </a:r>
            <a:endParaRPr lang="en-IN" sz="1100" dirty="0"/>
          </a:p>
        </p:txBody>
      </p:sp>
      <p:sp>
        <p:nvSpPr>
          <p:cNvPr id="6" name="TextBox 5">
            <a:extLst>
              <a:ext uri="{FF2B5EF4-FFF2-40B4-BE49-F238E27FC236}">
                <a16:creationId xmlns:a16="http://schemas.microsoft.com/office/drawing/2014/main" id="{2994239C-E463-48C7-B6A8-22503D49C92A}"/>
              </a:ext>
            </a:extLst>
          </p:cNvPr>
          <p:cNvSpPr txBox="1"/>
          <p:nvPr/>
        </p:nvSpPr>
        <p:spPr>
          <a:xfrm>
            <a:off x="1100020" y="6233715"/>
            <a:ext cx="1108159" cy="261610"/>
          </a:xfrm>
          <a:prstGeom prst="rect">
            <a:avLst/>
          </a:prstGeom>
          <a:noFill/>
        </p:spPr>
        <p:txBody>
          <a:bodyPr wrap="square">
            <a:spAutoFit/>
          </a:bodyPr>
          <a:lstStyle/>
          <a:p>
            <a:pPr algn="ctr"/>
            <a:r>
              <a:rPr lang="en-US" sz="1100" dirty="0"/>
              <a:t>LR image</a:t>
            </a:r>
            <a:endParaRPr lang="en-IN" sz="1100" dirty="0"/>
          </a:p>
        </p:txBody>
      </p:sp>
      <p:sp>
        <p:nvSpPr>
          <p:cNvPr id="7" name="TextBox 6">
            <a:extLst>
              <a:ext uri="{FF2B5EF4-FFF2-40B4-BE49-F238E27FC236}">
                <a16:creationId xmlns:a16="http://schemas.microsoft.com/office/drawing/2014/main" id="{AF2DEE9F-61F7-43E4-B12B-AD3D8BE0AAD0}"/>
              </a:ext>
            </a:extLst>
          </p:cNvPr>
          <p:cNvSpPr txBox="1"/>
          <p:nvPr/>
        </p:nvSpPr>
        <p:spPr>
          <a:xfrm>
            <a:off x="3052037" y="6233715"/>
            <a:ext cx="1108159" cy="261610"/>
          </a:xfrm>
          <a:prstGeom prst="rect">
            <a:avLst/>
          </a:prstGeom>
          <a:noFill/>
        </p:spPr>
        <p:txBody>
          <a:bodyPr wrap="square">
            <a:spAutoFit/>
          </a:bodyPr>
          <a:lstStyle/>
          <a:p>
            <a:pPr algn="ctr"/>
            <a:r>
              <a:rPr lang="en-US" sz="1100" dirty="0"/>
              <a:t>HR image</a:t>
            </a:r>
            <a:endParaRPr lang="en-IN" sz="1100" dirty="0"/>
          </a:p>
        </p:txBody>
      </p:sp>
      <p:sp>
        <p:nvSpPr>
          <p:cNvPr id="8" name="TextBox 7">
            <a:extLst>
              <a:ext uri="{FF2B5EF4-FFF2-40B4-BE49-F238E27FC236}">
                <a16:creationId xmlns:a16="http://schemas.microsoft.com/office/drawing/2014/main" id="{F4C50C29-E557-4BFE-9BC6-D3B76DABE9F7}"/>
              </a:ext>
            </a:extLst>
          </p:cNvPr>
          <p:cNvSpPr txBox="1"/>
          <p:nvPr/>
        </p:nvSpPr>
        <p:spPr>
          <a:xfrm>
            <a:off x="3052037" y="3847728"/>
            <a:ext cx="1108159" cy="261610"/>
          </a:xfrm>
          <a:prstGeom prst="rect">
            <a:avLst/>
          </a:prstGeom>
          <a:noFill/>
        </p:spPr>
        <p:txBody>
          <a:bodyPr wrap="square">
            <a:spAutoFit/>
          </a:bodyPr>
          <a:lstStyle/>
          <a:p>
            <a:pPr algn="ctr"/>
            <a:r>
              <a:rPr lang="en-US" sz="1100" dirty="0"/>
              <a:t>HR image</a:t>
            </a:r>
            <a:endParaRPr lang="en-IN" sz="1100" dirty="0"/>
          </a:p>
        </p:txBody>
      </p:sp>
      <p:sp>
        <p:nvSpPr>
          <p:cNvPr id="9" name="TextBox 8">
            <a:extLst>
              <a:ext uri="{FF2B5EF4-FFF2-40B4-BE49-F238E27FC236}">
                <a16:creationId xmlns:a16="http://schemas.microsoft.com/office/drawing/2014/main" id="{DCDD13BE-E3FE-455F-BDAC-CEF4CD929CEE}"/>
              </a:ext>
            </a:extLst>
          </p:cNvPr>
          <p:cNvSpPr txBox="1"/>
          <p:nvPr/>
        </p:nvSpPr>
        <p:spPr>
          <a:xfrm>
            <a:off x="4767348" y="3847728"/>
            <a:ext cx="1108159" cy="261610"/>
          </a:xfrm>
          <a:prstGeom prst="rect">
            <a:avLst/>
          </a:prstGeom>
          <a:noFill/>
        </p:spPr>
        <p:txBody>
          <a:bodyPr wrap="square">
            <a:spAutoFit/>
          </a:bodyPr>
          <a:lstStyle/>
          <a:p>
            <a:pPr algn="ctr"/>
            <a:r>
              <a:rPr lang="en-US" sz="1100" dirty="0"/>
              <a:t>SR image</a:t>
            </a:r>
            <a:endParaRPr lang="en-IN" sz="1100" dirty="0"/>
          </a:p>
        </p:txBody>
      </p:sp>
      <p:sp>
        <p:nvSpPr>
          <p:cNvPr id="10" name="TextBox 9">
            <a:extLst>
              <a:ext uri="{FF2B5EF4-FFF2-40B4-BE49-F238E27FC236}">
                <a16:creationId xmlns:a16="http://schemas.microsoft.com/office/drawing/2014/main" id="{ED7CB8F8-72E5-41EE-89BD-B5BE6038D38E}"/>
              </a:ext>
            </a:extLst>
          </p:cNvPr>
          <p:cNvSpPr txBox="1"/>
          <p:nvPr/>
        </p:nvSpPr>
        <p:spPr>
          <a:xfrm>
            <a:off x="4767348" y="6233715"/>
            <a:ext cx="1108159" cy="261610"/>
          </a:xfrm>
          <a:prstGeom prst="rect">
            <a:avLst/>
          </a:prstGeom>
          <a:noFill/>
        </p:spPr>
        <p:txBody>
          <a:bodyPr wrap="square">
            <a:spAutoFit/>
          </a:bodyPr>
          <a:lstStyle/>
          <a:p>
            <a:pPr algn="ctr"/>
            <a:r>
              <a:rPr lang="en-US" sz="1100" dirty="0"/>
              <a:t>SR image</a:t>
            </a:r>
            <a:endParaRPr lang="en-IN" sz="1100" dirty="0"/>
          </a:p>
        </p:txBody>
      </p:sp>
      <p:sp>
        <p:nvSpPr>
          <p:cNvPr id="12" name="TextBox 11">
            <a:extLst>
              <a:ext uri="{FF2B5EF4-FFF2-40B4-BE49-F238E27FC236}">
                <a16:creationId xmlns:a16="http://schemas.microsoft.com/office/drawing/2014/main" id="{296A60B6-E0D0-4822-BCB5-8E680373CA7A}"/>
              </a:ext>
            </a:extLst>
          </p:cNvPr>
          <p:cNvSpPr txBox="1"/>
          <p:nvPr/>
        </p:nvSpPr>
        <p:spPr>
          <a:xfrm>
            <a:off x="6651660" y="3429000"/>
            <a:ext cx="2947481"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Where, </a:t>
            </a:r>
          </a:p>
          <a:p>
            <a:r>
              <a:rPr lang="en-US" dirty="0">
                <a:latin typeface="Times New Roman" panose="02020603050405020304" pitchFamily="18" charset="0"/>
                <a:cs typeface="Times New Roman" panose="02020603050405020304" pitchFamily="18" charset="0"/>
              </a:rPr>
              <a:t>LR = Low Resolute Image</a:t>
            </a:r>
          </a:p>
          <a:p>
            <a:r>
              <a:rPr lang="en-US" dirty="0">
                <a:latin typeface="Times New Roman" panose="02020603050405020304" pitchFamily="18" charset="0"/>
                <a:cs typeface="Times New Roman" panose="02020603050405020304" pitchFamily="18" charset="0"/>
              </a:rPr>
              <a:t>HR = High Resolute Image</a:t>
            </a:r>
          </a:p>
          <a:p>
            <a:r>
              <a:rPr lang="en-US" dirty="0">
                <a:latin typeface="Times New Roman" panose="02020603050405020304" pitchFamily="18" charset="0"/>
                <a:cs typeface="Times New Roman" panose="02020603050405020304" pitchFamily="18" charset="0"/>
              </a:rPr>
              <a:t>SR = Super Resolute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91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EF52-BA5C-67A6-2F60-7F7BCE716101}"/>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3EB263-5A1B-B468-975A-60526C2B2E42}"/>
              </a:ext>
            </a:extLst>
          </p:cNvPr>
          <p:cNvSpPr txBox="1"/>
          <p:nvPr/>
        </p:nvSpPr>
        <p:spPr>
          <a:xfrm>
            <a:off x="457200" y="1586204"/>
            <a:ext cx="7903029" cy="46130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this research, the authors tried to compare the existing algorithm SRCNN with SRGANs by using publicly available methods as mentioned in the proposed method section which amplifies the adversarial loss and content loss by training GANs and further experimented with our SR images with SSIM measures.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main aim of this model is to improve the quality of images with super-resolution rather than computational efficiency.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found that deeper SRGAN models are challenging to train due to the display of different objects.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We also found that the GAN model focuses on texture details, which is a major contrast between super-resolved images generated by SRGAN and those generated by SRCNN.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29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F4FF-9379-DCF7-A0D5-3E2ED604877A}"/>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Future Scope</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2F4818-8B2C-D811-1261-EF3C1AFF2256}"/>
              </a:ext>
            </a:extLst>
          </p:cNvPr>
          <p:cNvSpPr txBox="1"/>
          <p:nvPr/>
        </p:nvSpPr>
        <p:spPr>
          <a:xfrm>
            <a:off x="457200" y="1539551"/>
            <a:ext cx="791235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improve our model even further, we can introduce the addition of extra training data which in most cases have shown to increase accuracy.</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Further improvements can also be made by adding other popular datasets and combining them, adding custom data and tuning hyperparameters.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developers of this project eventually wanted to add real-life use case for this architecture but for now model is purely for research purpose.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338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0238-C828-40AD-82F0-6EEFB7D40EEB}"/>
              </a:ext>
            </a:extLst>
          </p:cNvPr>
          <p:cNvSpPr>
            <a:spLocks noGrp="1"/>
          </p:cNvSpPr>
          <p:nvPr>
            <p:ph type="title"/>
          </p:nvPr>
        </p:nvSpPr>
        <p:spPr/>
        <p:txBody>
          <a:bodyPr/>
          <a:lstStyle/>
          <a:p>
            <a:pPr algn="ctr"/>
            <a:r>
              <a:rPr lang="en-US" sz="3600" b="1" dirty="0">
                <a:latin typeface="Times New Roman" panose="02020603050405020304" pitchFamily="18" charset="0"/>
                <a:cs typeface="Times New Roman" panose="02020603050405020304" pitchFamily="18" charset="0"/>
              </a:rPr>
              <a:t>THANK YOU</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47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1C887708-7EE5-424E-A3A5-24A06C0B6077}"/>
              </a:ext>
            </a:extLst>
          </p:cNvPr>
          <p:cNvSpPr txBox="1"/>
          <p:nvPr/>
        </p:nvSpPr>
        <p:spPr>
          <a:xfrm>
            <a:off x="457200" y="1642188"/>
            <a:ext cx="8229240" cy="5216813"/>
          </a:xfrm>
          <a:prstGeom prst="rect">
            <a:avLst/>
          </a:prstGeom>
          <a:noFill/>
        </p:spPr>
        <p:txBody>
          <a:bodyPr wrap="square" rtlCol="0">
            <a:spAutoFit/>
          </a:bodyPr>
          <a:lstStyle/>
          <a:p>
            <a:pPr marL="342900" indent="-342900">
              <a:lnSpc>
                <a:spcPct val="150000"/>
              </a:lnSpc>
              <a:buFont typeface="+mj-lt"/>
              <a:buAutoNum type="arabicPeriod"/>
            </a:pPr>
            <a:r>
              <a:rPr lang="en-US" sz="1800">
                <a:latin typeface="Times New Roman" panose="02020603050405020304" pitchFamily="18" charset="0"/>
                <a:cs typeface="Times New Roman" panose="02020603050405020304" pitchFamily="18" charset="0"/>
              </a:rPr>
              <a:t>Workload Distribution</a:t>
            </a:r>
          </a:p>
          <a:p>
            <a:pPr marL="342900" indent="-342900">
              <a:lnSpc>
                <a:spcPct val="150000"/>
              </a:lnSpc>
              <a:buFont typeface="+mj-lt"/>
              <a:buAutoNum type="arabicPeriod"/>
            </a:pPr>
            <a:r>
              <a:rPr lang="en-US" sz="1800">
                <a:latin typeface="Times New Roman" panose="02020603050405020304" pitchFamily="18" charset="0"/>
                <a:cs typeface="Times New Roman" panose="02020603050405020304" pitchFamily="18" charset="0"/>
              </a:rPr>
              <a:t>Project </a:t>
            </a:r>
            <a:r>
              <a:rPr lang="en-US" sz="1800" dirty="0">
                <a:latin typeface="Times New Roman" panose="02020603050405020304" pitchFamily="18" charset="0"/>
                <a:cs typeface="Times New Roman" panose="02020603050405020304" pitchFamily="18" charset="0"/>
              </a:rPr>
              <a:t>Overview</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Approach</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Flowchart</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Literature Survey	</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Detailed Design</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Result</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Output</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a:pPr>
            <a:r>
              <a:rPr lang="en-US" sz="1800" dirty="0">
                <a:latin typeface="Times New Roman" panose="02020603050405020304" pitchFamily="18" charset="0"/>
                <a:cs typeface="Times New Roman" panose="02020603050405020304" pitchFamily="18" charset="0"/>
              </a:rPr>
              <a:t>Future Scope</a:t>
            </a: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6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ADAF1-E6B4-1EC0-B79E-8156ADFC203E}"/>
              </a:ext>
            </a:extLst>
          </p:cNvPr>
          <p:cNvSpPr>
            <a:spLocks noGrp="1"/>
          </p:cNvSpPr>
          <p:nvPr>
            <p:ph type="title"/>
          </p:nvPr>
        </p:nvSpPr>
        <p:spPr/>
        <p:txBody>
          <a:bodyPr/>
          <a:lstStyle/>
          <a:p>
            <a:endParaRPr lang="en-IN"/>
          </a:p>
        </p:txBody>
      </p:sp>
      <p:sp>
        <p:nvSpPr>
          <p:cNvPr id="3" name="Title 1">
            <a:extLst>
              <a:ext uri="{FF2B5EF4-FFF2-40B4-BE49-F238E27FC236}">
                <a16:creationId xmlns:a16="http://schemas.microsoft.com/office/drawing/2014/main" id="{4233A125-39E7-E94E-F123-6BA13D32A4B0}"/>
              </a:ext>
            </a:extLst>
          </p:cNvPr>
          <p:cNvSpPr txBox="1">
            <a:spLocks/>
          </p:cNvSpPr>
          <p:nvPr/>
        </p:nvSpPr>
        <p:spPr>
          <a:xfrm>
            <a:off x="457200" y="274680"/>
            <a:ext cx="8229240" cy="114264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800" b="1" dirty="0">
                <a:latin typeface="Times New Roman" panose="02020603050405020304" pitchFamily="18" charset="0"/>
                <a:cs typeface="Times New Roman" panose="02020603050405020304" pitchFamily="18" charset="0"/>
              </a:rPr>
              <a:t>Workload distribution of the team</a:t>
            </a:r>
          </a:p>
        </p:txBody>
      </p:sp>
      <p:graphicFrame>
        <p:nvGraphicFramePr>
          <p:cNvPr id="4" name="Table 3">
            <a:extLst>
              <a:ext uri="{FF2B5EF4-FFF2-40B4-BE49-F238E27FC236}">
                <a16:creationId xmlns:a16="http://schemas.microsoft.com/office/drawing/2014/main" id="{423A0782-2669-4F6F-826F-00F270A58B59}"/>
              </a:ext>
            </a:extLst>
          </p:cNvPr>
          <p:cNvGraphicFramePr>
            <a:graphicFrameLocks noGrp="1"/>
          </p:cNvGraphicFramePr>
          <p:nvPr>
            <p:extLst>
              <p:ext uri="{D42A27DB-BD31-4B8C-83A1-F6EECF244321}">
                <p14:modId xmlns:p14="http://schemas.microsoft.com/office/powerpoint/2010/main" val="2810065822"/>
              </p:ext>
            </p:extLst>
          </p:nvPr>
        </p:nvGraphicFramePr>
        <p:xfrm>
          <a:off x="1589314" y="2040812"/>
          <a:ext cx="6096000" cy="1112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37928059"/>
                    </a:ext>
                  </a:extLst>
                </a:gridCol>
                <a:gridCol w="3048000">
                  <a:extLst>
                    <a:ext uri="{9D8B030D-6E8A-4147-A177-3AD203B41FA5}">
                      <a16:colId xmlns:a16="http://schemas.microsoft.com/office/drawing/2014/main" val="2483310313"/>
                    </a:ext>
                  </a:extLst>
                </a:gridCol>
              </a:tblGrid>
              <a:tr h="370840">
                <a:tc>
                  <a:txBody>
                    <a:bodyPr/>
                    <a:lstStyle/>
                    <a:p>
                      <a:r>
                        <a:rPr lang="en-US" sz="1800" b="1" dirty="0">
                          <a:latin typeface="Times New Roman" panose="02020603050405020304" pitchFamily="18" charset="0"/>
                          <a:cs typeface="Times New Roman" panose="02020603050405020304" pitchFamily="18" charset="0"/>
                        </a:rPr>
                        <a:t>Group Member</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Responsibilities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0114552"/>
                  </a:ext>
                </a:extLst>
              </a:tr>
              <a:tr h="370840">
                <a:tc>
                  <a:txBody>
                    <a:bodyPr/>
                    <a:lstStyle/>
                    <a:p>
                      <a:r>
                        <a:rPr lang="en-US" sz="1800" dirty="0">
                          <a:latin typeface="Times New Roman" panose="02020603050405020304" pitchFamily="18" charset="0"/>
                          <a:cs typeface="Times New Roman" panose="02020603050405020304" pitchFamily="18" charset="0"/>
                        </a:rPr>
                        <a:t>Ankita Maiti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GAN Model, Documentation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388900"/>
                  </a:ext>
                </a:extLst>
              </a:tr>
              <a:tr h="370840">
                <a:tc>
                  <a:txBody>
                    <a:bodyPr/>
                    <a:lstStyle/>
                    <a:p>
                      <a:r>
                        <a:rPr lang="en-US" sz="1800" dirty="0">
                          <a:latin typeface="Times New Roman" panose="02020603050405020304" pitchFamily="18" charset="0"/>
                          <a:cs typeface="Times New Roman" panose="02020603050405020304" pitchFamily="18" charset="0"/>
                        </a:rPr>
                        <a:t>Darshan Parekh</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GAN Model, Documentation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0594075"/>
                  </a:ext>
                </a:extLst>
              </a:tr>
            </a:tbl>
          </a:graphicData>
        </a:graphic>
      </p:graphicFrame>
    </p:spTree>
    <p:extLst>
      <p:ext uri="{BB962C8B-B14F-4D97-AF65-F5344CB8AC3E}">
        <p14:creationId xmlns:p14="http://schemas.microsoft.com/office/powerpoint/2010/main" val="356735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Project overview:</a:t>
            </a:r>
          </a:p>
        </p:txBody>
      </p:sp>
      <p:sp>
        <p:nvSpPr>
          <p:cNvPr id="3" name="TextBox 2">
            <a:extLst>
              <a:ext uri="{FF2B5EF4-FFF2-40B4-BE49-F238E27FC236}">
                <a16:creationId xmlns:a16="http://schemas.microsoft.com/office/drawing/2014/main" id="{6D94FCAE-B499-4521-B4C7-34753D6E8FBE}"/>
              </a:ext>
            </a:extLst>
          </p:cNvPr>
          <p:cNvSpPr txBox="1"/>
          <p:nvPr/>
        </p:nvSpPr>
        <p:spPr>
          <a:xfrm>
            <a:off x="457200" y="1576873"/>
            <a:ext cx="822924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Reconstructing low-resolution images to high-resolution images by building a neural network is quite challenging but can be used in medical imaging, public surveillance, or old photo recovery applications. </a:t>
            </a:r>
          </a:p>
          <a:p>
            <a:pPr marL="285750" indent="-285750">
              <a:buFont typeface="Arial" panose="020B0604020202020204" pitchFamily="34" charset="0"/>
              <a:buChar char="•"/>
            </a:pPr>
            <a:endParaRPr lang="en-US" sz="18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Compared to previous methods, deep learning has a breakthrough in high-resolution accuracy and speed. </a:t>
            </a:r>
          </a:p>
          <a:p>
            <a:pPr marL="285750" indent="-285750">
              <a:buFont typeface="Arial" panose="020B0604020202020204" pitchFamily="34" charset="0"/>
              <a:buChar char="•"/>
            </a:pPr>
            <a:endParaRPr lang="en-US" sz="18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By applying a deep network with Generative Adversarial Networks, this model aims to enhance low-resolution images to produce high-resolution images. </a:t>
            </a:r>
          </a:p>
          <a:p>
            <a:pPr marL="285750" indent="-285750">
              <a:buFont typeface="Arial" panose="020B0604020202020204" pitchFamily="34" charset="0"/>
              <a:buChar char="•"/>
            </a:pPr>
            <a:endParaRPr lang="en-US" sz="1800"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major focus is to reconstruct the image with high resolution by developing the image with low resolution to preserve the main details in the reconstructed images.</a:t>
            </a:r>
            <a:endParaRPr lang="en-IN" dirty="0"/>
          </a:p>
        </p:txBody>
      </p:sp>
    </p:spTree>
    <p:extLst>
      <p:ext uri="{BB962C8B-B14F-4D97-AF65-F5344CB8AC3E}">
        <p14:creationId xmlns:p14="http://schemas.microsoft.com/office/powerpoint/2010/main" val="76123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5307-07DA-482B-94EA-3B90E34F705A}"/>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Approach</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891A90C-6C0B-445B-9283-3B2D57FFC40A}"/>
              </a:ext>
            </a:extLst>
          </p:cNvPr>
          <p:cNvSpPr txBox="1"/>
          <p:nvPr/>
        </p:nvSpPr>
        <p:spPr>
          <a:xfrm>
            <a:off x="457200" y="1520423"/>
            <a:ext cx="8229240" cy="2308324"/>
          </a:xfrm>
          <a:prstGeom prst="rect">
            <a:avLst/>
          </a:prstGeom>
          <a:noFill/>
        </p:spPr>
        <p:txBody>
          <a:bodyPr wrap="square" rtlCol="0">
            <a:spAutoFit/>
          </a:bodyPr>
          <a:lstStyle/>
          <a:p>
            <a:pPr algn="just"/>
            <a:r>
              <a:rPr lang="en-US" sz="1800" b="1" i="0" dirty="0">
                <a:solidFill>
                  <a:srgbClr val="292929"/>
                </a:solidFill>
                <a:effectLst/>
                <a:latin typeface="Times New Roman" panose="02020603050405020304" pitchFamily="18" charset="0"/>
                <a:cs typeface="Times New Roman" panose="02020603050405020304" pitchFamily="18" charset="0"/>
              </a:rPr>
              <a:t>Generative adversarial networks (GANs) </a:t>
            </a:r>
          </a:p>
          <a:p>
            <a:pPr algn="just"/>
            <a:endParaRPr lang="en-US" sz="1800" b="0" i="0" dirty="0">
              <a:solidFill>
                <a:srgbClr val="292929"/>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92929"/>
                </a:solidFill>
                <a:latin typeface="Times New Roman" panose="02020603050405020304" pitchFamily="18" charset="0"/>
                <a:cs typeface="Times New Roman" panose="02020603050405020304" pitchFamily="18" charset="0"/>
              </a:rPr>
              <a:t>It is an </a:t>
            </a:r>
            <a:r>
              <a:rPr lang="en-US" sz="1800" b="0" i="0" dirty="0">
                <a:solidFill>
                  <a:srgbClr val="292929"/>
                </a:solidFill>
                <a:effectLst/>
                <a:latin typeface="Times New Roman" panose="02020603050405020304" pitchFamily="18" charset="0"/>
                <a:cs typeface="Times New Roman" panose="02020603050405020304" pitchFamily="18" charset="0"/>
              </a:rPr>
              <a:t>algorithmic architecture that uses two neural networks, pitting one against the other in order to generate new, synthetic instances of data that can pass for real data.</a:t>
            </a:r>
            <a:endParaRPr lang="en-US" sz="1800" dirty="0">
              <a:solidFill>
                <a:srgbClr val="292929"/>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b="0" i="0" dirty="0">
                <a:solidFill>
                  <a:srgbClr val="292929"/>
                </a:solidFill>
                <a:effectLst/>
                <a:latin typeface="Times New Roman" panose="02020603050405020304" pitchFamily="18" charset="0"/>
                <a:cs typeface="Times New Roman" panose="02020603050405020304" pitchFamily="18" charset="0"/>
              </a:rPr>
              <a:t>The two neural networks are the generator and the discriminator. The generator tries to produce a new data instance and the discriminator tries to distinguish whether the data belongs to the training data set or not.</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1CB585D-BD27-4B86-8B0C-FFBE22D313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3739" y="3828747"/>
            <a:ext cx="3776161" cy="2534889"/>
          </a:xfrm>
          <a:prstGeom prst="rect">
            <a:avLst/>
          </a:prstGeom>
          <a:noFill/>
          <a:ln>
            <a:noFill/>
          </a:ln>
        </p:spPr>
      </p:pic>
      <p:sp>
        <p:nvSpPr>
          <p:cNvPr id="6" name="TextBox 5">
            <a:extLst>
              <a:ext uri="{FF2B5EF4-FFF2-40B4-BE49-F238E27FC236}">
                <a16:creationId xmlns:a16="http://schemas.microsoft.com/office/drawing/2014/main" id="{7A645A67-A5F2-4C28-B771-0C3316D8FC90}"/>
              </a:ext>
            </a:extLst>
          </p:cNvPr>
          <p:cNvSpPr txBox="1"/>
          <p:nvPr/>
        </p:nvSpPr>
        <p:spPr>
          <a:xfrm>
            <a:off x="3629608" y="6363636"/>
            <a:ext cx="201541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1. GAN Model</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44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3CDA-F0DD-437B-90AC-15847D787DFA}"/>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Flowchart</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A283FB-4329-44F7-A7C9-C3BF334AFEE9}"/>
              </a:ext>
            </a:extLst>
          </p:cNvPr>
          <p:cNvPicPr>
            <a:picLocks noChangeAspect="1"/>
          </p:cNvPicPr>
          <p:nvPr/>
        </p:nvPicPr>
        <p:blipFill rotWithShape="1">
          <a:blip r:embed="rId2"/>
          <a:srcRect l="24546" t="13856" r="11111" b="33334"/>
          <a:stretch/>
        </p:blipFill>
        <p:spPr>
          <a:xfrm>
            <a:off x="1232254" y="1608797"/>
            <a:ext cx="6437601" cy="4082875"/>
          </a:xfrm>
          <a:prstGeom prst="rect">
            <a:avLst/>
          </a:prstGeom>
        </p:spPr>
      </p:pic>
      <p:sp>
        <p:nvSpPr>
          <p:cNvPr id="4" name="TextBox 3">
            <a:extLst>
              <a:ext uri="{FF2B5EF4-FFF2-40B4-BE49-F238E27FC236}">
                <a16:creationId xmlns:a16="http://schemas.microsoft.com/office/drawing/2014/main" id="{BAA5A419-3FD9-4696-BC96-96435BA21300}"/>
              </a:ext>
            </a:extLst>
          </p:cNvPr>
          <p:cNvSpPr txBox="1"/>
          <p:nvPr/>
        </p:nvSpPr>
        <p:spPr>
          <a:xfrm>
            <a:off x="3974660" y="5383895"/>
            <a:ext cx="282735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2. Flowchart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7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Workload distribution of the team</a:t>
            </a:r>
          </a:p>
        </p:txBody>
      </p:sp>
      <p:graphicFrame>
        <p:nvGraphicFramePr>
          <p:cNvPr id="3" name="Table 3">
            <a:extLst>
              <a:ext uri="{FF2B5EF4-FFF2-40B4-BE49-F238E27FC236}">
                <a16:creationId xmlns:a16="http://schemas.microsoft.com/office/drawing/2014/main" id="{AFBFC172-C96E-4C57-9FF1-D3D303C41CF5}"/>
              </a:ext>
            </a:extLst>
          </p:cNvPr>
          <p:cNvGraphicFramePr>
            <a:graphicFrameLocks noGrp="1"/>
          </p:cNvGraphicFramePr>
          <p:nvPr>
            <p:extLst>
              <p:ext uri="{D42A27DB-BD31-4B8C-83A1-F6EECF244321}">
                <p14:modId xmlns:p14="http://schemas.microsoft.com/office/powerpoint/2010/main" val="2155135899"/>
              </p:ext>
            </p:extLst>
          </p:nvPr>
        </p:nvGraphicFramePr>
        <p:xfrm>
          <a:off x="1589314" y="2040812"/>
          <a:ext cx="6096000" cy="1112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137928059"/>
                    </a:ext>
                  </a:extLst>
                </a:gridCol>
                <a:gridCol w="3048000">
                  <a:extLst>
                    <a:ext uri="{9D8B030D-6E8A-4147-A177-3AD203B41FA5}">
                      <a16:colId xmlns:a16="http://schemas.microsoft.com/office/drawing/2014/main" val="2483310313"/>
                    </a:ext>
                  </a:extLst>
                </a:gridCol>
              </a:tblGrid>
              <a:tr h="370840">
                <a:tc>
                  <a:txBody>
                    <a:bodyPr/>
                    <a:lstStyle/>
                    <a:p>
                      <a:r>
                        <a:rPr lang="en-US" sz="1800" b="1" dirty="0">
                          <a:latin typeface="Times New Roman" panose="02020603050405020304" pitchFamily="18" charset="0"/>
                          <a:cs typeface="Times New Roman" panose="02020603050405020304" pitchFamily="18" charset="0"/>
                        </a:rPr>
                        <a:t>Group Member</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Responsibilities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0114552"/>
                  </a:ext>
                </a:extLst>
              </a:tr>
              <a:tr h="370840">
                <a:tc>
                  <a:txBody>
                    <a:bodyPr/>
                    <a:lstStyle/>
                    <a:p>
                      <a:r>
                        <a:rPr lang="en-US" sz="1800" dirty="0">
                          <a:latin typeface="Times New Roman" panose="02020603050405020304" pitchFamily="18" charset="0"/>
                          <a:cs typeface="Times New Roman" panose="02020603050405020304" pitchFamily="18" charset="0"/>
                        </a:rPr>
                        <a:t>Ankita Maiti</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GAN Model, Documentation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388900"/>
                  </a:ext>
                </a:extLst>
              </a:tr>
              <a:tr h="370840">
                <a:tc>
                  <a:txBody>
                    <a:bodyPr/>
                    <a:lstStyle/>
                    <a:p>
                      <a:r>
                        <a:rPr lang="en-US" sz="1800" dirty="0">
                          <a:latin typeface="Times New Roman" panose="02020603050405020304" pitchFamily="18" charset="0"/>
                          <a:cs typeface="Times New Roman" panose="02020603050405020304" pitchFamily="18" charset="0"/>
                        </a:rPr>
                        <a:t>Darshan Parekh</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GAN Model, Documentation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0594075"/>
                  </a:ext>
                </a:extLst>
              </a:tr>
            </a:tbl>
          </a:graphicData>
        </a:graphic>
      </p:graphicFrame>
    </p:spTree>
    <p:extLst>
      <p:ext uri="{BB962C8B-B14F-4D97-AF65-F5344CB8AC3E}">
        <p14:creationId xmlns:p14="http://schemas.microsoft.com/office/powerpoint/2010/main" val="177332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671C8BE-5C79-4F62-89C1-BFE385C4AE89}"/>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B42C9E86-37FC-45AC-87FF-53EF927B303E}"/>
              </a:ext>
            </a:extLst>
          </p:cNvPr>
          <p:cNvGraphicFramePr>
            <a:graphicFrameLocks noGrp="1"/>
          </p:cNvGraphicFramePr>
          <p:nvPr>
            <p:extLst>
              <p:ext uri="{D42A27DB-BD31-4B8C-83A1-F6EECF244321}">
                <p14:modId xmlns:p14="http://schemas.microsoft.com/office/powerpoint/2010/main" val="867018837"/>
              </p:ext>
            </p:extLst>
          </p:nvPr>
        </p:nvGraphicFramePr>
        <p:xfrm>
          <a:off x="457200" y="1417320"/>
          <a:ext cx="8229239" cy="5264321"/>
        </p:xfrm>
        <a:graphic>
          <a:graphicData uri="http://schemas.openxmlformats.org/drawingml/2006/table">
            <a:tbl>
              <a:tblPr firstRow="1" firstCol="1" bandRow="1"/>
              <a:tblGrid>
                <a:gridCol w="1876657">
                  <a:extLst>
                    <a:ext uri="{9D8B030D-6E8A-4147-A177-3AD203B41FA5}">
                      <a16:colId xmlns:a16="http://schemas.microsoft.com/office/drawing/2014/main" val="3025505750"/>
                    </a:ext>
                  </a:extLst>
                </a:gridCol>
                <a:gridCol w="3437687">
                  <a:extLst>
                    <a:ext uri="{9D8B030D-6E8A-4147-A177-3AD203B41FA5}">
                      <a16:colId xmlns:a16="http://schemas.microsoft.com/office/drawing/2014/main" val="4145558666"/>
                    </a:ext>
                  </a:extLst>
                </a:gridCol>
                <a:gridCol w="1876657">
                  <a:extLst>
                    <a:ext uri="{9D8B030D-6E8A-4147-A177-3AD203B41FA5}">
                      <a16:colId xmlns:a16="http://schemas.microsoft.com/office/drawing/2014/main" val="1062797250"/>
                    </a:ext>
                  </a:extLst>
                </a:gridCol>
                <a:gridCol w="1038238">
                  <a:extLst>
                    <a:ext uri="{9D8B030D-6E8A-4147-A177-3AD203B41FA5}">
                      <a16:colId xmlns:a16="http://schemas.microsoft.com/office/drawing/2014/main" val="1727857272"/>
                    </a:ext>
                  </a:extLst>
                </a:gridCol>
              </a:tblGrid>
              <a:tr h="174619">
                <a:tc rowSpan="2">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Method</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Description</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Dataset Used</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726772902"/>
                  </a:ext>
                </a:extLst>
              </a:tr>
              <a:tr h="349238">
                <a:tc vMerge="1">
                  <a:txBody>
                    <a:bodyPr/>
                    <a:lstStyle/>
                    <a:p>
                      <a:endParaRPr lang="en-IN"/>
                    </a:p>
                  </a:txBody>
                  <a:tcPr/>
                </a:tc>
                <a:tc vMerge="1">
                  <a:txBody>
                    <a:bodyPr/>
                    <a:lstStyle/>
                    <a:p>
                      <a:endParaRPr lang="en-IN"/>
                    </a:p>
                  </a:txBody>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Training Dataset</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Testing Dataset</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3006806"/>
                  </a:ext>
                </a:extLst>
              </a:tr>
              <a:tr h="698476">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Super-resolution generative adversarial network (SRGAN) using ResNet</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This network can generate photo-realistic images by upscaling factor × 4 using the deep residual network.</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Set5, Set14, BSD100</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BSD300</a:t>
                      </a:r>
                      <a:endParaRPr lang="en-IN" sz="1300" spc="-5" dirty="0">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448783"/>
                  </a:ext>
                </a:extLst>
              </a:tr>
              <a:tr h="791023">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Gradient Map GAN (GMCAN)</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It generates images about HVS (Human Vision system) to design a loss function by combining Image quality Assessment.</a:t>
                      </a:r>
                      <a:endParaRPr lang="en-IN" sz="1300" spc="-5" dirty="0">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DF2K (DIVIK + Flickr2K), DF2K + OST (</a:t>
                      </a:r>
                      <a:r>
                        <a:rPr lang="en-US" sz="1300" spc="-5" dirty="0" err="1">
                          <a:effectLst/>
                          <a:latin typeface="Times New Roman" panose="02020603050405020304" pitchFamily="18" charset="0"/>
                          <a:ea typeface="SimSun" panose="02010600030101010101" pitchFamily="2" charset="-122"/>
                        </a:rPr>
                        <a:t>OutdoorSceneTraining</a:t>
                      </a:r>
                      <a:r>
                        <a:rPr lang="en-US" sz="1300" spc="-5" dirty="0">
                          <a:effectLst/>
                          <a:latin typeface="Times New Roman" panose="02020603050405020304" pitchFamily="18" charset="0"/>
                          <a:ea typeface="SimSun" panose="02010600030101010101" pitchFamily="2" charset="-122"/>
                        </a:rPr>
                        <a:t>),  and DIVIK.</a:t>
                      </a:r>
                      <a:endParaRPr lang="en-IN" sz="1300" spc="-5" dirty="0">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Set5, Set14, BSD100 and Urban100</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6634877"/>
                  </a:ext>
                </a:extLst>
              </a:tr>
              <a:tr h="949683">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GAN</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It focuses on training two models the evaluating generative models by an adversarial process.</a:t>
                      </a:r>
                      <a:endParaRPr lang="en-IN" sz="1300" spc="-5" dirty="0">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the Toronto Face Database</a:t>
                      </a:r>
                      <a:endParaRPr lang="en-IN" sz="1300" spc="-5">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(TFD), and CIFAR-10.</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the Toronto Face Database</a:t>
                      </a:r>
                      <a:endParaRPr lang="en-IN" sz="1300" spc="-5">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(TFD)</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405473"/>
                  </a:ext>
                </a:extLst>
              </a:tr>
              <a:tr h="632818">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Coupled GAN (</a:t>
                      </a:r>
                      <a:r>
                        <a:rPr lang="en-US" sz="1300" spc="-5" dirty="0" err="1">
                          <a:effectLst/>
                          <a:latin typeface="Times New Roman" panose="02020603050405020304" pitchFamily="18" charset="0"/>
                          <a:ea typeface="SimSun" panose="02010600030101010101" pitchFamily="2" charset="-122"/>
                        </a:rPr>
                        <a:t>CoGAN</a:t>
                      </a:r>
                      <a:r>
                        <a:rPr lang="en-US" sz="1300" spc="-5" dirty="0">
                          <a:effectLst/>
                          <a:latin typeface="Times New Roman" panose="02020603050405020304" pitchFamily="18" charset="0"/>
                          <a:ea typeface="SimSun" panose="02010600030101010101" pitchFamily="2" charset="-122"/>
                        </a:rPr>
                        <a:t>)</a:t>
                      </a:r>
                      <a:endParaRPr lang="en-IN" sz="1300" spc="-5" dirty="0">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It is constructed to study the joint distribution in two different domains which include a pair of GANs.</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Celeb Faces Attributes, RGBD, and NYU dataset</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 </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923258"/>
                  </a:ext>
                </a:extLst>
              </a:tr>
              <a:tr h="698476">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Conditional GAN (CGAN)</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Construction of GAN by adding some data to condition on both the generator and discriminator.</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Flickr, ImageNet, YFCC100M</a:t>
                      </a:r>
                      <a:r>
                        <a:rPr lang="en-US" sz="1300" spc="-5" baseline="30000">
                          <a:effectLst/>
                          <a:latin typeface="Times New Roman" panose="02020603050405020304" pitchFamily="18" charset="0"/>
                          <a:ea typeface="SimSun" panose="02010600030101010101" pitchFamily="2" charset="-122"/>
                        </a:rPr>
                        <a:t>2</a:t>
                      </a:r>
                      <a:r>
                        <a:rPr lang="en-US" sz="1300" spc="-5">
                          <a:effectLst/>
                          <a:latin typeface="Times New Roman" panose="02020603050405020304" pitchFamily="18" charset="0"/>
                          <a:ea typeface="SimSun" panose="02010600030101010101" pitchFamily="2" charset="-122"/>
                        </a:rPr>
                        <a:t>, and MIR Flickr 25000 dataset</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MNIST </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359557"/>
                  </a:ext>
                </a:extLst>
              </a:tr>
              <a:tr h="698476">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Super-resolution method with deep CNN</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It overcomes the drawback of SRCNN by increasing models network depth and achieving better accuracy.</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Berkeley Segmentation Dataset</a:t>
                      </a:r>
                      <a:endParaRPr lang="en-IN" sz="1300" spc="-5">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Set5, Set14, Urban 100, and B100</a:t>
                      </a:r>
                      <a:endParaRPr lang="en-IN" sz="1300" spc="-5" dirty="0">
                        <a:effectLst/>
                        <a:latin typeface="Times New Roman" panose="02020603050405020304" pitchFamily="18" charset="0"/>
                        <a:ea typeface="SimSun" panose="02010600030101010101" pitchFamily="2" charset="-122"/>
                      </a:endParaRPr>
                    </a:p>
                  </a:txBody>
                  <a:tcPr marL="66034" marR="660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7600181"/>
                  </a:ext>
                </a:extLst>
              </a:tr>
            </a:tbl>
          </a:graphicData>
        </a:graphic>
      </p:graphicFrame>
    </p:spTree>
    <p:extLst>
      <p:ext uri="{BB962C8B-B14F-4D97-AF65-F5344CB8AC3E}">
        <p14:creationId xmlns:p14="http://schemas.microsoft.com/office/powerpoint/2010/main" val="177163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864379E-6172-401E-A54B-D37B2A7987A0}"/>
              </a:ext>
            </a:extLst>
          </p:cNvPr>
          <p:cNvGraphicFramePr>
            <a:graphicFrameLocks noGrp="1"/>
          </p:cNvGraphicFramePr>
          <p:nvPr>
            <p:extLst>
              <p:ext uri="{D42A27DB-BD31-4B8C-83A1-F6EECF244321}">
                <p14:modId xmlns:p14="http://schemas.microsoft.com/office/powerpoint/2010/main" val="453031958"/>
              </p:ext>
            </p:extLst>
          </p:nvPr>
        </p:nvGraphicFramePr>
        <p:xfrm>
          <a:off x="429208" y="1166327"/>
          <a:ext cx="8117633" cy="5028772"/>
        </p:xfrm>
        <a:graphic>
          <a:graphicData uri="http://schemas.openxmlformats.org/drawingml/2006/table">
            <a:tbl>
              <a:tblPr firstRow="1" firstCol="1" bandRow="1"/>
              <a:tblGrid>
                <a:gridCol w="1535472">
                  <a:extLst>
                    <a:ext uri="{9D8B030D-6E8A-4147-A177-3AD203B41FA5}">
                      <a16:colId xmlns:a16="http://schemas.microsoft.com/office/drawing/2014/main" val="2447873754"/>
                    </a:ext>
                  </a:extLst>
                </a:gridCol>
                <a:gridCol w="3561923">
                  <a:extLst>
                    <a:ext uri="{9D8B030D-6E8A-4147-A177-3AD203B41FA5}">
                      <a16:colId xmlns:a16="http://schemas.microsoft.com/office/drawing/2014/main" val="1300955103"/>
                    </a:ext>
                  </a:extLst>
                </a:gridCol>
                <a:gridCol w="1944479">
                  <a:extLst>
                    <a:ext uri="{9D8B030D-6E8A-4147-A177-3AD203B41FA5}">
                      <a16:colId xmlns:a16="http://schemas.microsoft.com/office/drawing/2014/main" val="1846545811"/>
                    </a:ext>
                  </a:extLst>
                </a:gridCol>
                <a:gridCol w="1075759">
                  <a:extLst>
                    <a:ext uri="{9D8B030D-6E8A-4147-A177-3AD203B41FA5}">
                      <a16:colId xmlns:a16="http://schemas.microsoft.com/office/drawing/2014/main" val="39147617"/>
                    </a:ext>
                  </a:extLst>
                </a:gridCol>
              </a:tblGrid>
              <a:tr h="831425">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Super-resolution with a deeply-recursive convolutional network (DRCN)</a:t>
                      </a:r>
                      <a:endParaRPr lang="en-IN" sz="1300" spc="-5" dirty="0">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The super-resolution model with a deep recursive layer improves the overall performance without the need of adding a new parameter.</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 </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Set 5, Set 14, B100, Urban100</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025709"/>
                  </a:ext>
                </a:extLst>
              </a:tr>
              <a:tr h="831425">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SimGAN</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dirty="0">
                          <a:effectLst/>
                          <a:latin typeface="Times New Roman" panose="02020603050405020304" pitchFamily="18" charset="0"/>
                          <a:ea typeface="SimSun" panose="02010600030101010101" pitchFamily="2" charset="-122"/>
                        </a:rPr>
                        <a:t>Stimulated and Unsupervised learning where the job is to get familiar with a model to work on the authenticity of a stimulator’s output utilizing unlabeled genuine information while saving the comment data from the stimulator</a:t>
                      </a:r>
                      <a:endParaRPr lang="en-IN" sz="1300" spc="-5" dirty="0">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UnityEyes, NYU hand pose dataset and MPIIGaze</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NYU hand pose and MPIIGaze</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9230877"/>
                  </a:ext>
                </a:extLst>
              </a:tr>
              <a:tr h="665140">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Style and Structure GAN (S2-GAN)</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It includes- the Structure GAN that creates a surface normal map and secondly, the Style GAN which takes input as the surface normal map and creates the 2D image.</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NYUv2, SUN RGBD, Places, RGBD, and ImageNet dataset.</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NYUv2, SUN RGB-D,</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767749"/>
                  </a:ext>
                </a:extLst>
              </a:tr>
              <a:tr h="498854">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Generative multi-adversarial network (GMAN)</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It is a </a:t>
                      </a:r>
                      <a:r>
                        <a:rPr lang="en-IN" sz="1300" spc="-5">
                          <a:effectLst/>
                          <a:latin typeface="Times New Roman" panose="02020603050405020304" pitchFamily="18" charset="0"/>
                          <a:ea typeface="SimSun" panose="02010600030101010101" pitchFamily="2" charset="-122"/>
                        </a:rPr>
                        <a:t>framework for extending GAN to various discriminators to produce higher quality samples in a small number of iterations.</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MNIST, CelebA and CIFAR-10 </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 </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044467"/>
                  </a:ext>
                </a:extLst>
              </a:tr>
              <a:tr h="831425">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Conditional adversarial network</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Image-to-image conversion problem which is effective in synthesizing pictures from label maps, coloring images, and recreating objects.</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Cityscape, UT Zappos50K, CMP Facades, Google Maps, and Paris Street View dataset.</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UT Zappos50K</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7513648"/>
                  </a:ext>
                </a:extLst>
              </a:tr>
              <a:tr h="997709">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Perceptual GAN</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US" sz="1300" spc="-5">
                          <a:effectLst/>
                          <a:latin typeface="Times New Roman" panose="02020603050405020304" pitchFamily="18" charset="0"/>
                          <a:ea typeface="SimSun" panose="02010600030101010101" pitchFamily="2" charset="-122"/>
                        </a:rPr>
                        <a:t>It improves detection performance of small through reducing the difference of representation of small objects with the large objects.</a:t>
                      </a:r>
                      <a:endParaRPr lang="en-IN" sz="1300" spc="-5">
                        <a:effectLst/>
                        <a:latin typeface="Times New Roman" panose="02020603050405020304" pitchFamily="18" charset="0"/>
                        <a:ea typeface="SimSun" panose="02010600030101010101" pitchFamily="2" charset="-122"/>
                      </a:endParaRP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IN" sz="1300" spc="-5">
                          <a:effectLst/>
                          <a:latin typeface="Times New Roman" panose="02020603050405020304" pitchFamily="18" charset="0"/>
                          <a:ea typeface="SimSun" panose="02010600030101010101" pitchFamily="2" charset="-122"/>
                        </a:rPr>
                        <a:t>Tsinghua-Tencent 100K benchmark and Caltech benchmark</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2880" algn="just">
                        <a:lnSpc>
                          <a:spcPct val="95000"/>
                        </a:lnSpc>
                        <a:spcAft>
                          <a:spcPts val="600"/>
                        </a:spcAft>
                        <a:tabLst>
                          <a:tab pos="182880" algn="l"/>
                        </a:tabLst>
                      </a:pPr>
                      <a:r>
                        <a:rPr lang="en-IN" sz="1300" spc="-5" dirty="0">
                          <a:effectLst/>
                          <a:latin typeface="Times New Roman" panose="02020603050405020304" pitchFamily="18" charset="0"/>
                          <a:ea typeface="SimSun" panose="02010600030101010101" pitchFamily="2" charset="-122"/>
                        </a:rPr>
                        <a:t>Tsinghua-Tencent 100K benchmark and Caltech benchmark</a:t>
                      </a:r>
                    </a:p>
                  </a:txBody>
                  <a:tcPr marL="67275" marR="6727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6528380"/>
                  </a:ext>
                </a:extLst>
              </a:tr>
            </a:tbl>
          </a:graphicData>
        </a:graphic>
      </p:graphicFrame>
    </p:spTree>
    <p:extLst>
      <p:ext uri="{BB962C8B-B14F-4D97-AF65-F5344CB8AC3E}">
        <p14:creationId xmlns:p14="http://schemas.microsoft.com/office/powerpoint/2010/main" val="13982171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1333</Words>
  <Application>Microsoft Office PowerPoint</Application>
  <PresentationFormat>On-screen Show (4:3)</PresentationFormat>
  <Paragraphs>179</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Contents:</vt:lpstr>
      <vt:lpstr>PowerPoint Presentation</vt:lpstr>
      <vt:lpstr>Project overview:</vt:lpstr>
      <vt:lpstr>Approach</vt:lpstr>
      <vt:lpstr>Flowchart</vt:lpstr>
      <vt:lpstr>Workload distribution of the team</vt:lpstr>
      <vt:lpstr>Literature Survey</vt:lpstr>
      <vt:lpstr>PowerPoint Presentation</vt:lpstr>
      <vt:lpstr>PowerPoint Presentation</vt:lpstr>
      <vt:lpstr>Detailed Design</vt:lpstr>
      <vt:lpstr>PowerPoint Presentation</vt:lpstr>
      <vt:lpstr>Result</vt:lpstr>
      <vt:lpstr>Output</vt:lpstr>
      <vt:lpstr>PowerPoint Presentation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dc:creator>
  <cp:lastModifiedBy>Darshan Parekh</cp:lastModifiedBy>
  <cp:revision>23</cp:revision>
  <dcterms:created xsi:type="dcterms:W3CDTF">2019-03-30T06:52:13Z</dcterms:created>
  <dcterms:modified xsi:type="dcterms:W3CDTF">2022-05-12T10:30:20Z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