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7" r:id="rId3"/>
    <p:sldId id="258" r:id="rId4"/>
    <p:sldId id="259" r:id="rId5"/>
    <p:sldId id="260" r:id="rId6"/>
    <p:sldId id="261" r:id="rId7"/>
    <p:sldId id="262" r:id="rId8"/>
    <p:sldId id="268"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80"/>
    <p:restoredTop sz="94599"/>
  </p:normalViewPr>
  <p:slideViewPr>
    <p:cSldViewPr snapToGrid="0">
      <p:cViewPr>
        <p:scale>
          <a:sx n="80" d="100"/>
          <a:sy n="80" d="100"/>
        </p:scale>
        <p:origin x="528" y="7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GB"/>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B97DD66-C5E8-214D-929F-64EBC94E36A6}" type="datetimeFigureOut">
              <a:rPr lang="en-US" smtClean="0"/>
              <a:t>10/4/22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D375EBDB-AA63-4E40-898E-509F7FB4F265}" type="slidenum">
              <a:rPr lang="en-US" smtClean="0"/>
              <a:t>‹#›</a:t>
            </a:fld>
            <a:endParaRPr lang="en-US"/>
          </a:p>
        </p:txBody>
      </p:sp>
    </p:spTree>
    <p:extLst>
      <p:ext uri="{BB962C8B-B14F-4D97-AF65-F5344CB8AC3E}">
        <p14:creationId xmlns:p14="http://schemas.microsoft.com/office/powerpoint/2010/main" val="2970382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B97DD66-C5E8-214D-929F-64EBC94E36A6}" type="datetimeFigureOut">
              <a:rPr lang="en-US" smtClean="0"/>
              <a:t>10/4/22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D375EBDB-AA63-4E40-898E-509F7FB4F265}" type="slidenum">
              <a:rPr lang="en-US" smtClean="0"/>
              <a:t>‹#›</a:t>
            </a:fld>
            <a:endParaRPr lang="en-US"/>
          </a:p>
        </p:txBody>
      </p:sp>
    </p:spTree>
    <p:extLst>
      <p:ext uri="{BB962C8B-B14F-4D97-AF65-F5344CB8AC3E}">
        <p14:creationId xmlns:p14="http://schemas.microsoft.com/office/powerpoint/2010/main" val="3771914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B97DD66-C5E8-214D-929F-64EBC94E36A6}" type="datetimeFigureOut">
              <a:rPr lang="en-US" smtClean="0"/>
              <a:t>10/4/22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D375EBDB-AA63-4E40-898E-509F7FB4F265}" type="slidenum">
              <a:rPr lang="en-US" smtClean="0"/>
              <a:t>‹#›</a:t>
            </a:fld>
            <a:endParaRPr lang="en-US"/>
          </a:p>
        </p:txBody>
      </p:sp>
    </p:spTree>
    <p:extLst>
      <p:ext uri="{BB962C8B-B14F-4D97-AF65-F5344CB8AC3E}">
        <p14:creationId xmlns:p14="http://schemas.microsoft.com/office/powerpoint/2010/main" val="3839282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B97DD66-C5E8-214D-929F-64EBC94E36A6}" type="datetimeFigureOut">
              <a:rPr lang="en-US" smtClean="0"/>
              <a:t>10/4/22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D375EBDB-AA63-4E40-898E-509F7FB4F265}"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270043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B97DD66-C5E8-214D-929F-64EBC94E36A6}" type="datetimeFigureOut">
              <a:rPr lang="en-US" smtClean="0"/>
              <a:t>10/4/22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D375EBDB-AA63-4E40-898E-509F7FB4F265}" type="slidenum">
              <a:rPr lang="en-US" smtClean="0"/>
              <a:t>‹#›</a:t>
            </a:fld>
            <a:endParaRPr lang="en-US"/>
          </a:p>
        </p:txBody>
      </p:sp>
    </p:spTree>
    <p:extLst>
      <p:ext uri="{BB962C8B-B14F-4D97-AF65-F5344CB8AC3E}">
        <p14:creationId xmlns:p14="http://schemas.microsoft.com/office/powerpoint/2010/main" val="658954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GB"/>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5B97DD66-C5E8-214D-929F-64EBC94E36A6}" type="datetimeFigureOut">
              <a:rPr lang="en-US" smtClean="0"/>
              <a:t>10/4/22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75EBDB-AA63-4E40-898E-509F7FB4F265}" type="slidenum">
              <a:rPr lang="en-US" smtClean="0"/>
              <a:t>‹#›</a:t>
            </a:fld>
            <a:endParaRPr lang="en-US"/>
          </a:p>
        </p:txBody>
      </p:sp>
    </p:spTree>
    <p:extLst>
      <p:ext uri="{BB962C8B-B14F-4D97-AF65-F5344CB8AC3E}">
        <p14:creationId xmlns:p14="http://schemas.microsoft.com/office/powerpoint/2010/main" val="808313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5B97DD66-C5E8-214D-929F-64EBC94E36A6}" type="datetimeFigureOut">
              <a:rPr lang="en-US" smtClean="0"/>
              <a:t>10/4/22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75EBDB-AA63-4E40-898E-509F7FB4F265}" type="slidenum">
              <a:rPr lang="en-US" smtClean="0"/>
              <a:t>‹#›</a:t>
            </a:fld>
            <a:endParaRPr lang="en-US"/>
          </a:p>
        </p:txBody>
      </p:sp>
    </p:spTree>
    <p:extLst>
      <p:ext uri="{BB962C8B-B14F-4D97-AF65-F5344CB8AC3E}">
        <p14:creationId xmlns:p14="http://schemas.microsoft.com/office/powerpoint/2010/main" val="1136339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B97DD66-C5E8-214D-929F-64EBC94E36A6}" type="datetimeFigureOut">
              <a:rPr lang="en-US" smtClean="0"/>
              <a:t>10/4/22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5EBDB-AA63-4E40-898E-509F7FB4F265}" type="slidenum">
              <a:rPr lang="en-US" smtClean="0"/>
              <a:t>‹#›</a:t>
            </a:fld>
            <a:endParaRPr lang="en-US"/>
          </a:p>
        </p:txBody>
      </p:sp>
    </p:spTree>
    <p:extLst>
      <p:ext uri="{BB962C8B-B14F-4D97-AF65-F5344CB8AC3E}">
        <p14:creationId xmlns:p14="http://schemas.microsoft.com/office/powerpoint/2010/main" val="9220248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B97DD66-C5E8-214D-929F-64EBC94E36A6}" type="datetimeFigureOut">
              <a:rPr lang="en-US" smtClean="0"/>
              <a:t>10/4/22</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375EBDB-AA63-4E40-898E-509F7FB4F265}" type="slidenum">
              <a:rPr lang="en-US" smtClean="0"/>
              <a:t>‹#›</a:t>
            </a:fld>
            <a:endParaRPr lang="en-US"/>
          </a:p>
        </p:txBody>
      </p:sp>
    </p:spTree>
    <p:extLst>
      <p:ext uri="{BB962C8B-B14F-4D97-AF65-F5344CB8AC3E}">
        <p14:creationId xmlns:p14="http://schemas.microsoft.com/office/powerpoint/2010/main" val="1654343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B97DD66-C5E8-214D-929F-64EBC94E36A6}" type="datetimeFigureOut">
              <a:rPr lang="en-US" smtClean="0"/>
              <a:t>10/4/22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5EBDB-AA63-4E40-898E-509F7FB4F265}" type="slidenum">
              <a:rPr lang="en-US" smtClean="0"/>
              <a:t>‹#›</a:t>
            </a:fld>
            <a:endParaRPr lang="en-US"/>
          </a:p>
        </p:txBody>
      </p:sp>
    </p:spTree>
    <p:extLst>
      <p:ext uri="{BB962C8B-B14F-4D97-AF65-F5344CB8AC3E}">
        <p14:creationId xmlns:p14="http://schemas.microsoft.com/office/powerpoint/2010/main" val="2963586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GB"/>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B97DD66-C5E8-214D-929F-64EBC94E36A6}" type="datetimeFigureOut">
              <a:rPr lang="en-US" smtClean="0"/>
              <a:t>10/4/22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D375EBDB-AA63-4E40-898E-509F7FB4F265}" type="slidenum">
              <a:rPr lang="en-US" smtClean="0"/>
              <a:t>‹#›</a:t>
            </a:fld>
            <a:endParaRPr lang="en-US"/>
          </a:p>
        </p:txBody>
      </p:sp>
    </p:spTree>
    <p:extLst>
      <p:ext uri="{BB962C8B-B14F-4D97-AF65-F5344CB8AC3E}">
        <p14:creationId xmlns:p14="http://schemas.microsoft.com/office/powerpoint/2010/main" val="1757118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B97DD66-C5E8-214D-929F-64EBC94E36A6}" type="datetimeFigureOut">
              <a:rPr lang="en-US" smtClean="0"/>
              <a:t>10/4/22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75EBDB-AA63-4E40-898E-509F7FB4F265}" type="slidenum">
              <a:rPr lang="en-US" smtClean="0"/>
              <a:t>‹#›</a:t>
            </a:fld>
            <a:endParaRPr lang="en-US"/>
          </a:p>
        </p:txBody>
      </p:sp>
    </p:spTree>
    <p:extLst>
      <p:ext uri="{BB962C8B-B14F-4D97-AF65-F5344CB8AC3E}">
        <p14:creationId xmlns:p14="http://schemas.microsoft.com/office/powerpoint/2010/main" val="4058897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GB"/>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B97DD66-C5E8-214D-929F-64EBC94E36A6}" type="datetimeFigureOut">
              <a:rPr lang="en-US" smtClean="0"/>
              <a:t>10/4/22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75EBDB-AA63-4E40-898E-509F7FB4F265}" type="slidenum">
              <a:rPr lang="en-US" smtClean="0"/>
              <a:t>‹#›</a:t>
            </a:fld>
            <a:endParaRPr lang="en-US"/>
          </a:p>
        </p:txBody>
      </p:sp>
    </p:spTree>
    <p:extLst>
      <p:ext uri="{BB962C8B-B14F-4D97-AF65-F5344CB8AC3E}">
        <p14:creationId xmlns:p14="http://schemas.microsoft.com/office/powerpoint/2010/main" val="1936745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B97DD66-C5E8-214D-929F-64EBC94E36A6}" type="datetimeFigureOut">
              <a:rPr lang="en-US" smtClean="0"/>
              <a:t>10/4/22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75EBDB-AA63-4E40-898E-509F7FB4F265}" type="slidenum">
              <a:rPr lang="en-US" smtClean="0"/>
              <a:t>‹#›</a:t>
            </a:fld>
            <a:endParaRPr lang="en-US"/>
          </a:p>
        </p:txBody>
      </p:sp>
    </p:spTree>
    <p:extLst>
      <p:ext uri="{BB962C8B-B14F-4D97-AF65-F5344CB8AC3E}">
        <p14:creationId xmlns:p14="http://schemas.microsoft.com/office/powerpoint/2010/main" val="41664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B97DD66-C5E8-214D-929F-64EBC94E36A6}" type="datetimeFigureOut">
              <a:rPr lang="en-US" smtClean="0"/>
              <a:t>10/4/22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75EBDB-AA63-4E40-898E-509F7FB4F265}" type="slidenum">
              <a:rPr lang="en-US" smtClean="0"/>
              <a:t>‹#›</a:t>
            </a:fld>
            <a:endParaRPr lang="en-US"/>
          </a:p>
        </p:txBody>
      </p:sp>
    </p:spTree>
    <p:extLst>
      <p:ext uri="{BB962C8B-B14F-4D97-AF65-F5344CB8AC3E}">
        <p14:creationId xmlns:p14="http://schemas.microsoft.com/office/powerpoint/2010/main" val="781568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B97DD66-C5E8-214D-929F-64EBC94E36A6}" type="datetimeFigureOut">
              <a:rPr lang="en-US" smtClean="0"/>
              <a:t>10/4/22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75EBDB-AA63-4E40-898E-509F7FB4F265}" type="slidenum">
              <a:rPr lang="en-US" smtClean="0"/>
              <a:t>‹#›</a:t>
            </a:fld>
            <a:endParaRPr lang="en-US"/>
          </a:p>
        </p:txBody>
      </p:sp>
    </p:spTree>
    <p:extLst>
      <p:ext uri="{BB962C8B-B14F-4D97-AF65-F5344CB8AC3E}">
        <p14:creationId xmlns:p14="http://schemas.microsoft.com/office/powerpoint/2010/main" val="564879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GB"/>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B97DD66-C5E8-214D-929F-64EBC94E36A6}" type="datetimeFigureOut">
              <a:rPr lang="en-US" smtClean="0"/>
              <a:t>10/4/22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75EBDB-AA63-4E40-898E-509F7FB4F265}" type="slidenum">
              <a:rPr lang="en-US" smtClean="0"/>
              <a:t>‹#›</a:t>
            </a:fld>
            <a:endParaRPr lang="en-US"/>
          </a:p>
        </p:txBody>
      </p:sp>
    </p:spTree>
    <p:extLst>
      <p:ext uri="{BB962C8B-B14F-4D97-AF65-F5344CB8AC3E}">
        <p14:creationId xmlns:p14="http://schemas.microsoft.com/office/powerpoint/2010/main" val="1234666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97DD66-C5E8-214D-929F-64EBC94E36A6}" type="datetimeFigureOut">
              <a:rPr lang="en-US" smtClean="0"/>
              <a:t>10/4/22</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375EBDB-AA63-4E40-898E-509F7FB4F265}" type="slidenum">
              <a:rPr lang="en-US" smtClean="0"/>
              <a:t>‹#›</a:t>
            </a:fld>
            <a:endParaRPr lang="en-US"/>
          </a:p>
        </p:txBody>
      </p:sp>
    </p:spTree>
    <p:extLst>
      <p:ext uri="{BB962C8B-B14F-4D97-AF65-F5344CB8AC3E}">
        <p14:creationId xmlns:p14="http://schemas.microsoft.com/office/powerpoint/2010/main" val="42102965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87631-A273-771A-57DB-2A8465031E92}"/>
              </a:ext>
            </a:extLst>
          </p:cNvPr>
          <p:cNvSpPr>
            <a:spLocks noGrp="1"/>
          </p:cNvSpPr>
          <p:nvPr>
            <p:ph type="ctrTitle"/>
          </p:nvPr>
        </p:nvSpPr>
        <p:spPr/>
        <p:txBody>
          <a:bodyPr/>
          <a:lstStyle/>
          <a:p>
            <a:r>
              <a:rPr lang="en-IN" sz="3200" b="0" i="1" dirty="0">
                <a:effectLst/>
                <a:latin typeface="Roboto" panose="020F0502020204030204" pitchFamily="34" charset="0"/>
              </a:rPr>
              <a:t>Prediction of LC50 value using Quantitative structure activity relationship models (QSAR models) </a:t>
            </a:r>
            <a:endParaRPr lang="en-US" sz="3200" dirty="0"/>
          </a:p>
        </p:txBody>
      </p:sp>
      <p:sp>
        <p:nvSpPr>
          <p:cNvPr id="3" name="Subtitle 2">
            <a:extLst>
              <a:ext uri="{FF2B5EF4-FFF2-40B4-BE49-F238E27FC236}">
                <a16:creationId xmlns:a16="http://schemas.microsoft.com/office/drawing/2014/main" id="{8E001887-A7BE-3BBF-139D-894D72C16901}"/>
              </a:ext>
            </a:extLst>
          </p:cNvPr>
          <p:cNvSpPr>
            <a:spLocks noGrp="1"/>
          </p:cNvSpPr>
          <p:nvPr>
            <p:ph type="subTitle" idx="1"/>
          </p:nvPr>
        </p:nvSpPr>
        <p:spPr>
          <a:xfrm>
            <a:off x="11042508" y="0"/>
            <a:ext cx="1149492" cy="342853"/>
          </a:xfrm>
        </p:spPr>
        <p:txBody>
          <a:bodyPr>
            <a:normAutofit lnSpcReduction="10000"/>
          </a:bodyPr>
          <a:lstStyle/>
          <a:p>
            <a:r>
              <a:rPr lang="en-US" dirty="0"/>
              <a:t>iNeuron</a:t>
            </a:r>
          </a:p>
        </p:txBody>
      </p:sp>
      <p:sp>
        <p:nvSpPr>
          <p:cNvPr id="4" name="Subtitle 2">
            <a:extLst>
              <a:ext uri="{FF2B5EF4-FFF2-40B4-BE49-F238E27FC236}">
                <a16:creationId xmlns:a16="http://schemas.microsoft.com/office/drawing/2014/main" id="{90146B5C-716E-6E85-E447-06DE86DFE2FA}"/>
              </a:ext>
            </a:extLst>
          </p:cNvPr>
          <p:cNvSpPr txBox="1">
            <a:spLocks/>
          </p:cNvSpPr>
          <p:nvPr/>
        </p:nvSpPr>
        <p:spPr>
          <a:xfrm>
            <a:off x="4796853" y="6427704"/>
            <a:ext cx="2141340" cy="430296"/>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Darshan Satone</a:t>
            </a:r>
          </a:p>
        </p:txBody>
      </p:sp>
    </p:spTree>
    <p:extLst>
      <p:ext uri="{BB962C8B-B14F-4D97-AF65-F5344CB8AC3E}">
        <p14:creationId xmlns:p14="http://schemas.microsoft.com/office/powerpoint/2010/main" val="3088640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640DE-5B33-5351-AF42-6273A999695F}"/>
              </a:ext>
            </a:extLst>
          </p:cNvPr>
          <p:cNvSpPr>
            <a:spLocks noGrp="1"/>
          </p:cNvSpPr>
          <p:nvPr>
            <p:ph type="title"/>
          </p:nvPr>
        </p:nvSpPr>
        <p:spPr/>
        <p:txBody>
          <a:bodyPr/>
          <a:lstStyle/>
          <a:p>
            <a:r>
              <a:rPr lang="en-US" dirty="0"/>
              <a:t>Multiple Linear Regression</a:t>
            </a:r>
          </a:p>
        </p:txBody>
      </p:sp>
      <p:pic>
        <p:nvPicPr>
          <p:cNvPr id="5" name="Picture 4">
            <a:extLst>
              <a:ext uri="{FF2B5EF4-FFF2-40B4-BE49-F238E27FC236}">
                <a16:creationId xmlns:a16="http://schemas.microsoft.com/office/drawing/2014/main" id="{610699D9-6430-936B-C84A-32533AF81769}"/>
              </a:ext>
            </a:extLst>
          </p:cNvPr>
          <p:cNvPicPr>
            <a:picLocks noChangeAspect="1"/>
          </p:cNvPicPr>
          <p:nvPr/>
        </p:nvPicPr>
        <p:blipFill>
          <a:blip r:embed="rId2"/>
          <a:stretch>
            <a:fillRect/>
          </a:stretch>
        </p:blipFill>
        <p:spPr>
          <a:xfrm>
            <a:off x="180976" y="2099585"/>
            <a:ext cx="4198520" cy="3124200"/>
          </a:xfrm>
          <a:prstGeom prst="rect">
            <a:avLst/>
          </a:prstGeom>
        </p:spPr>
      </p:pic>
      <p:pic>
        <p:nvPicPr>
          <p:cNvPr id="7" name="Picture 6">
            <a:extLst>
              <a:ext uri="{FF2B5EF4-FFF2-40B4-BE49-F238E27FC236}">
                <a16:creationId xmlns:a16="http://schemas.microsoft.com/office/drawing/2014/main" id="{06115FD8-5E72-DE52-940B-C5CDE0C0E4D7}"/>
              </a:ext>
            </a:extLst>
          </p:cNvPr>
          <p:cNvPicPr>
            <a:picLocks noChangeAspect="1"/>
          </p:cNvPicPr>
          <p:nvPr/>
        </p:nvPicPr>
        <p:blipFill>
          <a:blip r:embed="rId3"/>
          <a:stretch>
            <a:fillRect/>
          </a:stretch>
        </p:blipFill>
        <p:spPr>
          <a:xfrm>
            <a:off x="180975" y="5825680"/>
            <a:ext cx="6286500" cy="495300"/>
          </a:xfrm>
          <a:prstGeom prst="rect">
            <a:avLst/>
          </a:prstGeom>
        </p:spPr>
      </p:pic>
      <p:pic>
        <p:nvPicPr>
          <p:cNvPr id="9" name="Picture 8">
            <a:extLst>
              <a:ext uri="{FF2B5EF4-FFF2-40B4-BE49-F238E27FC236}">
                <a16:creationId xmlns:a16="http://schemas.microsoft.com/office/drawing/2014/main" id="{892AD098-985E-726D-944C-6B84CFB09F66}"/>
              </a:ext>
            </a:extLst>
          </p:cNvPr>
          <p:cNvPicPr>
            <a:picLocks noChangeAspect="1"/>
          </p:cNvPicPr>
          <p:nvPr/>
        </p:nvPicPr>
        <p:blipFill>
          <a:blip r:embed="rId4"/>
          <a:stretch>
            <a:fillRect/>
          </a:stretch>
        </p:blipFill>
        <p:spPr>
          <a:xfrm>
            <a:off x="180974" y="5225452"/>
            <a:ext cx="6286499" cy="609600"/>
          </a:xfrm>
          <a:prstGeom prst="rect">
            <a:avLst/>
          </a:prstGeom>
        </p:spPr>
      </p:pic>
      <p:pic>
        <p:nvPicPr>
          <p:cNvPr id="11" name="Picture 10">
            <a:extLst>
              <a:ext uri="{FF2B5EF4-FFF2-40B4-BE49-F238E27FC236}">
                <a16:creationId xmlns:a16="http://schemas.microsoft.com/office/drawing/2014/main" id="{1218DFDF-5C04-ABE1-7803-27948738633C}"/>
              </a:ext>
            </a:extLst>
          </p:cNvPr>
          <p:cNvPicPr>
            <a:picLocks noChangeAspect="1"/>
          </p:cNvPicPr>
          <p:nvPr/>
        </p:nvPicPr>
        <p:blipFill>
          <a:blip r:embed="rId5"/>
          <a:stretch>
            <a:fillRect/>
          </a:stretch>
        </p:blipFill>
        <p:spPr>
          <a:xfrm>
            <a:off x="4379497" y="2101251"/>
            <a:ext cx="5914686" cy="3124201"/>
          </a:xfrm>
          <a:prstGeom prst="rect">
            <a:avLst/>
          </a:prstGeom>
        </p:spPr>
      </p:pic>
    </p:spTree>
    <p:extLst>
      <p:ext uri="{BB962C8B-B14F-4D97-AF65-F5344CB8AC3E}">
        <p14:creationId xmlns:p14="http://schemas.microsoft.com/office/powerpoint/2010/main" val="3698010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1F949-EC88-FC0A-CDA1-D3271B5F0F90}"/>
              </a:ext>
            </a:extLst>
          </p:cNvPr>
          <p:cNvSpPr>
            <a:spLocks noGrp="1"/>
          </p:cNvSpPr>
          <p:nvPr>
            <p:ph type="title"/>
          </p:nvPr>
        </p:nvSpPr>
        <p:spPr/>
        <p:txBody>
          <a:bodyPr/>
          <a:lstStyle/>
          <a:p>
            <a:r>
              <a:rPr lang="en-US" dirty="0"/>
              <a:t>xgboost</a:t>
            </a:r>
          </a:p>
        </p:txBody>
      </p:sp>
      <p:pic>
        <p:nvPicPr>
          <p:cNvPr id="5" name="Picture 4">
            <a:extLst>
              <a:ext uri="{FF2B5EF4-FFF2-40B4-BE49-F238E27FC236}">
                <a16:creationId xmlns:a16="http://schemas.microsoft.com/office/drawing/2014/main" id="{F87A8F0F-465A-1925-141D-98966A62AE8F}"/>
              </a:ext>
            </a:extLst>
          </p:cNvPr>
          <p:cNvPicPr>
            <a:picLocks noChangeAspect="1"/>
          </p:cNvPicPr>
          <p:nvPr/>
        </p:nvPicPr>
        <p:blipFill>
          <a:blip r:embed="rId2"/>
          <a:stretch>
            <a:fillRect/>
          </a:stretch>
        </p:blipFill>
        <p:spPr>
          <a:xfrm>
            <a:off x="806450" y="5600699"/>
            <a:ext cx="6121400" cy="673100"/>
          </a:xfrm>
          <a:prstGeom prst="rect">
            <a:avLst/>
          </a:prstGeom>
        </p:spPr>
      </p:pic>
      <p:pic>
        <p:nvPicPr>
          <p:cNvPr id="7" name="Picture 6">
            <a:extLst>
              <a:ext uri="{FF2B5EF4-FFF2-40B4-BE49-F238E27FC236}">
                <a16:creationId xmlns:a16="http://schemas.microsoft.com/office/drawing/2014/main" id="{476DD64B-A0DD-FE91-D1DB-B01AAFD246C9}"/>
              </a:ext>
            </a:extLst>
          </p:cNvPr>
          <p:cNvPicPr>
            <a:picLocks noChangeAspect="1"/>
          </p:cNvPicPr>
          <p:nvPr/>
        </p:nvPicPr>
        <p:blipFill>
          <a:blip r:embed="rId3"/>
          <a:stretch>
            <a:fillRect/>
          </a:stretch>
        </p:blipFill>
        <p:spPr>
          <a:xfrm>
            <a:off x="806450" y="2126196"/>
            <a:ext cx="9487732" cy="3474503"/>
          </a:xfrm>
          <a:prstGeom prst="rect">
            <a:avLst/>
          </a:prstGeom>
        </p:spPr>
      </p:pic>
    </p:spTree>
    <p:extLst>
      <p:ext uri="{BB962C8B-B14F-4D97-AF65-F5344CB8AC3E}">
        <p14:creationId xmlns:p14="http://schemas.microsoft.com/office/powerpoint/2010/main" val="760065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14900-54B9-8151-18F7-ACCD075CDE0D}"/>
              </a:ext>
            </a:extLst>
          </p:cNvPr>
          <p:cNvSpPr>
            <a:spLocks noGrp="1"/>
          </p:cNvSpPr>
          <p:nvPr>
            <p:ph type="title"/>
          </p:nvPr>
        </p:nvSpPr>
        <p:spPr/>
        <p:txBody>
          <a:bodyPr/>
          <a:lstStyle/>
          <a:p>
            <a:r>
              <a:rPr lang="en-US" dirty="0"/>
              <a:t>Random Forest Regressor Model</a:t>
            </a:r>
          </a:p>
        </p:txBody>
      </p:sp>
      <p:pic>
        <p:nvPicPr>
          <p:cNvPr id="5" name="Picture 4">
            <a:extLst>
              <a:ext uri="{FF2B5EF4-FFF2-40B4-BE49-F238E27FC236}">
                <a16:creationId xmlns:a16="http://schemas.microsoft.com/office/drawing/2014/main" id="{A1BEDF2E-25B6-90D8-AF16-8EE7A822C0F6}"/>
              </a:ext>
            </a:extLst>
          </p:cNvPr>
          <p:cNvPicPr>
            <a:picLocks noChangeAspect="1"/>
          </p:cNvPicPr>
          <p:nvPr/>
        </p:nvPicPr>
        <p:blipFill>
          <a:blip r:embed="rId2"/>
          <a:stretch>
            <a:fillRect/>
          </a:stretch>
        </p:blipFill>
        <p:spPr>
          <a:xfrm>
            <a:off x="680321" y="5556995"/>
            <a:ext cx="6235700" cy="444500"/>
          </a:xfrm>
          <a:prstGeom prst="rect">
            <a:avLst/>
          </a:prstGeom>
        </p:spPr>
      </p:pic>
      <p:pic>
        <p:nvPicPr>
          <p:cNvPr id="7" name="Picture 6">
            <a:extLst>
              <a:ext uri="{FF2B5EF4-FFF2-40B4-BE49-F238E27FC236}">
                <a16:creationId xmlns:a16="http://schemas.microsoft.com/office/drawing/2014/main" id="{624C9D80-9762-6505-5459-9A3D30FE4A56}"/>
              </a:ext>
            </a:extLst>
          </p:cNvPr>
          <p:cNvPicPr>
            <a:picLocks noChangeAspect="1"/>
          </p:cNvPicPr>
          <p:nvPr/>
        </p:nvPicPr>
        <p:blipFill>
          <a:blip r:embed="rId3"/>
          <a:stretch>
            <a:fillRect/>
          </a:stretch>
        </p:blipFill>
        <p:spPr>
          <a:xfrm>
            <a:off x="680321" y="6001495"/>
            <a:ext cx="6235700" cy="609600"/>
          </a:xfrm>
          <a:prstGeom prst="rect">
            <a:avLst/>
          </a:prstGeom>
        </p:spPr>
      </p:pic>
      <p:pic>
        <p:nvPicPr>
          <p:cNvPr id="9" name="Picture 8">
            <a:extLst>
              <a:ext uri="{FF2B5EF4-FFF2-40B4-BE49-F238E27FC236}">
                <a16:creationId xmlns:a16="http://schemas.microsoft.com/office/drawing/2014/main" id="{7DAFB11C-733D-ED9B-992F-2E2DCBD16577}"/>
              </a:ext>
            </a:extLst>
          </p:cNvPr>
          <p:cNvPicPr>
            <a:picLocks noChangeAspect="1"/>
          </p:cNvPicPr>
          <p:nvPr/>
        </p:nvPicPr>
        <p:blipFill>
          <a:blip r:embed="rId4"/>
          <a:stretch>
            <a:fillRect/>
          </a:stretch>
        </p:blipFill>
        <p:spPr>
          <a:xfrm>
            <a:off x="680320" y="2110799"/>
            <a:ext cx="9613861" cy="3454135"/>
          </a:xfrm>
          <a:prstGeom prst="rect">
            <a:avLst/>
          </a:prstGeom>
        </p:spPr>
      </p:pic>
    </p:spTree>
    <p:extLst>
      <p:ext uri="{BB962C8B-B14F-4D97-AF65-F5344CB8AC3E}">
        <p14:creationId xmlns:p14="http://schemas.microsoft.com/office/powerpoint/2010/main" val="2795852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EF3DE-5892-8967-0AC9-52C95BEE64F7}"/>
              </a:ext>
            </a:extLst>
          </p:cNvPr>
          <p:cNvSpPr>
            <a:spLocks noGrp="1"/>
          </p:cNvSpPr>
          <p:nvPr>
            <p:ph type="title"/>
          </p:nvPr>
        </p:nvSpPr>
        <p:spPr/>
        <p:txBody>
          <a:bodyPr/>
          <a:lstStyle/>
          <a:p>
            <a:r>
              <a:rPr lang="en-US" dirty="0"/>
              <a:t>Conclusion</a:t>
            </a:r>
          </a:p>
        </p:txBody>
      </p:sp>
      <p:sp>
        <p:nvSpPr>
          <p:cNvPr id="7" name="TextBox 6">
            <a:extLst>
              <a:ext uri="{FF2B5EF4-FFF2-40B4-BE49-F238E27FC236}">
                <a16:creationId xmlns:a16="http://schemas.microsoft.com/office/drawing/2014/main" id="{7147822D-2028-7874-B510-99B2A0D59FFF}"/>
              </a:ext>
            </a:extLst>
          </p:cNvPr>
          <p:cNvSpPr txBox="1"/>
          <p:nvPr/>
        </p:nvSpPr>
        <p:spPr>
          <a:xfrm>
            <a:off x="632194" y="2328009"/>
            <a:ext cx="9661987" cy="3754874"/>
          </a:xfrm>
          <a:prstGeom prst="rect">
            <a:avLst/>
          </a:prstGeom>
          <a:noFill/>
        </p:spPr>
        <p:txBody>
          <a:bodyPr wrap="square" rtlCol="0">
            <a:spAutoFit/>
          </a:bodyPr>
          <a:lstStyle/>
          <a:p>
            <a:r>
              <a:rPr kumimoji="0" lang="en-US" altLang="en-US" sz="2000" b="0" i="0" u="none" strike="noStrike" cap="none" normalizeH="0" baseline="0" dirty="0">
                <a:ln>
                  <a:noFill/>
                </a:ln>
                <a:solidFill>
                  <a:srgbClr val="202124"/>
                </a:solidFill>
                <a:effectLst/>
                <a:latin typeface="inherit" charset="0"/>
                <a:ea typeface="Times New Roman" panose="02020603050405020304" pitchFamily="18" charset="0"/>
              </a:rPr>
              <a:t>The architecture that has behaved best is the third, firstly having fewer parameters than architecture two, this being positive for running it on Arduino and achieving better results than it.</a:t>
            </a:r>
          </a:p>
          <a:p>
            <a:r>
              <a:rPr kumimoji="0" lang="en-US" altLang="en-US" sz="2000" b="0" i="0" u="none" strike="noStrike" cap="none" normalizeH="0" baseline="0" dirty="0">
                <a:ln>
                  <a:noFill/>
                </a:ln>
                <a:solidFill>
                  <a:srgbClr val="202124"/>
                </a:solidFill>
                <a:effectLst/>
                <a:latin typeface="inherit" charset="0"/>
                <a:ea typeface="Times New Roman" panose="02020603050405020304" pitchFamily="18" charset="0"/>
              </a:rPr>
              <a:t> In the case of architecture one, because it is simpler, it obtains fewer results. Importance of Early Stopping: For the specific case of architecture 3, it was noted that when running 20,000 epochs, a regression coefficient of 0.67 was achieved, however, when implementing an early stopping of 700 epochs, it is possible to appreciate that the mean square error is 0.88 being lower than the other that obtained a valuation of 1.42, that is why although the regression coefficient is further from the ideal value (one) the range of error that includes the valuation is smaller, and it is a point in favor in decision-making in something as important as the determination of toxicity in fish.</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2622464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1DFA3-56AB-9F0A-14F9-B575E8235992}"/>
              </a:ext>
            </a:extLst>
          </p:cNvPr>
          <p:cNvSpPr>
            <a:spLocks noGrp="1"/>
          </p:cNvSpPr>
          <p:nvPr>
            <p:ph type="title"/>
          </p:nvPr>
        </p:nvSpPr>
        <p:spPr/>
        <p:txBody>
          <a:bodyPr/>
          <a:lstStyle/>
          <a:p>
            <a:r>
              <a:rPr lang="en-US" dirty="0"/>
              <a:t>Project Detail</a:t>
            </a:r>
          </a:p>
        </p:txBody>
      </p:sp>
      <p:graphicFrame>
        <p:nvGraphicFramePr>
          <p:cNvPr id="4" name="Table 4">
            <a:extLst>
              <a:ext uri="{FF2B5EF4-FFF2-40B4-BE49-F238E27FC236}">
                <a16:creationId xmlns:a16="http://schemas.microsoft.com/office/drawing/2014/main" id="{9ED674E7-6010-5984-8A14-AC2598210207}"/>
              </a:ext>
            </a:extLst>
          </p:cNvPr>
          <p:cNvGraphicFramePr>
            <a:graphicFrameLocks noGrp="1"/>
          </p:cNvGraphicFramePr>
          <p:nvPr>
            <p:ph idx="1"/>
            <p:extLst>
              <p:ext uri="{D42A27DB-BD31-4B8C-83A1-F6EECF244321}">
                <p14:modId xmlns:p14="http://schemas.microsoft.com/office/powerpoint/2010/main" val="1534449085"/>
              </p:ext>
            </p:extLst>
          </p:nvPr>
        </p:nvGraphicFramePr>
        <p:xfrm>
          <a:off x="681038" y="3048000"/>
          <a:ext cx="9613900" cy="2219960"/>
        </p:xfrm>
        <a:graphic>
          <a:graphicData uri="http://schemas.openxmlformats.org/drawingml/2006/table">
            <a:tbl>
              <a:tblPr firstRow="1" bandRow="1">
                <a:tableStyleId>{5C22544A-7EE6-4342-B048-85BDC9FD1C3A}</a:tableStyleId>
              </a:tblPr>
              <a:tblGrid>
                <a:gridCol w="4806950">
                  <a:extLst>
                    <a:ext uri="{9D8B030D-6E8A-4147-A177-3AD203B41FA5}">
                      <a16:colId xmlns:a16="http://schemas.microsoft.com/office/drawing/2014/main" val="1195645527"/>
                    </a:ext>
                  </a:extLst>
                </a:gridCol>
                <a:gridCol w="4806950">
                  <a:extLst>
                    <a:ext uri="{9D8B030D-6E8A-4147-A177-3AD203B41FA5}">
                      <a16:colId xmlns:a16="http://schemas.microsoft.com/office/drawing/2014/main" val="1133808382"/>
                    </a:ext>
                  </a:extLst>
                </a:gridCol>
              </a:tblGrid>
              <a:tr h="370840">
                <a:tc>
                  <a:txBody>
                    <a:bodyPr/>
                    <a:lstStyle/>
                    <a:p>
                      <a:pPr algn="r"/>
                      <a:r>
                        <a:rPr lang="en-US" dirty="0"/>
                        <a:t>Project Title</a:t>
                      </a:r>
                    </a:p>
                  </a:txBody>
                  <a:tcPr/>
                </a:tc>
                <a:tc>
                  <a:txBody>
                    <a:bodyPr/>
                    <a:lstStyle/>
                    <a:p>
                      <a:r>
                        <a:rPr lang="en-IN" sz="1800" b="0" i="1" dirty="0">
                          <a:effectLst/>
                          <a:latin typeface="Roboto" panose="020F0502020204030204" pitchFamily="34" charset="0"/>
                        </a:rPr>
                        <a:t>QSAR models – Analysis</a:t>
                      </a:r>
                      <a:endParaRPr lang="en-US" dirty="0"/>
                    </a:p>
                  </a:txBody>
                  <a:tcPr/>
                </a:tc>
                <a:extLst>
                  <a:ext uri="{0D108BD9-81ED-4DB2-BD59-A6C34878D82A}">
                    <a16:rowId xmlns:a16="http://schemas.microsoft.com/office/drawing/2014/main" val="3895538748"/>
                  </a:ext>
                </a:extLst>
              </a:tr>
              <a:tr h="370840">
                <a:tc>
                  <a:txBody>
                    <a:bodyPr/>
                    <a:lstStyle/>
                    <a:p>
                      <a:pPr algn="r"/>
                      <a:r>
                        <a:rPr lang="en-US" dirty="0"/>
                        <a:t>Technology</a:t>
                      </a:r>
                    </a:p>
                  </a:txBody>
                  <a:tcPr/>
                </a:tc>
                <a:tc>
                  <a:txBody>
                    <a:bodyPr/>
                    <a:lstStyle/>
                    <a:p>
                      <a:r>
                        <a:rPr lang="en-US" dirty="0"/>
                        <a:t>Machine Learning</a:t>
                      </a:r>
                    </a:p>
                  </a:txBody>
                  <a:tcPr/>
                </a:tc>
                <a:extLst>
                  <a:ext uri="{0D108BD9-81ED-4DB2-BD59-A6C34878D82A}">
                    <a16:rowId xmlns:a16="http://schemas.microsoft.com/office/drawing/2014/main" val="1230424709"/>
                  </a:ext>
                </a:extLst>
              </a:tr>
              <a:tr h="370840">
                <a:tc>
                  <a:txBody>
                    <a:bodyPr/>
                    <a:lstStyle/>
                    <a:p>
                      <a:pPr algn="r"/>
                      <a:r>
                        <a:rPr lang="en-US" dirty="0"/>
                        <a:t>Domain</a:t>
                      </a:r>
                    </a:p>
                  </a:txBody>
                  <a:tcPr/>
                </a:tc>
                <a:tc>
                  <a:txBody>
                    <a:bodyPr/>
                    <a:lstStyle/>
                    <a:p>
                      <a:r>
                        <a:rPr lang="en-US" dirty="0"/>
                        <a:t>Chemical</a:t>
                      </a:r>
                    </a:p>
                  </a:txBody>
                  <a:tcPr/>
                </a:tc>
                <a:extLst>
                  <a:ext uri="{0D108BD9-81ED-4DB2-BD59-A6C34878D82A}">
                    <a16:rowId xmlns:a16="http://schemas.microsoft.com/office/drawing/2014/main" val="1328871861"/>
                  </a:ext>
                </a:extLst>
              </a:tr>
              <a:tr h="370840">
                <a:tc>
                  <a:txBody>
                    <a:bodyPr/>
                    <a:lstStyle/>
                    <a:p>
                      <a:pPr algn="r"/>
                      <a:r>
                        <a:rPr lang="en-US" dirty="0"/>
                        <a:t>Project Difficulty Level </a:t>
                      </a:r>
                    </a:p>
                  </a:txBody>
                  <a:tcPr/>
                </a:tc>
                <a:tc>
                  <a:txBody>
                    <a:bodyPr/>
                    <a:lstStyle/>
                    <a:p>
                      <a:r>
                        <a:rPr lang="en-US" dirty="0"/>
                        <a:t>Intermediate</a:t>
                      </a:r>
                    </a:p>
                  </a:txBody>
                  <a:tcPr/>
                </a:tc>
                <a:extLst>
                  <a:ext uri="{0D108BD9-81ED-4DB2-BD59-A6C34878D82A}">
                    <a16:rowId xmlns:a16="http://schemas.microsoft.com/office/drawing/2014/main" val="1965504984"/>
                  </a:ext>
                </a:extLst>
              </a:tr>
              <a:tr h="370840">
                <a:tc>
                  <a:txBody>
                    <a:bodyPr/>
                    <a:lstStyle/>
                    <a:p>
                      <a:pPr algn="r"/>
                      <a:r>
                        <a:rPr lang="en-US" dirty="0"/>
                        <a:t>Programming Language</a:t>
                      </a:r>
                    </a:p>
                  </a:txBody>
                  <a:tcPr/>
                </a:tc>
                <a:tc>
                  <a:txBody>
                    <a:bodyPr/>
                    <a:lstStyle/>
                    <a:p>
                      <a:r>
                        <a:rPr lang="en-US" dirty="0"/>
                        <a:t>Python</a:t>
                      </a:r>
                    </a:p>
                  </a:txBody>
                  <a:tcPr/>
                </a:tc>
                <a:extLst>
                  <a:ext uri="{0D108BD9-81ED-4DB2-BD59-A6C34878D82A}">
                    <a16:rowId xmlns:a16="http://schemas.microsoft.com/office/drawing/2014/main" val="1943954199"/>
                  </a:ext>
                </a:extLst>
              </a:tr>
              <a:tr h="0">
                <a:tc>
                  <a:txBody>
                    <a:bodyPr/>
                    <a:lstStyle/>
                    <a:p>
                      <a:pPr algn="r"/>
                      <a:r>
                        <a:rPr lang="en-US" dirty="0"/>
                        <a:t>Tools Used</a:t>
                      </a:r>
                    </a:p>
                  </a:txBody>
                  <a:tcPr/>
                </a:tc>
                <a:tc>
                  <a:txBody>
                    <a:bodyPr/>
                    <a:lstStyle/>
                    <a:p>
                      <a:r>
                        <a:rPr lang="en-US" u="none" dirty="0"/>
                        <a:t>Jyputer Notebook, MS-Excel</a:t>
                      </a:r>
                      <a:r>
                        <a:rPr lang="en-US" u="sng" dirty="0"/>
                        <a:t> </a:t>
                      </a:r>
                      <a:endParaRPr lang="en-US" dirty="0"/>
                    </a:p>
                  </a:txBody>
                  <a:tcPr/>
                </a:tc>
                <a:extLst>
                  <a:ext uri="{0D108BD9-81ED-4DB2-BD59-A6C34878D82A}">
                    <a16:rowId xmlns:a16="http://schemas.microsoft.com/office/drawing/2014/main" val="13247766"/>
                  </a:ext>
                </a:extLst>
              </a:tr>
            </a:tbl>
          </a:graphicData>
        </a:graphic>
      </p:graphicFrame>
    </p:spTree>
    <p:extLst>
      <p:ext uri="{BB962C8B-B14F-4D97-AF65-F5344CB8AC3E}">
        <p14:creationId xmlns:p14="http://schemas.microsoft.com/office/powerpoint/2010/main" val="3522090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2130E-26A5-DDF6-6BBE-D45FA94F8748}"/>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92AB0160-25F8-6211-B0F3-6FA857A0B38F}"/>
              </a:ext>
            </a:extLst>
          </p:cNvPr>
          <p:cNvSpPr>
            <a:spLocks noGrp="1"/>
          </p:cNvSpPr>
          <p:nvPr>
            <p:ph idx="1"/>
          </p:nvPr>
        </p:nvSpPr>
        <p:spPr>
          <a:xfrm>
            <a:off x="680321" y="2865193"/>
            <a:ext cx="9613861" cy="2458647"/>
          </a:xfrm>
        </p:spPr>
        <p:txBody>
          <a:bodyPr/>
          <a:lstStyle/>
          <a:p>
            <a:pPr marL="0" indent="0" algn="ctr">
              <a:buNone/>
            </a:pPr>
            <a:r>
              <a:rPr lang="en-IN" sz="2800" dirty="0">
                <a:effectLst/>
                <a:latin typeface="Calibri" panose="020F0502020204030204" pitchFamily="34" charset="0"/>
              </a:rPr>
              <a:t>The goal of this project is to predict quantitative structure activity relationship with toxicity level. To build the project we have used the scientific dataset containing 6 attributes (molecular descriptors) of 908 chemicals used to predict quantitative acute aquatic toxicity towards the fish Pimephales promelas (fathead minnow). </a:t>
            </a:r>
            <a:endParaRPr lang="en-IN" sz="2800" dirty="0"/>
          </a:p>
          <a:p>
            <a:endParaRPr lang="en-US" dirty="0"/>
          </a:p>
        </p:txBody>
      </p:sp>
    </p:spTree>
    <p:extLst>
      <p:ext uri="{BB962C8B-B14F-4D97-AF65-F5344CB8AC3E}">
        <p14:creationId xmlns:p14="http://schemas.microsoft.com/office/powerpoint/2010/main" val="3500395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8A784-D1BB-9D75-1187-0F6A4D0AE317}"/>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A9DA1A66-F293-67C8-6297-ABD25AEA4D05}"/>
              </a:ext>
            </a:extLst>
          </p:cNvPr>
          <p:cNvSpPr>
            <a:spLocks noGrp="1"/>
          </p:cNvSpPr>
          <p:nvPr>
            <p:ph idx="1"/>
          </p:nvPr>
        </p:nvSpPr>
        <p:spPr>
          <a:xfrm>
            <a:off x="680321" y="2194632"/>
            <a:ext cx="9613861" cy="3910139"/>
          </a:xfrm>
        </p:spPr>
        <p:txBody>
          <a:bodyPr>
            <a:noAutofit/>
          </a:bodyPr>
          <a:lstStyle/>
          <a:p>
            <a:pPr>
              <a:buFont typeface="Wingdings" pitchFamily="2" charset="2"/>
              <a:buChar char="Ø"/>
            </a:pPr>
            <a:r>
              <a:rPr lang="en-US" sz="1800" dirty="0"/>
              <a:t>Thousands of chemical substances for which no ecological toxicity data are available can benefit from QSAR modelling to help prioritise testing. One of the data set encompassing in vivo test data on fish for hundreds of chemical substances using the ECOTOX database of the US Environmental Protection Agency.</a:t>
            </a:r>
          </a:p>
          <a:p>
            <a:pPr>
              <a:buFont typeface="Wingdings" pitchFamily="2" charset="2"/>
              <a:buChar char="Ø"/>
            </a:pPr>
            <a:r>
              <a:rPr lang="en-US" sz="1800" dirty="0"/>
              <a:t>We can utilize this to develop QSAR models that could forecast two sorts of end points: acute LC50 (median lethal concentration) and points of departure akin to the NOEC (no observed effect concentration) for any period (the “LC50” and “NOEC” models, respectively). </a:t>
            </a:r>
          </a:p>
          <a:p>
            <a:pPr>
              <a:buFont typeface="Wingdings" pitchFamily="2" charset="2"/>
              <a:buChar char="Ø"/>
            </a:pPr>
            <a:r>
              <a:rPr lang="en-US" sz="1800" dirty="0"/>
              <a:t>Study factors, such as species and exposure route, were incorporated as features in these models to allow for the simultaneous use of many data types. To maximise generalizability to other species, a novel way of substituting taxonomic categories for species dummy variables was introduced. </a:t>
            </a:r>
          </a:p>
          <a:p>
            <a:pPr>
              <a:buFont typeface="Wingdings" pitchFamily="2" charset="2"/>
              <a:buChar char="Ø"/>
            </a:pPr>
            <a:r>
              <a:rPr lang="en-US" sz="1800" dirty="0"/>
              <a:t>The goal here is to build an end-to-end automated Machine Learning model that predicts the LC50 value, the concentration of a compound that causes 50% lethality of fish in a test batch over a duration of 96 hours, using 6 given molecular descriptors.</a:t>
            </a:r>
          </a:p>
        </p:txBody>
      </p:sp>
    </p:spTree>
    <p:extLst>
      <p:ext uri="{BB962C8B-B14F-4D97-AF65-F5344CB8AC3E}">
        <p14:creationId xmlns:p14="http://schemas.microsoft.com/office/powerpoint/2010/main" val="137360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4D367-4BF8-9519-649D-AF156866A891}"/>
              </a:ext>
            </a:extLst>
          </p:cNvPr>
          <p:cNvSpPr>
            <a:spLocks noGrp="1"/>
          </p:cNvSpPr>
          <p:nvPr>
            <p:ph type="title"/>
          </p:nvPr>
        </p:nvSpPr>
        <p:spPr/>
        <p:txBody>
          <a:bodyPr/>
          <a:lstStyle/>
          <a:p>
            <a:r>
              <a:rPr lang="en-US" dirty="0"/>
              <a:t>Architecture</a:t>
            </a:r>
          </a:p>
        </p:txBody>
      </p:sp>
      <p:sp>
        <p:nvSpPr>
          <p:cNvPr id="17" name="Rectangle 20">
            <a:extLst>
              <a:ext uri="{FF2B5EF4-FFF2-40B4-BE49-F238E27FC236}">
                <a16:creationId xmlns:a16="http://schemas.microsoft.com/office/drawing/2014/main" id="{015B6B28-F9E5-7B7E-5207-E4D53E3D241F}"/>
              </a:ext>
            </a:extLst>
          </p:cNvPr>
          <p:cNvSpPr>
            <a:spLocks noChangeArrowheads="1"/>
          </p:cNvSpPr>
          <p:nvPr/>
        </p:nvSpPr>
        <p:spPr bwMode="auto">
          <a:xfrm>
            <a:off x="833120" y="28549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 name="Picture 19">
            <a:extLst>
              <a:ext uri="{FF2B5EF4-FFF2-40B4-BE49-F238E27FC236}">
                <a16:creationId xmlns:a16="http://schemas.microsoft.com/office/drawing/2014/main" id="{F6156302-81EE-CFBB-804C-9C77AFE70BEF}"/>
              </a:ext>
            </a:extLst>
          </p:cNvPr>
          <p:cNvPicPr>
            <a:picLocks noChangeAspect="1"/>
          </p:cNvPicPr>
          <p:nvPr/>
        </p:nvPicPr>
        <p:blipFill>
          <a:blip r:embed="rId2"/>
          <a:stretch>
            <a:fillRect/>
          </a:stretch>
        </p:blipFill>
        <p:spPr>
          <a:xfrm>
            <a:off x="680320" y="2406322"/>
            <a:ext cx="9613861" cy="3698445"/>
          </a:xfrm>
          <a:prstGeom prst="rect">
            <a:avLst/>
          </a:prstGeom>
        </p:spPr>
      </p:pic>
    </p:spTree>
    <p:extLst>
      <p:ext uri="{BB962C8B-B14F-4D97-AF65-F5344CB8AC3E}">
        <p14:creationId xmlns:p14="http://schemas.microsoft.com/office/powerpoint/2010/main" val="827714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69782-A29F-C3C3-E362-89AFCD313F59}"/>
              </a:ext>
            </a:extLst>
          </p:cNvPr>
          <p:cNvSpPr>
            <a:spLocks noGrp="1"/>
          </p:cNvSpPr>
          <p:nvPr>
            <p:ph type="title"/>
          </p:nvPr>
        </p:nvSpPr>
        <p:spPr/>
        <p:txBody>
          <a:bodyPr/>
          <a:lstStyle/>
          <a:p>
            <a:r>
              <a:rPr lang="en-US" dirty="0"/>
              <a:t>Dataset Information</a:t>
            </a:r>
          </a:p>
        </p:txBody>
      </p:sp>
      <p:graphicFrame>
        <p:nvGraphicFramePr>
          <p:cNvPr id="4" name="Table 3">
            <a:extLst>
              <a:ext uri="{FF2B5EF4-FFF2-40B4-BE49-F238E27FC236}">
                <a16:creationId xmlns:a16="http://schemas.microsoft.com/office/drawing/2014/main" id="{1F03D419-60B8-A247-DB36-1B2B7124CCCC}"/>
              </a:ext>
            </a:extLst>
          </p:cNvPr>
          <p:cNvGraphicFramePr>
            <a:graphicFrameLocks noGrp="1"/>
          </p:cNvGraphicFramePr>
          <p:nvPr>
            <p:extLst>
              <p:ext uri="{D42A27DB-BD31-4B8C-83A1-F6EECF244321}">
                <p14:modId xmlns:p14="http://schemas.microsoft.com/office/powerpoint/2010/main" val="3045190893"/>
              </p:ext>
            </p:extLst>
          </p:nvPr>
        </p:nvGraphicFramePr>
        <p:xfrm>
          <a:off x="680321" y="4562096"/>
          <a:ext cx="9613146" cy="1831432"/>
        </p:xfrm>
        <a:graphic>
          <a:graphicData uri="http://schemas.openxmlformats.org/drawingml/2006/table">
            <a:tbl>
              <a:tblPr firstRow="1" firstCol="1" bandRow="1">
                <a:tableStyleId>{5C22544A-7EE6-4342-B048-85BDC9FD1C3A}</a:tableStyleId>
              </a:tblPr>
              <a:tblGrid>
                <a:gridCol w="1602191">
                  <a:extLst>
                    <a:ext uri="{9D8B030D-6E8A-4147-A177-3AD203B41FA5}">
                      <a16:colId xmlns:a16="http://schemas.microsoft.com/office/drawing/2014/main" val="2730640837"/>
                    </a:ext>
                  </a:extLst>
                </a:gridCol>
                <a:gridCol w="1602191">
                  <a:extLst>
                    <a:ext uri="{9D8B030D-6E8A-4147-A177-3AD203B41FA5}">
                      <a16:colId xmlns:a16="http://schemas.microsoft.com/office/drawing/2014/main" val="3791598949"/>
                    </a:ext>
                  </a:extLst>
                </a:gridCol>
                <a:gridCol w="1602191">
                  <a:extLst>
                    <a:ext uri="{9D8B030D-6E8A-4147-A177-3AD203B41FA5}">
                      <a16:colId xmlns:a16="http://schemas.microsoft.com/office/drawing/2014/main" val="239711406"/>
                    </a:ext>
                  </a:extLst>
                </a:gridCol>
                <a:gridCol w="1602191">
                  <a:extLst>
                    <a:ext uri="{9D8B030D-6E8A-4147-A177-3AD203B41FA5}">
                      <a16:colId xmlns:a16="http://schemas.microsoft.com/office/drawing/2014/main" val="1807619013"/>
                    </a:ext>
                  </a:extLst>
                </a:gridCol>
                <a:gridCol w="1602191">
                  <a:extLst>
                    <a:ext uri="{9D8B030D-6E8A-4147-A177-3AD203B41FA5}">
                      <a16:colId xmlns:a16="http://schemas.microsoft.com/office/drawing/2014/main" val="1851252460"/>
                    </a:ext>
                  </a:extLst>
                </a:gridCol>
                <a:gridCol w="1602191">
                  <a:extLst>
                    <a:ext uri="{9D8B030D-6E8A-4147-A177-3AD203B41FA5}">
                      <a16:colId xmlns:a16="http://schemas.microsoft.com/office/drawing/2014/main" val="459473717"/>
                    </a:ext>
                  </a:extLst>
                </a:gridCol>
              </a:tblGrid>
              <a:tr h="668338">
                <a:tc>
                  <a:txBody>
                    <a:bodyPr/>
                    <a:lstStyle/>
                    <a:p>
                      <a:r>
                        <a:rPr lang="en-IN" sz="1000">
                          <a:effectLst/>
                        </a:rPr>
                        <a:t>Data Set Characteristics: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r>
                        <a:rPr lang="en-IN" sz="1000">
                          <a:effectLst/>
                        </a:rPr>
                        <a:t>Multivariate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r>
                        <a:rPr lang="en-IN" sz="1000">
                          <a:effectLst/>
                        </a:rPr>
                        <a:t>Number of Instances: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r>
                        <a:rPr lang="en-IN" sz="1000">
                          <a:effectLst/>
                        </a:rPr>
                        <a:t>908</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r>
                        <a:rPr lang="en-IN" sz="1000">
                          <a:effectLst/>
                        </a:rPr>
                        <a:t>Area:</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r>
                        <a:rPr lang="en-IN" sz="1000">
                          <a:effectLst/>
                        </a:rPr>
                        <a:t>Physical</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027735503"/>
                  </a:ext>
                </a:extLst>
              </a:tr>
              <a:tr h="668338">
                <a:tc>
                  <a:txBody>
                    <a:bodyPr/>
                    <a:lstStyle/>
                    <a:p>
                      <a:r>
                        <a:rPr lang="en-IN" sz="1000">
                          <a:effectLst/>
                        </a:rPr>
                        <a:t>Attribute Characteristics: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r>
                        <a:rPr lang="en-IN" sz="1000">
                          <a:effectLst/>
                        </a:rPr>
                        <a:t>Real</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r>
                        <a:rPr lang="en-IN" sz="1000">
                          <a:effectLst/>
                        </a:rPr>
                        <a:t>Number of Attributes: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r>
                        <a:rPr lang="en-IN" sz="1000">
                          <a:effectLst/>
                        </a:rPr>
                        <a:t>7</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r>
                        <a:rPr lang="en-IN" sz="1000">
                          <a:effectLst/>
                        </a:rPr>
                        <a:t>Date Donated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r>
                        <a:rPr lang="en-IN" sz="1000">
                          <a:effectLst/>
                        </a:rPr>
                        <a:t>2019-09-23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947935913"/>
                  </a:ext>
                </a:extLst>
              </a:tr>
              <a:tr h="494756">
                <a:tc>
                  <a:txBody>
                    <a:bodyPr/>
                    <a:lstStyle/>
                    <a:p>
                      <a:r>
                        <a:rPr lang="en-IN" sz="1000">
                          <a:effectLst/>
                        </a:rPr>
                        <a:t>Associated Tasks: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r>
                        <a:rPr lang="en-IN" sz="1000">
                          <a:effectLst/>
                        </a:rPr>
                        <a:t>Regression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r>
                        <a:rPr lang="en-IN" sz="1000">
                          <a:effectLst/>
                        </a:rPr>
                        <a:t>Missing Values?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r>
                        <a:rPr lang="en-IN" sz="1000" dirty="0">
                          <a:effectLst/>
                        </a:rPr>
                        <a:t>N/A</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r>
                        <a:rPr lang="en-IN" sz="1000">
                          <a:effectLst/>
                        </a:rPr>
                        <a:t>Number of Web Hits: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r>
                        <a:rPr lang="en-IN" sz="1000" dirty="0">
                          <a:effectLst/>
                        </a:rPr>
                        <a:t>46489</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977428619"/>
                  </a:ext>
                </a:extLst>
              </a:tr>
            </a:tbl>
          </a:graphicData>
        </a:graphic>
      </p:graphicFrame>
      <p:sp>
        <p:nvSpPr>
          <p:cNvPr id="5" name="Rectangle 1">
            <a:extLst>
              <a:ext uri="{FF2B5EF4-FFF2-40B4-BE49-F238E27FC236}">
                <a16:creationId xmlns:a16="http://schemas.microsoft.com/office/drawing/2014/main" id="{3084B7B4-D112-07BC-D8FE-54704B555855}"/>
              </a:ext>
            </a:extLst>
          </p:cNvPr>
          <p:cNvSpPr>
            <a:spLocks noChangeArrowheads="1"/>
          </p:cNvSpPr>
          <p:nvPr/>
        </p:nvSpPr>
        <p:spPr bwMode="auto">
          <a:xfrm>
            <a:off x="680321" y="2055526"/>
            <a:ext cx="961314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This dataset was used to develop quantitative regression QSAR models to predict acute aquatic toxicity towards the fish </a:t>
            </a:r>
            <a:r>
              <a:rPr kumimoji="0" lang="en-US" altLang="en-US" sz="20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Pimephales</a:t>
            </a: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promelas</a:t>
            </a: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(fathead minnow) on a set of 908 chemicals. LC50 data, which is the concentration that causes death in 50% of test fish over a test duration of 96 hours, was used as model response. The model comprised 6 molecular descriptors: MLOGP (molecular properties), CIC0 (information indices), GATS1i (2D autocorrelations), </a:t>
            </a:r>
            <a:r>
              <a:rPr kumimoji="0" lang="en-US" altLang="en-US" sz="20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NdssC</a:t>
            </a: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(atom-type counts), </a:t>
            </a:r>
            <a:r>
              <a:rPr kumimoji="0" lang="en-US" altLang="en-US" sz="20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NdsCH</a:t>
            </a: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((atom-type counts), SM1_Dz(Z) (2D matrix-based descriptors).</a:t>
            </a: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73015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69782-A29F-C3C3-E362-89AFCD313F59}"/>
              </a:ext>
            </a:extLst>
          </p:cNvPr>
          <p:cNvSpPr>
            <a:spLocks noGrp="1"/>
          </p:cNvSpPr>
          <p:nvPr>
            <p:ph type="title"/>
          </p:nvPr>
        </p:nvSpPr>
        <p:spPr/>
        <p:txBody>
          <a:bodyPr/>
          <a:lstStyle/>
          <a:p>
            <a:r>
              <a:rPr lang="en-US" dirty="0"/>
              <a:t>Dataset Information</a:t>
            </a:r>
          </a:p>
        </p:txBody>
      </p:sp>
      <p:sp>
        <p:nvSpPr>
          <p:cNvPr id="5" name="Rectangle 1">
            <a:extLst>
              <a:ext uri="{FF2B5EF4-FFF2-40B4-BE49-F238E27FC236}">
                <a16:creationId xmlns:a16="http://schemas.microsoft.com/office/drawing/2014/main" id="{3084B7B4-D112-07BC-D8FE-54704B555855}"/>
              </a:ext>
            </a:extLst>
          </p:cNvPr>
          <p:cNvSpPr>
            <a:spLocks noChangeArrowheads="1"/>
          </p:cNvSpPr>
          <p:nvPr/>
        </p:nvSpPr>
        <p:spPr bwMode="auto">
          <a:xfrm>
            <a:off x="680321" y="2268546"/>
            <a:ext cx="9763090"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23654"/>
                </a:solidFill>
                <a:effectLst/>
                <a:latin typeface="Calibri" panose="020F0502020204030204" pitchFamily="34" charset="0"/>
                <a:ea typeface="Times New Roman" panose="02020603050405020304" pitchFamily="18" charset="0"/>
                <a:cs typeface="Calibri" panose="020F0502020204030204" pitchFamily="34" charset="0"/>
              </a:rPr>
              <a:t>The model comprised 6 molecular descriptors and </a:t>
            </a:r>
            <a:r>
              <a:rPr kumimoji="0" lang="en-US" altLang="en-US" sz="2000" b="0" i="0" u="none" strike="noStrike" cap="none" normalizeH="0" baseline="0" dirty="0">
                <a:ln>
                  <a:noFill/>
                </a:ln>
                <a:solidFill>
                  <a:srgbClr val="123654"/>
                </a:solidFill>
                <a:effectLst/>
                <a:latin typeface="Arial" panose="020B0604020202020204" pitchFamily="34" charset="0"/>
                <a:ea typeface="Times New Roman" panose="02020603050405020304" pitchFamily="18" charset="0"/>
                <a:cs typeface="Arial" panose="020B0604020202020204" pitchFamily="34" charset="0"/>
              </a:rPr>
              <a:t>1 quantitative experimental response</a:t>
            </a: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123654"/>
                </a:solidFill>
                <a:effectLst/>
                <a:latin typeface="Calibri" panose="020F0502020204030204" pitchFamily="34" charset="0"/>
                <a:ea typeface="Times New Roman" panose="02020603050405020304" pitchFamily="18" charset="0"/>
                <a:cs typeface="Calibri" panose="020F0502020204030204" pitchFamily="34"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123654"/>
                </a:solidFill>
                <a:effectLst/>
                <a:latin typeface="Calibri" panose="020F0502020204030204" pitchFamily="34" charset="0"/>
                <a:ea typeface="Times New Roman" panose="02020603050405020304" pitchFamily="18" charset="0"/>
                <a:cs typeface="Calibri" panose="020F0502020204030204" pitchFamily="34" charset="0"/>
              </a:rPr>
              <a:t>MLOGP (molecular properties),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123654"/>
                </a:solidFill>
                <a:effectLst/>
                <a:latin typeface="Calibri" panose="020F0502020204030204" pitchFamily="34" charset="0"/>
                <a:ea typeface="Times New Roman" panose="02020603050405020304" pitchFamily="18" charset="0"/>
                <a:cs typeface="Calibri" panose="020F0502020204030204" pitchFamily="34" charset="0"/>
              </a:rPr>
              <a:t>CIC0 (information indices),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123654"/>
                </a:solidFill>
                <a:effectLst/>
                <a:latin typeface="Calibri" panose="020F0502020204030204" pitchFamily="34" charset="0"/>
                <a:ea typeface="Times New Roman" panose="02020603050405020304" pitchFamily="18" charset="0"/>
                <a:cs typeface="Calibri" panose="020F0502020204030204" pitchFamily="34" charset="0"/>
              </a:rPr>
              <a:t>GATS1i (2D autocorrelations),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rgbClr val="123654"/>
                </a:solidFill>
                <a:effectLst/>
                <a:latin typeface="Calibri" panose="020F0502020204030204" pitchFamily="34" charset="0"/>
                <a:ea typeface="Times New Roman" panose="02020603050405020304" pitchFamily="18" charset="0"/>
                <a:cs typeface="Calibri" panose="020F0502020204030204" pitchFamily="34" charset="0"/>
              </a:rPr>
              <a:t>NdssC</a:t>
            </a:r>
            <a:r>
              <a:rPr kumimoji="0" lang="en-US" altLang="en-US" sz="2000" b="0" i="0" u="none" strike="noStrike" cap="none" normalizeH="0" baseline="0" dirty="0">
                <a:ln>
                  <a:noFill/>
                </a:ln>
                <a:solidFill>
                  <a:srgbClr val="123654"/>
                </a:solidFill>
                <a:effectLst/>
                <a:latin typeface="Calibri" panose="020F0502020204030204" pitchFamily="34" charset="0"/>
                <a:ea typeface="Times New Roman" panose="02020603050405020304" pitchFamily="18" charset="0"/>
                <a:cs typeface="Calibri" panose="020F0502020204030204" pitchFamily="34" charset="0"/>
              </a:rPr>
              <a:t> (atom-type counts),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rgbClr val="123654"/>
                </a:solidFill>
                <a:effectLst/>
                <a:latin typeface="Calibri" panose="020F0502020204030204" pitchFamily="34" charset="0"/>
                <a:ea typeface="Times New Roman" panose="02020603050405020304" pitchFamily="18" charset="0"/>
                <a:cs typeface="Calibri" panose="020F0502020204030204" pitchFamily="34" charset="0"/>
              </a:rPr>
              <a:t>NdsCH</a:t>
            </a:r>
            <a:r>
              <a:rPr kumimoji="0" lang="en-US" altLang="en-US" sz="2000" b="0" i="0" u="none" strike="noStrike" cap="none" normalizeH="0" baseline="0" dirty="0">
                <a:ln>
                  <a:noFill/>
                </a:ln>
                <a:solidFill>
                  <a:srgbClr val="123654"/>
                </a:solidFill>
                <a:effectLst/>
                <a:latin typeface="Calibri" panose="020F0502020204030204" pitchFamily="34" charset="0"/>
                <a:ea typeface="Times New Roman" panose="02020603050405020304" pitchFamily="18" charset="0"/>
                <a:cs typeface="Calibri" panose="020F0502020204030204" pitchFamily="34" charset="0"/>
              </a:rPr>
              <a:t> ((atom-type counts),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123654"/>
                </a:solidFill>
                <a:effectLst/>
                <a:latin typeface="Calibri" panose="020F0502020204030204" pitchFamily="34" charset="0"/>
                <a:ea typeface="Times New Roman" panose="02020603050405020304" pitchFamily="18" charset="0"/>
                <a:cs typeface="Calibri" panose="020F0502020204030204" pitchFamily="34" charset="0"/>
              </a:rPr>
              <a:t>SM1_Dz(Z) (2D matrix-based descriptors).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123654"/>
                </a:solidFill>
                <a:effectLst/>
                <a:latin typeface="Arial" panose="020B0604020202020204" pitchFamily="34" charset="0"/>
                <a:ea typeface="Times New Roman" panose="02020603050405020304" pitchFamily="18" charset="0"/>
                <a:cs typeface="Arial" panose="020B0604020202020204" pitchFamily="34" charset="0"/>
              </a:rPr>
              <a:t>quantitative response, LC50 [-LOG(mol/L)]</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23654"/>
                </a:solidFill>
                <a:effectLst/>
                <a:latin typeface="Calibri" panose="020F0502020204030204" pitchFamily="34" charset="0"/>
                <a:ea typeface="Times New Roman" panose="02020603050405020304" pitchFamily="18" charset="0"/>
                <a:cs typeface="Calibri" panose="020F0502020204030204" pitchFamily="34" charset="0"/>
              </a:rPr>
              <a:t>Details can be found in the quoted reference: M. Cassotti, D. Ballabio, R. Todeschini, V. Consonni. A similarity-based QSAR model for predicting acute toxicity towards the fathead minnow (</a:t>
            </a:r>
            <a:r>
              <a:rPr kumimoji="0" lang="en-US" altLang="en-US" sz="2000" b="0" i="0" u="none" strike="noStrike" cap="none" normalizeH="0" baseline="0" dirty="0" err="1">
                <a:ln>
                  <a:noFill/>
                </a:ln>
                <a:solidFill>
                  <a:srgbClr val="123654"/>
                </a:solidFill>
                <a:effectLst/>
                <a:latin typeface="Calibri" panose="020F0502020204030204" pitchFamily="34" charset="0"/>
                <a:ea typeface="Times New Roman" panose="02020603050405020304" pitchFamily="18" charset="0"/>
                <a:cs typeface="Calibri" panose="020F0502020204030204" pitchFamily="34" charset="0"/>
              </a:rPr>
              <a:t>Pimephales</a:t>
            </a:r>
            <a:r>
              <a:rPr kumimoji="0" lang="en-US" altLang="en-US" sz="2000" b="0" i="0" u="none" strike="noStrike" cap="none" normalizeH="0" baseline="0" dirty="0">
                <a:ln>
                  <a:noFill/>
                </a:ln>
                <a:solidFill>
                  <a:srgbClr val="123654"/>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sz="2000" b="0" i="0" u="none" strike="noStrike" cap="none" normalizeH="0" baseline="0" dirty="0" err="1">
                <a:ln>
                  <a:noFill/>
                </a:ln>
                <a:solidFill>
                  <a:srgbClr val="123654"/>
                </a:solidFill>
                <a:effectLst/>
                <a:latin typeface="Calibri" panose="020F0502020204030204" pitchFamily="34" charset="0"/>
                <a:ea typeface="Times New Roman" panose="02020603050405020304" pitchFamily="18" charset="0"/>
                <a:cs typeface="Calibri" panose="020F0502020204030204" pitchFamily="34" charset="0"/>
              </a:rPr>
              <a:t>promelas</a:t>
            </a:r>
            <a:r>
              <a:rPr kumimoji="0" lang="en-US" altLang="en-US" sz="2000" b="0" i="0" u="none" strike="noStrike" cap="none" normalizeH="0" baseline="0" dirty="0">
                <a:ln>
                  <a:noFill/>
                </a:ln>
                <a:solidFill>
                  <a:srgbClr val="123654"/>
                </a:solidFill>
                <a:effectLst/>
                <a:latin typeface="Calibri" panose="020F0502020204030204" pitchFamily="34" charset="0"/>
                <a:ea typeface="Times New Roman" panose="02020603050405020304" pitchFamily="18" charset="0"/>
                <a:cs typeface="Calibri" panose="020F0502020204030204" pitchFamily="34" charset="0"/>
              </a:rPr>
              <a:t>), SAR and QSAR in Environmental Research (2015), 26, 217-243; </a:t>
            </a:r>
            <a:r>
              <a:rPr kumimoji="0" lang="en-US" altLang="en-US" sz="2000" b="0" i="0" u="none" strike="noStrike" cap="none" normalizeH="0" baseline="0" dirty="0" err="1">
                <a:ln>
                  <a:noFill/>
                </a:ln>
                <a:solidFill>
                  <a:srgbClr val="123654"/>
                </a:solidFill>
                <a:effectLst/>
                <a:latin typeface="Calibri" panose="020F0502020204030204" pitchFamily="34" charset="0"/>
                <a:ea typeface="Times New Roman" panose="02020603050405020304" pitchFamily="18" charset="0"/>
                <a:cs typeface="Calibri" panose="020F0502020204030204" pitchFamily="34" charset="0"/>
              </a:rPr>
              <a:t>doi</a:t>
            </a:r>
            <a:r>
              <a:rPr kumimoji="0" lang="en-US" altLang="en-US" sz="2000" b="0" i="0" u="none" strike="noStrike" cap="none" normalizeH="0" baseline="0" dirty="0">
                <a:ln>
                  <a:noFill/>
                </a:ln>
                <a:solidFill>
                  <a:srgbClr val="123654"/>
                </a:solidFill>
                <a:effectLst/>
                <a:latin typeface="Calibri" panose="020F0502020204030204" pitchFamily="34" charset="0"/>
                <a:ea typeface="Times New Roman" panose="02020603050405020304" pitchFamily="18" charset="0"/>
                <a:cs typeface="Calibri" panose="020F0502020204030204" pitchFamily="34" charset="0"/>
              </a:rPr>
              <a:t>: 10.1080/1062936X.2015.10189380</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0474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01671-3E69-AD0C-6987-E682EEA03E96}"/>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BE7057FC-F686-E037-8221-A99601C6A848}"/>
              </a:ext>
            </a:extLst>
          </p:cNvPr>
          <p:cNvSpPr>
            <a:spLocks noGrp="1"/>
          </p:cNvSpPr>
          <p:nvPr>
            <p:ph idx="1"/>
          </p:nvPr>
        </p:nvSpPr>
        <p:spPr/>
        <p:txBody>
          <a:bodyPr/>
          <a:lstStyle/>
          <a:p>
            <a:pPr marL="0" indent="0">
              <a:buNone/>
            </a:pPr>
            <a:r>
              <a:rPr lang="en-IN" sz="2000" dirty="0">
                <a:solidFill>
                  <a:srgbClr val="202124"/>
                </a:solidFill>
                <a:effectLst/>
                <a:latin typeface="inherit"/>
                <a:ea typeface="Times New Roman" panose="02020603050405020304" pitchFamily="18" charset="0"/>
                <a:cs typeface="Courier New" panose="02070309020205020404" pitchFamily="49" charset="0"/>
              </a:rPr>
              <a:t>Trial and Error: To achieve better behaviour of the regression model, the process consisted of repeatedly testing the architectures in order to optimize them, which is why hyperparameter optimization can never be lacking to improve the model's metrics. Documentation was also a fundamental pillar in the development of this project.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dirty="0"/>
          </a:p>
          <a:p>
            <a:pPr marL="0" indent="0">
              <a:buNone/>
            </a:pPr>
            <a:r>
              <a:rPr kumimoji="0" lang="en-US" altLang="en-US" sz="2000" b="0" i="0" u="none" strike="noStrike" cap="none" normalizeH="0" baseline="0" dirty="0">
                <a:ln>
                  <a:noFill/>
                </a:ln>
                <a:solidFill>
                  <a:srgbClr val="202124"/>
                </a:solidFill>
                <a:effectLst/>
                <a:latin typeface="inherit"/>
                <a:ea typeface="Times New Roman" panose="02020603050405020304" pitchFamily="18" charset="0"/>
              </a:rPr>
              <a:t>Most important features: When implementing the importance feature, it was possible to notice that certain features have more weight for the assessment of toxicity. Performing the feature importance technique is necessary to achieve understanding beyond the data and achieve a better interpretation of the model.</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176953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D6035-9DF0-2790-8E6E-89F472CF3C7F}"/>
              </a:ext>
            </a:extLst>
          </p:cNvPr>
          <p:cNvSpPr>
            <a:spLocks noGrp="1"/>
          </p:cNvSpPr>
          <p:nvPr>
            <p:ph type="title"/>
          </p:nvPr>
        </p:nvSpPr>
        <p:spPr/>
        <p:txBody>
          <a:bodyPr/>
          <a:lstStyle/>
          <a:p>
            <a:r>
              <a:rPr lang="en-US" dirty="0"/>
              <a:t>Insights</a:t>
            </a:r>
          </a:p>
        </p:txBody>
      </p:sp>
      <p:pic>
        <p:nvPicPr>
          <p:cNvPr id="5" name="Picture 4">
            <a:extLst>
              <a:ext uri="{FF2B5EF4-FFF2-40B4-BE49-F238E27FC236}">
                <a16:creationId xmlns:a16="http://schemas.microsoft.com/office/drawing/2014/main" id="{73452F21-CC1E-7332-9B9C-EDA8B49B27C5}"/>
              </a:ext>
            </a:extLst>
          </p:cNvPr>
          <p:cNvPicPr>
            <a:picLocks noChangeAspect="1"/>
          </p:cNvPicPr>
          <p:nvPr/>
        </p:nvPicPr>
        <p:blipFill>
          <a:blip r:embed="rId2"/>
          <a:stretch>
            <a:fillRect/>
          </a:stretch>
        </p:blipFill>
        <p:spPr>
          <a:xfrm>
            <a:off x="533545" y="2241858"/>
            <a:ext cx="4792434" cy="3586764"/>
          </a:xfrm>
          <a:prstGeom prst="rect">
            <a:avLst/>
          </a:prstGeom>
        </p:spPr>
      </p:pic>
      <p:pic>
        <p:nvPicPr>
          <p:cNvPr id="7" name="Picture 6">
            <a:extLst>
              <a:ext uri="{FF2B5EF4-FFF2-40B4-BE49-F238E27FC236}">
                <a16:creationId xmlns:a16="http://schemas.microsoft.com/office/drawing/2014/main" id="{534DC704-AC15-869A-3574-B01E549A66DD}"/>
              </a:ext>
            </a:extLst>
          </p:cNvPr>
          <p:cNvPicPr>
            <a:picLocks noChangeAspect="1"/>
          </p:cNvPicPr>
          <p:nvPr/>
        </p:nvPicPr>
        <p:blipFill>
          <a:blip r:embed="rId3"/>
          <a:stretch>
            <a:fillRect/>
          </a:stretch>
        </p:blipFill>
        <p:spPr>
          <a:xfrm>
            <a:off x="5325979" y="2241858"/>
            <a:ext cx="4968203" cy="3586764"/>
          </a:xfrm>
          <a:prstGeom prst="rect">
            <a:avLst/>
          </a:prstGeom>
        </p:spPr>
      </p:pic>
      <p:sp>
        <p:nvSpPr>
          <p:cNvPr id="8" name="TextBox 7">
            <a:extLst>
              <a:ext uri="{FF2B5EF4-FFF2-40B4-BE49-F238E27FC236}">
                <a16:creationId xmlns:a16="http://schemas.microsoft.com/office/drawing/2014/main" id="{FC411722-8AF2-A6EA-3A81-F76528D31C2B}"/>
              </a:ext>
            </a:extLst>
          </p:cNvPr>
          <p:cNvSpPr txBox="1"/>
          <p:nvPr/>
        </p:nvSpPr>
        <p:spPr>
          <a:xfrm>
            <a:off x="514342" y="5915021"/>
            <a:ext cx="11376514" cy="646331"/>
          </a:xfrm>
          <a:prstGeom prst="rect">
            <a:avLst/>
          </a:prstGeom>
          <a:noFill/>
        </p:spPr>
        <p:txBody>
          <a:bodyPr wrap="square" rtlCol="0">
            <a:spAutoFit/>
          </a:bodyPr>
          <a:lstStyle/>
          <a:p>
            <a:r>
              <a:rPr lang="en-US" dirty="0"/>
              <a:t>The above graphs are for outliers and density. Since it’s a scientific data we can ignore outliers where as from density graph we can see </a:t>
            </a:r>
            <a:r>
              <a:rPr lang="en-US" dirty="0" err="1"/>
              <a:t>NdsCH</a:t>
            </a:r>
            <a:r>
              <a:rPr lang="en-US" dirty="0"/>
              <a:t> have the maximum density followed by </a:t>
            </a:r>
            <a:r>
              <a:rPr lang="en-US" dirty="0" err="1"/>
              <a:t>NdssC</a:t>
            </a:r>
            <a:r>
              <a:rPr lang="en-US" dirty="0"/>
              <a:t>.</a:t>
            </a:r>
          </a:p>
        </p:txBody>
      </p:sp>
    </p:spTree>
    <p:extLst>
      <p:ext uri="{BB962C8B-B14F-4D97-AF65-F5344CB8AC3E}">
        <p14:creationId xmlns:p14="http://schemas.microsoft.com/office/powerpoint/2010/main" val="261538132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{FF837D1B-D52D-CD47-952B-9E83FF2E121A}tf10001057</Template>
  <TotalTime>111</TotalTime>
  <Words>880</Words>
  <Application>Microsoft Macintosh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inherit</vt:lpstr>
      <vt:lpstr>Roboto</vt:lpstr>
      <vt:lpstr>Trebuchet MS</vt:lpstr>
      <vt:lpstr>Wingdings</vt:lpstr>
      <vt:lpstr>Berlin</vt:lpstr>
      <vt:lpstr>Prediction of LC50 value using Quantitative structure activity relationship models (QSAR models) </vt:lpstr>
      <vt:lpstr>Project Detail</vt:lpstr>
      <vt:lpstr>Objective</vt:lpstr>
      <vt:lpstr>Problem Statement</vt:lpstr>
      <vt:lpstr>Architecture</vt:lpstr>
      <vt:lpstr>Dataset Information</vt:lpstr>
      <vt:lpstr>Dataset Information</vt:lpstr>
      <vt:lpstr>Insights</vt:lpstr>
      <vt:lpstr>Insights</vt:lpstr>
      <vt:lpstr>Multiple Linear Regression</vt:lpstr>
      <vt:lpstr>xgboost</vt:lpstr>
      <vt:lpstr>Random Forest Regressor 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LC50 value using Quantitative structure activity relationship models (QSAR models) </dc:title>
  <dc:creator>Microsoft Office User</dc:creator>
  <cp:lastModifiedBy>Microsoft Office User</cp:lastModifiedBy>
  <cp:revision>7</cp:revision>
  <dcterms:created xsi:type="dcterms:W3CDTF">2022-10-04T05:10:46Z</dcterms:created>
  <dcterms:modified xsi:type="dcterms:W3CDTF">2022-10-04T07:01:55Z</dcterms:modified>
</cp:coreProperties>
</file>