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DM Sans Medium"/>
      <p:regular r:id="rId21"/>
      <p:bold r:id="rId22"/>
      <p:italic r:id="rId23"/>
      <p:boldItalic r:id="rId24"/>
    </p:embeddedFont>
    <p:embeddedFont>
      <p:font typeface="Corbel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DM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DMSansMedium-bold.fntdata"/><Relationship Id="rId21" Type="http://schemas.openxmlformats.org/officeDocument/2006/relationships/font" Target="fonts/DMSansMedium-regular.fntdata"/><Relationship Id="rId24" Type="http://schemas.openxmlformats.org/officeDocument/2006/relationships/font" Target="fonts/DMSansMedium-boldItalic.fntdata"/><Relationship Id="rId23" Type="http://schemas.openxmlformats.org/officeDocument/2006/relationships/font" Target="fonts/DMSansMedium-italic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Light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3.xml"/><Relationship Id="rId33" Type="http://schemas.openxmlformats.org/officeDocument/2006/relationships/font" Target="fonts/DMSans-regular.fntdata"/><Relationship Id="rId10" Type="http://schemas.openxmlformats.org/officeDocument/2006/relationships/slide" Target="slides/slide2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5.xml"/><Relationship Id="rId35" Type="http://schemas.openxmlformats.org/officeDocument/2006/relationships/font" Target="fonts/DMSans-italic.fntdata"/><Relationship Id="rId12" Type="http://schemas.openxmlformats.org/officeDocument/2006/relationships/slide" Target="slides/slide4.xml"/><Relationship Id="rId34" Type="http://schemas.openxmlformats.org/officeDocument/2006/relationships/font" Target="fonts/DMSans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DMSans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42e9404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42e9404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42e65d444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542e65d444_2_2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542e65d444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542e65d444_2_2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42e65d444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542e65d444_2_2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42e65d444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542e65d444_2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42e65d444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542e65d444_2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42e65d444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542e65d444_2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42e94045c_8_6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542e94045c_8_6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42e65d444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542e65d444_2_1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42e65d444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542e65d444_2_1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42e65d444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542e65d444_2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42e65d444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542e65d444_2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4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6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319248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3" type="body"/>
          </p:nvPr>
        </p:nvSpPr>
        <p:spPr>
          <a:xfrm>
            <a:off x="607320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4" type="body"/>
          </p:nvPr>
        </p:nvSpPr>
        <p:spPr>
          <a:xfrm>
            <a:off x="31176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5" type="body"/>
          </p:nvPr>
        </p:nvSpPr>
        <p:spPr>
          <a:xfrm>
            <a:off x="319248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6" type="body"/>
          </p:nvPr>
        </p:nvSpPr>
        <p:spPr>
          <a:xfrm>
            <a:off x="607320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736000" y="589750"/>
            <a:ext cx="60960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  <a:defRPr sz="1500"/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7"/>
          <p:cNvSpPr txBox="1"/>
          <p:nvPr>
            <p:ph idx="4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1176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8"/>
          <p:cNvSpPr txBox="1"/>
          <p:nvPr>
            <p:ph idx="2" type="body"/>
          </p:nvPr>
        </p:nvSpPr>
        <p:spPr>
          <a:xfrm>
            <a:off x="319248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3" type="body"/>
          </p:nvPr>
        </p:nvSpPr>
        <p:spPr>
          <a:xfrm>
            <a:off x="607320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idx="4" type="body"/>
          </p:nvPr>
        </p:nvSpPr>
        <p:spPr>
          <a:xfrm>
            <a:off x="31176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8"/>
          <p:cNvSpPr txBox="1"/>
          <p:nvPr>
            <p:ph idx="5" type="body"/>
          </p:nvPr>
        </p:nvSpPr>
        <p:spPr>
          <a:xfrm>
            <a:off x="319248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8"/>
          <p:cNvSpPr txBox="1"/>
          <p:nvPr>
            <p:ph idx="6" type="body"/>
          </p:nvPr>
        </p:nvSpPr>
        <p:spPr>
          <a:xfrm>
            <a:off x="607320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sz="900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457110" y="1203525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19" name="Google Shape;219;p42"/>
          <p:cNvSpPr txBox="1"/>
          <p:nvPr>
            <p:ph idx="1" type="subTitle"/>
          </p:nvPr>
        </p:nvSpPr>
        <p:spPr>
          <a:xfrm>
            <a:off x="457110" y="1203525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457110" y="1203525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24" name="Google Shape;224;p43"/>
          <p:cNvSpPr txBox="1"/>
          <p:nvPr>
            <p:ph idx="2" type="body"/>
          </p:nvPr>
        </p:nvSpPr>
        <p:spPr>
          <a:xfrm>
            <a:off x="4673835" y="1203525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idx="1" type="subTitle"/>
          </p:nvPr>
        </p:nvSpPr>
        <p:spPr>
          <a:xfrm>
            <a:off x="666765" y="861975"/>
            <a:ext cx="7810200" cy="80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31" name="Google Shape;231;p45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457110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35" name="Google Shape;235;p46"/>
          <p:cNvSpPr txBox="1"/>
          <p:nvPr>
            <p:ph idx="2" type="body"/>
          </p:nvPr>
        </p:nvSpPr>
        <p:spPr>
          <a:xfrm>
            <a:off x="4673835" y="1203525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36" name="Google Shape;236;p46"/>
          <p:cNvSpPr txBox="1"/>
          <p:nvPr>
            <p:ph idx="3" type="body"/>
          </p:nvPr>
        </p:nvSpPr>
        <p:spPr>
          <a:xfrm>
            <a:off x="457110" y="276169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37" name="Google Shape;237;p46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0" name="Google Shape;240;p47"/>
          <p:cNvSpPr txBox="1"/>
          <p:nvPr>
            <p:ph idx="1" type="body"/>
          </p:nvPr>
        </p:nvSpPr>
        <p:spPr>
          <a:xfrm>
            <a:off x="457110" y="1203525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41" name="Google Shape;241;p47"/>
          <p:cNvSpPr txBox="1"/>
          <p:nvPr>
            <p:ph idx="2" type="body"/>
          </p:nvPr>
        </p:nvSpPr>
        <p:spPr>
          <a:xfrm>
            <a:off x="4673835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42" name="Google Shape;242;p47"/>
          <p:cNvSpPr txBox="1"/>
          <p:nvPr>
            <p:ph idx="3" type="body"/>
          </p:nvPr>
        </p:nvSpPr>
        <p:spPr>
          <a:xfrm>
            <a:off x="4673835" y="276169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43" name="Google Shape;243;p47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6" name="Google Shape;246;p48"/>
          <p:cNvSpPr txBox="1"/>
          <p:nvPr>
            <p:ph idx="1" type="body"/>
          </p:nvPr>
        </p:nvSpPr>
        <p:spPr>
          <a:xfrm>
            <a:off x="457110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673835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48" name="Google Shape;248;p48"/>
          <p:cNvSpPr txBox="1"/>
          <p:nvPr>
            <p:ph idx="3" type="body"/>
          </p:nvPr>
        </p:nvSpPr>
        <p:spPr>
          <a:xfrm>
            <a:off x="457110" y="2761695"/>
            <a:ext cx="82293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457110" y="1203525"/>
            <a:ext cx="82293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53" name="Google Shape;253;p49"/>
          <p:cNvSpPr txBox="1"/>
          <p:nvPr>
            <p:ph idx="2" type="body"/>
          </p:nvPr>
        </p:nvSpPr>
        <p:spPr>
          <a:xfrm>
            <a:off x="457110" y="2761695"/>
            <a:ext cx="82293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457110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58" name="Google Shape;258;p50"/>
          <p:cNvSpPr txBox="1"/>
          <p:nvPr>
            <p:ph idx="2" type="body"/>
          </p:nvPr>
        </p:nvSpPr>
        <p:spPr>
          <a:xfrm>
            <a:off x="4673835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59" name="Google Shape;259;p50"/>
          <p:cNvSpPr txBox="1"/>
          <p:nvPr>
            <p:ph idx="3" type="body"/>
          </p:nvPr>
        </p:nvSpPr>
        <p:spPr>
          <a:xfrm>
            <a:off x="457110" y="276169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60" name="Google Shape;260;p50"/>
          <p:cNvSpPr txBox="1"/>
          <p:nvPr>
            <p:ph idx="4" type="body"/>
          </p:nvPr>
        </p:nvSpPr>
        <p:spPr>
          <a:xfrm>
            <a:off x="4673835" y="276169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61" name="Google Shape;261;p50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64" name="Google Shape;264;p51"/>
          <p:cNvSpPr txBox="1"/>
          <p:nvPr>
            <p:ph idx="1" type="body"/>
          </p:nvPr>
        </p:nvSpPr>
        <p:spPr>
          <a:xfrm>
            <a:off x="457110" y="120352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65" name="Google Shape;265;p51"/>
          <p:cNvSpPr txBox="1"/>
          <p:nvPr>
            <p:ph idx="2" type="body"/>
          </p:nvPr>
        </p:nvSpPr>
        <p:spPr>
          <a:xfrm>
            <a:off x="3239460" y="120352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66" name="Google Shape;266;p51"/>
          <p:cNvSpPr txBox="1"/>
          <p:nvPr>
            <p:ph idx="3" type="body"/>
          </p:nvPr>
        </p:nvSpPr>
        <p:spPr>
          <a:xfrm>
            <a:off x="6021945" y="120352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67" name="Google Shape;267;p51"/>
          <p:cNvSpPr txBox="1"/>
          <p:nvPr>
            <p:ph idx="4" type="body"/>
          </p:nvPr>
        </p:nvSpPr>
        <p:spPr>
          <a:xfrm>
            <a:off x="457110" y="276169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68" name="Google Shape;268;p51"/>
          <p:cNvSpPr txBox="1"/>
          <p:nvPr>
            <p:ph idx="5" type="body"/>
          </p:nvPr>
        </p:nvSpPr>
        <p:spPr>
          <a:xfrm>
            <a:off x="3239460" y="276169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69" name="Google Shape;269;p51"/>
          <p:cNvSpPr txBox="1"/>
          <p:nvPr>
            <p:ph idx="6" type="body"/>
          </p:nvPr>
        </p:nvSpPr>
        <p:spPr>
          <a:xfrm>
            <a:off x="6021945" y="276169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sz="90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571680"/>
            <a:ext cx="6855900" cy="40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952680" y="571680"/>
            <a:ext cx="2193600" cy="40002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02440" y="973800"/>
            <a:ext cx="54861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20"/>
              <a:buFont typeface="Corbel"/>
              <a:buNone/>
              <a:defRPr b="0" i="0" sz="820" u="none" cap="none" strike="noStrike">
                <a:solidFill>
                  <a:srgbClr val="80808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569160"/>
            <a:ext cx="2582400" cy="399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8861760" y="569160"/>
            <a:ext cx="287700" cy="39978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b="1" i="0" sz="900" u="none" cap="none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hyperlink" Target="https://www.kaggle.com/datasets/jsphyg/weather-dataset-rattle-package" TargetMode="External"/><Relationship Id="rId5" Type="http://schemas.openxmlformats.org/officeDocument/2006/relationships/hyperlink" Target="https://www.simplilearn.com/tutorials/deep-learning-tutorial/rnn#:~:text=RNN%20works%20on%20the%20principle,the%20output%20of%20the%20layer.&amp;text=The%20nodes%20in%20different%20layers,layer%20of%20recurrent%20neural%20networks" TargetMode="External"/><Relationship Id="rId6" Type="http://schemas.openxmlformats.org/officeDocument/2006/relationships/hyperlink" Target="https://en.wikipedia.org/wiki/Decision_tree_learning" TargetMode="External"/><Relationship Id="rId7" Type="http://schemas.openxmlformats.org/officeDocument/2006/relationships/hyperlink" Target="https://www.altexsoft.com/blog/semi-supervised-learn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hyperlink" Target="https://www.simplilearn.com/tutorials/deep-learning-tutorial/rnn#:~:text=RNN%20works%20on%20the%20principle,the%20output%20of%20the%20layer.&amp;text=The%20nodes%20in%20different%20layers,layer%20of%20recurrent%20neural%20networks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3337"/>
            <a:ext cx="9144000" cy="52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2"/>
          <p:cNvSpPr txBox="1"/>
          <p:nvPr/>
        </p:nvSpPr>
        <p:spPr>
          <a:xfrm>
            <a:off x="2443175" y="3536175"/>
            <a:ext cx="4127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2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RainSense AI</a:t>
            </a:r>
            <a:endParaRPr sz="44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7" name="Google Shape;277;p52"/>
          <p:cNvSpPr txBox="1"/>
          <p:nvPr/>
        </p:nvSpPr>
        <p:spPr>
          <a:xfrm>
            <a:off x="4770600" y="4493425"/>
            <a:ext cx="2481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Presented By:</a:t>
            </a:r>
            <a:endParaRPr b="1"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Group 18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title"/>
          </p:nvPr>
        </p:nvSpPr>
        <p:spPr>
          <a:xfrm>
            <a:off x="311997" y="51035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b="0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Results</a:t>
            </a:r>
            <a:endParaRPr b="0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04" name="Google Shape;40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8400"/>
            <a:ext cx="4650525" cy="12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700" y="578400"/>
            <a:ext cx="4289775" cy="45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861550"/>
            <a:ext cx="4712700" cy="32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b="0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Future works</a:t>
            </a:r>
            <a:endParaRPr b="0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2" name="Google Shape;412;p62"/>
          <p:cNvSpPr txBox="1"/>
          <p:nvPr>
            <p:ph idx="1" type="body"/>
          </p:nvPr>
        </p:nvSpPr>
        <p:spPr>
          <a:xfrm>
            <a:off x="2721600" y="1152360"/>
            <a:ext cx="61102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430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With other algorithms, such as random forest, can </a:t>
            </a:r>
            <a:r>
              <a:rPr lang="en-GB" sz="1600"/>
              <a:t>evaluate</a:t>
            </a:r>
            <a:r>
              <a:rPr lang="en-GB" sz="1600"/>
              <a:t> the </a:t>
            </a:r>
            <a:r>
              <a:rPr lang="en-GB" sz="1600"/>
              <a:t>performance</a:t>
            </a:r>
            <a:r>
              <a:rPr lang="en-GB" sz="1600"/>
              <a:t> of the model.</a:t>
            </a:r>
            <a:endParaRPr sz="1600"/>
          </a:p>
          <a:p>
            <a:pPr indent="-3430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Advanced feature engineering, ( merging different features to get new columns ) can make more effects o</a:t>
            </a:r>
            <a:r>
              <a:rPr lang="en-GB" sz="1600"/>
              <a:t>n the model training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30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Adding more parameters for </a:t>
            </a:r>
            <a:r>
              <a:rPr lang="en-GB" sz="1600"/>
              <a:t>parameter tuning. 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type="title"/>
          </p:nvPr>
        </p:nvSpPr>
        <p:spPr>
          <a:xfrm>
            <a:off x="311750" y="0"/>
            <a:ext cx="85200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b="0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References</a:t>
            </a:r>
            <a:endParaRPr b="0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8" name="Google Shape;418;p63"/>
          <p:cNvSpPr txBox="1"/>
          <p:nvPr>
            <p:ph idx="1" type="body"/>
          </p:nvPr>
        </p:nvSpPr>
        <p:spPr>
          <a:xfrm>
            <a:off x="2736000" y="589750"/>
            <a:ext cx="6096000" cy="3978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https://www.kaggle.com/datasets/jsphyg/weather-dataset-rattle-package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https://www.simplilearn.com/tutorials/deep-learning-tutorial/rnn#:~:text=RNN%20works%20on%20the%20principle,the%20output%20of%20the%20layer.&amp;text=The%20nodes%20in%20different%20layers,layer%20of%20recurrent%20neural%20networks</a:t>
            </a:r>
            <a:r>
              <a:rPr lang="en-GB">
                <a:solidFill>
                  <a:srgbClr val="595959"/>
                </a:solidFill>
              </a:rPr>
              <a:t>.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https://en.wikipedia.org/wiki/Decision_tree_learning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https://www.altexsoft.com/blog/semi-supervised-learning/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b="1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Problem Statement</a:t>
            </a:r>
            <a:endParaRPr b="0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Google Shape;283;p53"/>
          <p:cNvSpPr txBox="1"/>
          <p:nvPr>
            <p:ph idx="1" type="body"/>
          </p:nvPr>
        </p:nvSpPr>
        <p:spPr>
          <a:xfrm>
            <a:off x="2707560" y="1095120"/>
            <a:ext cx="6032880" cy="366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85840" lvl="0" marL="42624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Despite the evident importance of rainfall predictions, achieving a high level of accuracy remains a complex challenge. 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840" lvl="0" marL="42624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Australia’s vast geographical expanse, diverse climatic zones, and unique weather patterns pose significant hurdles in accurately forecasting rainfall events. 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840" lvl="0" marL="42624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This poses limitations on the ability of various sectors to plan effectively, allocate resources efficiently, and mitigate potential risks associated with extreme weather conditions.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840" lvl="0" marL="42624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application of rainfall prediction spans a wide range of sectors and industries, playing a crucial role in decision-making and resource management. Agriculture, Water Resource Management, Urban Planning and Infrastructure, Disaster Management, and Energy sectors are the main application of rain predictions.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b="1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Final Goal</a:t>
            </a:r>
            <a:endParaRPr b="0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9" name="Google Shape;289;p54"/>
          <p:cNvSpPr txBox="1"/>
          <p:nvPr>
            <p:ph idx="1" type="body"/>
          </p:nvPr>
        </p:nvSpPr>
        <p:spPr>
          <a:xfrm>
            <a:off x="2728800" y="1152360"/>
            <a:ext cx="61030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4308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Our goal is to develop an accurate rainfall forecast classification model using key features like temperature, humidity, wind speed, and atmospheric pressure. 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308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We aim to uncover patterns and correlations that contribute to precise rain prediction through advanced data exploration, feature engineering, and machine learning algorithms.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308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Compare the performance of the different approaches to solve the problem.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b="1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Proposed Methodology</a:t>
            </a:r>
            <a:endParaRPr b="0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5" name="Google Shape;295;p55"/>
          <p:cNvSpPr txBox="1"/>
          <p:nvPr>
            <p:ph idx="1" type="body"/>
          </p:nvPr>
        </p:nvSpPr>
        <p:spPr>
          <a:xfrm>
            <a:off x="2693160" y="1152360"/>
            <a:ext cx="61387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430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800"/>
              <a:buFont typeface="Noto Sans Symbols"/>
              <a:buChar char="⮚"/>
            </a:pPr>
            <a:r>
              <a:rPr b="0" i="0" lang="en-GB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Data Visualization, feature engineering, identifying most appropriate features.</a:t>
            </a:r>
            <a:endParaRPr b="0" i="0" sz="18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30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800"/>
              <a:buFont typeface="Noto Sans Symbols"/>
              <a:buChar char="⮚"/>
            </a:pPr>
            <a:r>
              <a:rPr b="1" i="0" lang="en-GB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Supervised learning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 Decision Tree</a:t>
            </a:r>
            <a:endParaRPr b="0" i="0" sz="18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2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Improving model by hyper parameter tuning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30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800"/>
              <a:buFont typeface="Noto Sans Symbols"/>
              <a:buChar char="⮚"/>
            </a:pPr>
            <a:r>
              <a:rPr b="1" i="0" lang="en-GB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Semi-supervised learning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: Decision Tree</a:t>
            </a:r>
            <a:endParaRPr b="0" i="0" sz="18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2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Continuous iterations until desired high confidence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30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800"/>
              <a:buFont typeface="Noto Sans Symbols"/>
              <a:buChar char="⮚"/>
            </a:pPr>
            <a:r>
              <a:rPr b="1" i="0" lang="en-GB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Unsupervised Learning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2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b="0" i="0" lang="en-GB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RNN model</a:t>
            </a:r>
            <a:endParaRPr b="0" i="0" sz="16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/>
          <p:nvPr/>
        </p:nvSpPr>
        <p:spPr>
          <a:xfrm>
            <a:off x="2306117" y="288375"/>
            <a:ext cx="5470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Proposed Methodology</a:t>
            </a:r>
            <a:endParaRPr/>
          </a:p>
        </p:txBody>
      </p:sp>
      <p:sp>
        <p:nvSpPr>
          <p:cNvPr id="301" name="Google Shape;301;p56"/>
          <p:cNvSpPr/>
          <p:nvPr/>
        </p:nvSpPr>
        <p:spPr>
          <a:xfrm>
            <a:off x="894284" y="898336"/>
            <a:ext cx="662400" cy="612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6"/>
          <p:cNvSpPr/>
          <p:nvPr/>
        </p:nvSpPr>
        <p:spPr>
          <a:xfrm>
            <a:off x="1534969" y="2487285"/>
            <a:ext cx="335100" cy="310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/>
          <p:nvPr/>
        </p:nvSpPr>
        <p:spPr>
          <a:xfrm>
            <a:off x="1619116" y="1054258"/>
            <a:ext cx="1380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6"/>
          <p:cNvSpPr/>
          <p:nvPr/>
        </p:nvSpPr>
        <p:spPr>
          <a:xfrm>
            <a:off x="717912" y="796647"/>
            <a:ext cx="1380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6"/>
          <p:cNvSpPr/>
          <p:nvPr/>
        </p:nvSpPr>
        <p:spPr>
          <a:xfrm>
            <a:off x="1658936" y="4218425"/>
            <a:ext cx="1380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6"/>
          <p:cNvSpPr/>
          <p:nvPr/>
        </p:nvSpPr>
        <p:spPr>
          <a:xfrm>
            <a:off x="734066" y="1342811"/>
            <a:ext cx="68400" cy="6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6"/>
          <p:cNvSpPr/>
          <p:nvPr/>
        </p:nvSpPr>
        <p:spPr>
          <a:xfrm>
            <a:off x="999092" y="778569"/>
            <a:ext cx="68400" cy="6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6"/>
          <p:cNvSpPr/>
          <p:nvPr/>
        </p:nvSpPr>
        <p:spPr>
          <a:xfrm>
            <a:off x="1701573" y="1330469"/>
            <a:ext cx="68400" cy="6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6"/>
          <p:cNvSpPr/>
          <p:nvPr/>
        </p:nvSpPr>
        <p:spPr>
          <a:xfrm>
            <a:off x="90000" y="871740"/>
            <a:ext cx="501000" cy="359400"/>
          </a:xfrm>
          <a:prstGeom prst="rightArrow">
            <a:avLst>
              <a:gd fmla="val 38349" name="adj1"/>
              <a:gd fmla="val 6754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6"/>
          <p:cNvSpPr/>
          <p:nvPr/>
        </p:nvSpPr>
        <p:spPr>
          <a:xfrm>
            <a:off x="90000" y="1406431"/>
            <a:ext cx="501000" cy="359400"/>
          </a:xfrm>
          <a:prstGeom prst="rightArrow">
            <a:avLst>
              <a:gd fmla="val 38349" name="adj1"/>
              <a:gd fmla="val 6754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6"/>
          <p:cNvSpPr/>
          <p:nvPr/>
        </p:nvSpPr>
        <p:spPr>
          <a:xfrm>
            <a:off x="90000" y="1941122"/>
            <a:ext cx="501000" cy="359400"/>
          </a:xfrm>
          <a:prstGeom prst="rightArrow">
            <a:avLst>
              <a:gd fmla="val 38349" name="adj1"/>
              <a:gd fmla="val 6754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90000" y="2475813"/>
            <a:ext cx="501000" cy="359400"/>
          </a:xfrm>
          <a:prstGeom prst="rightArrow">
            <a:avLst>
              <a:gd fmla="val 38349" name="adj1"/>
              <a:gd fmla="val 6754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6"/>
          <p:cNvSpPr/>
          <p:nvPr/>
        </p:nvSpPr>
        <p:spPr>
          <a:xfrm>
            <a:off x="90000" y="3010503"/>
            <a:ext cx="501000" cy="359400"/>
          </a:xfrm>
          <a:prstGeom prst="rightArrow">
            <a:avLst>
              <a:gd fmla="val 38349" name="adj1"/>
              <a:gd fmla="val 6754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6"/>
          <p:cNvSpPr/>
          <p:nvPr/>
        </p:nvSpPr>
        <p:spPr>
          <a:xfrm>
            <a:off x="90000" y="3545194"/>
            <a:ext cx="501000" cy="359400"/>
          </a:xfrm>
          <a:prstGeom prst="rightArrow">
            <a:avLst>
              <a:gd fmla="val 38349" name="adj1"/>
              <a:gd fmla="val 6754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6"/>
          <p:cNvSpPr/>
          <p:nvPr/>
        </p:nvSpPr>
        <p:spPr>
          <a:xfrm>
            <a:off x="90000" y="4079885"/>
            <a:ext cx="501000" cy="359400"/>
          </a:xfrm>
          <a:prstGeom prst="rightArrow">
            <a:avLst>
              <a:gd fmla="val 38349" name="adj1"/>
              <a:gd fmla="val 6754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56"/>
          <p:cNvGrpSpPr/>
          <p:nvPr/>
        </p:nvGrpSpPr>
        <p:grpSpPr>
          <a:xfrm>
            <a:off x="1183249" y="1474110"/>
            <a:ext cx="973240" cy="2438857"/>
            <a:chOff x="5154840" y="4860000"/>
            <a:chExt cx="1865160" cy="5050440"/>
          </a:xfrm>
        </p:grpSpPr>
        <p:sp>
          <p:nvSpPr>
            <p:cNvPr id="317" name="Google Shape;317;p56"/>
            <p:cNvSpPr/>
            <p:nvPr/>
          </p:nvSpPr>
          <p:spPr>
            <a:xfrm>
              <a:off x="5162760" y="6217200"/>
              <a:ext cx="1269360" cy="12693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6"/>
            <p:cNvSpPr/>
            <p:nvPr/>
          </p:nvSpPr>
          <p:spPr>
            <a:xfrm>
              <a:off x="5654160" y="8136360"/>
              <a:ext cx="642240" cy="64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6"/>
            <p:cNvSpPr/>
            <p:nvPr/>
          </p:nvSpPr>
          <p:spPr>
            <a:xfrm>
              <a:off x="5196960" y="4860000"/>
              <a:ext cx="642240" cy="64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6"/>
            <p:cNvSpPr/>
            <p:nvPr/>
          </p:nvSpPr>
          <p:spPr>
            <a:xfrm>
              <a:off x="5942160" y="572724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6"/>
            <p:cNvSpPr/>
            <p:nvPr/>
          </p:nvSpPr>
          <p:spPr>
            <a:xfrm>
              <a:off x="6755040" y="623520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6"/>
            <p:cNvSpPr/>
            <p:nvPr/>
          </p:nvSpPr>
          <p:spPr>
            <a:xfrm>
              <a:off x="6348600" y="770832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6"/>
            <p:cNvSpPr/>
            <p:nvPr/>
          </p:nvSpPr>
          <p:spPr>
            <a:xfrm>
              <a:off x="5180400" y="770832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6"/>
            <p:cNvSpPr/>
            <p:nvPr/>
          </p:nvSpPr>
          <p:spPr>
            <a:xfrm>
              <a:off x="5154840" y="882612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6"/>
            <p:cNvSpPr/>
            <p:nvPr/>
          </p:nvSpPr>
          <p:spPr>
            <a:xfrm>
              <a:off x="6227280" y="914400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6"/>
            <p:cNvSpPr/>
            <p:nvPr/>
          </p:nvSpPr>
          <p:spPr>
            <a:xfrm>
              <a:off x="5236560" y="828072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6"/>
            <p:cNvSpPr/>
            <p:nvPr/>
          </p:nvSpPr>
          <p:spPr>
            <a:xfrm>
              <a:off x="5160240" y="586764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6"/>
            <p:cNvSpPr/>
            <p:nvPr/>
          </p:nvSpPr>
          <p:spPr>
            <a:xfrm>
              <a:off x="6786000" y="977904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6"/>
            <p:cNvSpPr/>
            <p:nvPr/>
          </p:nvSpPr>
          <p:spPr>
            <a:xfrm>
              <a:off x="6887520" y="787428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6"/>
            <p:cNvSpPr/>
            <p:nvPr/>
          </p:nvSpPr>
          <p:spPr>
            <a:xfrm>
              <a:off x="6074640" y="502920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6"/>
            <p:cNvSpPr/>
            <p:nvPr/>
          </p:nvSpPr>
          <p:spPr>
            <a:xfrm rot="-5400000">
              <a:off x="4049640" y="6794640"/>
              <a:ext cx="3608640" cy="705960"/>
            </a:xfrm>
            <a:prstGeom prst="roundRect">
              <a:avLst>
                <a:gd fmla="val 2800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6"/>
            <p:cNvSpPr/>
            <p:nvPr/>
          </p:nvSpPr>
          <p:spPr>
            <a:xfrm rot="-5400000">
              <a:off x="4337640" y="6898680"/>
              <a:ext cx="3020400" cy="497160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19025" lIns="19025" spcFirstLastPara="1" rIns="19025" wrap="square" tIns="19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E"/>
                </a:buClr>
                <a:buSzPts val="1000"/>
                <a:buFont typeface="DM Sans Medium"/>
                <a:buNone/>
              </a:pPr>
              <a:r>
                <a:rPr b="0" i="0" lang="en-GB" sz="1000" u="none" cap="none" strike="noStrike">
                  <a:solidFill>
                    <a:srgbClr val="FEFFFE"/>
                  </a:solidFill>
                  <a:latin typeface="DM Sans Medium"/>
                  <a:ea typeface="DM Sans Medium"/>
                  <a:cs typeface="DM Sans Medium"/>
                  <a:sym typeface="DM Sans Medium"/>
                </a:rPr>
                <a:t>Dataset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56"/>
          <p:cNvSpPr/>
          <p:nvPr/>
        </p:nvSpPr>
        <p:spPr>
          <a:xfrm>
            <a:off x="1955330" y="22006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6"/>
          <p:cNvSpPr/>
          <p:nvPr/>
        </p:nvSpPr>
        <p:spPr>
          <a:xfrm>
            <a:off x="4736702" y="1762428"/>
            <a:ext cx="1196856" cy="1416366"/>
          </a:xfrm>
          <a:custGeom>
            <a:rect b="b" l="l" r="r" t="t"/>
            <a:pathLst>
              <a:path extrusionOk="0" h="21600" w="21600">
                <a:moveTo>
                  <a:pt x="86" y="0"/>
                </a:moveTo>
                <a:lnTo>
                  <a:pt x="21600" y="3470"/>
                </a:lnTo>
                <a:lnTo>
                  <a:pt x="21600" y="18125"/>
                </a:lnTo>
                <a:lnTo>
                  <a:pt x="0" y="21600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5" name="Google Shape;335;p56"/>
          <p:cNvSpPr/>
          <p:nvPr/>
        </p:nvSpPr>
        <p:spPr>
          <a:xfrm>
            <a:off x="7111236" y="2216463"/>
            <a:ext cx="487500" cy="50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2370995" y="1314998"/>
            <a:ext cx="1195722" cy="2310174"/>
          </a:xfrm>
          <a:custGeom>
            <a:rect b="b" l="l" r="r" t="t"/>
            <a:pathLst>
              <a:path extrusionOk="0" h="21600" w="21600">
                <a:moveTo>
                  <a:pt x="83" y="0"/>
                </a:moveTo>
                <a:lnTo>
                  <a:pt x="21600" y="2095"/>
                </a:lnTo>
                <a:lnTo>
                  <a:pt x="21582" y="19458"/>
                </a:lnTo>
                <a:lnTo>
                  <a:pt x="0" y="21600"/>
                </a:lnTo>
                <a:lnTo>
                  <a:pt x="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7" name="Google Shape;337;p56"/>
          <p:cNvSpPr/>
          <p:nvPr/>
        </p:nvSpPr>
        <p:spPr>
          <a:xfrm>
            <a:off x="3554506" y="1537670"/>
            <a:ext cx="1195722" cy="18623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615"/>
                </a:lnTo>
                <a:lnTo>
                  <a:pt x="21600" y="19001"/>
                </a:ln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38" name="Google Shape;338;p56"/>
          <p:cNvSpPr/>
          <p:nvPr/>
        </p:nvSpPr>
        <p:spPr>
          <a:xfrm>
            <a:off x="5924908" y="1990489"/>
            <a:ext cx="1202688" cy="963144"/>
          </a:xfrm>
          <a:custGeom>
            <a:rect b="b" l="l" r="r" t="t"/>
            <a:pathLst>
              <a:path extrusionOk="0" h="21600" w="21600">
                <a:moveTo>
                  <a:pt x="86" y="0"/>
                </a:moveTo>
                <a:lnTo>
                  <a:pt x="0" y="21600"/>
                </a:lnTo>
                <a:lnTo>
                  <a:pt x="21564" y="16367"/>
                </a:lnTo>
                <a:lnTo>
                  <a:pt x="21600" y="5054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339" name="Google Shape;339;p56"/>
          <p:cNvCxnSpPr/>
          <p:nvPr/>
        </p:nvCxnSpPr>
        <p:spPr>
          <a:xfrm flipH="1" rot="10800000">
            <a:off x="2305819" y="3702404"/>
            <a:ext cx="300" cy="1300500"/>
          </a:xfrm>
          <a:prstGeom prst="straightConnector1">
            <a:avLst/>
          </a:prstGeom>
          <a:noFill/>
          <a:ln cap="flat" cmpd="sng" w="25400">
            <a:solidFill>
              <a:srgbClr val="556A7C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40" name="Google Shape;340;p56"/>
          <p:cNvCxnSpPr/>
          <p:nvPr/>
        </p:nvCxnSpPr>
        <p:spPr>
          <a:xfrm flipH="1" rot="10800000">
            <a:off x="3547556" y="3510059"/>
            <a:ext cx="300" cy="1514400"/>
          </a:xfrm>
          <a:prstGeom prst="straightConnector1">
            <a:avLst/>
          </a:prstGeom>
          <a:noFill/>
          <a:ln cap="flat" cmpd="sng" w="25400">
            <a:solidFill>
              <a:srgbClr val="556A7C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41" name="Google Shape;341;p56"/>
          <p:cNvCxnSpPr/>
          <p:nvPr/>
        </p:nvCxnSpPr>
        <p:spPr>
          <a:xfrm flipH="1" rot="10800000">
            <a:off x="4771262" y="3278204"/>
            <a:ext cx="300" cy="1743300"/>
          </a:xfrm>
          <a:prstGeom prst="straightConnector1">
            <a:avLst/>
          </a:prstGeom>
          <a:noFill/>
          <a:ln cap="flat" cmpd="sng" w="25400">
            <a:solidFill>
              <a:srgbClr val="556A7C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42" name="Google Shape;342;p56"/>
          <p:cNvCxnSpPr/>
          <p:nvPr/>
        </p:nvCxnSpPr>
        <p:spPr>
          <a:xfrm flipH="1" rot="10800000">
            <a:off x="7127765" y="2818270"/>
            <a:ext cx="300" cy="2219400"/>
          </a:xfrm>
          <a:prstGeom prst="straightConnector1">
            <a:avLst/>
          </a:prstGeom>
          <a:noFill/>
          <a:ln cap="flat" cmpd="sng" w="25400">
            <a:solidFill>
              <a:srgbClr val="556A7C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343" name="Google Shape;343;p56"/>
          <p:cNvSpPr/>
          <p:nvPr/>
        </p:nvSpPr>
        <p:spPr>
          <a:xfrm>
            <a:off x="4786477" y="4229897"/>
            <a:ext cx="1094688" cy="43110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b="1" i="0" lang="en-GB" sz="1200" u="none" cap="none" strike="noStrik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endParaRPr b="1" i="0" sz="12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b="1" i="0" lang="en-GB" sz="1200" u="none" cap="none" strike="noStrik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building</a:t>
            </a:r>
            <a:endParaRPr b="1" i="0" sz="1200" u="none" cap="none" strike="noStrike"/>
          </a:p>
        </p:txBody>
      </p:sp>
      <p:sp>
        <p:nvSpPr>
          <p:cNvPr id="344" name="Google Shape;344;p56"/>
          <p:cNvSpPr/>
          <p:nvPr/>
        </p:nvSpPr>
        <p:spPr>
          <a:xfrm>
            <a:off x="7283100" y="4229897"/>
            <a:ext cx="10947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b="1" i="0" lang="en-GB" sz="1700" u="none" cap="none" strike="noStrik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Result</a:t>
            </a:r>
            <a:endParaRPr b="1" i="0" sz="1700" u="none" cap="none" strike="noStrike"/>
          </a:p>
        </p:txBody>
      </p:sp>
      <p:sp>
        <p:nvSpPr>
          <p:cNvPr id="345" name="Google Shape;345;p56"/>
          <p:cNvSpPr/>
          <p:nvPr/>
        </p:nvSpPr>
        <p:spPr>
          <a:xfrm>
            <a:off x="7212664" y="4523143"/>
            <a:ext cx="123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B7E"/>
              </a:buClr>
              <a:buSzPts val="700"/>
              <a:buFont typeface="DM Sans"/>
              <a:buNone/>
            </a:pPr>
            <a:r>
              <a:rPr b="0" i="0" lang="en-GB" sz="700" u="none" cap="none" strike="noStrike">
                <a:solidFill>
                  <a:srgbClr val="516B7E"/>
                </a:solidFill>
                <a:latin typeface="DM Sans"/>
                <a:ea typeface="DM Sans"/>
                <a:cs typeface="DM Sans"/>
                <a:sym typeface="DM Sans"/>
              </a:rPr>
              <a:t>With Evaluation matrix comparing the results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7459659" y="4035733"/>
            <a:ext cx="102008" cy="90056"/>
          </a:xfrm>
          <a:custGeom>
            <a:rect b="b" l="l" r="r" t="t"/>
            <a:pathLst>
              <a:path extrusionOk="0" h="21493" w="21498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6"/>
          <p:cNvSpPr/>
          <p:nvPr/>
        </p:nvSpPr>
        <p:spPr>
          <a:xfrm>
            <a:off x="7619501" y="4035733"/>
            <a:ext cx="102008" cy="90056"/>
          </a:xfrm>
          <a:custGeom>
            <a:rect b="b" l="l" r="r" t="t"/>
            <a:pathLst>
              <a:path extrusionOk="0" h="21493" w="21498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6"/>
          <p:cNvSpPr/>
          <p:nvPr/>
        </p:nvSpPr>
        <p:spPr>
          <a:xfrm>
            <a:off x="7779344" y="4035733"/>
            <a:ext cx="102008" cy="90056"/>
          </a:xfrm>
          <a:custGeom>
            <a:rect b="b" l="l" r="r" t="t"/>
            <a:pathLst>
              <a:path extrusionOk="0" h="21493" w="21498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6"/>
          <p:cNvSpPr/>
          <p:nvPr/>
        </p:nvSpPr>
        <p:spPr>
          <a:xfrm>
            <a:off x="7939374" y="4035733"/>
            <a:ext cx="102008" cy="90056"/>
          </a:xfrm>
          <a:custGeom>
            <a:rect b="b" l="l" r="r" t="t"/>
            <a:pathLst>
              <a:path extrusionOk="0" h="21493" w="21498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6"/>
          <p:cNvSpPr/>
          <p:nvPr/>
        </p:nvSpPr>
        <p:spPr>
          <a:xfrm>
            <a:off x="8099217" y="4035733"/>
            <a:ext cx="102008" cy="90056"/>
          </a:xfrm>
          <a:custGeom>
            <a:rect b="b" l="l" r="r" t="t"/>
            <a:pathLst>
              <a:path extrusionOk="0" h="21493" w="21498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rgbClr val="EBECE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56"/>
          <p:cNvCxnSpPr/>
          <p:nvPr/>
        </p:nvCxnSpPr>
        <p:spPr>
          <a:xfrm flipH="1" rot="10800000">
            <a:off x="5924345" y="3063625"/>
            <a:ext cx="300" cy="1977000"/>
          </a:xfrm>
          <a:prstGeom prst="straightConnector1">
            <a:avLst/>
          </a:prstGeom>
          <a:noFill/>
          <a:ln cap="flat" cmpd="sng" w="25400">
            <a:solidFill>
              <a:srgbClr val="556A7C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352" name="Google Shape;352;p56"/>
          <p:cNvSpPr/>
          <p:nvPr/>
        </p:nvSpPr>
        <p:spPr>
          <a:xfrm>
            <a:off x="5973556" y="4229897"/>
            <a:ext cx="1094688" cy="43110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b="1" lang="en-GB" sz="1300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endParaRPr b="1" sz="1300">
              <a:solidFill>
                <a:srgbClr val="1D1C2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b="1" lang="en-GB" sz="1300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Testing</a:t>
            </a:r>
            <a:endParaRPr b="1" sz="1300">
              <a:solidFill>
                <a:srgbClr val="1D1C2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3" name="Google Shape;353;p56"/>
          <p:cNvSpPr/>
          <p:nvPr/>
        </p:nvSpPr>
        <p:spPr>
          <a:xfrm>
            <a:off x="6007365" y="4523143"/>
            <a:ext cx="1027242" cy="44580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56"/>
          <p:cNvSpPr/>
          <p:nvPr/>
        </p:nvSpPr>
        <p:spPr>
          <a:xfrm>
            <a:off x="3599209" y="4229897"/>
            <a:ext cx="1094688" cy="43110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b="1" i="0" lang="en-GB" sz="1200" u="none" cap="none" strike="noStrik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Feature</a:t>
            </a:r>
            <a:endParaRPr b="1" i="0" sz="12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b="1" i="0" lang="en-GB" sz="1200" u="none" cap="none" strike="noStrik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Extraction</a:t>
            </a:r>
            <a:endParaRPr b="1" i="0" sz="1200" u="none" cap="none" strike="noStrike"/>
          </a:p>
        </p:txBody>
      </p:sp>
      <p:sp>
        <p:nvSpPr>
          <p:cNvPr id="355" name="Google Shape;355;p56"/>
          <p:cNvSpPr/>
          <p:nvPr/>
        </p:nvSpPr>
        <p:spPr>
          <a:xfrm>
            <a:off x="2271200" y="4255100"/>
            <a:ext cx="1235412" cy="62250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19025" lIns="19025" spcFirstLastPara="1" rIns="19025" wrap="square" tIns="19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b="1" i="0" lang="en-GB" sz="1200" u="none" cap="none" strike="noStrik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Data </a:t>
            </a:r>
            <a:endParaRPr b="1" i="0" sz="12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b="1" lang="en-GB" sz="1200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b="1" i="0" lang="en-GB" sz="1200" u="none" cap="none" strike="noStrik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Preprocessing</a:t>
            </a:r>
            <a:endParaRPr b="1" i="0" sz="1200" u="none" cap="none" strike="noStrike"/>
          </a:p>
        </p:txBody>
      </p:sp>
      <p:sp>
        <p:nvSpPr>
          <p:cNvPr id="356" name="Google Shape;356;p56"/>
          <p:cNvSpPr/>
          <p:nvPr/>
        </p:nvSpPr>
        <p:spPr>
          <a:xfrm>
            <a:off x="7921531" y="2283387"/>
            <a:ext cx="501000" cy="359400"/>
          </a:xfrm>
          <a:prstGeom prst="rightArrow">
            <a:avLst>
              <a:gd fmla="val 38349" name="adj1"/>
              <a:gd fmla="val 67546" name="adj2"/>
            </a:avLst>
          </a:prstGeom>
          <a:solidFill>
            <a:schemeClr val="dk2">
              <a:alpha val="29803"/>
            </a:scheme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6"/>
          <p:cNvSpPr/>
          <p:nvPr/>
        </p:nvSpPr>
        <p:spPr>
          <a:xfrm>
            <a:off x="5306951" y="1108319"/>
            <a:ext cx="1235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6"/>
          <p:cNvSpPr/>
          <p:nvPr/>
        </p:nvSpPr>
        <p:spPr>
          <a:xfrm>
            <a:off x="1646351" y="2359175"/>
            <a:ext cx="257526" cy="19590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56"/>
          <p:cNvSpPr/>
          <p:nvPr/>
        </p:nvSpPr>
        <p:spPr>
          <a:xfrm>
            <a:off x="2821034" y="23228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6"/>
          <p:cNvSpPr/>
          <p:nvPr/>
        </p:nvSpPr>
        <p:spPr>
          <a:xfrm>
            <a:off x="3994965" y="23228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6"/>
          <p:cNvSpPr/>
          <p:nvPr/>
        </p:nvSpPr>
        <p:spPr>
          <a:xfrm>
            <a:off x="5183359" y="23228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6"/>
          <p:cNvSpPr/>
          <p:nvPr/>
        </p:nvSpPr>
        <p:spPr>
          <a:xfrm>
            <a:off x="6378140" y="23228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598750" y="0"/>
            <a:ext cx="82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b="1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Supervised learning : Decision Tree</a:t>
            </a:r>
            <a:endParaRPr b="0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p57"/>
          <p:cNvSpPr txBox="1"/>
          <p:nvPr/>
        </p:nvSpPr>
        <p:spPr>
          <a:xfrm>
            <a:off x="92300" y="668550"/>
            <a:ext cx="24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7"/>
          <p:cNvSpPr txBox="1"/>
          <p:nvPr/>
        </p:nvSpPr>
        <p:spPr>
          <a:xfrm>
            <a:off x="58525" y="679800"/>
            <a:ext cx="24198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Feature engineering and extraction</a:t>
            </a:r>
            <a:endParaRPr sz="18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Comparison of 2 models </a:t>
            </a:r>
            <a:endParaRPr sz="18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Without parameter tuning </a:t>
            </a:r>
            <a:endParaRPr sz="16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With hyper parameter tuning</a:t>
            </a:r>
            <a:endParaRPr sz="16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K-cross Validation</a:t>
            </a:r>
            <a:endParaRPr/>
          </a:p>
        </p:txBody>
      </p:sp>
      <p:pic>
        <p:nvPicPr>
          <p:cNvPr id="370" name="Google Shape;37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750" y="755200"/>
            <a:ext cx="4785549" cy="3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5838" y="4425650"/>
            <a:ext cx="5015376" cy="7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7"/>
          <p:cNvSpPr txBox="1"/>
          <p:nvPr/>
        </p:nvSpPr>
        <p:spPr>
          <a:xfrm>
            <a:off x="265350" y="4569025"/>
            <a:ext cx="280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Hyper-tuning parameters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981425" y="0"/>
            <a:ext cx="78504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b="1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Semi-supervised Learning : Decision Tree</a:t>
            </a:r>
            <a:endParaRPr b="1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8" name="Google Shape;378;p58"/>
          <p:cNvSpPr txBox="1"/>
          <p:nvPr>
            <p:ph idx="1" type="body"/>
          </p:nvPr>
        </p:nvSpPr>
        <p:spPr>
          <a:xfrm>
            <a:off x="0" y="533475"/>
            <a:ext cx="2624700" cy="4270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orbel"/>
              <a:buChar char="➢"/>
            </a:pPr>
            <a:r>
              <a:rPr b="1" lang="en-GB">
                <a:solidFill>
                  <a:srgbClr val="595959"/>
                </a:solidFill>
              </a:rPr>
              <a:t>Labelled data -&gt; 20 %</a:t>
            </a:r>
            <a:endParaRPr b="1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orbel"/>
              <a:buChar char="➢"/>
            </a:pPr>
            <a:r>
              <a:rPr b="1" lang="en-GB">
                <a:solidFill>
                  <a:srgbClr val="595959"/>
                </a:solidFill>
              </a:rPr>
              <a:t>Unlabelled data -&gt; 80%</a:t>
            </a:r>
            <a:endParaRPr b="1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orbel"/>
              <a:buChar char="➢"/>
            </a:pPr>
            <a:r>
              <a:rPr b="1" lang="en-GB">
                <a:solidFill>
                  <a:srgbClr val="595959"/>
                </a:solidFill>
              </a:rPr>
              <a:t>Trained data -&gt; 85%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b="1" lang="en-GB">
                <a:solidFill>
                  <a:srgbClr val="595959"/>
                </a:solidFill>
              </a:rPr>
              <a:t>Test data -&gt; 15%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b="1" lang="en-GB">
                <a:solidFill>
                  <a:srgbClr val="595959"/>
                </a:solidFill>
              </a:rPr>
              <a:t>Iterations till desired accuracy of 0.974</a:t>
            </a:r>
            <a:endParaRPr b="1" sz="10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9" name="Google Shape;3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700" y="581800"/>
            <a:ext cx="3860374" cy="417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1350" y="605250"/>
            <a:ext cx="2535100" cy="41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8"/>
          <p:cNvSpPr txBox="1"/>
          <p:nvPr/>
        </p:nvSpPr>
        <p:spPr>
          <a:xfrm>
            <a:off x="0" y="4804275"/>
            <a:ext cx="9076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https://www.altexsoft.com/blog/semi-supervised-learning/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210427" y="0"/>
            <a:ext cx="90210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b="1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RNN</a:t>
            </a:r>
            <a:endParaRPr b="1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87" name="Google Shape;3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850" y="510975"/>
            <a:ext cx="6110275" cy="20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9"/>
          <p:cNvSpPr txBox="1"/>
          <p:nvPr/>
        </p:nvSpPr>
        <p:spPr>
          <a:xfrm>
            <a:off x="36025" y="578500"/>
            <a:ext cx="24312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555555"/>
                </a:solidFill>
              </a:rPr>
              <a:t>RNNs have the concept of “memory” that helps them store the states or information of previous inputs to generate the next output of the sequence.</a:t>
            </a:r>
            <a:endParaRPr b="1" sz="145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555555"/>
                </a:solidFill>
              </a:rPr>
              <a:t>Learning Rate = 0.001</a:t>
            </a:r>
            <a:endParaRPr b="1" sz="145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555555"/>
                </a:solidFill>
              </a:rPr>
              <a:t>Batch Norm</a:t>
            </a:r>
            <a:endParaRPr b="1" sz="145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GB" sz="1450">
                <a:solidFill>
                  <a:srgbClr val="555555"/>
                </a:solidFill>
              </a:rPr>
              <a:t>Adam optimizer</a:t>
            </a:r>
            <a:endParaRPr b="1" sz="1450">
              <a:solidFill>
                <a:srgbClr val="555555"/>
              </a:solidFill>
            </a:endParaRPr>
          </a:p>
        </p:txBody>
      </p:sp>
      <p:pic>
        <p:nvPicPr>
          <p:cNvPr id="389" name="Google Shape;38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850" y="2678000"/>
            <a:ext cx="6110275" cy="23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9"/>
          <p:cNvSpPr txBox="1"/>
          <p:nvPr/>
        </p:nvSpPr>
        <p:spPr>
          <a:xfrm>
            <a:off x="36025" y="4787850"/>
            <a:ext cx="1609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simplilearn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311997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b="0" lang="en-GB" sz="27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Comparison </a:t>
            </a:r>
            <a:endParaRPr b="0" sz="27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96" name="Google Shape;3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575" y="572400"/>
            <a:ext cx="3109801" cy="23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375" y="2632000"/>
            <a:ext cx="3176650" cy="251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71850"/>
            <a:ext cx="2947576" cy="23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16B7E"/>
      </a:dk2>
      <a:lt2>
        <a:srgbClr val="FEFFFE"/>
      </a:lt2>
      <a:accent1>
        <a:srgbClr val="4CADB2"/>
      </a:accent1>
      <a:accent2>
        <a:srgbClr val="3884A3"/>
      </a:accent2>
      <a:accent3>
        <a:srgbClr val="2D506C"/>
      </a:accent3>
      <a:accent4>
        <a:srgbClr val="6A88B6"/>
      </a:accent4>
      <a:accent5>
        <a:srgbClr val="4C5A75"/>
      </a:accent5>
      <a:accent6>
        <a:srgbClr val="4CADB2"/>
      </a:accent6>
      <a:hlink>
        <a:srgbClr val="3884A3"/>
      </a:hlink>
      <a:folHlink>
        <a:srgbClr val="2D50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