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711e554e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711e554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711e554e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711e554e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711e554e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711e554e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711e554e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711e554e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6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50">
                <a:solidFill>
                  <a:schemeClr val="dk1"/>
                </a:solidFill>
                <a:highlight>
                  <a:srgbClr val="FFFFFF"/>
                </a:highlight>
                <a:latin typeface="Times New Roman"/>
                <a:ea typeface="Times New Roman"/>
                <a:cs typeface="Times New Roman"/>
                <a:sym typeface="Times New Roman"/>
              </a:rPr>
              <a:t>                                                </a:t>
            </a:r>
            <a:r>
              <a:rPr lang="en" sz="2283">
                <a:solidFill>
                  <a:schemeClr val="dk1"/>
                </a:solidFill>
                <a:highlight>
                  <a:srgbClr val="FFFFFF"/>
                </a:highlight>
                <a:latin typeface="Times New Roman"/>
                <a:ea typeface="Times New Roman"/>
                <a:cs typeface="Times New Roman"/>
                <a:sym typeface="Times New Roman"/>
              </a:rPr>
              <a:t> IBM project titled</a:t>
            </a:r>
            <a:endParaRPr sz="2283">
              <a:solidFill>
                <a:schemeClr val="dk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n" sz="1950">
                <a:solidFill>
                  <a:schemeClr val="dk1"/>
                </a:solidFill>
                <a:highlight>
                  <a:srgbClr val="FFFFFF"/>
                </a:highlight>
                <a:latin typeface="Times New Roman"/>
                <a:ea typeface="Times New Roman"/>
                <a:cs typeface="Times New Roman"/>
                <a:sym typeface="Times New Roman"/>
              </a:rPr>
              <a:t> “Detection and Prevention of Advanced Persistent Threat (APT) activities in heterogeneous networks using SIEM and Deep Learning”</a:t>
            </a:r>
            <a:endParaRPr sz="3900">
              <a:solidFill>
                <a:schemeClr val="dk1"/>
              </a:solidFill>
              <a:latin typeface="Times New Roman"/>
              <a:ea typeface="Times New Roman"/>
              <a:cs typeface="Times New Roman"/>
              <a:sym typeface="Times New Roman"/>
            </a:endParaRPr>
          </a:p>
        </p:txBody>
      </p:sp>
      <p:sp>
        <p:nvSpPr>
          <p:cNvPr id="65" name="Google Shape;65;p13"/>
          <p:cNvSpPr txBox="1"/>
          <p:nvPr>
            <p:ph idx="1" type="subTitle"/>
          </p:nvPr>
        </p:nvSpPr>
        <p:spPr>
          <a:xfrm>
            <a:off x="4572000" y="3689720"/>
            <a:ext cx="4242600" cy="107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FFFFFF"/>
                </a:solidFill>
              </a:rPr>
              <a:t>By: </a:t>
            </a:r>
            <a:endParaRPr>
              <a:solidFill>
                <a:srgbClr val="FFFFFF"/>
              </a:solidFill>
            </a:endParaRPr>
          </a:p>
          <a:p>
            <a:pPr indent="457200" lvl="0" marL="0" rtl="0" algn="l">
              <a:spcBef>
                <a:spcPts val="0"/>
              </a:spcBef>
              <a:spcAft>
                <a:spcPts val="0"/>
              </a:spcAft>
              <a:buNone/>
            </a:pPr>
            <a:r>
              <a:rPr lang="en">
                <a:solidFill>
                  <a:srgbClr val="FFFFFF"/>
                </a:solidFill>
              </a:rPr>
              <a:t>Darshan S</a:t>
            </a:r>
            <a:endParaRPr>
              <a:solidFill>
                <a:srgbClr val="FFFFFF"/>
              </a:solidFill>
            </a:endParaRPr>
          </a:p>
          <a:p>
            <a:pPr indent="457200" lvl="0" marL="0" rtl="0" algn="l">
              <a:spcBef>
                <a:spcPts val="0"/>
              </a:spcBef>
              <a:spcAft>
                <a:spcPts val="0"/>
              </a:spcAft>
              <a:buNone/>
            </a:pPr>
            <a:r>
              <a:rPr lang="en">
                <a:solidFill>
                  <a:srgbClr val="FFFFFF"/>
                </a:solidFill>
              </a:rPr>
              <a:t>V Amrith</a:t>
            </a:r>
            <a:endParaRPr>
              <a:solidFill>
                <a:srgbClr val="FFFFFF"/>
              </a:solidFill>
            </a:endParaRPr>
          </a:p>
          <a:p>
            <a:pPr indent="457200" lvl="0" marL="0" rtl="0" algn="l">
              <a:spcBef>
                <a:spcPts val="0"/>
              </a:spcBef>
              <a:spcAft>
                <a:spcPts val="0"/>
              </a:spcAft>
              <a:buNone/>
            </a:pPr>
            <a:r>
              <a:rPr lang="en">
                <a:solidFill>
                  <a:srgbClr val="FFFFFF"/>
                </a:solidFill>
              </a:rPr>
              <a:t>Suriya K 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600">
                <a:solidFill>
                  <a:srgbClr val="202124"/>
                </a:solidFill>
                <a:latin typeface="Times New Roman"/>
                <a:ea typeface="Times New Roman"/>
                <a:cs typeface="Times New Roman"/>
                <a:sym typeface="Times New Roman"/>
              </a:rPr>
              <a:t>Kddcup99 Dataset:</a:t>
            </a:r>
            <a:endParaRPr b="1" sz="1600">
              <a:solidFill>
                <a:srgbClr val="202124"/>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lang="en" sz="1400">
                <a:solidFill>
                  <a:schemeClr val="dk1"/>
                </a:solidFill>
                <a:highlight>
                  <a:schemeClr val="lt1"/>
                </a:highlight>
                <a:latin typeface="Times New Roman"/>
                <a:ea typeface="Times New Roman"/>
                <a:cs typeface="Times New Roman"/>
                <a:sym typeface="Times New Roman"/>
              </a:rPr>
              <a:t>KDD’99 data set was created by DARPA in 1999 by using recorded network traﬃc from 1998 dataset. It is being pre-processed into 41 features per network connection. It consists of 4,898,430 records that is larger than other data sets. There are four main categories of attacks, these are DoS, R2L (unauthorized access from a remote machine), U2R (Unauthorized access to Root) and Probe. </a:t>
            </a:r>
            <a:endParaRPr sz="1400">
              <a:solidFill>
                <a:schemeClr val="dk1"/>
              </a:solidFill>
              <a:highlight>
                <a:schemeClr val="lt1"/>
              </a:highlight>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400">
              <a:solidFill>
                <a:schemeClr val="dk1"/>
              </a:solidFill>
              <a:highlight>
                <a:schemeClr val="lt1"/>
              </a:highlight>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Times New Roman"/>
                <a:ea typeface="Times New Roman"/>
                <a:cs typeface="Times New Roman"/>
                <a:sym typeface="Times New Roman"/>
              </a:rPr>
              <a:t>KDD data set have two critical issues concluded by the statistical analysis, that is profoundly aﬀect the performance of the system. Most signiﬁcant issue in KDD data set is that it has large number of replicated records. It is found that about 78% and 75% records are duplicate in train and test data set respectively. Huge number of replicated records may lead learning algorithms to be partial. Thus, algorithm will stop learning infrequent records. These records may be harmful to network like U2R, R2L etc.</a:t>
            </a:r>
            <a:endParaRPr sz="14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20212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CTGAN</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700">
                <a:solidFill>
                  <a:schemeClr val="dk1"/>
                </a:solidFill>
                <a:latin typeface="Times New Roman"/>
                <a:ea typeface="Times New Roman"/>
                <a:cs typeface="Times New Roman"/>
                <a:sym typeface="Times New Roman"/>
              </a:rPr>
              <a:t>Modeling the probability distribution of rows in tabular data and generating realistic synthetic data is a non-trivial task. Tabular data usually contains a mix of discrete and continuous columns. Continuous columns may have multiple modes whereas discrete columns are sometimes imbalanced making the modeling difficult. Existing statistical and deep neural network models fail to properly model this type of data. </a:t>
            </a:r>
            <a:r>
              <a:rPr lang="en" sz="1700">
                <a:solidFill>
                  <a:schemeClr val="dk1"/>
                </a:solidFill>
                <a:highlight>
                  <a:srgbClr val="FFFFFF"/>
                </a:highlight>
                <a:latin typeface="Times New Roman"/>
                <a:ea typeface="Times New Roman"/>
                <a:cs typeface="Times New Roman"/>
                <a:sym typeface="Times New Roman"/>
              </a:rPr>
              <a:t>CTGAN is a collection of Deep Learning based Synthetic Data Generators for single table data, which are able to learn from real data and generate synthetic clones with high fidelity.</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22325" y="5364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83" name="Google Shape;83;p16"/>
          <p:cNvSpPr txBox="1"/>
          <p:nvPr>
            <p:ph idx="1" type="body"/>
          </p:nvPr>
        </p:nvSpPr>
        <p:spPr>
          <a:xfrm>
            <a:off x="4655275" y="536450"/>
            <a:ext cx="4166400" cy="40986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202124"/>
              </a:buClr>
              <a:buSzPts val="1600"/>
              <a:buFont typeface="Times New Roman"/>
              <a:buChar char="●"/>
            </a:pPr>
            <a:r>
              <a:rPr lang="en" sz="1600">
                <a:solidFill>
                  <a:srgbClr val="202124"/>
                </a:solidFill>
                <a:latin typeface="Times New Roman"/>
                <a:ea typeface="Times New Roman"/>
                <a:cs typeface="Times New Roman"/>
                <a:sym typeface="Times New Roman"/>
              </a:rPr>
              <a:t>There about 21 different types of attacks in the dataset. We have </a:t>
            </a:r>
            <a:r>
              <a:rPr lang="en" sz="1600">
                <a:solidFill>
                  <a:srgbClr val="202124"/>
                </a:solidFill>
                <a:latin typeface="Times New Roman"/>
                <a:ea typeface="Times New Roman"/>
                <a:cs typeface="Times New Roman"/>
                <a:sym typeface="Times New Roman"/>
              </a:rPr>
              <a:t>categorised</a:t>
            </a:r>
            <a:r>
              <a:rPr lang="en" sz="1600">
                <a:solidFill>
                  <a:srgbClr val="202124"/>
                </a:solidFill>
                <a:latin typeface="Times New Roman"/>
                <a:ea typeface="Times New Roman"/>
                <a:cs typeface="Times New Roman"/>
                <a:sym typeface="Times New Roman"/>
              </a:rPr>
              <a:t> it into 5 main types Normal, DOS, R2L, U2R, and PROBE based on previous papers.</a:t>
            </a:r>
            <a:endParaRPr sz="1600">
              <a:solidFill>
                <a:srgbClr val="202124"/>
              </a:solidFill>
              <a:latin typeface="Times New Roman"/>
              <a:ea typeface="Times New Roman"/>
              <a:cs typeface="Times New Roman"/>
              <a:sym typeface="Times New Roman"/>
            </a:endParaRPr>
          </a:p>
          <a:p>
            <a:pPr indent="-330200" lvl="0" marL="457200" rtl="0" algn="just">
              <a:spcBef>
                <a:spcPts val="0"/>
              </a:spcBef>
              <a:spcAft>
                <a:spcPts val="0"/>
              </a:spcAft>
              <a:buClr>
                <a:srgbClr val="202124"/>
              </a:buClr>
              <a:buSzPts val="1600"/>
              <a:buFont typeface="Times New Roman"/>
              <a:buChar char="●"/>
            </a:pPr>
            <a:r>
              <a:rPr lang="en" sz="1600">
                <a:solidFill>
                  <a:srgbClr val="202124"/>
                </a:solidFill>
                <a:latin typeface="Times New Roman"/>
                <a:ea typeface="Times New Roman"/>
                <a:cs typeface="Times New Roman"/>
                <a:sym typeface="Times New Roman"/>
              </a:rPr>
              <a:t>Identified categorical variables excluding target variables.</a:t>
            </a:r>
            <a:endParaRPr sz="1600">
              <a:solidFill>
                <a:srgbClr val="202124"/>
              </a:solidFill>
              <a:latin typeface="Times New Roman"/>
              <a:ea typeface="Times New Roman"/>
              <a:cs typeface="Times New Roman"/>
              <a:sym typeface="Times New Roman"/>
            </a:endParaRPr>
          </a:p>
          <a:p>
            <a:pPr indent="-330200" lvl="0" marL="457200" rtl="0" algn="just">
              <a:spcBef>
                <a:spcPts val="0"/>
              </a:spcBef>
              <a:spcAft>
                <a:spcPts val="0"/>
              </a:spcAft>
              <a:buClr>
                <a:srgbClr val="202124"/>
              </a:buClr>
              <a:buSzPts val="1600"/>
              <a:buFont typeface="Times New Roman"/>
              <a:buChar char="●"/>
            </a:pPr>
            <a:r>
              <a:rPr lang="en" sz="1600">
                <a:solidFill>
                  <a:srgbClr val="202124"/>
                </a:solidFill>
                <a:latin typeface="Times New Roman"/>
                <a:ea typeface="Times New Roman"/>
                <a:cs typeface="Times New Roman"/>
                <a:sym typeface="Times New Roman"/>
              </a:rPr>
              <a:t>Encoded identified categorical </a:t>
            </a:r>
            <a:r>
              <a:rPr lang="en" sz="1600">
                <a:solidFill>
                  <a:srgbClr val="202124"/>
                </a:solidFill>
                <a:latin typeface="Times New Roman"/>
                <a:ea typeface="Times New Roman"/>
                <a:cs typeface="Times New Roman"/>
                <a:sym typeface="Times New Roman"/>
              </a:rPr>
              <a:t>variables</a:t>
            </a:r>
            <a:r>
              <a:rPr lang="en" sz="1600">
                <a:solidFill>
                  <a:srgbClr val="202124"/>
                </a:solidFill>
                <a:latin typeface="Times New Roman"/>
                <a:ea typeface="Times New Roman"/>
                <a:cs typeface="Times New Roman"/>
                <a:sym typeface="Times New Roman"/>
              </a:rPr>
              <a:t>.</a:t>
            </a:r>
            <a:endParaRPr sz="1600">
              <a:solidFill>
                <a:srgbClr val="202124"/>
              </a:solidFill>
              <a:latin typeface="Times New Roman"/>
              <a:ea typeface="Times New Roman"/>
              <a:cs typeface="Times New Roman"/>
              <a:sym typeface="Times New Roman"/>
            </a:endParaRPr>
          </a:p>
          <a:p>
            <a:pPr indent="-330200" lvl="0" marL="457200" rtl="0" algn="just">
              <a:spcBef>
                <a:spcPts val="0"/>
              </a:spcBef>
              <a:spcAft>
                <a:spcPts val="0"/>
              </a:spcAft>
              <a:buClr>
                <a:srgbClr val="202124"/>
              </a:buClr>
              <a:buSzPts val="1600"/>
              <a:buFont typeface="Times New Roman"/>
              <a:buChar char="●"/>
            </a:pPr>
            <a:r>
              <a:rPr lang="en" sz="1600">
                <a:solidFill>
                  <a:srgbClr val="202124"/>
                </a:solidFill>
                <a:latin typeface="Times New Roman"/>
                <a:ea typeface="Times New Roman"/>
                <a:cs typeface="Times New Roman"/>
                <a:sym typeface="Times New Roman"/>
              </a:rPr>
              <a:t>Dropped</a:t>
            </a:r>
            <a:r>
              <a:rPr lang="en" sz="1600">
                <a:solidFill>
                  <a:srgbClr val="202124"/>
                </a:solidFill>
                <a:latin typeface="Times New Roman"/>
                <a:ea typeface="Times New Roman"/>
                <a:cs typeface="Times New Roman"/>
                <a:sym typeface="Times New Roman"/>
              </a:rPr>
              <a:t>  6 </a:t>
            </a:r>
            <a:r>
              <a:rPr lang="en" sz="1600">
                <a:solidFill>
                  <a:srgbClr val="202124"/>
                </a:solidFill>
                <a:latin typeface="Times New Roman"/>
                <a:ea typeface="Times New Roman"/>
                <a:cs typeface="Times New Roman"/>
                <a:sym typeface="Times New Roman"/>
              </a:rPr>
              <a:t>highly</a:t>
            </a:r>
            <a:r>
              <a:rPr lang="en" sz="1600">
                <a:solidFill>
                  <a:srgbClr val="202124"/>
                </a:solidFill>
                <a:latin typeface="Times New Roman"/>
                <a:ea typeface="Times New Roman"/>
                <a:cs typeface="Times New Roman"/>
                <a:sym typeface="Times New Roman"/>
              </a:rPr>
              <a:t> </a:t>
            </a:r>
            <a:r>
              <a:rPr lang="en" sz="1600">
                <a:solidFill>
                  <a:srgbClr val="202124"/>
                </a:solidFill>
                <a:latin typeface="Times New Roman"/>
                <a:ea typeface="Times New Roman"/>
                <a:cs typeface="Times New Roman"/>
                <a:sym typeface="Times New Roman"/>
              </a:rPr>
              <a:t>correlated</a:t>
            </a:r>
            <a:r>
              <a:rPr lang="en" sz="1600">
                <a:solidFill>
                  <a:srgbClr val="202124"/>
                </a:solidFill>
                <a:latin typeface="Times New Roman"/>
                <a:ea typeface="Times New Roman"/>
                <a:cs typeface="Times New Roman"/>
                <a:sym typeface="Times New Roman"/>
              </a:rPr>
              <a:t> columns. </a:t>
            </a:r>
            <a:endParaRPr sz="1600">
              <a:solidFill>
                <a:srgbClr val="202124"/>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GaussianNB</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DecisionTreeClassifier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RandomForestClassifier</a:t>
            </a:r>
            <a:endParaRPr/>
          </a:p>
          <a:p>
            <a:pPr indent="0" lvl="0" marL="0" rtl="0" algn="l">
              <a:spcBef>
                <a:spcPts val="120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4869075" y="843900"/>
            <a:ext cx="3428750" cy="465100"/>
          </a:xfrm>
          <a:prstGeom prst="rect">
            <a:avLst/>
          </a:prstGeom>
          <a:noFill/>
          <a:ln>
            <a:noFill/>
          </a:ln>
        </p:spPr>
      </p:pic>
      <p:pic>
        <p:nvPicPr>
          <p:cNvPr id="91" name="Google Shape;91;p17"/>
          <p:cNvPicPr preferRelativeResize="0"/>
          <p:nvPr/>
        </p:nvPicPr>
        <p:blipFill>
          <a:blip r:embed="rId4">
            <a:alphaModFix/>
          </a:blip>
          <a:stretch>
            <a:fillRect/>
          </a:stretch>
        </p:blipFill>
        <p:spPr>
          <a:xfrm>
            <a:off x="4919425" y="2026400"/>
            <a:ext cx="3328053" cy="465100"/>
          </a:xfrm>
          <a:prstGeom prst="rect">
            <a:avLst/>
          </a:prstGeom>
          <a:noFill/>
          <a:ln>
            <a:noFill/>
          </a:ln>
        </p:spPr>
      </p:pic>
      <p:pic>
        <p:nvPicPr>
          <p:cNvPr id="92" name="Google Shape;92;p17"/>
          <p:cNvPicPr preferRelativeResize="0"/>
          <p:nvPr/>
        </p:nvPicPr>
        <p:blipFill>
          <a:blip r:embed="rId5">
            <a:alphaModFix/>
          </a:blip>
          <a:stretch>
            <a:fillRect/>
          </a:stretch>
        </p:blipFill>
        <p:spPr>
          <a:xfrm>
            <a:off x="4997275" y="3587900"/>
            <a:ext cx="2844251" cy="465100"/>
          </a:xfrm>
          <a:prstGeom prst="rect">
            <a:avLst/>
          </a:prstGeom>
          <a:noFill/>
          <a:ln>
            <a:noFill/>
          </a:ln>
        </p:spPr>
      </p:pic>
      <p:pic>
        <p:nvPicPr>
          <p:cNvPr id="93" name="Google Shape;93;p17"/>
          <p:cNvPicPr preferRelativeResize="0"/>
          <p:nvPr/>
        </p:nvPicPr>
        <p:blipFill rotWithShape="1">
          <a:blip r:embed="rId6">
            <a:alphaModFix/>
          </a:blip>
          <a:srcRect b="0" l="0" r="0" t="23535"/>
          <a:stretch/>
        </p:blipFill>
        <p:spPr>
          <a:xfrm>
            <a:off x="4997275" y="2541625"/>
            <a:ext cx="2083728" cy="263975"/>
          </a:xfrm>
          <a:prstGeom prst="rect">
            <a:avLst/>
          </a:prstGeom>
          <a:noFill/>
          <a:ln>
            <a:noFill/>
          </a:ln>
        </p:spPr>
      </p:pic>
      <p:pic>
        <p:nvPicPr>
          <p:cNvPr id="94" name="Google Shape;94;p17"/>
          <p:cNvPicPr preferRelativeResize="0"/>
          <p:nvPr/>
        </p:nvPicPr>
        <p:blipFill>
          <a:blip r:embed="rId7">
            <a:alphaModFix/>
          </a:blip>
          <a:stretch>
            <a:fillRect/>
          </a:stretch>
        </p:blipFill>
        <p:spPr>
          <a:xfrm>
            <a:off x="4919425" y="4038225"/>
            <a:ext cx="3046625" cy="263967"/>
          </a:xfrm>
          <a:prstGeom prst="rect">
            <a:avLst/>
          </a:prstGeom>
          <a:noFill/>
          <a:ln>
            <a:noFill/>
          </a:ln>
        </p:spPr>
      </p:pic>
      <p:pic>
        <p:nvPicPr>
          <p:cNvPr id="95" name="Google Shape;95;p17"/>
          <p:cNvPicPr preferRelativeResize="0"/>
          <p:nvPr/>
        </p:nvPicPr>
        <p:blipFill rotWithShape="1">
          <a:blip r:embed="rId8">
            <a:alphaModFix/>
          </a:blip>
          <a:srcRect b="0" l="0" r="0" t="13209"/>
          <a:stretch/>
        </p:blipFill>
        <p:spPr>
          <a:xfrm>
            <a:off x="4869075" y="1309002"/>
            <a:ext cx="2922100" cy="26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