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Rounds Condensed" charset="1" panose="02000506030000020003"/>
      <p:regular r:id="rId10"/>
    </p:embeddedFont>
    <p:embeddedFont>
      <p:font typeface="TT Rounds Condensed Bold" charset="1" panose="02000806030000020003"/>
      <p:regular r:id="rId11"/>
    </p:embeddedFont>
    <p:embeddedFont>
      <p:font typeface="TT Rounds Condensed Italics" charset="1" panose="02000506030000090003"/>
      <p:regular r:id="rId12"/>
    </p:embeddedFont>
    <p:embeddedFont>
      <p:font typeface="TT Rounds Condensed Bold Italics" charset="1" panose="02000806030000090003"/>
      <p:regular r:id="rId13"/>
    </p:embeddedFont>
    <p:embeddedFont>
      <p:font typeface="TT Rounds Condensed Thin" charset="1" panose="02000503020000020003"/>
      <p:regular r:id="rId14"/>
    </p:embeddedFont>
    <p:embeddedFont>
      <p:font typeface="TT Rounds Condensed Thin Italics" charset="1" panose="02000503020000090003"/>
      <p:regular r:id="rId15"/>
    </p:embeddedFont>
    <p:embeddedFont>
      <p:font typeface="TT Rounds Condensed Heavy" charset="1" panose="02000506030000020003"/>
      <p:regular r:id="rId16"/>
    </p:embeddedFont>
    <p:embeddedFont>
      <p:font typeface="TT Rounds Condensed Heavy Italics" charset="1" panose="020005060000000900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B3838"/>
        </a:solidFill>
      </p:bgPr>
    </p:bg>
    <p:spTree>
      <p:nvGrpSpPr>
        <p:cNvPr id="1" name=""/>
        <p:cNvGrpSpPr/>
        <p:nvPr/>
      </p:nvGrpSpPr>
      <p:grpSpPr>
        <a:xfrm>
          <a:off x="0" y="0"/>
          <a:ext cx="0" cy="0"/>
          <a:chOff x="0" y="0"/>
          <a:chExt cx="0" cy="0"/>
        </a:xfrm>
      </p:grpSpPr>
      <p:sp>
        <p:nvSpPr>
          <p:cNvPr name="Freeform 2" id="2"/>
          <p:cNvSpPr/>
          <p:nvPr/>
        </p:nvSpPr>
        <p:spPr>
          <a:xfrm flipH="false" flipV="false" rot="0">
            <a:off x="1540998" y="0"/>
            <a:ext cx="3488200" cy="3488200"/>
          </a:xfrm>
          <a:custGeom>
            <a:avLst/>
            <a:gdLst/>
            <a:ahLst/>
            <a:cxnLst/>
            <a:rect r="r" b="b" t="t" l="l"/>
            <a:pathLst>
              <a:path h="3488200" w="3488200">
                <a:moveTo>
                  <a:pt x="0" y="0"/>
                </a:moveTo>
                <a:lnTo>
                  <a:pt x="3488200" y="0"/>
                </a:lnTo>
                <a:lnTo>
                  <a:pt x="3488200" y="3488200"/>
                </a:lnTo>
                <a:lnTo>
                  <a:pt x="0" y="3488200"/>
                </a:lnTo>
                <a:lnTo>
                  <a:pt x="0" y="0"/>
                </a:lnTo>
                <a:close/>
              </a:path>
            </a:pathLst>
          </a:custGeom>
          <a:blipFill>
            <a:blip r:embed="rId2"/>
            <a:stretch>
              <a:fillRect l="0" t="0" r="0" b="0"/>
            </a:stretch>
          </a:blipFill>
        </p:spPr>
      </p:sp>
      <p:grpSp>
        <p:nvGrpSpPr>
          <p:cNvPr name="Group 3" id="3"/>
          <p:cNvGrpSpPr/>
          <p:nvPr/>
        </p:nvGrpSpPr>
        <p:grpSpPr>
          <a:xfrm rot="0">
            <a:off x="1306286" y="3570514"/>
            <a:ext cx="14114766" cy="5142976"/>
            <a:chOff x="0" y="0"/>
            <a:chExt cx="18819688" cy="6857302"/>
          </a:xfrm>
        </p:grpSpPr>
        <p:sp>
          <p:nvSpPr>
            <p:cNvPr name="Freeform 4" id="4"/>
            <p:cNvSpPr/>
            <p:nvPr/>
          </p:nvSpPr>
          <p:spPr>
            <a:xfrm flipH="false" flipV="false" rot="0">
              <a:off x="0" y="0"/>
              <a:ext cx="18819743" cy="6857336"/>
            </a:xfrm>
            <a:custGeom>
              <a:avLst/>
              <a:gdLst/>
              <a:ahLst/>
              <a:cxnLst/>
              <a:rect r="r" b="b" t="t" l="l"/>
              <a:pathLst>
                <a:path h="6857336" w="18819743">
                  <a:moveTo>
                    <a:pt x="0" y="0"/>
                  </a:moveTo>
                  <a:lnTo>
                    <a:pt x="18819743" y="0"/>
                  </a:lnTo>
                  <a:lnTo>
                    <a:pt x="18819743" y="6857336"/>
                  </a:lnTo>
                  <a:lnTo>
                    <a:pt x="0" y="6857336"/>
                  </a:lnTo>
                  <a:close/>
                </a:path>
              </a:pathLst>
            </a:custGeom>
            <a:solidFill>
              <a:srgbClr val="3B3838"/>
            </a:solidFill>
          </p:spPr>
        </p:sp>
        <p:sp>
          <p:nvSpPr>
            <p:cNvPr name="TextBox 5" id="5"/>
            <p:cNvSpPr txBox="true"/>
            <p:nvPr/>
          </p:nvSpPr>
          <p:spPr>
            <a:xfrm>
              <a:off x="0" y="0"/>
              <a:ext cx="18819688" cy="6857302"/>
            </a:xfrm>
            <a:prstGeom prst="rect">
              <a:avLst/>
            </a:prstGeom>
          </p:spPr>
          <p:txBody>
            <a:bodyPr anchor="t" rtlCol="false" tIns="50800" lIns="50800" bIns="50800" rIns="50800"/>
            <a:lstStyle/>
            <a:p>
              <a:pPr algn="l">
                <a:lnSpc>
                  <a:spcPts val="11880"/>
                </a:lnSpc>
              </a:pPr>
              <a:r>
                <a:rPr lang="en-US" sz="9900" spc="92">
                  <a:solidFill>
                    <a:srgbClr val="FF6600"/>
                  </a:solidFill>
                  <a:latin typeface="TT Rounds Condensed"/>
                </a:rPr>
                <a:t>Exploratory Data Analysis</a:t>
              </a:r>
            </a:p>
            <a:p>
              <a:pPr algn="l">
                <a:lnSpc>
                  <a:spcPts val="4500"/>
                </a:lnSpc>
              </a:pPr>
              <a:r>
                <a:rPr lang="en-US" sz="3750" spc="33">
                  <a:solidFill>
                    <a:srgbClr val="FFFFFF"/>
                  </a:solidFill>
                  <a:latin typeface="TT Rounds Condensed"/>
                </a:rPr>
                <a:t>G2M insight for Cab Investment firm</a:t>
              </a:r>
            </a:p>
            <a:p>
              <a:pPr algn="l">
                <a:lnSpc>
                  <a:spcPts val="4500"/>
                </a:lnSpc>
              </a:pPr>
            </a:p>
            <a:p>
              <a:pPr algn="l">
                <a:lnSpc>
                  <a:spcPts val="4500"/>
                </a:lnSpc>
              </a:pPr>
              <a:r>
                <a:rPr lang="en-US" sz="3750" spc="35">
                  <a:solidFill>
                    <a:srgbClr val="FFFFFF"/>
                  </a:solidFill>
                  <a:latin typeface="TT Rounds Condensed"/>
                </a:rPr>
                <a:t>21-Apr-2024</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34440" y="113530"/>
            <a:ext cx="15565515" cy="1890480"/>
          </a:xfrm>
          <a:prstGeom prst="rect">
            <a:avLst/>
          </a:prstGeom>
        </p:spPr>
        <p:txBody>
          <a:bodyPr anchor="t" rtlCol="false" tIns="0" lIns="0" bIns="0" rIns="0">
            <a:spAutoFit/>
          </a:bodyPr>
          <a:lstStyle/>
          <a:p>
            <a:pPr algn="l">
              <a:lnSpc>
                <a:spcPts val="5670"/>
              </a:lnSpc>
            </a:pPr>
            <a:r>
              <a:rPr lang="en-US" sz="5250" spc="-31">
                <a:solidFill>
                  <a:srgbClr val="ED7D31"/>
                </a:solidFill>
                <a:latin typeface="TT Rounds Condensed Bold"/>
              </a:rPr>
              <a:t>Profit Analysis</a:t>
            </a:r>
          </a:p>
        </p:txBody>
      </p:sp>
      <p:grpSp>
        <p:nvGrpSpPr>
          <p:cNvPr name="Group 3" id="3"/>
          <p:cNvGrpSpPr/>
          <p:nvPr/>
        </p:nvGrpSpPr>
        <p:grpSpPr>
          <a:xfrm rot="0">
            <a:off x="-9525" y="-9525"/>
            <a:ext cx="18307050" cy="2094918"/>
            <a:chOff x="0" y="0"/>
            <a:chExt cx="24409400" cy="2793224"/>
          </a:xfrm>
        </p:grpSpPr>
        <p:sp>
          <p:nvSpPr>
            <p:cNvPr name="Freeform 4" id="4"/>
            <p:cNvSpPr/>
            <p:nvPr/>
          </p:nvSpPr>
          <p:spPr>
            <a:xfrm flipH="false" flipV="false" rot="0">
              <a:off x="12700" y="12700"/>
              <a:ext cx="24384000" cy="2767838"/>
            </a:xfrm>
            <a:custGeom>
              <a:avLst/>
              <a:gdLst/>
              <a:ahLst/>
              <a:cxnLst/>
              <a:rect r="r" b="b" t="t" l="l"/>
              <a:pathLst>
                <a:path h="2767838" w="24384000">
                  <a:moveTo>
                    <a:pt x="0" y="0"/>
                  </a:moveTo>
                  <a:lnTo>
                    <a:pt x="24384000" y="0"/>
                  </a:lnTo>
                  <a:lnTo>
                    <a:pt x="24384000" y="2767838"/>
                  </a:lnTo>
                  <a:lnTo>
                    <a:pt x="0" y="2767838"/>
                  </a:lnTo>
                  <a:close/>
                </a:path>
              </a:pathLst>
            </a:custGeom>
            <a:solidFill>
              <a:srgbClr val="3B3838"/>
            </a:solidFill>
          </p:spPr>
        </p:sp>
        <p:sp>
          <p:nvSpPr>
            <p:cNvPr name="Freeform 5" id="5"/>
            <p:cNvSpPr/>
            <p:nvPr/>
          </p:nvSpPr>
          <p:spPr>
            <a:xfrm flipH="false" flipV="false" rot="0">
              <a:off x="0" y="0"/>
              <a:ext cx="24409400" cy="2793238"/>
            </a:xfrm>
            <a:custGeom>
              <a:avLst/>
              <a:gdLst/>
              <a:ahLst/>
              <a:cxnLst/>
              <a:rect r="r" b="b" t="t" l="l"/>
              <a:pathLst>
                <a:path h="2793238" w="24409400">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name="TextBox 6" id="6"/>
            <p:cNvSpPr txBox="true"/>
            <p:nvPr/>
          </p:nvSpPr>
          <p:spPr>
            <a:xfrm>
              <a:off x="0" y="-9525"/>
              <a:ext cx="24409400" cy="2802749"/>
            </a:xfrm>
            <a:prstGeom prst="rect">
              <a:avLst/>
            </a:prstGeom>
          </p:spPr>
          <p:txBody>
            <a:bodyPr anchor="ctr" rtlCol="false" tIns="50800" lIns="50800" bIns="50800" rIns="50800"/>
            <a:lstStyle/>
            <a:p>
              <a:pPr algn="l">
                <a:lnSpc>
                  <a:spcPts val="6300"/>
                </a:lnSpc>
              </a:pPr>
              <a:r>
                <a:rPr lang="en-US" sz="5250" spc="-31">
                  <a:solidFill>
                    <a:srgbClr val="ED7D31"/>
                  </a:solidFill>
                  <a:latin typeface="TT Rounds Condensed Bold"/>
                </a:rPr>
                <a:t>      Total Customer Prefernce by Age Group</a:t>
              </a:r>
            </a:p>
          </p:txBody>
        </p:sp>
      </p:grpSp>
      <p:sp>
        <p:nvSpPr>
          <p:cNvPr name="Freeform 7" id="7"/>
          <p:cNvSpPr/>
          <p:nvPr/>
        </p:nvSpPr>
        <p:spPr>
          <a:xfrm flipH="false" flipV="false" rot="0">
            <a:off x="475347" y="2085393"/>
            <a:ext cx="12423960" cy="7911416"/>
          </a:xfrm>
          <a:custGeom>
            <a:avLst/>
            <a:gdLst/>
            <a:ahLst/>
            <a:cxnLst/>
            <a:rect r="r" b="b" t="t" l="l"/>
            <a:pathLst>
              <a:path h="7911416" w="12423960">
                <a:moveTo>
                  <a:pt x="0" y="0"/>
                </a:moveTo>
                <a:lnTo>
                  <a:pt x="12423960" y="0"/>
                </a:lnTo>
                <a:lnTo>
                  <a:pt x="12423960" y="7911416"/>
                </a:lnTo>
                <a:lnTo>
                  <a:pt x="0" y="7911416"/>
                </a:lnTo>
                <a:lnTo>
                  <a:pt x="0" y="0"/>
                </a:lnTo>
                <a:close/>
              </a:path>
            </a:pathLst>
          </a:custGeom>
          <a:blipFill>
            <a:blip r:embed="rId2"/>
            <a:stretch>
              <a:fillRect l="0" t="0" r="0" b="0"/>
            </a:stretch>
          </a:blipFill>
        </p:spPr>
      </p:sp>
      <p:sp>
        <p:nvSpPr>
          <p:cNvPr name="TextBox 8" id="8"/>
          <p:cNvSpPr txBox="true"/>
          <p:nvPr/>
        </p:nvSpPr>
        <p:spPr>
          <a:xfrm rot="0">
            <a:off x="13797295" y="2528441"/>
            <a:ext cx="3462005" cy="2846070"/>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000000"/>
                </a:solidFill>
                <a:latin typeface="TT Rounds Condensed"/>
              </a:rPr>
              <a:t>The age group </a:t>
            </a:r>
            <a:r>
              <a:rPr lang="en-US" sz="2700">
                <a:solidFill>
                  <a:srgbClr val="000000"/>
                </a:solidFill>
                <a:latin typeface="TT Rounds Condensed Bold"/>
              </a:rPr>
              <a:t>21-25</a:t>
            </a:r>
            <a:r>
              <a:rPr lang="en-US" sz="2700">
                <a:solidFill>
                  <a:srgbClr val="000000"/>
                </a:solidFill>
                <a:latin typeface="TT Rounds Condensed"/>
              </a:rPr>
              <a:t> shows the </a:t>
            </a:r>
            <a:r>
              <a:rPr lang="en-US" sz="2700">
                <a:solidFill>
                  <a:srgbClr val="000000"/>
                </a:solidFill>
                <a:latin typeface="TT Rounds Condensed Bold"/>
              </a:rPr>
              <a:t>highest</a:t>
            </a:r>
            <a:r>
              <a:rPr lang="en-US" sz="2700">
                <a:solidFill>
                  <a:srgbClr val="000000"/>
                </a:solidFill>
                <a:latin typeface="TT Rounds Condensed"/>
              </a:rPr>
              <a:t> usage, while usage stay same after the age of 41.</a:t>
            </a:r>
          </a:p>
          <a:p>
            <a:pPr>
              <a:lnSpc>
                <a:spcPts val="37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34440" y="113530"/>
            <a:ext cx="15565515" cy="1890480"/>
          </a:xfrm>
          <a:prstGeom prst="rect">
            <a:avLst/>
          </a:prstGeom>
        </p:spPr>
        <p:txBody>
          <a:bodyPr anchor="t" rtlCol="false" tIns="0" lIns="0" bIns="0" rIns="0">
            <a:spAutoFit/>
          </a:bodyPr>
          <a:lstStyle/>
          <a:p>
            <a:pPr algn="l">
              <a:lnSpc>
                <a:spcPts val="5670"/>
              </a:lnSpc>
            </a:pPr>
            <a:r>
              <a:rPr lang="en-US" sz="5250" spc="-31">
                <a:solidFill>
                  <a:srgbClr val="ED7D31"/>
                </a:solidFill>
                <a:latin typeface="TT Rounds Condensed Bold"/>
              </a:rPr>
              <a:t>Profit Analysis</a:t>
            </a:r>
          </a:p>
        </p:txBody>
      </p:sp>
      <p:grpSp>
        <p:nvGrpSpPr>
          <p:cNvPr name="Group 3" id="3"/>
          <p:cNvGrpSpPr/>
          <p:nvPr/>
        </p:nvGrpSpPr>
        <p:grpSpPr>
          <a:xfrm rot="0">
            <a:off x="-9525" y="-9525"/>
            <a:ext cx="18307050" cy="2094918"/>
            <a:chOff x="0" y="0"/>
            <a:chExt cx="24409400" cy="2793224"/>
          </a:xfrm>
        </p:grpSpPr>
        <p:sp>
          <p:nvSpPr>
            <p:cNvPr name="Freeform 4" id="4"/>
            <p:cNvSpPr/>
            <p:nvPr/>
          </p:nvSpPr>
          <p:spPr>
            <a:xfrm flipH="false" flipV="false" rot="0">
              <a:off x="12700" y="12700"/>
              <a:ext cx="24384000" cy="2767838"/>
            </a:xfrm>
            <a:custGeom>
              <a:avLst/>
              <a:gdLst/>
              <a:ahLst/>
              <a:cxnLst/>
              <a:rect r="r" b="b" t="t" l="l"/>
              <a:pathLst>
                <a:path h="2767838" w="24384000">
                  <a:moveTo>
                    <a:pt x="0" y="0"/>
                  </a:moveTo>
                  <a:lnTo>
                    <a:pt x="24384000" y="0"/>
                  </a:lnTo>
                  <a:lnTo>
                    <a:pt x="24384000" y="2767838"/>
                  </a:lnTo>
                  <a:lnTo>
                    <a:pt x="0" y="2767838"/>
                  </a:lnTo>
                  <a:close/>
                </a:path>
              </a:pathLst>
            </a:custGeom>
            <a:solidFill>
              <a:srgbClr val="3B3838"/>
            </a:solidFill>
          </p:spPr>
        </p:sp>
        <p:sp>
          <p:nvSpPr>
            <p:cNvPr name="Freeform 5" id="5"/>
            <p:cNvSpPr/>
            <p:nvPr/>
          </p:nvSpPr>
          <p:spPr>
            <a:xfrm flipH="false" flipV="false" rot="0">
              <a:off x="0" y="0"/>
              <a:ext cx="24409400" cy="2793238"/>
            </a:xfrm>
            <a:custGeom>
              <a:avLst/>
              <a:gdLst/>
              <a:ahLst/>
              <a:cxnLst/>
              <a:rect r="r" b="b" t="t" l="l"/>
              <a:pathLst>
                <a:path h="2793238" w="24409400">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name="TextBox 6" id="6"/>
            <p:cNvSpPr txBox="true"/>
            <p:nvPr/>
          </p:nvSpPr>
          <p:spPr>
            <a:xfrm>
              <a:off x="0" y="-9525"/>
              <a:ext cx="24409400" cy="2802749"/>
            </a:xfrm>
            <a:prstGeom prst="rect">
              <a:avLst/>
            </a:prstGeom>
          </p:spPr>
          <p:txBody>
            <a:bodyPr anchor="ctr" rtlCol="false" tIns="50800" lIns="50800" bIns="50800" rIns="50800"/>
            <a:lstStyle/>
            <a:p>
              <a:pPr algn="l">
                <a:lnSpc>
                  <a:spcPts val="6300"/>
                </a:lnSpc>
              </a:pPr>
              <a:r>
                <a:rPr lang="en-US" sz="5250" spc="-31">
                  <a:solidFill>
                    <a:srgbClr val="ED7D31"/>
                  </a:solidFill>
                  <a:latin typeface="TT Rounds Condensed Bold"/>
                </a:rPr>
                <a:t>      Customer Preferences by Age Group, Segmented by Company</a:t>
              </a:r>
            </a:p>
          </p:txBody>
        </p:sp>
      </p:grpSp>
      <p:sp>
        <p:nvSpPr>
          <p:cNvPr name="Freeform 7" id="7"/>
          <p:cNvSpPr/>
          <p:nvPr/>
        </p:nvSpPr>
        <p:spPr>
          <a:xfrm flipH="false" flipV="false" rot="0">
            <a:off x="1969556" y="2177398"/>
            <a:ext cx="14348888" cy="8109602"/>
          </a:xfrm>
          <a:custGeom>
            <a:avLst/>
            <a:gdLst/>
            <a:ahLst/>
            <a:cxnLst/>
            <a:rect r="r" b="b" t="t" l="l"/>
            <a:pathLst>
              <a:path h="8109602" w="14348888">
                <a:moveTo>
                  <a:pt x="0" y="0"/>
                </a:moveTo>
                <a:lnTo>
                  <a:pt x="14348888" y="0"/>
                </a:lnTo>
                <a:lnTo>
                  <a:pt x="14348888" y="8109602"/>
                </a:lnTo>
                <a:lnTo>
                  <a:pt x="0" y="8109602"/>
                </a:lnTo>
                <a:lnTo>
                  <a:pt x="0" y="0"/>
                </a:lnTo>
                <a:close/>
              </a:path>
            </a:pathLst>
          </a:custGeom>
          <a:blipFill>
            <a:blip r:embed="rId2"/>
            <a:stretch>
              <a:fillRect l="-1256"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34440" y="113530"/>
            <a:ext cx="15565515" cy="1890480"/>
          </a:xfrm>
          <a:prstGeom prst="rect">
            <a:avLst/>
          </a:prstGeom>
        </p:spPr>
        <p:txBody>
          <a:bodyPr anchor="t" rtlCol="false" tIns="0" lIns="0" bIns="0" rIns="0">
            <a:spAutoFit/>
          </a:bodyPr>
          <a:lstStyle/>
          <a:p>
            <a:pPr algn="l">
              <a:lnSpc>
                <a:spcPts val="5670"/>
              </a:lnSpc>
            </a:pPr>
            <a:r>
              <a:rPr lang="en-US" sz="5250" spc="-31">
                <a:solidFill>
                  <a:srgbClr val="ED7D31"/>
                </a:solidFill>
                <a:latin typeface="TT Rounds Condensed Bold"/>
              </a:rPr>
              <a:t>Profit Analysis</a:t>
            </a:r>
          </a:p>
        </p:txBody>
      </p:sp>
      <p:grpSp>
        <p:nvGrpSpPr>
          <p:cNvPr name="Group 3" id="3"/>
          <p:cNvGrpSpPr/>
          <p:nvPr/>
        </p:nvGrpSpPr>
        <p:grpSpPr>
          <a:xfrm rot="0">
            <a:off x="-9525" y="-9525"/>
            <a:ext cx="18307050" cy="2094918"/>
            <a:chOff x="0" y="0"/>
            <a:chExt cx="24409400" cy="2793224"/>
          </a:xfrm>
        </p:grpSpPr>
        <p:sp>
          <p:nvSpPr>
            <p:cNvPr name="Freeform 4" id="4"/>
            <p:cNvSpPr/>
            <p:nvPr/>
          </p:nvSpPr>
          <p:spPr>
            <a:xfrm flipH="false" flipV="false" rot="0">
              <a:off x="12700" y="12700"/>
              <a:ext cx="24384000" cy="2767838"/>
            </a:xfrm>
            <a:custGeom>
              <a:avLst/>
              <a:gdLst/>
              <a:ahLst/>
              <a:cxnLst/>
              <a:rect r="r" b="b" t="t" l="l"/>
              <a:pathLst>
                <a:path h="2767838" w="24384000">
                  <a:moveTo>
                    <a:pt x="0" y="0"/>
                  </a:moveTo>
                  <a:lnTo>
                    <a:pt x="24384000" y="0"/>
                  </a:lnTo>
                  <a:lnTo>
                    <a:pt x="24384000" y="2767838"/>
                  </a:lnTo>
                  <a:lnTo>
                    <a:pt x="0" y="2767838"/>
                  </a:lnTo>
                  <a:close/>
                </a:path>
              </a:pathLst>
            </a:custGeom>
            <a:solidFill>
              <a:srgbClr val="3B3838"/>
            </a:solidFill>
          </p:spPr>
        </p:sp>
        <p:sp>
          <p:nvSpPr>
            <p:cNvPr name="Freeform 5" id="5"/>
            <p:cNvSpPr/>
            <p:nvPr/>
          </p:nvSpPr>
          <p:spPr>
            <a:xfrm flipH="false" flipV="false" rot="0">
              <a:off x="0" y="0"/>
              <a:ext cx="24409400" cy="2793238"/>
            </a:xfrm>
            <a:custGeom>
              <a:avLst/>
              <a:gdLst/>
              <a:ahLst/>
              <a:cxnLst/>
              <a:rect r="r" b="b" t="t" l="l"/>
              <a:pathLst>
                <a:path h="2793238" w="24409400">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name="TextBox 6" id="6"/>
            <p:cNvSpPr txBox="true"/>
            <p:nvPr/>
          </p:nvSpPr>
          <p:spPr>
            <a:xfrm>
              <a:off x="0" y="-9525"/>
              <a:ext cx="24409400" cy="2802749"/>
            </a:xfrm>
            <a:prstGeom prst="rect">
              <a:avLst/>
            </a:prstGeom>
          </p:spPr>
          <p:txBody>
            <a:bodyPr anchor="ctr" rtlCol="false" tIns="50800" lIns="50800" bIns="50800" rIns="50800"/>
            <a:lstStyle/>
            <a:p>
              <a:pPr algn="l">
                <a:lnSpc>
                  <a:spcPts val="6300"/>
                </a:lnSpc>
              </a:pPr>
              <a:r>
                <a:rPr lang="en-US" sz="5250" spc="-31">
                  <a:solidFill>
                    <a:srgbClr val="ED7D31"/>
                  </a:solidFill>
                  <a:latin typeface="TT Rounds Condensed Bold"/>
                </a:rPr>
                <a:t>      Frequncy of use by user the same Cab</a:t>
              </a:r>
            </a:p>
          </p:txBody>
        </p:sp>
      </p:grpSp>
      <p:graphicFrame>
        <p:nvGraphicFramePr>
          <p:cNvPr name="Table 7" id="7"/>
          <p:cNvGraphicFramePr>
            <a:graphicFrameLocks noGrp="true"/>
          </p:cNvGraphicFramePr>
          <p:nvPr/>
        </p:nvGraphicFramePr>
        <p:xfrm>
          <a:off x="780983" y="2258596"/>
          <a:ext cx="7315200" cy="7743635"/>
        </p:xfrm>
        <a:graphic>
          <a:graphicData uri="http://schemas.openxmlformats.org/drawingml/2006/table">
            <a:tbl>
              <a:tblPr/>
              <a:tblGrid>
                <a:gridCol w="2438400"/>
                <a:gridCol w="2438400"/>
                <a:gridCol w="2438400"/>
              </a:tblGrid>
              <a:tr h="859364">
                <a:tc>
                  <a:txBody>
                    <a:bodyPr anchor="t" rtlCol="false"/>
                    <a:lstStyle/>
                    <a:p>
                      <a:pPr algn="l">
                        <a:lnSpc>
                          <a:spcPts val="3779"/>
                        </a:lnSpc>
                        <a:defRPr/>
                      </a:pP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l">
                        <a:lnSpc>
                          <a:spcPts val="3779"/>
                        </a:lnSpc>
                        <a:defRPr/>
                      </a:pPr>
                      <a:r>
                        <a:rPr lang="en-US" sz="2700">
                          <a:solidFill>
                            <a:srgbClr val="000000"/>
                          </a:solidFill>
                          <a:latin typeface="TT Rounds Condensed Bold"/>
                        </a:rPr>
                        <a:t>pink cab</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l" marL="0" indent="0" lvl="0">
                        <a:lnSpc>
                          <a:spcPts val="3779"/>
                        </a:lnSpc>
                        <a:spcBef>
                          <a:spcPct val="0"/>
                        </a:spcBef>
                        <a:defRPr/>
                      </a:pPr>
                      <a:r>
                        <a:rPr lang="en-US" sz="2700">
                          <a:solidFill>
                            <a:srgbClr val="000000"/>
                          </a:solidFill>
                          <a:latin typeface="TT Rounds Condensed Bold"/>
                        </a:rPr>
                        <a:t>yellow cab</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r>
              <a:tr h="859364">
                <a:tc>
                  <a:txBody>
                    <a:bodyPr anchor="t" rtlCol="false"/>
                    <a:lstStyle/>
                    <a:p>
                      <a:pPr algn="l">
                        <a:lnSpc>
                          <a:spcPts val="3779"/>
                        </a:lnSpc>
                        <a:defRPr/>
                      </a:pPr>
                      <a:r>
                        <a:rPr lang="en-US" sz="2700">
                          <a:solidFill>
                            <a:srgbClr val="000000"/>
                          </a:solidFill>
                          <a:latin typeface="TT Rounds Condensed Bold"/>
                        </a:rPr>
                        <a:t>count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46148</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46148</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364">
                <a:tc>
                  <a:txBody>
                    <a:bodyPr anchor="t" rtlCol="false"/>
                    <a:lstStyle/>
                    <a:p>
                      <a:pPr algn="l">
                        <a:lnSpc>
                          <a:spcPts val="3779"/>
                        </a:lnSpc>
                        <a:defRPr/>
                      </a:pPr>
                      <a:r>
                        <a:rPr lang="en-US" sz="2700">
                          <a:solidFill>
                            <a:srgbClr val="000000"/>
                          </a:solidFill>
                          <a:latin typeface="TT Rounds Condensed Bold"/>
                        </a:rPr>
                        <a:t>mean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1.83</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5.95</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364">
                <a:tc>
                  <a:txBody>
                    <a:bodyPr anchor="t" rtlCol="false"/>
                    <a:lstStyle/>
                    <a:p>
                      <a:pPr algn="l">
                        <a:lnSpc>
                          <a:spcPts val="3779"/>
                        </a:lnSpc>
                        <a:defRPr/>
                      </a:pPr>
                      <a:r>
                        <a:rPr lang="en-US" sz="2700">
                          <a:solidFill>
                            <a:srgbClr val="000000"/>
                          </a:solidFill>
                          <a:latin typeface="TT Rounds Condensed Bold"/>
                        </a:rPr>
                        <a:t>std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2.19</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7.96</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364">
                <a:tc>
                  <a:txBody>
                    <a:bodyPr anchor="t" rtlCol="false"/>
                    <a:lstStyle/>
                    <a:p>
                      <a:pPr algn="l">
                        <a:lnSpc>
                          <a:spcPts val="3779"/>
                        </a:lnSpc>
                        <a:defRPr/>
                      </a:pPr>
                      <a:r>
                        <a:rPr lang="en-US" sz="2700">
                          <a:solidFill>
                            <a:srgbClr val="000000"/>
                          </a:solidFill>
                          <a:latin typeface="TT Rounds Condensed Bold"/>
                        </a:rPr>
                        <a:t>min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0.0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0.0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364">
                <a:tc>
                  <a:txBody>
                    <a:bodyPr anchor="t" rtlCol="false"/>
                    <a:lstStyle/>
                    <a:p>
                      <a:pPr algn="l">
                        <a:lnSpc>
                          <a:spcPts val="3779"/>
                        </a:lnSpc>
                        <a:defRPr/>
                      </a:pPr>
                      <a:r>
                        <a:rPr lang="en-US" sz="2700">
                          <a:solidFill>
                            <a:srgbClr val="000000"/>
                          </a:solidFill>
                          <a:latin typeface="TT Rounds Condensed Bold"/>
                        </a:rPr>
                        <a:t>25%</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0.0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1.0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68722">
                <a:tc>
                  <a:txBody>
                    <a:bodyPr anchor="t" rtlCol="false"/>
                    <a:lstStyle/>
                    <a:p>
                      <a:pPr algn="l">
                        <a:lnSpc>
                          <a:spcPts val="3779"/>
                        </a:lnSpc>
                        <a:defRPr/>
                      </a:pPr>
                      <a:r>
                        <a:rPr lang="en-US" sz="2700">
                          <a:solidFill>
                            <a:srgbClr val="000000"/>
                          </a:solidFill>
                          <a:latin typeface="TT Rounds Condensed Bold"/>
                        </a:rPr>
                        <a:t>50%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1.0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2.0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364">
                <a:tc>
                  <a:txBody>
                    <a:bodyPr anchor="t" rtlCol="false"/>
                    <a:lstStyle/>
                    <a:p>
                      <a:pPr algn="l">
                        <a:lnSpc>
                          <a:spcPts val="3779"/>
                        </a:lnSpc>
                        <a:defRPr/>
                      </a:pPr>
                      <a:r>
                        <a:rPr lang="en-US" sz="2700">
                          <a:solidFill>
                            <a:srgbClr val="000000"/>
                          </a:solidFill>
                          <a:latin typeface="TT Rounds Condensed Bold"/>
                        </a:rPr>
                        <a:t>75%</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3.0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9.0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364">
                <a:tc>
                  <a:txBody>
                    <a:bodyPr anchor="t" rtlCol="false"/>
                    <a:lstStyle/>
                    <a:p>
                      <a:pPr algn="l">
                        <a:lnSpc>
                          <a:spcPts val="3779"/>
                        </a:lnSpc>
                        <a:defRPr/>
                      </a:pPr>
                      <a:r>
                        <a:rPr lang="en-US" sz="2700">
                          <a:solidFill>
                            <a:srgbClr val="000000"/>
                          </a:solidFill>
                          <a:latin typeface="TT Rounds Condensed Bold"/>
                        </a:rPr>
                        <a:t>max</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ED7D31"/>
                    </a:solidFill>
                  </a:tcPr>
                </a:tc>
                <a:tc>
                  <a:txBody>
                    <a:bodyPr anchor="t" rtlCol="false"/>
                    <a:lstStyle/>
                    <a:p>
                      <a:pPr algn="ctr">
                        <a:lnSpc>
                          <a:spcPts val="3779"/>
                        </a:lnSpc>
                        <a:defRPr/>
                      </a:pPr>
                      <a:r>
                        <a:rPr lang="en-US" sz="2700">
                          <a:solidFill>
                            <a:srgbClr val="000000"/>
                          </a:solidFill>
                          <a:latin typeface="TT Rounds Condensed"/>
                        </a:rPr>
                        <a:t>18.0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TT Rounds Condensed"/>
                        </a:rPr>
                        <a:t>47.0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8535321" y="2808093"/>
            <a:ext cx="9270802" cy="3798570"/>
          </a:xfrm>
          <a:prstGeom prst="rect">
            <a:avLst/>
          </a:prstGeom>
        </p:spPr>
        <p:txBody>
          <a:bodyPr anchor="t" rtlCol="false" tIns="0" lIns="0" bIns="0" rIns="0">
            <a:spAutoFit/>
          </a:bodyPr>
          <a:lstStyle/>
          <a:p>
            <a:pPr marL="582930" indent="-291465" lvl="1">
              <a:lnSpc>
                <a:spcPts val="3779"/>
              </a:lnSpc>
              <a:spcBef>
                <a:spcPct val="0"/>
              </a:spcBef>
              <a:buFont typeface="Arial"/>
              <a:buChar char="•"/>
            </a:pPr>
            <a:r>
              <a:rPr lang="en-US" sz="2700">
                <a:solidFill>
                  <a:srgbClr val="000000"/>
                </a:solidFill>
                <a:latin typeface="TT Rounds Condensed"/>
              </a:rPr>
              <a:t>Pink Cab users, on average, utilize the service approximately 1.84 times, whereas Yellow Cab users </a:t>
            </a:r>
            <a:r>
              <a:rPr lang="en-US" sz="2700" strike="noStrike" u="none">
                <a:solidFill>
                  <a:srgbClr val="000000"/>
                </a:solidFill>
                <a:latin typeface="TT Rounds Condensed"/>
              </a:rPr>
              <a:t>demonstrate a significantly higher frequency, averaging around 5.95 uses.</a:t>
            </a:r>
          </a:p>
          <a:p>
            <a:pPr>
              <a:lnSpc>
                <a:spcPts val="3779"/>
              </a:lnSpc>
              <a:spcBef>
                <a:spcPct val="0"/>
              </a:spcBef>
            </a:pPr>
          </a:p>
          <a:p>
            <a:pPr marL="582930" indent="-291465" lvl="1">
              <a:lnSpc>
                <a:spcPts val="3779"/>
              </a:lnSpc>
              <a:spcBef>
                <a:spcPct val="0"/>
              </a:spcBef>
              <a:buFont typeface="Arial"/>
              <a:buChar char="•"/>
            </a:pPr>
            <a:r>
              <a:rPr lang="en-US" sz="2700" strike="noStrike" u="none">
                <a:solidFill>
                  <a:srgbClr val="000000"/>
                </a:solidFill>
                <a:latin typeface="TT Rounds Condensed"/>
              </a:rPr>
              <a:t>Moreover, </a:t>
            </a:r>
            <a:r>
              <a:rPr lang="en-US" sz="2700" strike="noStrike" u="none">
                <a:solidFill>
                  <a:srgbClr val="000000"/>
                </a:solidFill>
                <a:latin typeface="TT Rounds Condensed Bold"/>
              </a:rPr>
              <a:t>Yellow Cab</a:t>
            </a:r>
            <a:r>
              <a:rPr lang="en-US" sz="2700" strike="noStrike" u="none">
                <a:solidFill>
                  <a:srgbClr val="000000"/>
                </a:solidFill>
                <a:latin typeface="TT Rounds Condensed"/>
              </a:rPr>
              <a:t> stands out with instances where a single user has utilized the service up to a remarkable </a:t>
            </a:r>
            <a:r>
              <a:rPr lang="en-US" sz="2700" strike="noStrike" u="none">
                <a:solidFill>
                  <a:srgbClr val="000000"/>
                </a:solidFill>
                <a:latin typeface="TT Rounds Condensed Bold"/>
              </a:rPr>
              <a:t>47 times</a:t>
            </a:r>
            <a:r>
              <a:rPr lang="en-US" sz="2700" strike="noStrike" u="none">
                <a:solidFill>
                  <a:srgbClr val="000000"/>
                </a:solidFill>
                <a:latin typeface="TT Rounds Condensed"/>
              </a:rPr>
              <a:t>, indicating a strong potential for loyal and frequent customers.</a:t>
            </a:r>
          </a:p>
          <a:p>
            <a:pPr marL="0" indent="0" lvl="0">
              <a:lnSpc>
                <a:spcPts val="377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2940" y="2255066"/>
            <a:ext cx="16962120" cy="7381875"/>
          </a:xfrm>
          <a:prstGeom prst="rect">
            <a:avLst/>
          </a:prstGeom>
        </p:spPr>
        <p:txBody>
          <a:bodyPr anchor="t" rtlCol="false" tIns="0" lIns="0" bIns="0" rIns="0">
            <a:spAutoFit/>
          </a:bodyPr>
          <a:lstStyle/>
          <a:p>
            <a:pPr algn="l">
              <a:lnSpc>
                <a:spcPts val="3240"/>
              </a:lnSpc>
            </a:pPr>
            <a:r>
              <a:rPr lang="en-US" sz="2700" spc="24">
                <a:solidFill>
                  <a:srgbClr val="000000"/>
                </a:solidFill>
                <a:latin typeface="TT Rounds Condensed Bold"/>
              </a:rPr>
              <a:t>In</a:t>
            </a:r>
            <a:r>
              <a:rPr lang="en-US" sz="2700" spc="24">
                <a:solidFill>
                  <a:srgbClr val="000000"/>
                </a:solidFill>
                <a:latin typeface="TT Rounds Condensed Bold"/>
              </a:rPr>
              <a:t>vestment Preference:</a:t>
            </a:r>
          </a:p>
          <a:p>
            <a:pPr algn="l" marL="582930" indent="-291465" lvl="1">
              <a:lnSpc>
                <a:spcPts val="3240"/>
              </a:lnSpc>
              <a:buFont typeface="Arial"/>
              <a:buChar char="•"/>
            </a:pPr>
            <a:r>
              <a:rPr lang="en-US" sz="2700" spc="24">
                <a:solidFill>
                  <a:srgbClr val="000000"/>
                </a:solidFill>
                <a:latin typeface="TT Rounds Condensed"/>
              </a:rPr>
              <a:t>Considering Yellow Cab's dominant market share, higher profits, and stronger </a:t>
            </a:r>
            <a:r>
              <a:rPr lang="en-US" sz="2700" spc="24">
                <a:solidFill>
                  <a:srgbClr val="000000"/>
                </a:solidFill>
                <a:latin typeface="TT Rounds Condensed"/>
              </a:rPr>
              <a:t>user </a:t>
            </a:r>
            <a:r>
              <a:rPr lang="en-US" sz="2700" spc="24">
                <a:solidFill>
                  <a:srgbClr val="000000"/>
                </a:solidFill>
                <a:latin typeface="TT Rounds Condensed"/>
              </a:rPr>
              <a:t>bas</a:t>
            </a:r>
            <a:r>
              <a:rPr lang="en-US" sz="2700" spc="24">
                <a:solidFill>
                  <a:srgbClr val="000000"/>
                </a:solidFill>
                <a:latin typeface="TT Rounds Condensed"/>
              </a:rPr>
              <a:t>e</a:t>
            </a:r>
            <a:r>
              <a:rPr lang="en-US" sz="2700" spc="24">
                <a:solidFill>
                  <a:srgbClr val="000000"/>
                </a:solidFill>
                <a:latin typeface="TT Rounds Condensed"/>
              </a:rPr>
              <a:t>,</a:t>
            </a:r>
            <a:r>
              <a:rPr lang="en-US" sz="2700" spc="24">
                <a:solidFill>
                  <a:srgbClr val="000000"/>
                </a:solidFill>
                <a:latin typeface="TT Rounds Condensed"/>
              </a:rPr>
              <a:t> </a:t>
            </a:r>
            <a:r>
              <a:rPr lang="en-US" sz="2700" spc="24">
                <a:solidFill>
                  <a:srgbClr val="000000"/>
                </a:solidFill>
                <a:latin typeface="TT Rounds Condensed"/>
              </a:rPr>
              <a:t>investing</a:t>
            </a:r>
            <a:r>
              <a:rPr lang="en-US" sz="2700" spc="24">
                <a:solidFill>
                  <a:srgbClr val="000000"/>
                </a:solidFill>
                <a:latin typeface="TT Rounds Condensed"/>
              </a:rPr>
              <a:t> </a:t>
            </a:r>
            <a:r>
              <a:rPr lang="en-US" sz="2700" spc="24">
                <a:solidFill>
                  <a:srgbClr val="000000"/>
                </a:solidFill>
                <a:latin typeface="TT Rounds Condensed"/>
              </a:rPr>
              <a:t>in</a:t>
            </a:r>
            <a:r>
              <a:rPr lang="en-US" sz="2700" spc="24">
                <a:solidFill>
                  <a:srgbClr val="000000"/>
                </a:solidFill>
                <a:latin typeface="TT Rounds Condensed"/>
              </a:rPr>
              <a:t> </a:t>
            </a:r>
            <a:r>
              <a:rPr lang="en-US" sz="2700" spc="24">
                <a:solidFill>
                  <a:srgbClr val="000000"/>
                </a:solidFill>
                <a:latin typeface="TT Rounds Condensed"/>
              </a:rPr>
              <a:t>Yellow Cab seems more lucrative than Pink Cab.</a:t>
            </a:r>
          </a:p>
          <a:p>
            <a:pPr algn="l">
              <a:lnSpc>
                <a:spcPts val="3240"/>
              </a:lnSpc>
            </a:pPr>
          </a:p>
          <a:p>
            <a:pPr algn="l">
              <a:lnSpc>
                <a:spcPts val="3240"/>
              </a:lnSpc>
            </a:pPr>
            <a:r>
              <a:rPr lang="en-US" sz="2700" spc="24">
                <a:solidFill>
                  <a:srgbClr val="000000"/>
                </a:solidFill>
                <a:latin typeface="TT Rounds Condensed Bold"/>
              </a:rPr>
              <a:t>Customer Retention:</a:t>
            </a:r>
          </a:p>
          <a:p>
            <a:pPr algn="l" marL="582930" indent="-291465" lvl="1">
              <a:lnSpc>
                <a:spcPts val="3240"/>
              </a:lnSpc>
              <a:buFont typeface="Arial"/>
              <a:buChar char="•"/>
            </a:pPr>
            <a:r>
              <a:rPr lang="en-US" sz="2700" spc="24">
                <a:solidFill>
                  <a:srgbClr val="000000"/>
                </a:solidFill>
                <a:latin typeface="TT Rounds Condensed"/>
              </a:rPr>
              <a:t>Develop strategies to retain and attract more customers within the 21-25 age group, as they exhibit the highest usage patterns.</a:t>
            </a:r>
          </a:p>
          <a:p>
            <a:pPr algn="l">
              <a:lnSpc>
                <a:spcPts val="3240"/>
              </a:lnSpc>
            </a:pPr>
          </a:p>
          <a:p>
            <a:pPr algn="l">
              <a:lnSpc>
                <a:spcPts val="3240"/>
              </a:lnSpc>
            </a:pPr>
            <a:r>
              <a:rPr lang="en-US" sz="2700" spc="24">
                <a:solidFill>
                  <a:srgbClr val="000000"/>
                </a:solidFill>
                <a:latin typeface="TT Rounds Condensed Bold"/>
              </a:rPr>
              <a:t>Loyalty Programs:</a:t>
            </a:r>
          </a:p>
          <a:p>
            <a:pPr algn="l" marL="582930" indent="-291465" lvl="1">
              <a:lnSpc>
                <a:spcPts val="3240"/>
              </a:lnSpc>
              <a:buFont typeface="Arial"/>
              <a:buChar char="•"/>
            </a:pPr>
            <a:r>
              <a:rPr lang="en-US" sz="2700" spc="24">
                <a:solidFill>
                  <a:srgbClr val="000000"/>
                </a:solidFill>
                <a:latin typeface="TT Rounds Condensed"/>
              </a:rPr>
              <a:t>C</a:t>
            </a:r>
            <a:r>
              <a:rPr lang="en-US" sz="2700" spc="24">
                <a:solidFill>
                  <a:srgbClr val="000000"/>
                </a:solidFill>
                <a:latin typeface="TT Rounds Condensed"/>
              </a:rPr>
              <a:t>a</a:t>
            </a:r>
            <a:r>
              <a:rPr lang="en-US" sz="2700" spc="24">
                <a:solidFill>
                  <a:srgbClr val="000000"/>
                </a:solidFill>
                <a:latin typeface="TT Rounds Condensed"/>
              </a:rPr>
              <a:t>pitalize</a:t>
            </a:r>
            <a:r>
              <a:rPr lang="en-US" sz="2700" spc="24">
                <a:solidFill>
                  <a:srgbClr val="000000"/>
                </a:solidFill>
                <a:latin typeface="TT Rounds Condensed"/>
              </a:rPr>
              <a:t> </a:t>
            </a:r>
            <a:r>
              <a:rPr lang="en-US" sz="2700" spc="24">
                <a:solidFill>
                  <a:srgbClr val="000000"/>
                </a:solidFill>
                <a:latin typeface="TT Rounds Condensed"/>
              </a:rPr>
              <a:t>on</a:t>
            </a:r>
            <a:r>
              <a:rPr lang="en-US" sz="2700" spc="24">
                <a:solidFill>
                  <a:srgbClr val="000000"/>
                </a:solidFill>
                <a:latin typeface="TT Rounds Condensed"/>
              </a:rPr>
              <a:t> </a:t>
            </a:r>
            <a:r>
              <a:rPr lang="en-US" sz="2700" spc="24">
                <a:solidFill>
                  <a:srgbClr val="000000"/>
                </a:solidFill>
                <a:latin typeface="TT Rounds Condensed"/>
              </a:rPr>
              <a:t>Yellow Cab's potential for loyal and frequent customers by introducing t</a:t>
            </a:r>
            <a:r>
              <a:rPr lang="en-US" sz="2700" spc="24">
                <a:solidFill>
                  <a:srgbClr val="000000"/>
                </a:solidFill>
                <a:latin typeface="TT Rounds Condensed"/>
              </a:rPr>
              <a:t>ai</a:t>
            </a:r>
            <a:r>
              <a:rPr lang="en-US" sz="2700" spc="24">
                <a:solidFill>
                  <a:srgbClr val="000000"/>
                </a:solidFill>
                <a:latin typeface="TT Rounds Condensed"/>
              </a:rPr>
              <a:t>lored loyalty programs to further enhance customer retention a</a:t>
            </a:r>
            <a:r>
              <a:rPr lang="en-US" sz="2700" spc="24">
                <a:solidFill>
                  <a:srgbClr val="000000"/>
                </a:solidFill>
                <a:latin typeface="TT Rounds Condensed"/>
              </a:rPr>
              <a:t>n</a:t>
            </a:r>
            <a:r>
              <a:rPr lang="en-US" sz="2700" spc="24">
                <a:solidFill>
                  <a:srgbClr val="000000"/>
                </a:solidFill>
                <a:latin typeface="TT Rounds Condensed"/>
              </a:rPr>
              <a:t>d</a:t>
            </a:r>
            <a:r>
              <a:rPr lang="en-US" sz="2700" spc="24">
                <a:solidFill>
                  <a:srgbClr val="000000"/>
                </a:solidFill>
                <a:latin typeface="TT Rounds Condensed"/>
              </a:rPr>
              <a:t> i</a:t>
            </a:r>
            <a:r>
              <a:rPr lang="en-US" sz="2700" spc="24">
                <a:solidFill>
                  <a:srgbClr val="000000"/>
                </a:solidFill>
                <a:latin typeface="TT Rounds Condensed"/>
              </a:rPr>
              <a:t>n</a:t>
            </a:r>
            <a:r>
              <a:rPr lang="en-US" sz="2700" spc="24">
                <a:solidFill>
                  <a:srgbClr val="000000"/>
                </a:solidFill>
                <a:latin typeface="TT Rounds Condensed"/>
              </a:rPr>
              <a:t>c</a:t>
            </a:r>
            <a:r>
              <a:rPr lang="en-US" sz="2700" spc="24">
                <a:solidFill>
                  <a:srgbClr val="000000"/>
                </a:solidFill>
                <a:latin typeface="TT Rounds Condensed"/>
              </a:rPr>
              <a:t>rease revenue.</a:t>
            </a:r>
          </a:p>
          <a:p>
            <a:pPr algn="l">
              <a:lnSpc>
                <a:spcPts val="3240"/>
              </a:lnSpc>
            </a:pPr>
          </a:p>
          <a:p>
            <a:pPr algn="l">
              <a:lnSpc>
                <a:spcPts val="3240"/>
              </a:lnSpc>
            </a:pPr>
            <a:r>
              <a:rPr lang="en-US" sz="2700" spc="24">
                <a:solidFill>
                  <a:srgbClr val="000000"/>
                </a:solidFill>
                <a:latin typeface="TT Rounds Condensed Bold"/>
              </a:rPr>
              <a:t>Market Expansion:</a:t>
            </a:r>
          </a:p>
          <a:p>
            <a:pPr algn="l" marL="582930" indent="-291465" lvl="1">
              <a:lnSpc>
                <a:spcPts val="3240"/>
              </a:lnSpc>
              <a:buFont typeface="Arial"/>
              <a:buChar char="•"/>
            </a:pPr>
            <a:r>
              <a:rPr lang="en-US" sz="2700" spc="24">
                <a:solidFill>
                  <a:srgbClr val="000000"/>
                </a:solidFill>
                <a:latin typeface="TT Rounds Condensed"/>
              </a:rPr>
              <a:t>Explore opportunities for Yellow Cab to expand its services into new cit</a:t>
            </a:r>
            <a:r>
              <a:rPr lang="en-US" sz="2700" spc="24">
                <a:solidFill>
                  <a:srgbClr val="000000"/>
                </a:solidFill>
                <a:latin typeface="TT Rounds Condensed"/>
              </a:rPr>
              <a:t>ie</a:t>
            </a:r>
            <a:r>
              <a:rPr lang="en-US" sz="2700" spc="24">
                <a:solidFill>
                  <a:srgbClr val="000000"/>
                </a:solidFill>
                <a:latin typeface="TT Rounds Condensed"/>
              </a:rPr>
              <a:t>s</a:t>
            </a:r>
            <a:r>
              <a:rPr lang="en-US" sz="2700" spc="24">
                <a:solidFill>
                  <a:srgbClr val="000000"/>
                </a:solidFill>
                <a:latin typeface="TT Rounds Condensed"/>
              </a:rPr>
              <a:t> or re</a:t>
            </a:r>
            <a:r>
              <a:rPr lang="en-US" sz="2700" spc="24">
                <a:solidFill>
                  <a:srgbClr val="000000"/>
                </a:solidFill>
                <a:latin typeface="TT Rounds Condensed"/>
              </a:rPr>
              <a:t>g</a:t>
            </a:r>
            <a:r>
              <a:rPr lang="en-US" sz="2700" spc="24">
                <a:solidFill>
                  <a:srgbClr val="000000"/>
                </a:solidFill>
                <a:latin typeface="TT Rounds Condensed"/>
              </a:rPr>
              <a:t>i</a:t>
            </a:r>
            <a:r>
              <a:rPr lang="en-US" sz="2700" spc="24">
                <a:solidFill>
                  <a:srgbClr val="000000"/>
                </a:solidFill>
                <a:latin typeface="TT Rounds Condensed"/>
              </a:rPr>
              <a:t>ons, leveraging its strong brand presence and market dominance.</a:t>
            </a:r>
          </a:p>
          <a:p>
            <a:pPr algn="l">
              <a:lnSpc>
                <a:spcPts val="3240"/>
              </a:lnSpc>
            </a:pPr>
          </a:p>
          <a:p>
            <a:pPr algn="l">
              <a:lnSpc>
                <a:spcPts val="3240"/>
              </a:lnSpc>
            </a:pPr>
            <a:r>
              <a:rPr lang="en-US" sz="2700" spc="25">
                <a:solidFill>
                  <a:srgbClr val="000000"/>
                </a:solidFill>
                <a:latin typeface="TT Rounds Condensed"/>
              </a:rPr>
              <a:t>Considering the data presented, investing in </a:t>
            </a:r>
            <a:r>
              <a:rPr lang="en-US" sz="2700" spc="25">
                <a:solidFill>
                  <a:srgbClr val="000000"/>
                </a:solidFill>
                <a:latin typeface="TT Rounds Condensed Bold"/>
              </a:rPr>
              <a:t>Yellow Cab</a:t>
            </a:r>
            <a:r>
              <a:rPr lang="en-US" sz="2700" spc="25">
                <a:solidFill>
                  <a:srgbClr val="000000"/>
                </a:solidFill>
                <a:latin typeface="TT Rounds Condensed"/>
              </a:rPr>
              <a:t> app</a:t>
            </a:r>
            <a:r>
              <a:rPr lang="en-US" sz="2700" spc="25">
                <a:solidFill>
                  <a:srgbClr val="000000"/>
                </a:solidFill>
                <a:latin typeface="TT Rounds Condensed"/>
              </a:rPr>
              <a:t>ea</a:t>
            </a:r>
            <a:r>
              <a:rPr lang="en-US" sz="2700" spc="25">
                <a:solidFill>
                  <a:srgbClr val="000000"/>
                </a:solidFill>
                <a:latin typeface="TT Rounds Condensed"/>
              </a:rPr>
              <a:t>r</a:t>
            </a:r>
            <a:r>
              <a:rPr lang="en-US" sz="2700" spc="25">
                <a:solidFill>
                  <a:srgbClr val="000000"/>
                </a:solidFill>
                <a:latin typeface="TT Rounds Condensed"/>
              </a:rPr>
              <a:t>s </a:t>
            </a:r>
            <a:r>
              <a:rPr lang="en-US" sz="2700" spc="25">
                <a:solidFill>
                  <a:srgbClr val="000000"/>
                </a:solidFill>
                <a:latin typeface="TT Rounds Condensed"/>
              </a:rPr>
              <a:t>t</a:t>
            </a:r>
            <a:r>
              <a:rPr lang="en-US" sz="2700" spc="25">
                <a:solidFill>
                  <a:srgbClr val="000000"/>
                </a:solidFill>
                <a:latin typeface="TT Rounds Condensed"/>
              </a:rPr>
              <a:t>o be t</a:t>
            </a:r>
            <a:r>
              <a:rPr lang="en-US" sz="2700" spc="25">
                <a:solidFill>
                  <a:srgbClr val="000000"/>
                </a:solidFill>
                <a:latin typeface="TT Rounds Condensed"/>
              </a:rPr>
              <a:t>h</a:t>
            </a:r>
            <a:r>
              <a:rPr lang="en-US" sz="2700" spc="25">
                <a:solidFill>
                  <a:srgbClr val="000000"/>
                </a:solidFill>
                <a:latin typeface="TT Rounds Condensed"/>
              </a:rPr>
              <a:t>e </a:t>
            </a:r>
            <a:r>
              <a:rPr lang="en-US" sz="2700" spc="25">
                <a:solidFill>
                  <a:srgbClr val="000000"/>
                </a:solidFill>
                <a:latin typeface="TT Rounds Condensed"/>
              </a:rPr>
              <a:t>mo</a:t>
            </a:r>
            <a:r>
              <a:rPr lang="en-US" sz="2700" spc="25">
                <a:solidFill>
                  <a:srgbClr val="000000"/>
                </a:solidFill>
                <a:latin typeface="TT Rounds Condensed"/>
              </a:rPr>
              <a:t>re </a:t>
            </a:r>
            <a:r>
              <a:rPr lang="en-US" sz="2700" spc="25">
                <a:solidFill>
                  <a:srgbClr val="000000"/>
                </a:solidFill>
                <a:latin typeface="TT Rounds Condensed"/>
              </a:rPr>
              <a:t>fav</a:t>
            </a:r>
            <a:r>
              <a:rPr lang="en-US" sz="2700" spc="25">
                <a:solidFill>
                  <a:srgbClr val="000000"/>
                </a:solidFill>
                <a:latin typeface="TT Rounds Condensed"/>
              </a:rPr>
              <a:t>o</a:t>
            </a:r>
            <a:r>
              <a:rPr lang="en-US" sz="2700" spc="25">
                <a:solidFill>
                  <a:srgbClr val="000000"/>
                </a:solidFill>
                <a:latin typeface="TT Rounds Condensed"/>
              </a:rPr>
              <a:t>r</a:t>
            </a:r>
            <a:r>
              <a:rPr lang="en-US" sz="2700" spc="25">
                <a:solidFill>
                  <a:srgbClr val="000000"/>
                </a:solidFill>
                <a:latin typeface="TT Rounds Condensed"/>
              </a:rPr>
              <a:t>ab</a:t>
            </a:r>
            <a:r>
              <a:rPr lang="en-US" sz="2700" spc="25">
                <a:solidFill>
                  <a:srgbClr val="000000"/>
                </a:solidFill>
                <a:latin typeface="TT Rounds Condensed"/>
              </a:rPr>
              <a:t>le</a:t>
            </a:r>
            <a:r>
              <a:rPr lang="en-US" sz="2700" spc="25">
                <a:solidFill>
                  <a:srgbClr val="000000"/>
                </a:solidFill>
                <a:latin typeface="TT Rounds Condensed"/>
              </a:rPr>
              <a:t> o</a:t>
            </a:r>
            <a:r>
              <a:rPr lang="en-US" sz="2700" spc="25">
                <a:solidFill>
                  <a:srgbClr val="000000"/>
                </a:solidFill>
                <a:latin typeface="TT Rounds Condensed"/>
              </a:rPr>
              <a:t>pt</a:t>
            </a:r>
            <a:r>
              <a:rPr lang="en-US" sz="2700" spc="25">
                <a:solidFill>
                  <a:srgbClr val="000000"/>
                </a:solidFill>
                <a:latin typeface="TT Rounds Condensed"/>
              </a:rPr>
              <a:t>i</a:t>
            </a:r>
            <a:r>
              <a:rPr lang="en-US" sz="2700" spc="25">
                <a:solidFill>
                  <a:srgbClr val="000000"/>
                </a:solidFill>
                <a:latin typeface="TT Rounds Condensed"/>
              </a:rPr>
              <a:t>o</a:t>
            </a:r>
            <a:r>
              <a:rPr lang="en-US" sz="2700" spc="25">
                <a:solidFill>
                  <a:srgbClr val="000000"/>
                </a:solidFill>
                <a:latin typeface="TT Rounds Condensed"/>
              </a:rPr>
              <a:t>n.</a:t>
            </a:r>
          </a:p>
          <a:p>
            <a:pPr algn="l" marL="488632" indent="-244316" lvl="1">
              <a:lnSpc>
                <a:spcPts val="3240"/>
              </a:lnSpc>
            </a:pPr>
          </a:p>
        </p:txBody>
      </p:sp>
      <p:grpSp>
        <p:nvGrpSpPr>
          <p:cNvPr name="Group 3" id="3"/>
          <p:cNvGrpSpPr/>
          <p:nvPr/>
        </p:nvGrpSpPr>
        <p:grpSpPr>
          <a:xfrm rot="0">
            <a:off x="-9525" y="-9525"/>
            <a:ext cx="18307050" cy="2094918"/>
            <a:chOff x="0" y="0"/>
            <a:chExt cx="24409400" cy="2793224"/>
          </a:xfrm>
        </p:grpSpPr>
        <p:sp>
          <p:nvSpPr>
            <p:cNvPr name="Freeform 4" id="4"/>
            <p:cNvSpPr/>
            <p:nvPr/>
          </p:nvSpPr>
          <p:spPr>
            <a:xfrm flipH="false" flipV="false" rot="0">
              <a:off x="12700" y="12700"/>
              <a:ext cx="24384000" cy="2767838"/>
            </a:xfrm>
            <a:custGeom>
              <a:avLst/>
              <a:gdLst/>
              <a:ahLst/>
              <a:cxnLst/>
              <a:rect r="r" b="b" t="t" l="l"/>
              <a:pathLst>
                <a:path h="2767838" w="24384000">
                  <a:moveTo>
                    <a:pt x="0" y="0"/>
                  </a:moveTo>
                  <a:lnTo>
                    <a:pt x="24384000" y="0"/>
                  </a:lnTo>
                  <a:lnTo>
                    <a:pt x="24384000" y="2767838"/>
                  </a:lnTo>
                  <a:lnTo>
                    <a:pt x="0" y="2767838"/>
                  </a:lnTo>
                  <a:close/>
                </a:path>
              </a:pathLst>
            </a:custGeom>
            <a:solidFill>
              <a:srgbClr val="3B3838"/>
            </a:solidFill>
          </p:spPr>
        </p:sp>
        <p:sp>
          <p:nvSpPr>
            <p:cNvPr name="Freeform 5" id="5"/>
            <p:cNvSpPr/>
            <p:nvPr/>
          </p:nvSpPr>
          <p:spPr>
            <a:xfrm flipH="false" flipV="false" rot="0">
              <a:off x="0" y="0"/>
              <a:ext cx="24409400" cy="2793238"/>
            </a:xfrm>
            <a:custGeom>
              <a:avLst/>
              <a:gdLst/>
              <a:ahLst/>
              <a:cxnLst/>
              <a:rect r="r" b="b" t="t" l="l"/>
              <a:pathLst>
                <a:path h="2793238" w="24409400">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name="TextBox 6" id="6"/>
            <p:cNvSpPr txBox="true"/>
            <p:nvPr/>
          </p:nvSpPr>
          <p:spPr>
            <a:xfrm>
              <a:off x="0" y="-9525"/>
              <a:ext cx="24409400" cy="2802749"/>
            </a:xfrm>
            <a:prstGeom prst="rect">
              <a:avLst/>
            </a:prstGeom>
          </p:spPr>
          <p:txBody>
            <a:bodyPr anchor="ctr" rtlCol="false" tIns="50800" lIns="50800" bIns="50800" rIns="50800"/>
            <a:lstStyle/>
            <a:p>
              <a:pPr algn="l">
                <a:lnSpc>
                  <a:spcPts val="6300"/>
                </a:lnSpc>
              </a:pPr>
              <a:r>
                <a:rPr lang="en-US" sz="5250" spc="-31">
                  <a:solidFill>
                    <a:srgbClr val="ED7D31"/>
                  </a:solidFill>
                  <a:latin typeface="TT Rounds Condensed Light"/>
                </a:rPr>
                <a:t>      </a:t>
              </a:r>
              <a:r>
                <a:rPr lang="en-US" sz="5250" spc="-31">
                  <a:solidFill>
                    <a:srgbClr val="ED7D31"/>
                  </a:solidFill>
                  <a:latin typeface="TT Rounds Condensed Bold"/>
                </a:rPr>
                <a:t>Recommendations</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900160" y="4061698"/>
            <a:ext cx="8155579" cy="2277903"/>
          </a:xfrm>
          <a:prstGeom prst="rect">
            <a:avLst/>
          </a:prstGeom>
        </p:spPr>
        <p:txBody>
          <a:bodyPr anchor="t" rtlCol="false" tIns="0" lIns="0" bIns="0" rIns="0">
            <a:spAutoFit/>
          </a:bodyPr>
          <a:lstStyle/>
          <a:p>
            <a:pPr algn="ctr">
              <a:lnSpc>
                <a:spcPts val="10692"/>
              </a:lnSpc>
            </a:pPr>
            <a:r>
              <a:rPr lang="en-US" sz="9900" spc="92">
                <a:solidFill>
                  <a:srgbClr val="FF6600"/>
                </a:solidFill>
                <a:latin typeface="TT Rounds Condensed"/>
              </a:rPr>
              <a:t>Thank You</a:t>
            </a:r>
          </a:p>
          <a:p>
            <a:pPr algn="ctr">
              <a:lnSpc>
                <a:spcPts val="10692"/>
              </a:lnSpc>
            </a:pPr>
          </a:p>
        </p:txBody>
      </p:sp>
      <p:grpSp>
        <p:nvGrpSpPr>
          <p:cNvPr name="Group 3" id="3"/>
          <p:cNvGrpSpPr/>
          <p:nvPr/>
        </p:nvGrpSpPr>
        <p:grpSpPr>
          <a:xfrm rot="0">
            <a:off x="-9525" y="-9525"/>
            <a:ext cx="8827770" cy="10306050"/>
            <a:chOff x="0" y="0"/>
            <a:chExt cx="11770360" cy="13741400"/>
          </a:xfrm>
        </p:grpSpPr>
        <p:sp>
          <p:nvSpPr>
            <p:cNvPr name="Freeform 4" id="4"/>
            <p:cNvSpPr/>
            <p:nvPr/>
          </p:nvSpPr>
          <p:spPr>
            <a:xfrm flipH="false" flipV="false" rot="0">
              <a:off x="12700" y="12700"/>
              <a:ext cx="11744960" cy="13716000"/>
            </a:xfrm>
            <a:custGeom>
              <a:avLst/>
              <a:gdLst/>
              <a:ahLst/>
              <a:cxnLst/>
              <a:rect r="r" b="b" t="t" l="l"/>
              <a:pathLst>
                <a:path h="13716000" w="11744960">
                  <a:moveTo>
                    <a:pt x="0" y="0"/>
                  </a:moveTo>
                  <a:lnTo>
                    <a:pt x="11744960" y="0"/>
                  </a:lnTo>
                  <a:lnTo>
                    <a:pt x="11744960" y="13716000"/>
                  </a:lnTo>
                  <a:lnTo>
                    <a:pt x="0" y="13716000"/>
                  </a:lnTo>
                  <a:close/>
                </a:path>
              </a:pathLst>
            </a:custGeom>
            <a:solidFill>
              <a:srgbClr val="3B3838"/>
            </a:solidFill>
          </p:spPr>
        </p:sp>
        <p:sp>
          <p:nvSpPr>
            <p:cNvPr name="Freeform 5" id="5"/>
            <p:cNvSpPr/>
            <p:nvPr/>
          </p:nvSpPr>
          <p:spPr>
            <a:xfrm flipH="false" flipV="false" rot="0">
              <a:off x="0" y="0"/>
              <a:ext cx="11770360" cy="13741400"/>
            </a:xfrm>
            <a:custGeom>
              <a:avLst/>
              <a:gdLst/>
              <a:ahLst/>
              <a:cxnLst/>
              <a:rect r="r" b="b" t="t" l="l"/>
              <a:pathLst>
                <a:path h="13741400" w="11770360">
                  <a:moveTo>
                    <a:pt x="12700" y="0"/>
                  </a:moveTo>
                  <a:lnTo>
                    <a:pt x="11757660" y="0"/>
                  </a:lnTo>
                  <a:cubicBezTo>
                    <a:pt x="11764645" y="0"/>
                    <a:pt x="11770360" y="5715"/>
                    <a:pt x="11770360" y="12700"/>
                  </a:cubicBezTo>
                  <a:lnTo>
                    <a:pt x="11770360" y="13728700"/>
                  </a:lnTo>
                  <a:cubicBezTo>
                    <a:pt x="11770360" y="13735686"/>
                    <a:pt x="11764645" y="13741400"/>
                    <a:pt x="11757660" y="13741400"/>
                  </a:cubicBezTo>
                  <a:lnTo>
                    <a:pt x="12700" y="13741400"/>
                  </a:lnTo>
                  <a:cubicBezTo>
                    <a:pt x="5715" y="13741400"/>
                    <a:pt x="0" y="13735686"/>
                    <a:pt x="0" y="13728700"/>
                  </a:cubicBezTo>
                  <a:lnTo>
                    <a:pt x="0" y="12700"/>
                  </a:lnTo>
                  <a:cubicBezTo>
                    <a:pt x="0" y="5715"/>
                    <a:pt x="5715" y="0"/>
                    <a:pt x="12700" y="0"/>
                  </a:cubicBezTo>
                  <a:moveTo>
                    <a:pt x="12700" y="25400"/>
                  </a:moveTo>
                  <a:lnTo>
                    <a:pt x="12700" y="12700"/>
                  </a:lnTo>
                  <a:lnTo>
                    <a:pt x="25400" y="12700"/>
                  </a:lnTo>
                  <a:lnTo>
                    <a:pt x="25400" y="13728700"/>
                  </a:lnTo>
                  <a:lnTo>
                    <a:pt x="12700" y="13728700"/>
                  </a:lnTo>
                  <a:lnTo>
                    <a:pt x="12700" y="13716000"/>
                  </a:lnTo>
                  <a:lnTo>
                    <a:pt x="11757660" y="13716000"/>
                  </a:lnTo>
                  <a:lnTo>
                    <a:pt x="11757660" y="13728700"/>
                  </a:lnTo>
                  <a:lnTo>
                    <a:pt x="11744960" y="13728700"/>
                  </a:lnTo>
                  <a:lnTo>
                    <a:pt x="11744960" y="12700"/>
                  </a:lnTo>
                  <a:lnTo>
                    <a:pt x="11757660" y="12700"/>
                  </a:lnTo>
                  <a:lnTo>
                    <a:pt x="11757660" y="25400"/>
                  </a:lnTo>
                  <a:lnTo>
                    <a:pt x="12700" y="25400"/>
                  </a:lnTo>
                  <a:close/>
                </a:path>
              </a:pathLst>
            </a:custGeom>
            <a:solidFill>
              <a:srgbClr val="2F528F"/>
            </a:solidFill>
          </p:spPr>
        </p:sp>
      </p:grpSp>
      <p:sp>
        <p:nvSpPr>
          <p:cNvPr name="Freeform 6" id="6"/>
          <p:cNvSpPr/>
          <p:nvPr/>
        </p:nvSpPr>
        <p:spPr>
          <a:xfrm flipH="false" flipV="false" rot="0">
            <a:off x="298701" y="7709814"/>
            <a:ext cx="3488200" cy="3488200"/>
          </a:xfrm>
          <a:custGeom>
            <a:avLst/>
            <a:gdLst/>
            <a:ahLst/>
            <a:cxnLst/>
            <a:rect r="r" b="b" t="t" l="l"/>
            <a:pathLst>
              <a:path h="3488200" w="3488200">
                <a:moveTo>
                  <a:pt x="0" y="0"/>
                </a:moveTo>
                <a:lnTo>
                  <a:pt x="3488200" y="0"/>
                </a:lnTo>
                <a:lnTo>
                  <a:pt x="3488200" y="3488200"/>
                </a:lnTo>
                <a:lnTo>
                  <a:pt x="0" y="34882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B3838"/>
        </a:solidFill>
      </p:bgPr>
    </p:bg>
    <p:spTree>
      <p:nvGrpSpPr>
        <p:cNvPr id="1" name=""/>
        <p:cNvGrpSpPr/>
        <p:nvPr/>
      </p:nvGrpSpPr>
      <p:grpSpPr>
        <a:xfrm>
          <a:off x="0" y="0"/>
          <a:ext cx="0" cy="0"/>
          <a:chOff x="0" y="0"/>
          <a:chExt cx="0" cy="0"/>
        </a:xfrm>
      </p:grpSpPr>
      <p:sp>
        <p:nvSpPr>
          <p:cNvPr name="Freeform 2" id="2"/>
          <p:cNvSpPr/>
          <p:nvPr/>
        </p:nvSpPr>
        <p:spPr>
          <a:xfrm flipH="false" flipV="false" rot="0">
            <a:off x="6824476" y="-695218"/>
            <a:ext cx="11463524" cy="11463524"/>
          </a:xfrm>
          <a:custGeom>
            <a:avLst/>
            <a:gdLst/>
            <a:ahLst/>
            <a:cxnLst/>
            <a:rect r="r" b="b" t="t" l="l"/>
            <a:pathLst>
              <a:path h="11463524" w="11463524">
                <a:moveTo>
                  <a:pt x="0" y="0"/>
                </a:moveTo>
                <a:lnTo>
                  <a:pt x="11463524" y="0"/>
                </a:lnTo>
                <a:lnTo>
                  <a:pt x="11463524" y="11463525"/>
                </a:lnTo>
                <a:lnTo>
                  <a:pt x="0" y="11463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465056"/>
            <a:ext cx="5082265" cy="5142976"/>
            <a:chOff x="0" y="0"/>
            <a:chExt cx="6776353" cy="6857302"/>
          </a:xfrm>
        </p:grpSpPr>
        <p:sp>
          <p:nvSpPr>
            <p:cNvPr name="Freeform 4" id="4"/>
            <p:cNvSpPr/>
            <p:nvPr/>
          </p:nvSpPr>
          <p:spPr>
            <a:xfrm flipH="false" flipV="false" rot="0">
              <a:off x="0" y="0"/>
              <a:ext cx="6776409" cy="6857336"/>
            </a:xfrm>
            <a:custGeom>
              <a:avLst/>
              <a:gdLst/>
              <a:ahLst/>
              <a:cxnLst/>
              <a:rect r="r" b="b" t="t" l="l"/>
              <a:pathLst>
                <a:path h="6857336" w="6776409">
                  <a:moveTo>
                    <a:pt x="0" y="0"/>
                  </a:moveTo>
                  <a:lnTo>
                    <a:pt x="6776409" y="0"/>
                  </a:lnTo>
                  <a:lnTo>
                    <a:pt x="6776409" y="6857336"/>
                  </a:lnTo>
                  <a:lnTo>
                    <a:pt x="0" y="6857336"/>
                  </a:lnTo>
                  <a:close/>
                </a:path>
              </a:pathLst>
            </a:custGeom>
            <a:solidFill>
              <a:srgbClr val="3B3838"/>
            </a:solidFill>
          </p:spPr>
        </p:sp>
        <p:sp>
          <p:nvSpPr>
            <p:cNvPr name="TextBox 5" id="5"/>
            <p:cNvSpPr txBox="true"/>
            <p:nvPr/>
          </p:nvSpPr>
          <p:spPr>
            <a:xfrm>
              <a:off x="0" y="0"/>
              <a:ext cx="6776353" cy="6857302"/>
            </a:xfrm>
            <a:prstGeom prst="rect">
              <a:avLst/>
            </a:prstGeom>
          </p:spPr>
          <p:txBody>
            <a:bodyPr anchor="t" rtlCol="false" tIns="50800" lIns="50800" bIns="50800" rIns="50800"/>
            <a:lstStyle/>
            <a:p>
              <a:pPr>
                <a:lnSpc>
                  <a:spcPts val="11880"/>
                </a:lnSpc>
              </a:pPr>
            </a:p>
            <a:p>
              <a:pPr algn="l">
                <a:lnSpc>
                  <a:spcPts val="11880"/>
                </a:lnSpc>
              </a:pPr>
              <a:r>
                <a:rPr lang="en-US" sz="9900" spc="92">
                  <a:solidFill>
                    <a:srgbClr val="FF6600"/>
                  </a:solidFill>
                  <a:latin typeface="TT Rounds Condensed"/>
                </a:rPr>
                <a:t>Agenda</a:t>
              </a:r>
            </a:p>
            <a:p>
              <a:pPr algn="l">
                <a:lnSpc>
                  <a:spcPts val="4500"/>
                </a:lnSpc>
              </a:pPr>
            </a:p>
            <a:p>
              <a:pPr algn="l">
                <a:lnSpc>
                  <a:spcPts val="4500"/>
                </a:lnSpc>
              </a:pPr>
            </a:p>
            <a:p>
              <a:pPr algn="l">
                <a:lnSpc>
                  <a:spcPts val="4500"/>
                </a:lnSpc>
              </a:pPr>
            </a:p>
          </p:txBody>
        </p:sp>
      </p:grpSp>
      <p:sp>
        <p:nvSpPr>
          <p:cNvPr name="Freeform 6" id="6"/>
          <p:cNvSpPr/>
          <p:nvPr/>
        </p:nvSpPr>
        <p:spPr>
          <a:xfrm flipH="false" flipV="false" rot="0">
            <a:off x="81632" y="7608033"/>
            <a:ext cx="3488200" cy="3488200"/>
          </a:xfrm>
          <a:custGeom>
            <a:avLst/>
            <a:gdLst/>
            <a:ahLst/>
            <a:cxnLst/>
            <a:rect r="r" b="b" t="t" l="l"/>
            <a:pathLst>
              <a:path h="3488200" w="3488200">
                <a:moveTo>
                  <a:pt x="0" y="0"/>
                </a:moveTo>
                <a:lnTo>
                  <a:pt x="3488200" y="0"/>
                </a:lnTo>
                <a:lnTo>
                  <a:pt x="3488200" y="3488200"/>
                </a:lnTo>
                <a:lnTo>
                  <a:pt x="0" y="3488200"/>
                </a:lnTo>
                <a:lnTo>
                  <a:pt x="0" y="0"/>
                </a:lnTo>
                <a:close/>
              </a:path>
            </a:pathLst>
          </a:custGeom>
          <a:blipFill>
            <a:blip r:embed="rId4"/>
            <a:stretch>
              <a:fillRect l="0" t="0" r="0" b="0"/>
            </a:stretch>
          </a:blipFill>
        </p:spPr>
      </p:sp>
      <p:sp>
        <p:nvSpPr>
          <p:cNvPr name="TextBox 7" id="7"/>
          <p:cNvSpPr txBox="true"/>
          <p:nvPr/>
        </p:nvSpPr>
        <p:spPr>
          <a:xfrm rot="0">
            <a:off x="8512104" y="2137586"/>
            <a:ext cx="6542336" cy="5000625"/>
          </a:xfrm>
          <a:prstGeom prst="rect">
            <a:avLst/>
          </a:prstGeom>
        </p:spPr>
        <p:txBody>
          <a:bodyPr anchor="t" rtlCol="false" tIns="0" lIns="0" bIns="0" rIns="0">
            <a:spAutoFit/>
          </a:bodyPr>
          <a:lstStyle/>
          <a:p>
            <a:pPr>
              <a:lnSpc>
                <a:spcPts val="7877"/>
              </a:lnSpc>
            </a:pPr>
            <a:r>
              <a:rPr lang="en-US" sz="6564" spc="-39">
                <a:solidFill>
                  <a:srgbClr val="FF6600"/>
                </a:solidFill>
                <a:latin typeface="TT Rounds Condensed"/>
              </a:rPr>
              <a:t>Introduction</a:t>
            </a:r>
          </a:p>
          <a:p>
            <a:pPr>
              <a:lnSpc>
                <a:spcPts val="7877"/>
              </a:lnSpc>
            </a:pPr>
            <a:r>
              <a:rPr lang="en-US" sz="6564" spc="-39">
                <a:solidFill>
                  <a:srgbClr val="FF6600"/>
                </a:solidFill>
                <a:latin typeface="TT Rounds Condensed"/>
              </a:rPr>
              <a:t>Problem Statement</a:t>
            </a:r>
          </a:p>
          <a:p>
            <a:pPr>
              <a:lnSpc>
                <a:spcPts val="7877"/>
              </a:lnSpc>
            </a:pPr>
            <a:r>
              <a:rPr lang="en-US" sz="6564" spc="-39">
                <a:solidFill>
                  <a:srgbClr val="FF6600"/>
                </a:solidFill>
                <a:latin typeface="TT Rounds Condensed"/>
              </a:rPr>
              <a:t>Data Exploration</a:t>
            </a:r>
          </a:p>
          <a:p>
            <a:pPr>
              <a:lnSpc>
                <a:spcPts val="7877"/>
              </a:lnSpc>
            </a:pPr>
            <a:r>
              <a:rPr lang="en-US" sz="6564" spc="-39">
                <a:solidFill>
                  <a:srgbClr val="FF6600"/>
                </a:solidFill>
                <a:latin typeface="TT Rounds Condensed"/>
              </a:rPr>
              <a:t>Key Findings</a:t>
            </a:r>
          </a:p>
          <a:p>
            <a:pPr>
              <a:lnSpc>
                <a:spcPts val="7877"/>
              </a:lnSpc>
              <a:spcBef>
                <a:spcPct val="0"/>
              </a:spcBef>
            </a:pPr>
            <a:r>
              <a:rPr lang="en-US" sz="6564" spc="-39">
                <a:solidFill>
                  <a:srgbClr val="FF6600"/>
                </a:solidFill>
                <a:latin typeface="TT Rounds Condensed"/>
              </a:rPr>
              <a:t>Recommendations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34440" y="2783682"/>
            <a:ext cx="15590520" cy="7261098"/>
          </a:xfrm>
          <a:prstGeom prst="rect">
            <a:avLst/>
          </a:prstGeom>
        </p:spPr>
        <p:txBody>
          <a:bodyPr anchor="t" rtlCol="false" tIns="0" lIns="0" bIns="0" rIns="0">
            <a:spAutoFit/>
          </a:bodyPr>
          <a:lstStyle/>
          <a:p>
            <a:pPr algn="l" marL="488632" indent="-244316" lvl="1">
              <a:lnSpc>
                <a:spcPts val="2916"/>
              </a:lnSpc>
              <a:buFont typeface="Arial"/>
              <a:buChar char="•"/>
            </a:pPr>
            <a:r>
              <a:rPr lang="en-US" sz="2700" spc="25">
                <a:solidFill>
                  <a:srgbClr val="000000"/>
                </a:solidFill>
                <a:latin typeface="TT Rounds Condensed Bold"/>
              </a:rPr>
              <a:t>XYZ</a:t>
            </a:r>
            <a:r>
              <a:rPr lang="en-US" sz="2700" spc="25">
                <a:solidFill>
                  <a:srgbClr val="000000"/>
                </a:solidFill>
                <a:latin typeface="TT Rounds Condensed"/>
              </a:rPr>
              <a:t> is a private equity firm in US. Due to remarkable growth in the Cab Industry in last few years and multiple key players in the market, it is planning for an investment in Cab industry. </a:t>
            </a:r>
          </a:p>
          <a:p>
            <a:pPr algn="l" marL="488632" indent="-244316" lvl="1">
              <a:lnSpc>
                <a:spcPts val="2916"/>
              </a:lnSpc>
            </a:pPr>
          </a:p>
          <a:p>
            <a:pPr algn="l" marL="488632" indent="-244316" lvl="1">
              <a:lnSpc>
                <a:spcPts val="2916"/>
              </a:lnSpc>
              <a:buFont typeface="Arial"/>
              <a:buChar char="•"/>
            </a:pPr>
            <a:r>
              <a:rPr lang="en-US" sz="2700" spc="24">
                <a:solidFill>
                  <a:srgbClr val="000000"/>
                </a:solidFill>
                <a:latin typeface="TT Rounds Condensed Bold"/>
              </a:rPr>
              <a:t>Objective </a:t>
            </a:r>
            <a:r>
              <a:rPr lang="en-US" sz="2700" spc="24">
                <a:solidFill>
                  <a:srgbClr val="000000"/>
                </a:solidFill>
                <a:latin typeface="TT Rounds Condensed"/>
              </a:rPr>
              <a:t>: Provide actionable insights to help XYZ firm in identifying the right company for making investment.</a:t>
            </a:r>
          </a:p>
          <a:p>
            <a:pPr algn="l">
              <a:lnSpc>
                <a:spcPts val="2916"/>
              </a:lnSpc>
            </a:pPr>
          </a:p>
          <a:p>
            <a:pPr algn="l" marL="582930" indent="-291465" lvl="1">
              <a:lnSpc>
                <a:spcPts val="2916"/>
              </a:lnSpc>
              <a:buFont typeface="Arial"/>
              <a:buChar char="•"/>
            </a:pPr>
            <a:r>
              <a:rPr lang="en-US" sz="2700" spc="24">
                <a:solidFill>
                  <a:srgbClr val="000000"/>
                </a:solidFill>
                <a:latin typeface="TT Rounds Condensed"/>
              </a:rPr>
              <a:t>Background: </a:t>
            </a:r>
            <a:r>
              <a:rPr lang="en-US" sz="2700" spc="24">
                <a:solidFill>
                  <a:srgbClr val="000000"/>
                </a:solidFill>
                <a:latin typeface="TT Rounds Condensed Bold"/>
              </a:rPr>
              <a:t>Pink Cab and Yellow Cab</a:t>
            </a:r>
          </a:p>
          <a:p>
            <a:pPr algn="l">
              <a:lnSpc>
                <a:spcPts val="2916"/>
              </a:lnSpc>
            </a:pPr>
          </a:p>
          <a:p>
            <a:pPr algn="l" marL="582930" indent="-291465" lvl="1">
              <a:lnSpc>
                <a:spcPts val="2916"/>
              </a:lnSpc>
              <a:buFont typeface="Arial"/>
              <a:buChar char="•"/>
            </a:pPr>
            <a:r>
              <a:rPr lang="en-US" sz="2700" spc="24">
                <a:solidFill>
                  <a:srgbClr val="000000"/>
                </a:solidFill>
                <a:latin typeface="TT Rounds Condensed Bold"/>
              </a:rPr>
              <a:t>Comparison:</a:t>
            </a:r>
          </a:p>
          <a:p>
            <a:pPr algn="l" marL="1165860" indent="-388620" lvl="2">
              <a:lnSpc>
                <a:spcPts val="2916"/>
              </a:lnSpc>
              <a:buFont typeface="Arial"/>
              <a:buChar char="⚬"/>
            </a:pPr>
            <a:r>
              <a:rPr lang="en-US" sz="2700" spc="24">
                <a:solidFill>
                  <a:srgbClr val="000000"/>
                </a:solidFill>
                <a:latin typeface="TT Rounds Condensed"/>
              </a:rPr>
              <a:t>Pink Cab and Yellow Cab operate in the same market but with distinct approaches.</a:t>
            </a:r>
          </a:p>
          <a:p>
            <a:pPr algn="l" marL="1165860" indent="-388620" lvl="2">
              <a:lnSpc>
                <a:spcPts val="2916"/>
              </a:lnSpc>
              <a:buFont typeface="Arial"/>
              <a:buChar char="⚬"/>
            </a:pPr>
            <a:r>
              <a:rPr lang="en-US" sz="2700" spc="24">
                <a:solidFill>
                  <a:srgbClr val="000000"/>
                </a:solidFill>
                <a:latin typeface="TT Rounds Condensed"/>
              </a:rPr>
              <a:t>Understanding these differences is crucial for investment decision-making.</a:t>
            </a:r>
          </a:p>
          <a:p>
            <a:pPr algn="l">
              <a:lnSpc>
                <a:spcPts val="2916"/>
              </a:lnSpc>
            </a:pPr>
          </a:p>
          <a:p>
            <a:pPr algn="l" marL="582930" indent="-291465" lvl="1">
              <a:lnSpc>
                <a:spcPts val="2916"/>
              </a:lnSpc>
              <a:buFont typeface="Arial"/>
              <a:buChar char="•"/>
            </a:pPr>
            <a:r>
              <a:rPr lang="en-US" sz="2700" spc="24">
                <a:solidFill>
                  <a:srgbClr val="000000"/>
                </a:solidFill>
                <a:latin typeface="TT Rounds Condensed Bold"/>
              </a:rPr>
              <a:t>Approach: </a:t>
            </a:r>
            <a:r>
              <a:rPr lang="en-US" sz="2700" spc="24">
                <a:solidFill>
                  <a:srgbClr val="000000"/>
                </a:solidFill>
                <a:latin typeface="TT Rounds Condensed"/>
              </a:rPr>
              <a:t>Data collected and analyzed: revenue, customer satisfaction, market share, etc.</a:t>
            </a:r>
          </a:p>
          <a:p>
            <a:pPr algn="l">
              <a:lnSpc>
                <a:spcPts val="2916"/>
              </a:lnSpc>
            </a:pPr>
          </a:p>
          <a:p>
            <a:pPr algn="l" marL="582930" indent="-291465" lvl="1">
              <a:lnSpc>
                <a:spcPts val="2916"/>
              </a:lnSpc>
              <a:buFont typeface="Arial"/>
              <a:buChar char="•"/>
            </a:pPr>
            <a:r>
              <a:rPr lang="en-US" sz="2700" spc="24">
                <a:solidFill>
                  <a:srgbClr val="000000"/>
                </a:solidFill>
                <a:latin typeface="TT Rounds Condensed Bold"/>
              </a:rPr>
              <a:t>Findings</a:t>
            </a:r>
            <a:r>
              <a:rPr lang="en-US" sz="2700" spc="24">
                <a:solidFill>
                  <a:srgbClr val="000000"/>
                </a:solidFill>
                <a:latin typeface="TT Rounds Condensed"/>
              </a:rPr>
              <a:t>: Significant insights: differences/similarities, competitive advantages, potential risks.</a:t>
            </a:r>
          </a:p>
          <a:p>
            <a:pPr algn="l">
              <a:lnSpc>
                <a:spcPts val="2916"/>
              </a:lnSpc>
            </a:pPr>
          </a:p>
          <a:p>
            <a:pPr algn="l">
              <a:lnSpc>
                <a:spcPts val="2916"/>
              </a:lnSpc>
            </a:pPr>
          </a:p>
          <a:p>
            <a:pPr algn="l">
              <a:lnSpc>
                <a:spcPts val="2916"/>
              </a:lnSpc>
            </a:pPr>
            <a:r>
              <a:rPr lang="en-US" sz="2700" spc="24">
                <a:solidFill>
                  <a:srgbClr val="000000"/>
                </a:solidFill>
                <a:latin typeface="TT Rounds Condensed"/>
              </a:rPr>
              <a:t>               </a:t>
            </a:r>
          </a:p>
          <a:p>
            <a:pPr algn="l">
              <a:lnSpc>
                <a:spcPts val="2916"/>
              </a:lnSpc>
            </a:pPr>
            <a:r>
              <a:rPr lang="en-US" sz="2700" spc="24">
                <a:solidFill>
                  <a:srgbClr val="000000"/>
                </a:solidFill>
                <a:latin typeface="TT Rounds Condensed"/>
              </a:rPr>
              <a:t>               </a:t>
            </a:r>
          </a:p>
          <a:p>
            <a:pPr algn="l">
              <a:lnSpc>
                <a:spcPts val="2916"/>
              </a:lnSpc>
            </a:pPr>
          </a:p>
        </p:txBody>
      </p:sp>
      <p:grpSp>
        <p:nvGrpSpPr>
          <p:cNvPr name="Group 3" id="3"/>
          <p:cNvGrpSpPr/>
          <p:nvPr/>
        </p:nvGrpSpPr>
        <p:grpSpPr>
          <a:xfrm rot="0">
            <a:off x="-9525" y="-9525"/>
            <a:ext cx="18307050" cy="2076450"/>
            <a:chOff x="0" y="0"/>
            <a:chExt cx="24409400" cy="2768600"/>
          </a:xfrm>
        </p:grpSpPr>
        <p:sp>
          <p:nvSpPr>
            <p:cNvPr name="Freeform 4" id="4"/>
            <p:cNvSpPr/>
            <p:nvPr/>
          </p:nvSpPr>
          <p:spPr>
            <a:xfrm flipH="false" flipV="false" rot="0">
              <a:off x="12700" y="12700"/>
              <a:ext cx="24384000" cy="2743200"/>
            </a:xfrm>
            <a:custGeom>
              <a:avLst/>
              <a:gdLst/>
              <a:ahLst/>
              <a:cxnLst/>
              <a:rect r="r" b="b" t="t" l="l"/>
              <a:pathLst>
                <a:path h="2743200" w="24384000">
                  <a:moveTo>
                    <a:pt x="0" y="0"/>
                  </a:moveTo>
                  <a:lnTo>
                    <a:pt x="24384000" y="0"/>
                  </a:lnTo>
                  <a:lnTo>
                    <a:pt x="24384000" y="2743200"/>
                  </a:lnTo>
                  <a:lnTo>
                    <a:pt x="0" y="2743200"/>
                  </a:lnTo>
                  <a:close/>
                </a:path>
              </a:pathLst>
            </a:custGeom>
            <a:solidFill>
              <a:srgbClr val="3B3838"/>
            </a:solidFill>
          </p:spPr>
        </p:sp>
        <p:sp>
          <p:nvSpPr>
            <p:cNvPr name="Freeform 5" id="5"/>
            <p:cNvSpPr/>
            <p:nvPr/>
          </p:nvSpPr>
          <p:spPr>
            <a:xfrm flipH="false" flipV="false" rot="0">
              <a:off x="0" y="0"/>
              <a:ext cx="24409400" cy="2768600"/>
            </a:xfrm>
            <a:custGeom>
              <a:avLst/>
              <a:gdLst/>
              <a:ahLst/>
              <a:cxnLst/>
              <a:rect r="r" b="b" t="t" l="l"/>
              <a:pathLst>
                <a:path h="2768600" w="24409400">
                  <a:moveTo>
                    <a:pt x="12700" y="0"/>
                  </a:moveTo>
                  <a:lnTo>
                    <a:pt x="24396700" y="0"/>
                  </a:lnTo>
                  <a:cubicBezTo>
                    <a:pt x="24403686" y="0"/>
                    <a:pt x="24409400" y="5715"/>
                    <a:pt x="24409400" y="12700"/>
                  </a:cubicBezTo>
                  <a:lnTo>
                    <a:pt x="24409400" y="2755900"/>
                  </a:lnTo>
                  <a:cubicBezTo>
                    <a:pt x="24409400" y="2762885"/>
                    <a:pt x="24403686" y="2768600"/>
                    <a:pt x="24396700" y="2768600"/>
                  </a:cubicBezTo>
                  <a:lnTo>
                    <a:pt x="12700" y="2768600"/>
                  </a:lnTo>
                  <a:cubicBezTo>
                    <a:pt x="5715" y="2768600"/>
                    <a:pt x="0" y="2762885"/>
                    <a:pt x="0" y="2755900"/>
                  </a:cubicBezTo>
                  <a:lnTo>
                    <a:pt x="0" y="12700"/>
                  </a:lnTo>
                  <a:cubicBezTo>
                    <a:pt x="0" y="5715"/>
                    <a:pt x="5715" y="0"/>
                    <a:pt x="12700" y="0"/>
                  </a:cubicBezTo>
                  <a:moveTo>
                    <a:pt x="12700" y="25400"/>
                  </a:moveTo>
                  <a:lnTo>
                    <a:pt x="12700" y="12700"/>
                  </a:lnTo>
                  <a:lnTo>
                    <a:pt x="25400" y="12700"/>
                  </a:lnTo>
                  <a:lnTo>
                    <a:pt x="25400" y="2755900"/>
                  </a:lnTo>
                  <a:lnTo>
                    <a:pt x="12700" y="2755900"/>
                  </a:lnTo>
                  <a:lnTo>
                    <a:pt x="12700" y="2743200"/>
                  </a:lnTo>
                  <a:lnTo>
                    <a:pt x="24396700" y="2743200"/>
                  </a:lnTo>
                  <a:lnTo>
                    <a:pt x="24396700" y="2755900"/>
                  </a:lnTo>
                  <a:lnTo>
                    <a:pt x="24384000" y="2755900"/>
                  </a:lnTo>
                  <a:lnTo>
                    <a:pt x="24384000" y="12700"/>
                  </a:lnTo>
                  <a:lnTo>
                    <a:pt x="24396700" y="12700"/>
                  </a:lnTo>
                  <a:lnTo>
                    <a:pt x="24396700" y="25400"/>
                  </a:lnTo>
                  <a:lnTo>
                    <a:pt x="12700" y="25400"/>
                  </a:lnTo>
                  <a:close/>
                </a:path>
              </a:pathLst>
            </a:custGeom>
            <a:solidFill>
              <a:srgbClr val="2F528F"/>
            </a:solidFill>
          </p:spPr>
        </p:sp>
      </p:grpSp>
      <p:sp>
        <p:nvSpPr>
          <p:cNvPr name="TextBox 6" id="6"/>
          <p:cNvSpPr txBox="true"/>
          <p:nvPr/>
        </p:nvSpPr>
        <p:spPr>
          <a:xfrm rot="0">
            <a:off x="1348740" y="723185"/>
            <a:ext cx="16049450" cy="737235"/>
          </a:xfrm>
          <a:prstGeom prst="rect">
            <a:avLst/>
          </a:prstGeom>
        </p:spPr>
        <p:txBody>
          <a:bodyPr anchor="t" rtlCol="false" tIns="0" lIns="0" bIns="0" rIns="0">
            <a:spAutoFit/>
          </a:bodyPr>
          <a:lstStyle/>
          <a:p>
            <a:pPr algn="l">
              <a:lnSpc>
                <a:spcPts val="5670"/>
              </a:lnSpc>
            </a:pPr>
            <a:r>
              <a:rPr lang="en-US" sz="5250" spc="49">
                <a:solidFill>
                  <a:srgbClr val="FF6600"/>
                </a:solidFill>
                <a:latin typeface="TT Rounds Condensed Bold"/>
              </a:rPr>
              <a:t>Introduction</a:t>
            </a:r>
            <a:r>
              <a:rPr lang="en-US" sz="5250" spc="49">
                <a:solidFill>
                  <a:srgbClr val="ED7D31"/>
                </a:solidFill>
                <a:latin typeface="TT Rounds Condensed Bold"/>
              </a:rPr>
              <a:t>: G2M insight for Cab Investment firm</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34440" y="2783682"/>
            <a:ext cx="15590520" cy="4727448"/>
          </a:xfrm>
          <a:prstGeom prst="rect">
            <a:avLst/>
          </a:prstGeom>
        </p:spPr>
        <p:txBody>
          <a:bodyPr anchor="t" rtlCol="false" tIns="0" lIns="0" bIns="0" rIns="0">
            <a:spAutoFit/>
          </a:bodyPr>
          <a:lstStyle/>
          <a:p>
            <a:pPr algn="l" marL="582930" indent="-291465" lvl="1">
              <a:lnSpc>
                <a:spcPts val="2916"/>
              </a:lnSpc>
              <a:buFont typeface="Arial"/>
              <a:buChar char="•"/>
            </a:pPr>
            <a:r>
              <a:rPr lang="en-US" sz="2700" spc="25">
                <a:solidFill>
                  <a:srgbClr val="000000"/>
                </a:solidFill>
                <a:latin typeface="TT Rounds Condensed Bold"/>
              </a:rPr>
              <a:t>Problem:</a:t>
            </a:r>
            <a:r>
              <a:rPr lang="en-US" sz="2700" spc="25">
                <a:solidFill>
                  <a:srgbClr val="000000"/>
                </a:solidFill>
                <a:latin typeface="TT Rounds Condensed"/>
              </a:rPr>
              <a:t> Investors in the private cab industry are confronted with the challenge of determining the optimal investment choice between Pink Cab and Yellow Cab.</a:t>
            </a:r>
          </a:p>
          <a:p>
            <a:pPr algn="l" marL="488632" indent="-244316" lvl="1">
              <a:lnSpc>
                <a:spcPts val="2916"/>
              </a:lnSpc>
            </a:pPr>
          </a:p>
          <a:p>
            <a:pPr algn="l" marL="582930" indent="-291465" lvl="1">
              <a:lnSpc>
                <a:spcPts val="2916"/>
              </a:lnSpc>
              <a:buFont typeface="Arial"/>
              <a:buChar char="•"/>
            </a:pPr>
            <a:r>
              <a:rPr lang="en-US" sz="2700" spc="24">
                <a:solidFill>
                  <a:srgbClr val="000000"/>
                </a:solidFill>
                <a:latin typeface="TT Rounds Condensed Bold"/>
              </a:rPr>
              <a:t>Challenge: </a:t>
            </a:r>
            <a:r>
              <a:rPr lang="en-US" sz="2700" spc="24">
                <a:solidFill>
                  <a:srgbClr val="000000"/>
                </a:solidFill>
                <a:latin typeface="TT Rounds Condensed"/>
              </a:rPr>
              <a:t>The lack of comprehensive data analysis hinders informed decision-making, leading to uncertainty regarding which company offers superior potential for profitability and sustainable growth.</a:t>
            </a:r>
          </a:p>
          <a:p>
            <a:pPr algn="l">
              <a:lnSpc>
                <a:spcPts val="2916"/>
              </a:lnSpc>
            </a:pPr>
          </a:p>
          <a:p>
            <a:pPr algn="l" marL="582930" indent="-291465" lvl="1">
              <a:lnSpc>
                <a:spcPts val="2916"/>
              </a:lnSpc>
              <a:buFont typeface="Arial"/>
              <a:buChar char="•"/>
            </a:pPr>
            <a:r>
              <a:rPr lang="en-US" sz="2700" spc="24">
                <a:solidFill>
                  <a:srgbClr val="000000"/>
                </a:solidFill>
                <a:latin typeface="TT Rounds Condensed Bold"/>
              </a:rPr>
              <a:t>Objective: </a:t>
            </a:r>
            <a:r>
              <a:rPr lang="en-US" sz="2700" spc="24">
                <a:solidFill>
                  <a:srgbClr val="000000"/>
                </a:solidFill>
                <a:latin typeface="TT Rounds Condensed"/>
              </a:rPr>
              <a:t>Conduct a thorough comparative analysis to identify the cab company that presents the most promising investment prospects based on key performance indicators and market dynamics.</a:t>
            </a:r>
          </a:p>
          <a:p>
            <a:pPr algn="l">
              <a:lnSpc>
                <a:spcPts val="2916"/>
              </a:lnSpc>
            </a:pPr>
          </a:p>
          <a:p>
            <a:pPr algn="l">
              <a:lnSpc>
                <a:spcPts val="2916"/>
              </a:lnSpc>
            </a:pPr>
          </a:p>
          <a:p>
            <a:pPr algn="l">
              <a:lnSpc>
                <a:spcPts val="2916"/>
              </a:lnSpc>
            </a:pPr>
            <a:r>
              <a:rPr lang="en-US" sz="2700" spc="24">
                <a:solidFill>
                  <a:srgbClr val="000000"/>
                </a:solidFill>
                <a:latin typeface="TT Rounds Condensed"/>
              </a:rPr>
              <a:t>               </a:t>
            </a:r>
          </a:p>
          <a:p>
            <a:pPr algn="l">
              <a:lnSpc>
                <a:spcPts val="2916"/>
              </a:lnSpc>
            </a:pPr>
            <a:r>
              <a:rPr lang="en-US" sz="2700" spc="24">
                <a:solidFill>
                  <a:srgbClr val="000000"/>
                </a:solidFill>
                <a:latin typeface="TT Rounds Condensed"/>
              </a:rPr>
              <a:t>               </a:t>
            </a:r>
          </a:p>
          <a:p>
            <a:pPr algn="l">
              <a:lnSpc>
                <a:spcPts val="2916"/>
              </a:lnSpc>
            </a:pPr>
          </a:p>
        </p:txBody>
      </p:sp>
      <p:grpSp>
        <p:nvGrpSpPr>
          <p:cNvPr name="Group 3" id="3"/>
          <p:cNvGrpSpPr/>
          <p:nvPr/>
        </p:nvGrpSpPr>
        <p:grpSpPr>
          <a:xfrm rot="0">
            <a:off x="-9525" y="-9525"/>
            <a:ext cx="18307050" cy="2076450"/>
            <a:chOff x="0" y="0"/>
            <a:chExt cx="24409400" cy="2768600"/>
          </a:xfrm>
        </p:grpSpPr>
        <p:sp>
          <p:nvSpPr>
            <p:cNvPr name="Freeform 4" id="4"/>
            <p:cNvSpPr/>
            <p:nvPr/>
          </p:nvSpPr>
          <p:spPr>
            <a:xfrm flipH="false" flipV="false" rot="0">
              <a:off x="12700" y="12700"/>
              <a:ext cx="24384000" cy="2743200"/>
            </a:xfrm>
            <a:custGeom>
              <a:avLst/>
              <a:gdLst/>
              <a:ahLst/>
              <a:cxnLst/>
              <a:rect r="r" b="b" t="t" l="l"/>
              <a:pathLst>
                <a:path h="2743200" w="24384000">
                  <a:moveTo>
                    <a:pt x="0" y="0"/>
                  </a:moveTo>
                  <a:lnTo>
                    <a:pt x="24384000" y="0"/>
                  </a:lnTo>
                  <a:lnTo>
                    <a:pt x="24384000" y="2743200"/>
                  </a:lnTo>
                  <a:lnTo>
                    <a:pt x="0" y="2743200"/>
                  </a:lnTo>
                  <a:close/>
                </a:path>
              </a:pathLst>
            </a:custGeom>
            <a:solidFill>
              <a:srgbClr val="3B3838"/>
            </a:solidFill>
          </p:spPr>
        </p:sp>
        <p:sp>
          <p:nvSpPr>
            <p:cNvPr name="Freeform 5" id="5"/>
            <p:cNvSpPr/>
            <p:nvPr/>
          </p:nvSpPr>
          <p:spPr>
            <a:xfrm flipH="false" flipV="false" rot="0">
              <a:off x="0" y="0"/>
              <a:ext cx="24409400" cy="2768600"/>
            </a:xfrm>
            <a:custGeom>
              <a:avLst/>
              <a:gdLst/>
              <a:ahLst/>
              <a:cxnLst/>
              <a:rect r="r" b="b" t="t" l="l"/>
              <a:pathLst>
                <a:path h="2768600" w="24409400">
                  <a:moveTo>
                    <a:pt x="12700" y="0"/>
                  </a:moveTo>
                  <a:lnTo>
                    <a:pt x="24396700" y="0"/>
                  </a:lnTo>
                  <a:cubicBezTo>
                    <a:pt x="24403686" y="0"/>
                    <a:pt x="24409400" y="5715"/>
                    <a:pt x="24409400" y="12700"/>
                  </a:cubicBezTo>
                  <a:lnTo>
                    <a:pt x="24409400" y="2755900"/>
                  </a:lnTo>
                  <a:cubicBezTo>
                    <a:pt x="24409400" y="2762885"/>
                    <a:pt x="24403686" y="2768600"/>
                    <a:pt x="24396700" y="2768600"/>
                  </a:cubicBezTo>
                  <a:lnTo>
                    <a:pt x="12700" y="2768600"/>
                  </a:lnTo>
                  <a:cubicBezTo>
                    <a:pt x="5715" y="2768600"/>
                    <a:pt x="0" y="2762885"/>
                    <a:pt x="0" y="2755900"/>
                  </a:cubicBezTo>
                  <a:lnTo>
                    <a:pt x="0" y="12700"/>
                  </a:lnTo>
                  <a:cubicBezTo>
                    <a:pt x="0" y="5715"/>
                    <a:pt x="5715" y="0"/>
                    <a:pt x="12700" y="0"/>
                  </a:cubicBezTo>
                  <a:moveTo>
                    <a:pt x="12700" y="25400"/>
                  </a:moveTo>
                  <a:lnTo>
                    <a:pt x="12700" y="12700"/>
                  </a:lnTo>
                  <a:lnTo>
                    <a:pt x="25400" y="12700"/>
                  </a:lnTo>
                  <a:lnTo>
                    <a:pt x="25400" y="2755900"/>
                  </a:lnTo>
                  <a:lnTo>
                    <a:pt x="12700" y="2755900"/>
                  </a:lnTo>
                  <a:lnTo>
                    <a:pt x="12700" y="2743200"/>
                  </a:lnTo>
                  <a:lnTo>
                    <a:pt x="24396700" y="2743200"/>
                  </a:lnTo>
                  <a:lnTo>
                    <a:pt x="24396700" y="2755900"/>
                  </a:lnTo>
                  <a:lnTo>
                    <a:pt x="24384000" y="2755900"/>
                  </a:lnTo>
                  <a:lnTo>
                    <a:pt x="24384000" y="12700"/>
                  </a:lnTo>
                  <a:lnTo>
                    <a:pt x="24396700" y="12700"/>
                  </a:lnTo>
                  <a:lnTo>
                    <a:pt x="24396700" y="25400"/>
                  </a:lnTo>
                  <a:lnTo>
                    <a:pt x="12700" y="25400"/>
                  </a:lnTo>
                  <a:close/>
                </a:path>
              </a:pathLst>
            </a:custGeom>
            <a:solidFill>
              <a:srgbClr val="2F528F"/>
            </a:solidFill>
          </p:spPr>
        </p:sp>
      </p:grpSp>
      <p:sp>
        <p:nvSpPr>
          <p:cNvPr name="TextBox 6" id="6"/>
          <p:cNvSpPr txBox="true"/>
          <p:nvPr/>
        </p:nvSpPr>
        <p:spPr>
          <a:xfrm rot="0">
            <a:off x="1348740" y="723185"/>
            <a:ext cx="16049450" cy="737235"/>
          </a:xfrm>
          <a:prstGeom prst="rect">
            <a:avLst/>
          </a:prstGeom>
        </p:spPr>
        <p:txBody>
          <a:bodyPr anchor="t" rtlCol="false" tIns="0" lIns="0" bIns="0" rIns="0">
            <a:spAutoFit/>
          </a:bodyPr>
          <a:lstStyle/>
          <a:p>
            <a:pPr algn="l">
              <a:lnSpc>
                <a:spcPts val="5670"/>
              </a:lnSpc>
            </a:pPr>
            <a:r>
              <a:rPr lang="en-US" sz="5250" spc="49">
                <a:solidFill>
                  <a:srgbClr val="FF6600"/>
                </a:solidFill>
                <a:latin typeface="TT Rounds Condensed Bold"/>
              </a:rPr>
              <a:t>Problem Statement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34440" y="2783682"/>
            <a:ext cx="15590520" cy="6537198"/>
          </a:xfrm>
          <a:prstGeom prst="rect">
            <a:avLst/>
          </a:prstGeom>
        </p:spPr>
        <p:txBody>
          <a:bodyPr anchor="t" rtlCol="false" tIns="0" lIns="0" bIns="0" rIns="0">
            <a:spAutoFit/>
          </a:bodyPr>
          <a:lstStyle/>
          <a:p>
            <a:pPr marL="582930" indent="-291465" lvl="1">
              <a:lnSpc>
                <a:spcPts val="2916"/>
              </a:lnSpc>
              <a:buFont typeface="Arial"/>
              <a:buChar char="•"/>
            </a:pPr>
            <a:r>
              <a:rPr lang="en-US" sz="2700" spc="24">
                <a:solidFill>
                  <a:srgbClr val="000000"/>
                </a:solidFill>
                <a:latin typeface="TT Rounds Condensed Bold"/>
              </a:rPr>
              <a:t>15 Features</a:t>
            </a:r>
          </a:p>
          <a:p>
            <a:pPr marL="582930" indent="-291465" lvl="1">
              <a:lnSpc>
                <a:spcPts val="2916"/>
              </a:lnSpc>
              <a:buFont typeface="Arial"/>
              <a:buChar char="•"/>
            </a:pPr>
            <a:r>
              <a:rPr lang="en-US" sz="2700" spc="24">
                <a:solidFill>
                  <a:srgbClr val="000000"/>
                </a:solidFill>
                <a:latin typeface="TT Rounds Condensed"/>
              </a:rPr>
              <a:t>Timeframe of the data: </a:t>
            </a:r>
            <a:r>
              <a:rPr lang="en-US" sz="2700" spc="24">
                <a:solidFill>
                  <a:srgbClr val="000000"/>
                </a:solidFill>
                <a:latin typeface="TT Rounds Condensed Bold"/>
              </a:rPr>
              <a:t>2016-01-31 to 2018-12-31</a:t>
            </a:r>
          </a:p>
          <a:p>
            <a:pPr marL="582930" indent="-291465" lvl="1">
              <a:lnSpc>
                <a:spcPts val="2916"/>
              </a:lnSpc>
              <a:buFont typeface="Arial"/>
              <a:buChar char="•"/>
            </a:pPr>
            <a:r>
              <a:rPr lang="en-US" sz="2700" spc="24">
                <a:solidFill>
                  <a:srgbClr val="000000"/>
                </a:solidFill>
                <a:latin typeface="TT Rounds Condensed"/>
              </a:rPr>
              <a:t>Total data points: </a:t>
            </a:r>
            <a:r>
              <a:rPr lang="en-US" sz="2700" spc="24">
                <a:solidFill>
                  <a:srgbClr val="000000"/>
                </a:solidFill>
                <a:latin typeface="TT Rounds Condensed Bold"/>
              </a:rPr>
              <a:t>359392</a:t>
            </a:r>
          </a:p>
          <a:p>
            <a:pPr>
              <a:lnSpc>
                <a:spcPts val="2916"/>
              </a:lnSpc>
            </a:pPr>
          </a:p>
          <a:p>
            <a:pPr marL="582930" indent="-291465" lvl="1">
              <a:lnSpc>
                <a:spcPts val="2916"/>
              </a:lnSpc>
              <a:buFont typeface="Arial"/>
              <a:buChar char="•"/>
            </a:pPr>
            <a:r>
              <a:rPr lang="en-US" sz="2700" spc="24">
                <a:solidFill>
                  <a:srgbClr val="000000"/>
                </a:solidFill>
                <a:latin typeface="TT Rounds Condensed Bold"/>
              </a:rPr>
              <a:t>Datasets Overview</a:t>
            </a:r>
            <a:r>
              <a:rPr lang="en-US" sz="2700" spc="24">
                <a:solidFill>
                  <a:srgbClr val="000000"/>
                </a:solidFill>
                <a:latin typeface="TT Rounds Condensed"/>
              </a:rPr>
              <a:t>:</a:t>
            </a:r>
          </a:p>
          <a:p>
            <a:pPr marL="1165860" indent="-388620" lvl="2">
              <a:lnSpc>
                <a:spcPts val="2916"/>
              </a:lnSpc>
              <a:buFont typeface="Arial"/>
              <a:buChar char="⚬"/>
            </a:pPr>
            <a:r>
              <a:rPr lang="en-US" sz="2700" spc="24">
                <a:solidFill>
                  <a:srgbClr val="000000"/>
                </a:solidFill>
                <a:latin typeface="TT Rounds Condensed Semi-Bold"/>
              </a:rPr>
              <a:t>Cab_Data.csv:</a:t>
            </a:r>
          </a:p>
          <a:p>
            <a:pPr marL="1748790" indent="-437197" lvl="3">
              <a:lnSpc>
                <a:spcPts val="2916"/>
              </a:lnSpc>
              <a:buFont typeface="Arial"/>
              <a:buChar char="￭"/>
            </a:pPr>
            <a:r>
              <a:rPr lang="en-US" sz="2700" spc="24">
                <a:solidFill>
                  <a:srgbClr val="000000"/>
                </a:solidFill>
                <a:latin typeface="TT Rounds Condensed"/>
              </a:rPr>
              <a:t>Transaction records for cab rides.</a:t>
            </a:r>
          </a:p>
          <a:p>
            <a:pPr marL="1748790" indent="-437197" lvl="3">
              <a:lnSpc>
                <a:spcPts val="2916"/>
              </a:lnSpc>
              <a:buFont typeface="Arial"/>
              <a:buChar char="￭"/>
            </a:pPr>
            <a:r>
              <a:rPr lang="en-US" sz="2700" spc="24">
                <a:solidFill>
                  <a:srgbClr val="000000"/>
                </a:solidFill>
                <a:latin typeface="TT Rounds Condensed"/>
              </a:rPr>
              <a:t>Features: Transaction ID, Date of Travel, Company, City, KM Travelled, Price Charged, Cost of Trip.</a:t>
            </a:r>
          </a:p>
          <a:p>
            <a:pPr marL="1748790" indent="-437197" lvl="3">
              <a:lnSpc>
                <a:spcPts val="2916"/>
              </a:lnSpc>
              <a:buFont typeface="Arial"/>
              <a:buChar char="￭"/>
            </a:pPr>
            <a:r>
              <a:rPr lang="en-US" sz="2700" spc="24">
                <a:solidFill>
                  <a:srgbClr val="000000"/>
                </a:solidFill>
                <a:latin typeface="TT Rounds Condensed"/>
              </a:rPr>
              <a:t>Total Records: 359,392</a:t>
            </a:r>
          </a:p>
          <a:p>
            <a:pPr>
              <a:lnSpc>
                <a:spcPts val="2916"/>
              </a:lnSpc>
            </a:pPr>
          </a:p>
          <a:p>
            <a:pPr marL="1165860" indent="-388620" lvl="2">
              <a:lnSpc>
                <a:spcPts val="2916"/>
              </a:lnSpc>
              <a:buFont typeface="Arial"/>
              <a:buChar char="⚬"/>
            </a:pPr>
            <a:r>
              <a:rPr lang="en-US" sz="2700" spc="24">
                <a:solidFill>
                  <a:srgbClr val="000000"/>
                </a:solidFill>
                <a:latin typeface="TT Rounds Condensed Semi-Bold"/>
              </a:rPr>
              <a:t>Transaction_ID.csv:</a:t>
            </a:r>
          </a:p>
          <a:p>
            <a:pPr marL="1748790" indent="-437197" lvl="3">
              <a:lnSpc>
                <a:spcPts val="2916"/>
              </a:lnSpc>
              <a:buFont typeface="Arial"/>
              <a:buChar char="￭"/>
            </a:pPr>
            <a:r>
              <a:rPr lang="en-US" sz="2700" spc="24">
                <a:solidFill>
                  <a:srgbClr val="000000"/>
                </a:solidFill>
                <a:latin typeface="TT Rounds Condensed"/>
              </a:rPr>
              <a:t>Transaction IDs, Customer IDs, Payment Modes.</a:t>
            </a:r>
          </a:p>
          <a:p>
            <a:pPr marL="1748790" indent="-437197" lvl="3">
              <a:lnSpc>
                <a:spcPts val="2916"/>
              </a:lnSpc>
              <a:buFont typeface="Arial"/>
              <a:buChar char="￭"/>
            </a:pPr>
            <a:r>
              <a:rPr lang="en-US" sz="2700" spc="24">
                <a:solidFill>
                  <a:srgbClr val="000000"/>
                </a:solidFill>
                <a:latin typeface="TT Rounds Condensed"/>
              </a:rPr>
              <a:t>Total Records: 440,098</a:t>
            </a:r>
          </a:p>
          <a:p>
            <a:pPr>
              <a:lnSpc>
                <a:spcPts val="2916"/>
              </a:lnSpc>
            </a:pPr>
          </a:p>
          <a:p>
            <a:pPr marL="1165860" indent="-388620" lvl="2">
              <a:lnSpc>
                <a:spcPts val="2916"/>
              </a:lnSpc>
              <a:buFont typeface="Arial"/>
              <a:buChar char="⚬"/>
            </a:pPr>
            <a:r>
              <a:rPr lang="en-US" sz="2700" spc="24">
                <a:solidFill>
                  <a:srgbClr val="000000"/>
                </a:solidFill>
                <a:latin typeface="TT Rounds Condensed Bold"/>
              </a:rPr>
              <a:t>Customer_ID.csv:</a:t>
            </a:r>
          </a:p>
          <a:p>
            <a:pPr marL="1748790" indent="-437197" lvl="3">
              <a:lnSpc>
                <a:spcPts val="2916"/>
              </a:lnSpc>
              <a:buFont typeface="Arial"/>
              <a:buChar char="￭"/>
            </a:pPr>
            <a:r>
              <a:rPr lang="en-US" sz="2700" spc="24">
                <a:solidFill>
                  <a:srgbClr val="000000"/>
                </a:solidFill>
                <a:latin typeface="TT Rounds Condensed"/>
              </a:rPr>
              <a:t>Customer demographics: Gender, Age, Income (USD/Month).</a:t>
            </a:r>
          </a:p>
          <a:p>
            <a:pPr marL="1748790" indent="-437197" lvl="3">
              <a:lnSpc>
                <a:spcPts val="2916"/>
              </a:lnSpc>
              <a:buFont typeface="Arial"/>
              <a:buChar char="￭"/>
            </a:pPr>
            <a:r>
              <a:rPr lang="en-US" sz="2700" spc="24">
                <a:solidFill>
                  <a:srgbClr val="000000"/>
                </a:solidFill>
                <a:latin typeface="TT Rounds Condensed"/>
              </a:rPr>
              <a:t>Total Records: 49,171</a:t>
            </a:r>
          </a:p>
          <a:p>
            <a:pPr algn="l">
              <a:lnSpc>
                <a:spcPts val="2916"/>
              </a:lnSpc>
            </a:pPr>
          </a:p>
        </p:txBody>
      </p:sp>
      <p:grpSp>
        <p:nvGrpSpPr>
          <p:cNvPr name="Group 3" id="3"/>
          <p:cNvGrpSpPr/>
          <p:nvPr/>
        </p:nvGrpSpPr>
        <p:grpSpPr>
          <a:xfrm rot="0">
            <a:off x="-9525" y="-9525"/>
            <a:ext cx="18307050" cy="2076450"/>
            <a:chOff x="0" y="0"/>
            <a:chExt cx="24409400" cy="2768600"/>
          </a:xfrm>
        </p:grpSpPr>
        <p:sp>
          <p:nvSpPr>
            <p:cNvPr name="Freeform 4" id="4"/>
            <p:cNvSpPr/>
            <p:nvPr/>
          </p:nvSpPr>
          <p:spPr>
            <a:xfrm flipH="false" flipV="false" rot="0">
              <a:off x="12700" y="12700"/>
              <a:ext cx="24384000" cy="2743200"/>
            </a:xfrm>
            <a:custGeom>
              <a:avLst/>
              <a:gdLst/>
              <a:ahLst/>
              <a:cxnLst/>
              <a:rect r="r" b="b" t="t" l="l"/>
              <a:pathLst>
                <a:path h="2743200" w="24384000">
                  <a:moveTo>
                    <a:pt x="0" y="0"/>
                  </a:moveTo>
                  <a:lnTo>
                    <a:pt x="24384000" y="0"/>
                  </a:lnTo>
                  <a:lnTo>
                    <a:pt x="24384000" y="2743200"/>
                  </a:lnTo>
                  <a:lnTo>
                    <a:pt x="0" y="2743200"/>
                  </a:lnTo>
                  <a:close/>
                </a:path>
              </a:pathLst>
            </a:custGeom>
            <a:solidFill>
              <a:srgbClr val="3B3838"/>
            </a:solidFill>
          </p:spPr>
        </p:sp>
        <p:sp>
          <p:nvSpPr>
            <p:cNvPr name="Freeform 5" id="5"/>
            <p:cNvSpPr/>
            <p:nvPr/>
          </p:nvSpPr>
          <p:spPr>
            <a:xfrm flipH="false" flipV="false" rot="0">
              <a:off x="0" y="0"/>
              <a:ext cx="24409400" cy="2768600"/>
            </a:xfrm>
            <a:custGeom>
              <a:avLst/>
              <a:gdLst/>
              <a:ahLst/>
              <a:cxnLst/>
              <a:rect r="r" b="b" t="t" l="l"/>
              <a:pathLst>
                <a:path h="2768600" w="24409400">
                  <a:moveTo>
                    <a:pt x="12700" y="0"/>
                  </a:moveTo>
                  <a:lnTo>
                    <a:pt x="24396700" y="0"/>
                  </a:lnTo>
                  <a:cubicBezTo>
                    <a:pt x="24403686" y="0"/>
                    <a:pt x="24409400" y="5715"/>
                    <a:pt x="24409400" y="12700"/>
                  </a:cubicBezTo>
                  <a:lnTo>
                    <a:pt x="24409400" y="2755900"/>
                  </a:lnTo>
                  <a:cubicBezTo>
                    <a:pt x="24409400" y="2762885"/>
                    <a:pt x="24403686" y="2768600"/>
                    <a:pt x="24396700" y="2768600"/>
                  </a:cubicBezTo>
                  <a:lnTo>
                    <a:pt x="12700" y="2768600"/>
                  </a:lnTo>
                  <a:cubicBezTo>
                    <a:pt x="5715" y="2768600"/>
                    <a:pt x="0" y="2762885"/>
                    <a:pt x="0" y="2755900"/>
                  </a:cubicBezTo>
                  <a:lnTo>
                    <a:pt x="0" y="12700"/>
                  </a:lnTo>
                  <a:cubicBezTo>
                    <a:pt x="0" y="5715"/>
                    <a:pt x="5715" y="0"/>
                    <a:pt x="12700" y="0"/>
                  </a:cubicBezTo>
                  <a:moveTo>
                    <a:pt x="12700" y="25400"/>
                  </a:moveTo>
                  <a:lnTo>
                    <a:pt x="12700" y="12700"/>
                  </a:lnTo>
                  <a:lnTo>
                    <a:pt x="25400" y="12700"/>
                  </a:lnTo>
                  <a:lnTo>
                    <a:pt x="25400" y="2755900"/>
                  </a:lnTo>
                  <a:lnTo>
                    <a:pt x="12700" y="2755900"/>
                  </a:lnTo>
                  <a:lnTo>
                    <a:pt x="12700" y="2743200"/>
                  </a:lnTo>
                  <a:lnTo>
                    <a:pt x="24396700" y="2743200"/>
                  </a:lnTo>
                  <a:lnTo>
                    <a:pt x="24396700" y="2755900"/>
                  </a:lnTo>
                  <a:lnTo>
                    <a:pt x="24384000" y="2755900"/>
                  </a:lnTo>
                  <a:lnTo>
                    <a:pt x="24384000" y="12700"/>
                  </a:lnTo>
                  <a:lnTo>
                    <a:pt x="24396700" y="12700"/>
                  </a:lnTo>
                  <a:lnTo>
                    <a:pt x="24396700" y="25400"/>
                  </a:lnTo>
                  <a:lnTo>
                    <a:pt x="12700" y="25400"/>
                  </a:lnTo>
                  <a:close/>
                </a:path>
              </a:pathLst>
            </a:custGeom>
            <a:solidFill>
              <a:srgbClr val="2F528F"/>
            </a:solidFill>
          </p:spPr>
        </p:sp>
      </p:grpSp>
      <p:sp>
        <p:nvSpPr>
          <p:cNvPr name="TextBox 6" id="6"/>
          <p:cNvSpPr txBox="true"/>
          <p:nvPr/>
        </p:nvSpPr>
        <p:spPr>
          <a:xfrm rot="0">
            <a:off x="1348740" y="723185"/>
            <a:ext cx="16049450" cy="737235"/>
          </a:xfrm>
          <a:prstGeom prst="rect">
            <a:avLst/>
          </a:prstGeom>
        </p:spPr>
        <p:txBody>
          <a:bodyPr anchor="t" rtlCol="false" tIns="0" lIns="0" bIns="0" rIns="0">
            <a:spAutoFit/>
          </a:bodyPr>
          <a:lstStyle/>
          <a:p>
            <a:pPr algn="l">
              <a:lnSpc>
                <a:spcPts val="5670"/>
              </a:lnSpc>
            </a:pPr>
            <a:r>
              <a:rPr lang="en-US" sz="5250" spc="49">
                <a:solidFill>
                  <a:srgbClr val="FF6600"/>
                </a:solidFill>
                <a:latin typeface="TT Rounds Condensed Bold"/>
              </a:rPr>
              <a:t>Data Exploration: </a:t>
            </a:r>
            <a:r>
              <a:rPr lang="en-US" sz="5250" spc="49">
                <a:solidFill>
                  <a:srgbClr val="ED7D31"/>
                </a:solidFill>
                <a:latin typeface="TT Rounds Condensed Bold"/>
              </a:rPr>
              <a:t>Understanding the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25" y="-9525"/>
            <a:ext cx="18307050" cy="2076450"/>
            <a:chOff x="0" y="0"/>
            <a:chExt cx="24409400" cy="2768600"/>
          </a:xfrm>
        </p:grpSpPr>
        <p:sp>
          <p:nvSpPr>
            <p:cNvPr name="Freeform 3" id="3"/>
            <p:cNvSpPr/>
            <p:nvPr/>
          </p:nvSpPr>
          <p:spPr>
            <a:xfrm flipH="false" flipV="false" rot="0">
              <a:off x="12700" y="12700"/>
              <a:ext cx="24384000" cy="2743200"/>
            </a:xfrm>
            <a:custGeom>
              <a:avLst/>
              <a:gdLst/>
              <a:ahLst/>
              <a:cxnLst/>
              <a:rect r="r" b="b" t="t" l="l"/>
              <a:pathLst>
                <a:path h="2743200" w="24384000">
                  <a:moveTo>
                    <a:pt x="0" y="0"/>
                  </a:moveTo>
                  <a:lnTo>
                    <a:pt x="24384000" y="0"/>
                  </a:lnTo>
                  <a:lnTo>
                    <a:pt x="24384000" y="2743200"/>
                  </a:lnTo>
                  <a:lnTo>
                    <a:pt x="0" y="2743200"/>
                  </a:lnTo>
                  <a:close/>
                </a:path>
              </a:pathLst>
            </a:custGeom>
            <a:solidFill>
              <a:srgbClr val="3B3838"/>
            </a:solidFill>
          </p:spPr>
        </p:sp>
        <p:sp>
          <p:nvSpPr>
            <p:cNvPr name="Freeform 4" id="4"/>
            <p:cNvSpPr/>
            <p:nvPr/>
          </p:nvSpPr>
          <p:spPr>
            <a:xfrm flipH="false" flipV="false" rot="0">
              <a:off x="0" y="0"/>
              <a:ext cx="24409400" cy="2768600"/>
            </a:xfrm>
            <a:custGeom>
              <a:avLst/>
              <a:gdLst/>
              <a:ahLst/>
              <a:cxnLst/>
              <a:rect r="r" b="b" t="t" l="l"/>
              <a:pathLst>
                <a:path h="2768600" w="24409400">
                  <a:moveTo>
                    <a:pt x="12700" y="0"/>
                  </a:moveTo>
                  <a:lnTo>
                    <a:pt x="24396700" y="0"/>
                  </a:lnTo>
                  <a:cubicBezTo>
                    <a:pt x="24403686" y="0"/>
                    <a:pt x="24409400" y="5715"/>
                    <a:pt x="24409400" y="12700"/>
                  </a:cubicBezTo>
                  <a:lnTo>
                    <a:pt x="24409400" y="2755900"/>
                  </a:lnTo>
                  <a:cubicBezTo>
                    <a:pt x="24409400" y="2762885"/>
                    <a:pt x="24403686" y="2768600"/>
                    <a:pt x="24396700" y="2768600"/>
                  </a:cubicBezTo>
                  <a:lnTo>
                    <a:pt x="12700" y="2768600"/>
                  </a:lnTo>
                  <a:cubicBezTo>
                    <a:pt x="5715" y="2768600"/>
                    <a:pt x="0" y="2762885"/>
                    <a:pt x="0" y="2755900"/>
                  </a:cubicBezTo>
                  <a:lnTo>
                    <a:pt x="0" y="12700"/>
                  </a:lnTo>
                  <a:cubicBezTo>
                    <a:pt x="0" y="5715"/>
                    <a:pt x="5715" y="0"/>
                    <a:pt x="12700" y="0"/>
                  </a:cubicBezTo>
                  <a:moveTo>
                    <a:pt x="12700" y="25400"/>
                  </a:moveTo>
                  <a:lnTo>
                    <a:pt x="12700" y="12700"/>
                  </a:lnTo>
                  <a:lnTo>
                    <a:pt x="25400" y="12700"/>
                  </a:lnTo>
                  <a:lnTo>
                    <a:pt x="25400" y="2755900"/>
                  </a:lnTo>
                  <a:lnTo>
                    <a:pt x="12700" y="2755900"/>
                  </a:lnTo>
                  <a:lnTo>
                    <a:pt x="12700" y="2743200"/>
                  </a:lnTo>
                  <a:lnTo>
                    <a:pt x="24396700" y="2743200"/>
                  </a:lnTo>
                  <a:lnTo>
                    <a:pt x="24396700" y="2755900"/>
                  </a:lnTo>
                  <a:lnTo>
                    <a:pt x="24384000" y="2755900"/>
                  </a:lnTo>
                  <a:lnTo>
                    <a:pt x="24384000" y="12700"/>
                  </a:lnTo>
                  <a:lnTo>
                    <a:pt x="24396700" y="12700"/>
                  </a:lnTo>
                  <a:lnTo>
                    <a:pt x="24396700" y="25400"/>
                  </a:lnTo>
                  <a:lnTo>
                    <a:pt x="12700" y="25400"/>
                  </a:lnTo>
                  <a:close/>
                </a:path>
              </a:pathLst>
            </a:custGeom>
            <a:solidFill>
              <a:srgbClr val="2F528F"/>
            </a:solidFill>
          </p:spPr>
        </p:sp>
      </p:grpSp>
      <p:sp>
        <p:nvSpPr>
          <p:cNvPr name="Freeform 5" id="5"/>
          <p:cNvSpPr/>
          <p:nvPr/>
        </p:nvSpPr>
        <p:spPr>
          <a:xfrm flipH="false" flipV="false" rot="0">
            <a:off x="1187000" y="2066925"/>
            <a:ext cx="15845161" cy="8220075"/>
          </a:xfrm>
          <a:custGeom>
            <a:avLst/>
            <a:gdLst/>
            <a:ahLst/>
            <a:cxnLst/>
            <a:rect r="r" b="b" t="t" l="l"/>
            <a:pathLst>
              <a:path h="8220075" w="15845161">
                <a:moveTo>
                  <a:pt x="0" y="0"/>
                </a:moveTo>
                <a:lnTo>
                  <a:pt x="15845161" y="0"/>
                </a:lnTo>
                <a:lnTo>
                  <a:pt x="15845161" y="8220075"/>
                </a:lnTo>
                <a:lnTo>
                  <a:pt x="0" y="8220075"/>
                </a:lnTo>
                <a:lnTo>
                  <a:pt x="0" y="0"/>
                </a:lnTo>
                <a:close/>
              </a:path>
            </a:pathLst>
          </a:custGeom>
          <a:blipFill>
            <a:blip r:embed="rId2"/>
            <a:stretch>
              <a:fillRect l="0" t="-8615" r="0" b="-7550"/>
            </a:stretch>
          </a:blipFill>
        </p:spPr>
      </p:sp>
      <p:sp>
        <p:nvSpPr>
          <p:cNvPr name="TextBox 6" id="6"/>
          <p:cNvSpPr txBox="true"/>
          <p:nvPr/>
        </p:nvSpPr>
        <p:spPr>
          <a:xfrm rot="0">
            <a:off x="1348740" y="723185"/>
            <a:ext cx="16049450" cy="737235"/>
          </a:xfrm>
          <a:prstGeom prst="rect">
            <a:avLst/>
          </a:prstGeom>
        </p:spPr>
        <p:txBody>
          <a:bodyPr anchor="t" rtlCol="false" tIns="0" lIns="0" bIns="0" rIns="0">
            <a:spAutoFit/>
          </a:bodyPr>
          <a:lstStyle/>
          <a:p>
            <a:pPr algn="l">
              <a:lnSpc>
                <a:spcPts val="5670"/>
              </a:lnSpc>
            </a:pPr>
            <a:r>
              <a:rPr lang="en-US" sz="5250" spc="49">
                <a:solidFill>
                  <a:srgbClr val="ED7D31"/>
                </a:solidFill>
                <a:latin typeface="TT Rounds Condensed Bold"/>
              </a:rPr>
              <a:t>Total Profit 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25" y="-9525"/>
            <a:ext cx="18307050" cy="2076450"/>
            <a:chOff x="0" y="0"/>
            <a:chExt cx="24409400" cy="2768600"/>
          </a:xfrm>
        </p:grpSpPr>
        <p:sp>
          <p:nvSpPr>
            <p:cNvPr name="Freeform 3" id="3"/>
            <p:cNvSpPr/>
            <p:nvPr/>
          </p:nvSpPr>
          <p:spPr>
            <a:xfrm flipH="false" flipV="false" rot="0">
              <a:off x="12700" y="12700"/>
              <a:ext cx="24384000" cy="2743200"/>
            </a:xfrm>
            <a:custGeom>
              <a:avLst/>
              <a:gdLst/>
              <a:ahLst/>
              <a:cxnLst/>
              <a:rect r="r" b="b" t="t" l="l"/>
              <a:pathLst>
                <a:path h="2743200" w="24384000">
                  <a:moveTo>
                    <a:pt x="0" y="0"/>
                  </a:moveTo>
                  <a:lnTo>
                    <a:pt x="24384000" y="0"/>
                  </a:lnTo>
                  <a:lnTo>
                    <a:pt x="24384000" y="2743200"/>
                  </a:lnTo>
                  <a:lnTo>
                    <a:pt x="0" y="2743200"/>
                  </a:lnTo>
                  <a:close/>
                </a:path>
              </a:pathLst>
            </a:custGeom>
            <a:solidFill>
              <a:srgbClr val="3B3838"/>
            </a:solidFill>
          </p:spPr>
        </p:sp>
        <p:sp>
          <p:nvSpPr>
            <p:cNvPr name="Freeform 4" id="4"/>
            <p:cNvSpPr/>
            <p:nvPr/>
          </p:nvSpPr>
          <p:spPr>
            <a:xfrm flipH="false" flipV="false" rot="0">
              <a:off x="0" y="0"/>
              <a:ext cx="24409400" cy="2768600"/>
            </a:xfrm>
            <a:custGeom>
              <a:avLst/>
              <a:gdLst/>
              <a:ahLst/>
              <a:cxnLst/>
              <a:rect r="r" b="b" t="t" l="l"/>
              <a:pathLst>
                <a:path h="2768600" w="24409400">
                  <a:moveTo>
                    <a:pt x="12700" y="0"/>
                  </a:moveTo>
                  <a:lnTo>
                    <a:pt x="24396700" y="0"/>
                  </a:lnTo>
                  <a:cubicBezTo>
                    <a:pt x="24403686" y="0"/>
                    <a:pt x="24409400" y="5715"/>
                    <a:pt x="24409400" y="12700"/>
                  </a:cubicBezTo>
                  <a:lnTo>
                    <a:pt x="24409400" y="2755900"/>
                  </a:lnTo>
                  <a:cubicBezTo>
                    <a:pt x="24409400" y="2762885"/>
                    <a:pt x="24403686" y="2768600"/>
                    <a:pt x="24396700" y="2768600"/>
                  </a:cubicBezTo>
                  <a:lnTo>
                    <a:pt x="12700" y="2768600"/>
                  </a:lnTo>
                  <a:cubicBezTo>
                    <a:pt x="5715" y="2768600"/>
                    <a:pt x="0" y="2762885"/>
                    <a:pt x="0" y="2755900"/>
                  </a:cubicBezTo>
                  <a:lnTo>
                    <a:pt x="0" y="12700"/>
                  </a:lnTo>
                  <a:cubicBezTo>
                    <a:pt x="0" y="5715"/>
                    <a:pt x="5715" y="0"/>
                    <a:pt x="12700" y="0"/>
                  </a:cubicBezTo>
                  <a:moveTo>
                    <a:pt x="12700" y="25400"/>
                  </a:moveTo>
                  <a:lnTo>
                    <a:pt x="12700" y="12700"/>
                  </a:lnTo>
                  <a:lnTo>
                    <a:pt x="25400" y="12700"/>
                  </a:lnTo>
                  <a:lnTo>
                    <a:pt x="25400" y="2755900"/>
                  </a:lnTo>
                  <a:lnTo>
                    <a:pt x="12700" y="2755900"/>
                  </a:lnTo>
                  <a:lnTo>
                    <a:pt x="12700" y="2743200"/>
                  </a:lnTo>
                  <a:lnTo>
                    <a:pt x="24396700" y="2743200"/>
                  </a:lnTo>
                  <a:lnTo>
                    <a:pt x="24396700" y="2755900"/>
                  </a:lnTo>
                  <a:lnTo>
                    <a:pt x="24384000" y="2755900"/>
                  </a:lnTo>
                  <a:lnTo>
                    <a:pt x="24384000" y="12700"/>
                  </a:lnTo>
                  <a:lnTo>
                    <a:pt x="24396700" y="12700"/>
                  </a:lnTo>
                  <a:lnTo>
                    <a:pt x="24396700" y="25400"/>
                  </a:lnTo>
                  <a:lnTo>
                    <a:pt x="12700" y="25400"/>
                  </a:lnTo>
                  <a:close/>
                </a:path>
              </a:pathLst>
            </a:custGeom>
            <a:solidFill>
              <a:srgbClr val="2F528F"/>
            </a:solidFill>
          </p:spPr>
        </p:sp>
      </p:grpSp>
      <p:sp>
        <p:nvSpPr>
          <p:cNvPr name="Freeform 5" id="5"/>
          <p:cNvSpPr/>
          <p:nvPr/>
        </p:nvSpPr>
        <p:spPr>
          <a:xfrm flipH="false" flipV="false" rot="0">
            <a:off x="-9525" y="1811257"/>
            <a:ext cx="18042667" cy="6664485"/>
          </a:xfrm>
          <a:custGeom>
            <a:avLst/>
            <a:gdLst/>
            <a:ahLst/>
            <a:cxnLst/>
            <a:rect r="r" b="b" t="t" l="l"/>
            <a:pathLst>
              <a:path h="6664485" w="18042667">
                <a:moveTo>
                  <a:pt x="0" y="0"/>
                </a:moveTo>
                <a:lnTo>
                  <a:pt x="18042667" y="0"/>
                </a:lnTo>
                <a:lnTo>
                  <a:pt x="18042667" y="6664486"/>
                </a:lnTo>
                <a:lnTo>
                  <a:pt x="0" y="6664486"/>
                </a:lnTo>
                <a:lnTo>
                  <a:pt x="0" y="0"/>
                </a:lnTo>
                <a:close/>
              </a:path>
            </a:pathLst>
          </a:custGeom>
          <a:blipFill>
            <a:blip r:embed="rId2"/>
            <a:stretch>
              <a:fillRect l="0" t="-6415" r="0" b="-4678"/>
            </a:stretch>
          </a:blipFill>
        </p:spPr>
      </p:sp>
      <p:sp>
        <p:nvSpPr>
          <p:cNvPr name="TextBox 6" id="6"/>
          <p:cNvSpPr txBox="true"/>
          <p:nvPr/>
        </p:nvSpPr>
        <p:spPr>
          <a:xfrm rot="0">
            <a:off x="1348740" y="723185"/>
            <a:ext cx="16049450" cy="737235"/>
          </a:xfrm>
          <a:prstGeom prst="rect">
            <a:avLst/>
          </a:prstGeom>
        </p:spPr>
        <p:txBody>
          <a:bodyPr anchor="t" rtlCol="false" tIns="0" lIns="0" bIns="0" rIns="0">
            <a:spAutoFit/>
          </a:bodyPr>
          <a:lstStyle/>
          <a:p>
            <a:pPr algn="l">
              <a:lnSpc>
                <a:spcPts val="5670"/>
              </a:lnSpc>
            </a:pPr>
            <a:r>
              <a:rPr lang="en-US" sz="5250" spc="49">
                <a:solidFill>
                  <a:srgbClr val="ED7D31"/>
                </a:solidFill>
                <a:latin typeface="TT Rounds Condensed Bold"/>
              </a:rPr>
              <a:t>Total Profit Analysis City Wise</a:t>
            </a:r>
          </a:p>
        </p:txBody>
      </p:sp>
      <p:sp>
        <p:nvSpPr>
          <p:cNvPr name="TextBox 7" id="7"/>
          <p:cNvSpPr txBox="true"/>
          <p:nvPr/>
        </p:nvSpPr>
        <p:spPr>
          <a:xfrm rot="0">
            <a:off x="78656" y="8839200"/>
            <a:ext cx="18130689" cy="828675"/>
          </a:xfrm>
          <a:prstGeom prst="rect">
            <a:avLst/>
          </a:prstGeom>
        </p:spPr>
        <p:txBody>
          <a:bodyPr anchor="t" rtlCol="false" tIns="0" lIns="0" bIns="0" rIns="0">
            <a:spAutoFit/>
          </a:bodyPr>
          <a:lstStyle/>
          <a:p>
            <a:pPr marL="582930" indent="-291465" lvl="1">
              <a:lnSpc>
                <a:spcPts val="3240"/>
              </a:lnSpc>
              <a:buFont typeface="Arial"/>
              <a:buChar char="•"/>
            </a:pPr>
            <a:r>
              <a:rPr lang="en-US" sz="2700" spc="-16">
                <a:solidFill>
                  <a:srgbClr val="000000"/>
                </a:solidFill>
                <a:latin typeface="TT Rounds Condensed Bold"/>
              </a:rPr>
              <a:t>Yellow Cab </a:t>
            </a:r>
            <a:r>
              <a:rPr lang="en-US" sz="2700" spc="-16">
                <a:solidFill>
                  <a:srgbClr val="000000"/>
                </a:solidFill>
                <a:latin typeface="TT Rounds Condensed"/>
              </a:rPr>
              <a:t>outperforms</a:t>
            </a:r>
            <a:r>
              <a:rPr lang="en-US" sz="2700" spc="-16">
                <a:solidFill>
                  <a:srgbClr val="000000"/>
                </a:solidFill>
                <a:latin typeface="TT Rounds Condensed Bold"/>
              </a:rPr>
              <a:t> Pink Cab </a:t>
            </a:r>
            <a:r>
              <a:rPr lang="en-US" sz="2700" spc="-16">
                <a:solidFill>
                  <a:srgbClr val="000000"/>
                </a:solidFill>
                <a:latin typeface="TT Rounds Condensed"/>
              </a:rPr>
              <a:t>in most cities, with significantly higher revenues. In New York City, Yellow Cab's revenue is over </a:t>
            </a:r>
          </a:p>
          <a:p>
            <a:pPr>
              <a:lnSpc>
                <a:spcPts val="3240"/>
              </a:lnSpc>
              <a:spcBef>
                <a:spcPct val="0"/>
              </a:spcBef>
            </a:pPr>
            <a:r>
              <a:rPr lang="en-US" sz="2700" spc="-16">
                <a:solidFill>
                  <a:srgbClr val="000000"/>
                </a:solidFill>
                <a:latin typeface="TT Rounds Condensed"/>
              </a:rPr>
              <a:t>          </a:t>
            </a:r>
            <a:r>
              <a:rPr lang="en-US" sz="2700" spc="-16">
                <a:solidFill>
                  <a:srgbClr val="000000"/>
                </a:solidFill>
                <a:latin typeface="TT Rounds Condensed Bold"/>
              </a:rPr>
              <a:t>10 times</a:t>
            </a:r>
            <a:r>
              <a:rPr lang="en-US" sz="2700" spc="-16">
                <a:solidFill>
                  <a:srgbClr val="000000"/>
                </a:solidFill>
                <a:latin typeface="TT Rounds Condensed"/>
              </a:rPr>
              <a:t> </a:t>
            </a:r>
            <a:r>
              <a:rPr lang="en-US" sz="2700" spc="-16">
                <a:solidFill>
                  <a:srgbClr val="000000"/>
                </a:solidFill>
                <a:latin typeface="TT Rounds Condensed Bold"/>
              </a:rPr>
              <a:t>higher </a:t>
            </a:r>
            <a:r>
              <a:rPr lang="en-US" sz="2700" spc="-16">
                <a:solidFill>
                  <a:srgbClr val="000000"/>
                </a:solidFill>
                <a:latin typeface="TT Rounds Condensed"/>
              </a:rPr>
              <a:t>than Pink Cab's.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25" y="-9525"/>
            <a:ext cx="18307050" cy="2076450"/>
            <a:chOff x="0" y="0"/>
            <a:chExt cx="24409400" cy="2768600"/>
          </a:xfrm>
        </p:grpSpPr>
        <p:sp>
          <p:nvSpPr>
            <p:cNvPr name="Freeform 3" id="3"/>
            <p:cNvSpPr/>
            <p:nvPr/>
          </p:nvSpPr>
          <p:spPr>
            <a:xfrm flipH="false" flipV="false" rot="0">
              <a:off x="12700" y="12700"/>
              <a:ext cx="24384000" cy="2743200"/>
            </a:xfrm>
            <a:custGeom>
              <a:avLst/>
              <a:gdLst/>
              <a:ahLst/>
              <a:cxnLst/>
              <a:rect r="r" b="b" t="t" l="l"/>
              <a:pathLst>
                <a:path h="2743200" w="24384000">
                  <a:moveTo>
                    <a:pt x="0" y="0"/>
                  </a:moveTo>
                  <a:lnTo>
                    <a:pt x="24384000" y="0"/>
                  </a:lnTo>
                  <a:lnTo>
                    <a:pt x="24384000" y="2743200"/>
                  </a:lnTo>
                  <a:lnTo>
                    <a:pt x="0" y="2743200"/>
                  </a:lnTo>
                  <a:close/>
                </a:path>
              </a:pathLst>
            </a:custGeom>
            <a:solidFill>
              <a:srgbClr val="3B3838"/>
            </a:solidFill>
          </p:spPr>
        </p:sp>
        <p:sp>
          <p:nvSpPr>
            <p:cNvPr name="Freeform 4" id="4"/>
            <p:cNvSpPr/>
            <p:nvPr/>
          </p:nvSpPr>
          <p:spPr>
            <a:xfrm flipH="false" flipV="false" rot="0">
              <a:off x="0" y="0"/>
              <a:ext cx="24409400" cy="2768600"/>
            </a:xfrm>
            <a:custGeom>
              <a:avLst/>
              <a:gdLst/>
              <a:ahLst/>
              <a:cxnLst/>
              <a:rect r="r" b="b" t="t" l="l"/>
              <a:pathLst>
                <a:path h="2768600" w="24409400">
                  <a:moveTo>
                    <a:pt x="12700" y="0"/>
                  </a:moveTo>
                  <a:lnTo>
                    <a:pt x="24396700" y="0"/>
                  </a:lnTo>
                  <a:cubicBezTo>
                    <a:pt x="24403686" y="0"/>
                    <a:pt x="24409400" y="5715"/>
                    <a:pt x="24409400" y="12700"/>
                  </a:cubicBezTo>
                  <a:lnTo>
                    <a:pt x="24409400" y="2755900"/>
                  </a:lnTo>
                  <a:cubicBezTo>
                    <a:pt x="24409400" y="2762885"/>
                    <a:pt x="24403686" y="2768600"/>
                    <a:pt x="24396700" y="2768600"/>
                  </a:cubicBezTo>
                  <a:lnTo>
                    <a:pt x="12700" y="2768600"/>
                  </a:lnTo>
                  <a:cubicBezTo>
                    <a:pt x="5715" y="2768600"/>
                    <a:pt x="0" y="2762885"/>
                    <a:pt x="0" y="2755900"/>
                  </a:cubicBezTo>
                  <a:lnTo>
                    <a:pt x="0" y="12700"/>
                  </a:lnTo>
                  <a:cubicBezTo>
                    <a:pt x="0" y="5715"/>
                    <a:pt x="5715" y="0"/>
                    <a:pt x="12700" y="0"/>
                  </a:cubicBezTo>
                  <a:moveTo>
                    <a:pt x="12700" y="25400"/>
                  </a:moveTo>
                  <a:lnTo>
                    <a:pt x="12700" y="12700"/>
                  </a:lnTo>
                  <a:lnTo>
                    <a:pt x="25400" y="12700"/>
                  </a:lnTo>
                  <a:lnTo>
                    <a:pt x="25400" y="2755900"/>
                  </a:lnTo>
                  <a:lnTo>
                    <a:pt x="12700" y="2755900"/>
                  </a:lnTo>
                  <a:lnTo>
                    <a:pt x="12700" y="2743200"/>
                  </a:lnTo>
                  <a:lnTo>
                    <a:pt x="24396700" y="2743200"/>
                  </a:lnTo>
                  <a:lnTo>
                    <a:pt x="24396700" y="2755900"/>
                  </a:lnTo>
                  <a:lnTo>
                    <a:pt x="24384000" y="2755900"/>
                  </a:lnTo>
                  <a:lnTo>
                    <a:pt x="24384000" y="12700"/>
                  </a:lnTo>
                  <a:lnTo>
                    <a:pt x="24396700" y="12700"/>
                  </a:lnTo>
                  <a:lnTo>
                    <a:pt x="24396700" y="25400"/>
                  </a:lnTo>
                  <a:lnTo>
                    <a:pt x="12700" y="25400"/>
                  </a:lnTo>
                  <a:close/>
                </a:path>
              </a:pathLst>
            </a:custGeom>
            <a:solidFill>
              <a:srgbClr val="2F528F"/>
            </a:solidFill>
          </p:spPr>
        </p:sp>
      </p:grpSp>
      <p:sp>
        <p:nvSpPr>
          <p:cNvPr name="Freeform 5" id="5"/>
          <p:cNvSpPr/>
          <p:nvPr/>
        </p:nvSpPr>
        <p:spPr>
          <a:xfrm flipH="false" flipV="false" rot="0">
            <a:off x="569109" y="2066925"/>
            <a:ext cx="14327298" cy="8220075"/>
          </a:xfrm>
          <a:custGeom>
            <a:avLst/>
            <a:gdLst/>
            <a:ahLst/>
            <a:cxnLst/>
            <a:rect r="r" b="b" t="t" l="l"/>
            <a:pathLst>
              <a:path h="8220075" w="14327298">
                <a:moveTo>
                  <a:pt x="0" y="0"/>
                </a:moveTo>
                <a:lnTo>
                  <a:pt x="14327298" y="0"/>
                </a:lnTo>
                <a:lnTo>
                  <a:pt x="14327298" y="8220075"/>
                </a:lnTo>
                <a:lnTo>
                  <a:pt x="0" y="8220075"/>
                </a:lnTo>
                <a:lnTo>
                  <a:pt x="0" y="0"/>
                </a:lnTo>
                <a:close/>
              </a:path>
            </a:pathLst>
          </a:custGeom>
          <a:blipFill>
            <a:blip r:embed="rId2"/>
            <a:stretch>
              <a:fillRect l="0" t="-12392" r="0" b="-5623"/>
            </a:stretch>
          </a:blipFill>
        </p:spPr>
      </p:sp>
      <p:sp>
        <p:nvSpPr>
          <p:cNvPr name="TextBox 6" id="6"/>
          <p:cNvSpPr txBox="true"/>
          <p:nvPr/>
        </p:nvSpPr>
        <p:spPr>
          <a:xfrm rot="0">
            <a:off x="1348740" y="723185"/>
            <a:ext cx="16049450" cy="737235"/>
          </a:xfrm>
          <a:prstGeom prst="rect">
            <a:avLst/>
          </a:prstGeom>
        </p:spPr>
        <p:txBody>
          <a:bodyPr anchor="t" rtlCol="false" tIns="0" lIns="0" bIns="0" rIns="0">
            <a:spAutoFit/>
          </a:bodyPr>
          <a:lstStyle/>
          <a:p>
            <a:pPr algn="l">
              <a:lnSpc>
                <a:spcPts val="5670"/>
              </a:lnSpc>
            </a:pPr>
            <a:r>
              <a:rPr lang="en-US" sz="5250" spc="49">
                <a:solidFill>
                  <a:srgbClr val="ED7D31"/>
                </a:solidFill>
                <a:latin typeface="TT Rounds Condensed Bold"/>
              </a:rPr>
              <a:t>Total Ride Counts</a:t>
            </a:r>
          </a:p>
        </p:txBody>
      </p:sp>
      <p:sp>
        <p:nvSpPr>
          <p:cNvPr name="TextBox 7" id="7"/>
          <p:cNvSpPr txBox="true"/>
          <p:nvPr/>
        </p:nvSpPr>
        <p:spPr>
          <a:xfrm rot="0">
            <a:off x="13184163" y="2410179"/>
            <a:ext cx="4481539" cy="1893570"/>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000000"/>
                </a:solidFill>
                <a:latin typeface="TT Rounds Condensed"/>
              </a:rPr>
              <a:t>Yellow Cab captures more than 76.04% of the market, leaving Pink Cab with only 23.6% market share.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34440" y="113530"/>
            <a:ext cx="15565515" cy="1890480"/>
          </a:xfrm>
          <a:prstGeom prst="rect">
            <a:avLst/>
          </a:prstGeom>
        </p:spPr>
        <p:txBody>
          <a:bodyPr anchor="t" rtlCol="false" tIns="0" lIns="0" bIns="0" rIns="0">
            <a:spAutoFit/>
          </a:bodyPr>
          <a:lstStyle/>
          <a:p>
            <a:pPr algn="l">
              <a:lnSpc>
                <a:spcPts val="5670"/>
              </a:lnSpc>
            </a:pPr>
            <a:r>
              <a:rPr lang="en-US" sz="5250" spc="-31">
                <a:solidFill>
                  <a:srgbClr val="ED7D31"/>
                </a:solidFill>
                <a:latin typeface="TT Rounds Condensed Bold"/>
              </a:rPr>
              <a:t>Profit Analysis</a:t>
            </a:r>
          </a:p>
        </p:txBody>
      </p:sp>
      <p:grpSp>
        <p:nvGrpSpPr>
          <p:cNvPr name="Group 3" id="3"/>
          <p:cNvGrpSpPr/>
          <p:nvPr/>
        </p:nvGrpSpPr>
        <p:grpSpPr>
          <a:xfrm rot="0">
            <a:off x="-9525" y="-9525"/>
            <a:ext cx="18307050" cy="2094918"/>
            <a:chOff x="0" y="0"/>
            <a:chExt cx="24409400" cy="2793224"/>
          </a:xfrm>
        </p:grpSpPr>
        <p:sp>
          <p:nvSpPr>
            <p:cNvPr name="Freeform 4" id="4"/>
            <p:cNvSpPr/>
            <p:nvPr/>
          </p:nvSpPr>
          <p:spPr>
            <a:xfrm flipH="false" flipV="false" rot="0">
              <a:off x="12700" y="12700"/>
              <a:ext cx="24384000" cy="2767838"/>
            </a:xfrm>
            <a:custGeom>
              <a:avLst/>
              <a:gdLst/>
              <a:ahLst/>
              <a:cxnLst/>
              <a:rect r="r" b="b" t="t" l="l"/>
              <a:pathLst>
                <a:path h="2767838" w="24384000">
                  <a:moveTo>
                    <a:pt x="0" y="0"/>
                  </a:moveTo>
                  <a:lnTo>
                    <a:pt x="24384000" y="0"/>
                  </a:lnTo>
                  <a:lnTo>
                    <a:pt x="24384000" y="2767838"/>
                  </a:lnTo>
                  <a:lnTo>
                    <a:pt x="0" y="2767838"/>
                  </a:lnTo>
                  <a:close/>
                </a:path>
              </a:pathLst>
            </a:custGeom>
            <a:solidFill>
              <a:srgbClr val="3B3838"/>
            </a:solidFill>
          </p:spPr>
        </p:sp>
        <p:sp>
          <p:nvSpPr>
            <p:cNvPr name="Freeform 5" id="5"/>
            <p:cNvSpPr/>
            <p:nvPr/>
          </p:nvSpPr>
          <p:spPr>
            <a:xfrm flipH="false" flipV="false" rot="0">
              <a:off x="0" y="0"/>
              <a:ext cx="24409400" cy="2793238"/>
            </a:xfrm>
            <a:custGeom>
              <a:avLst/>
              <a:gdLst/>
              <a:ahLst/>
              <a:cxnLst/>
              <a:rect r="r" b="b" t="t" l="l"/>
              <a:pathLst>
                <a:path h="2793238" w="24409400">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name="TextBox 6" id="6"/>
            <p:cNvSpPr txBox="true"/>
            <p:nvPr/>
          </p:nvSpPr>
          <p:spPr>
            <a:xfrm>
              <a:off x="0" y="-9525"/>
              <a:ext cx="24409400" cy="2802749"/>
            </a:xfrm>
            <a:prstGeom prst="rect">
              <a:avLst/>
            </a:prstGeom>
          </p:spPr>
          <p:txBody>
            <a:bodyPr anchor="ctr" rtlCol="false" tIns="50800" lIns="50800" bIns="50800" rIns="50800"/>
            <a:lstStyle/>
            <a:p>
              <a:pPr algn="l">
                <a:lnSpc>
                  <a:spcPts val="6300"/>
                </a:lnSpc>
              </a:pPr>
              <a:r>
                <a:rPr lang="en-US" sz="5250" spc="-31">
                  <a:solidFill>
                    <a:srgbClr val="ED7D31"/>
                  </a:solidFill>
                  <a:latin typeface="TT Rounds Condensed Bold"/>
                </a:rPr>
                <a:t>      Total Distance Traveled (KM) by City</a:t>
              </a:r>
            </a:p>
          </p:txBody>
        </p:sp>
      </p:grpSp>
      <p:sp>
        <p:nvSpPr>
          <p:cNvPr name="Freeform 7" id="7"/>
          <p:cNvSpPr/>
          <p:nvPr/>
        </p:nvSpPr>
        <p:spPr>
          <a:xfrm flipH="false" flipV="false" rot="0">
            <a:off x="192956" y="2315471"/>
            <a:ext cx="14790049" cy="7339002"/>
          </a:xfrm>
          <a:custGeom>
            <a:avLst/>
            <a:gdLst/>
            <a:ahLst/>
            <a:cxnLst/>
            <a:rect r="r" b="b" t="t" l="l"/>
            <a:pathLst>
              <a:path h="7339002" w="14790049">
                <a:moveTo>
                  <a:pt x="0" y="0"/>
                </a:moveTo>
                <a:lnTo>
                  <a:pt x="14790049" y="0"/>
                </a:lnTo>
                <a:lnTo>
                  <a:pt x="14790049" y="7339002"/>
                </a:lnTo>
                <a:lnTo>
                  <a:pt x="0" y="7339002"/>
                </a:lnTo>
                <a:lnTo>
                  <a:pt x="0" y="0"/>
                </a:lnTo>
                <a:close/>
              </a:path>
            </a:pathLst>
          </a:custGeom>
          <a:blipFill>
            <a:blip r:embed="rId2"/>
            <a:stretch>
              <a:fillRect l="0" t="0" r="0" b="0"/>
            </a:stretch>
          </a:blipFill>
        </p:spPr>
      </p:sp>
      <p:sp>
        <p:nvSpPr>
          <p:cNvPr name="TextBox 8" id="8"/>
          <p:cNvSpPr txBox="true"/>
          <p:nvPr/>
        </p:nvSpPr>
        <p:spPr>
          <a:xfrm rot="0">
            <a:off x="14852834" y="2551388"/>
            <a:ext cx="3184323" cy="2369820"/>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000000"/>
                </a:solidFill>
                <a:latin typeface="TT Rounds Condensed"/>
              </a:rPr>
              <a:t>Yellow</a:t>
            </a:r>
            <a:r>
              <a:rPr lang="en-US" sz="2700">
                <a:solidFill>
                  <a:srgbClr val="000000"/>
                </a:solidFill>
                <a:latin typeface="TT Rounds Condensed"/>
              </a:rPr>
              <a:t> Cab covers more distance due to its larger customer base.</a:t>
            </a:r>
          </a:p>
          <a:p>
            <a:pPr>
              <a:lnSpc>
                <a:spcPts val="37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DAGDC0nnzeo</dc:identifier>
  <dcterms:modified xsi:type="dcterms:W3CDTF">2011-08-01T06:04:30Z</dcterms:modified>
  <cp:revision>1</cp:revision>
  <dc:title>G2M_Case_Study_V1.0.pptx</dc:title>
</cp:coreProperties>
</file>