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314" r:id="rId4"/>
    <p:sldId id="276" r:id="rId5"/>
    <p:sldId id="315" r:id="rId6"/>
    <p:sldId id="259" r:id="rId7"/>
    <p:sldId id="257" r:id="rId8"/>
    <p:sldId id="261" r:id="rId9"/>
    <p:sldId id="256" r:id="rId10"/>
    <p:sldId id="293" r:id="rId11"/>
    <p:sldId id="273" r:id="rId12"/>
    <p:sldId id="283" r:id="rId13"/>
    <p:sldId id="284" r:id="rId14"/>
    <p:sldId id="316" r:id="rId15"/>
    <p:sldId id="319" r:id="rId16"/>
    <p:sldId id="317" r:id="rId17"/>
    <p:sldId id="318" r:id="rId18"/>
    <p:sldId id="308" r:id="rId19"/>
    <p:sldId id="309" r:id="rId20"/>
    <p:sldId id="310" r:id="rId21"/>
    <p:sldId id="311" r:id="rId22"/>
    <p:sldId id="312" r:id="rId23"/>
    <p:sldId id="307" r:id="rId24"/>
    <p:sldId id="313" r:id="rId25"/>
    <p:sldId id="320" r:id="rId26"/>
    <p:sldId id="302" r:id="rId27"/>
    <p:sldId id="301" r:id="rId28"/>
    <p:sldId id="305" r:id="rId29"/>
    <p:sldId id="303" r:id="rId30"/>
    <p:sldId id="304" r:id="rId31"/>
    <p:sldId id="306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5256" autoAdjust="0"/>
  </p:normalViewPr>
  <p:slideViewPr>
    <p:cSldViewPr snapToGrid="0">
      <p:cViewPr varScale="1">
        <p:scale>
          <a:sx n="66" d="100"/>
          <a:sy n="66" d="100"/>
        </p:scale>
        <p:origin x="10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A1F5-4683-44C3-ABAA-2AEBD851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2BD9-5C8E-4DCE-B12D-EC72BF3D3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0F8FC-1891-40BE-87F2-ABA64411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B83D-EAC7-44A2-95F1-D08D14CB3CF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31DF-5310-4774-984B-3E78FB18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45B33-CDB4-44C6-8E12-E8970FE9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7508-3AB3-4781-8887-F2930852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B7E8-14BE-4523-933B-40982BA2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E7F6C-B400-45C4-8931-12B00D965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C7B0-C653-44F7-92C2-BD6D676B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B83D-EAC7-44A2-95F1-D08D14CB3CF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9332-711C-43AE-8225-ED1BDA0A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D850-1062-4A7E-92F3-F4D8BB68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7508-3AB3-4781-8887-F2930852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C0277-97A5-49A0-8E30-B641D60D7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0259-818B-43A3-85A5-38C42442B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A84E-865B-4B41-AF46-6D65F680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B83D-EAC7-44A2-95F1-D08D14CB3CF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52787-790F-48B8-ADC4-5821F889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3215-2C44-41C6-9855-6B860B56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7508-3AB3-4781-8887-F2930852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C2D4-2541-42D5-9BEF-429B9664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4CAE-0C1B-4950-A89D-F8E8462F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1242-512B-4538-9408-41A4313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B83D-EAC7-44A2-95F1-D08D14CB3CF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218D-4AD0-4060-9B5B-ABE8C109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8D77-4701-46D4-8E3D-EA9BB094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7508-3AB3-4781-8887-F2930852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AE8F-4181-4851-A57E-3A70B539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29F97-418D-49A0-8BDE-4B34456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CBF-6BD6-4DFE-A5F0-ECFCF922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B83D-EAC7-44A2-95F1-D08D14CB3CF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7897-A49D-48F7-8C6B-6B934858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0CD4-4C55-4BF5-AE39-7A050EE8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7508-3AB3-4781-8887-F2930852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51FA-A887-45AB-A38E-12727A8E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BFD8-5C47-42C7-96A7-DC95F13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39B71-DED5-40FF-AB90-474AFDDA1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5953-CAD4-4B6A-9337-BA766C88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B83D-EAC7-44A2-95F1-D08D14CB3CF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5ADAD-D71E-435C-88FF-C298E232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7386-40CD-4278-B3E7-A9A59EE7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7508-3AB3-4781-8887-F2930852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955-41A2-46EA-8902-FADEA81E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3D82E-35E8-4E54-BFDF-BAB618BC7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258BF-3555-4C88-B20B-6D83EA2AC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71BC5-19B2-41D2-87EC-F083BB025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52770-5DA1-4005-A967-BA1A52199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7A882-8817-44C5-B69F-E174A00F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B83D-EAC7-44A2-95F1-D08D14CB3CF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1326C-A1D3-4976-9EF0-3FDACD80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925E4-0441-4E8F-9927-AF691F58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7508-3AB3-4781-8887-F2930852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8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390F-1638-4A16-8E6B-BA68D76C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6493B-6B9B-4544-BBC4-68EB5C2B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B83D-EAC7-44A2-95F1-D08D14CB3CF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E9F34-51D7-492E-BDFD-D3B46543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4DA4B-5DB5-4DFE-8FE5-0F8FFC34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7508-3AB3-4781-8887-F2930852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E8C73-CAEB-4C3F-B6F3-5DDEE98B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B83D-EAC7-44A2-95F1-D08D14CB3CF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252E3-D06B-4AA7-81C7-0E196BD1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1BD44-3087-4C48-88AB-A172F45C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7508-3AB3-4781-8887-F2930852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5FA3-5E4C-4A1D-9263-989A5323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4078-D790-45D9-88EA-9EC528C2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2543-E2CF-43FB-AC1F-857668801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C0AD2-F278-4288-AB4A-51052866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B83D-EAC7-44A2-95F1-D08D14CB3CF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B1C65-13E3-42FC-90CE-0B1A3C7A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97-58EA-4B58-B07B-0DF0C451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7508-3AB3-4781-8887-F2930852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7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EA55-6636-4348-B1D1-F53715E1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17989-2E6C-409B-BC13-97D161AE2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A759A-63E7-48AE-AA54-697BDACFA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51F50-28D9-42E7-94B9-03EA6BCC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B83D-EAC7-44A2-95F1-D08D14CB3CF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576A-A4E7-4CAE-B127-50FC7E28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93412-CB57-4C46-B46C-9631E69E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7508-3AB3-4781-8887-F2930852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E83F4-CF92-467C-9774-72420711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505E-3DB1-469C-839D-832B421D4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B0E7-BA6A-459B-8EA5-E2B79A381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2B83D-EAC7-44A2-95F1-D08D14CB3CF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250F-89AA-41D6-A5B1-9B8E4B995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508B-B433-40C8-8BAC-5F97AA44D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B7508-3AB3-4781-8887-F2930852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ileep070/heart-disease-prediction-using-logistic-regres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7702C-5308-472A-A98A-A71997050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38" y="-14515"/>
            <a:ext cx="11725462" cy="53848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A7ABA-206B-4E62-BA8C-32D276341721}"/>
              </a:ext>
            </a:extLst>
          </p:cNvPr>
          <p:cNvSpPr txBox="1"/>
          <p:nvPr/>
        </p:nvSpPr>
        <p:spPr>
          <a:xfrm>
            <a:off x="1045029" y="5370286"/>
            <a:ext cx="1087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Project Team No: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21SOCU1032</a:t>
            </a:r>
            <a:r>
              <a:rPr lang="en-US" sz="3200" dirty="0"/>
              <a:t> </a:t>
            </a:r>
            <a:endParaRPr lang="en-US" sz="3200" b="1" dirty="0"/>
          </a:p>
          <a:p>
            <a:pPr algn="ctr"/>
            <a:r>
              <a:rPr lang="en-US" sz="3200" b="1" dirty="0"/>
              <a:t>END SEMESTER-MINI PROJECT VIVA -VOCE</a:t>
            </a:r>
          </a:p>
          <a:p>
            <a:pPr algn="ctr"/>
            <a:r>
              <a:rPr lang="en-US" sz="3200" b="1" dirty="0"/>
              <a:t>18-Jan-2022</a:t>
            </a:r>
          </a:p>
        </p:txBody>
      </p:sp>
    </p:spTree>
    <p:extLst>
      <p:ext uri="{BB962C8B-B14F-4D97-AF65-F5344CB8AC3E}">
        <p14:creationId xmlns:p14="http://schemas.microsoft.com/office/powerpoint/2010/main" val="111808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A8F4-E144-4C59-B08B-35545190C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408373"/>
            <a:ext cx="11070454" cy="5768590"/>
          </a:xfrm>
        </p:spPr>
        <p:txBody>
          <a:bodyPr>
            <a:normAutofit/>
          </a:bodyPr>
          <a:lstStyle/>
          <a:p>
            <a:r>
              <a:rPr lang="en-US" sz="2400" dirty="0"/>
              <a:t>I have referred the </a:t>
            </a:r>
            <a:r>
              <a:rPr lang="en-US" sz="2400" b="1" dirty="0"/>
              <a:t>official</a:t>
            </a:r>
            <a:r>
              <a:rPr lang="en-US" sz="2400" dirty="0"/>
              <a:t> documentation of </a:t>
            </a:r>
            <a:r>
              <a:rPr lang="en-US" sz="2400" b="1" dirty="0"/>
              <a:t>SK-Learn</a:t>
            </a:r>
            <a:r>
              <a:rPr lang="en-US" sz="2400" dirty="0"/>
              <a:t>, to understand, how the implementation </a:t>
            </a:r>
            <a:r>
              <a:rPr lang="en-US" sz="2400" b="1" dirty="0"/>
              <a:t>of t-test</a:t>
            </a:r>
            <a:r>
              <a:rPr lang="en-US" sz="2400" dirty="0"/>
              <a:t>, </a:t>
            </a:r>
            <a:r>
              <a:rPr lang="en-US" sz="2400" b="1" dirty="0"/>
              <a:t>chi square test</a:t>
            </a:r>
            <a:r>
              <a:rPr lang="en-US" sz="2400" dirty="0"/>
              <a:t> etc.</a:t>
            </a:r>
          </a:p>
          <a:p>
            <a:endParaRPr lang="en-US" sz="2400" dirty="0"/>
          </a:p>
          <a:p>
            <a:r>
              <a:rPr lang="en-US" sz="2400" dirty="0"/>
              <a:t>I have referred </a:t>
            </a:r>
            <a:r>
              <a:rPr lang="en-US" sz="2400" b="1" dirty="0"/>
              <a:t>official</a:t>
            </a:r>
            <a:r>
              <a:rPr lang="en-US" sz="2400" dirty="0"/>
              <a:t> documentation of </a:t>
            </a:r>
            <a:r>
              <a:rPr lang="en-US" sz="2400" b="1" dirty="0" err="1"/>
              <a:t>Numpy</a:t>
            </a:r>
            <a:r>
              <a:rPr lang="en-US" sz="2400" b="1" dirty="0"/>
              <a:t> </a:t>
            </a:r>
            <a:r>
              <a:rPr lang="en-US" sz="2400" dirty="0"/>
              <a:t> library, </a:t>
            </a:r>
            <a:r>
              <a:rPr lang="en-US" sz="2400" b="1" dirty="0"/>
              <a:t>to vectorize </a:t>
            </a:r>
            <a:r>
              <a:rPr lang="en-US" sz="2400" dirty="0"/>
              <a:t>my code .(matrix multiplication ,element to element dot product)</a:t>
            </a:r>
          </a:p>
          <a:p>
            <a:endParaRPr lang="en-US" sz="2400" dirty="0"/>
          </a:p>
          <a:p>
            <a:r>
              <a:rPr lang="en-US" sz="2400" dirty="0"/>
              <a:t>I have seen several tutorials of experts , in </a:t>
            </a:r>
            <a:r>
              <a:rPr lang="en-US" sz="2400" b="1" dirty="0"/>
              <a:t>YouTube</a:t>
            </a:r>
            <a:r>
              <a:rPr lang="en-US" sz="2400" dirty="0"/>
              <a:t>, to understand how, </a:t>
            </a:r>
            <a:r>
              <a:rPr lang="en-US" sz="2400" b="1" dirty="0"/>
              <a:t>models</a:t>
            </a:r>
            <a:r>
              <a:rPr lang="en-US" sz="2400" dirty="0"/>
              <a:t> can be efficiently implemented.</a:t>
            </a:r>
          </a:p>
          <a:p>
            <a:endParaRPr lang="en-US" sz="2400" dirty="0"/>
          </a:p>
          <a:p>
            <a:r>
              <a:rPr lang="en-US" sz="2400" dirty="0"/>
              <a:t>I have referred </a:t>
            </a:r>
            <a:r>
              <a:rPr lang="en-US" sz="2400" b="1" dirty="0"/>
              <a:t>prescribed </a:t>
            </a:r>
            <a:r>
              <a:rPr lang="en-US" sz="2400" dirty="0"/>
              <a:t>textbooks of MLT subject(for B Tech):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MT"/>
              </a:rPr>
              <a:t>C. M. Bishop. 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Arial-ItalicMT"/>
              </a:rPr>
              <a:t>Pattern Recognition and Machine Learning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MT"/>
              </a:rPr>
              <a:t>. Springer: 2006</a:t>
            </a:r>
            <a:r>
              <a:rPr lang="en-US" sz="2400" b="1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8936-7E0A-4515-A1F5-7E1ADBD9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MY DATASET, FOR THIS PROJECT</a:t>
            </a:r>
            <a:br>
              <a:rPr lang="en-US" dirty="0"/>
            </a:br>
            <a:r>
              <a:rPr lang="en-US" sz="1600" b="1" dirty="0">
                <a:solidFill>
                  <a:srgbClr val="FF0000"/>
                </a:solidFill>
              </a:rPr>
              <a:t>(4.2k records , 15 Attributes , 200 KB size)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/>
              <a:t>original dataset </a:t>
            </a:r>
            <a:r>
              <a:rPr lang="en-US" sz="1600" b="1" u="sng" dirty="0"/>
              <a:t>used in base paper </a:t>
            </a:r>
            <a:r>
              <a:rPr lang="en-US" sz="1600" b="1" dirty="0"/>
              <a:t>has 1670 records, 13 attributes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65713A-6DBA-49E7-8AA8-5462F7C4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24565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F1FAB6-D3A4-421B-84B7-1AA3FF9E8CAE}"/>
              </a:ext>
            </a:extLst>
          </p:cNvPr>
          <p:cNvSpPr txBox="1"/>
          <p:nvPr/>
        </p:nvSpPr>
        <p:spPr>
          <a:xfrm>
            <a:off x="838200" y="5936343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BPMeds</a:t>
            </a:r>
            <a:r>
              <a:rPr lang="en-US" sz="1400" dirty="0"/>
              <a:t>= existing medication for BP            </a:t>
            </a:r>
          </a:p>
          <a:p>
            <a:r>
              <a:rPr lang="en-US" sz="1400" dirty="0" err="1"/>
              <a:t>prevalentHyp</a:t>
            </a:r>
            <a:r>
              <a:rPr lang="en-US" sz="1400" dirty="0"/>
              <a:t>= prevalent hypertension</a:t>
            </a:r>
          </a:p>
          <a:p>
            <a:r>
              <a:rPr lang="en-US" sz="1400" dirty="0" err="1"/>
              <a:t>totChol</a:t>
            </a:r>
            <a:r>
              <a:rPr lang="en-US" sz="1400" dirty="0"/>
              <a:t>= total cholesterol</a:t>
            </a:r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A2DE1-04E6-45B6-820A-21A1916AA43A}"/>
              </a:ext>
            </a:extLst>
          </p:cNvPr>
          <p:cNvSpPr txBox="1"/>
          <p:nvPr/>
        </p:nvSpPr>
        <p:spPr>
          <a:xfrm>
            <a:off x="5486400" y="5936343"/>
            <a:ext cx="4789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sysBP</a:t>
            </a:r>
            <a:r>
              <a:rPr lang="en-US" sz="1400" dirty="0"/>
              <a:t>=systolic blood pressure(avg over 24 hours)</a:t>
            </a:r>
          </a:p>
          <a:p>
            <a:r>
              <a:rPr lang="en-US" sz="1400" dirty="0" err="1"/>
              <a:t>diaBP</a:t>
            </a:r>
            <a:r>
              <a:rPr lang="en-US" sz="1400" dirty="0"/>
              <a:t>=diastolic blood pressure (avg over 24 hours)</a:t>
            </a:r>
          </a:p>
          <a:p>
            <a:r>
              <a:rPr lang="en-US" sz="1400" dirty="0"/>
              <a:t>BMI=body mass index(calculated using height, weight)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826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CA470-409D-4AEB-84B6-3924E076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343" y="1345947"/>
            <a:ext cx="3456554" cy="44901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03416-5DF8-4A94-BA12-0522496F4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49" y="6338357"/>
            <a:ext cx="9900122" cy="390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22EDD-06A1-43C1-9BC3-62C3A4CB282C}"/>
              </a:ext>
            </a:extLst>
          </p:cNvPr>
          <p:cNvSpPr txBox="1"/>
          <p:nvPr/>
        </p:nvSpPr>
        <p:spPr>
          <a:xfrm>
            <a:off x="637249" y="0"/>
            <a:ext cx="9900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Comparison of </a:t>
            </a:r>
            <a:r>
              <a:rPr lang="en-US" sz="2800" b="1" u="sng" dirty="0"/>
              <a:t>attributes taken in base paper</a:t>
            </a:r>
            <a:r>
              <a:rPr lang="en-US" sz="2800" u="sng" dirty="0"/>
              <a:t>, with</a:t>
            </a:r>
            <a:r>
              <a:rPr lang="en-US" sz="2800" b="1" u="sng" dirty="0"/>
              <a:t> attributes of my dataset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CDD331A-B314-47AF-87B1-6D5C319DB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22729"/>
              </p:ext>
            </p:extLst>
          </p:nvPr>
        </p:nvGraphicFramePr>
        <p:xfrm>
          <a:off x="4847769" y="719664"/>
          <a:ext cx="708297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487">
                  <a:extLst>
                    <a:ext uri="{9D8B030D-6E8A-4147-A177-3AD203B41FA5}">
                      <a16:colId xmlns:a16="http://schemas.microsoft.com/office/drawing/2014/main" val="1181127916"/>
                    </a:ext>
                  </a:extLst>
                </a:gridCol>
                <a:gridCol w="3541487">
                  <a:extLst>
                    <a:ext uri="{9D8B030D-6E8A-4147-A177-3AD203B41FA5}">
                      <a16:colId xmlns:a16="http://schemas.microsoft.com/office/drawing/2014/main" val="2660421426"/>
                    </a:ext>
                  </a:extLst>
                </a:gridCol>
              </a:tblGrid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Base paper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Equivalent attribute in my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23860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81191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99740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56930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Total cholesterol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totChol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85047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48076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prevalentHyp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61030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12037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72418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currentSmoker</a:t>
                      </a:r>
                      <a:r>
                        <a:rPr lang="en-US" dirty="0"/>
                        <a:t> ,</a:t>
                      </a:r>
                      <a:r>
                        <a:rPr lang="en-US" dirty="0" err="1"/>
                        <a:t>cigsPerDay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32571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62702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sysBP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diaBP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Bpmeds</a:t>
                      </a:r>
                      <a:r>
                        <a:rPr lang="en-US" dirty="0"/>
                        <a:t>, diabetes, 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55122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Family history of </a:t>
                      </a:r>
                      <a:r>
                        <a:rPr lang="en-US" dirty="0" err="1"/>
                        <a:t>cvd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prevalentHyp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BPMeds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77924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Healthy diet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83791"/>
                  </a:ext>
                </a:extLst>
              </a:tr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Risk of </a:t>
                      </a:r>
                      <a:r>
                        <a:rPr lang="en-US" dirty="0" err="1"/>
                        <a:t>cvd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Possibility of </a:t>
                      </a:r>
                      <a:r>
                        <a:rPr lang="en-US" dirty="0" err="1"/>
                        <a:t>cvd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6158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5D3E000-6D6C-443B-9182-29DAB6EFD51E}"/>
              </a:ext>
            </a:extLst>
          </p:cNvPr>
          <p:cNvSpPr txBox="1"/>
          <p:nvPr/>
        </p:nvSpPr>
        <p:spPr>
          <a:xfrm>
            <a:off x="1233714" y="957943"/>
            <a:ext cx="26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paper attributes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8823C-AE22-4707-B4AD-3CCF21B30236}"/>
              </a:ext>
            </a:extLst>
          </p:cNvPr>
          <p:cNvSpPr txBox="1"/>
          <p:nvPr/>
        </p:nvSpPr>
        <p:spPr>
          <a:xfrm>
            <a:off x="637249" y="5968371"/>
            <a:ext cx="2918751" cy="369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dataset attributes</a:t>
            </a:r>
          </a:p>
        </p:txBody>
      </p:sp>
    </p:spTree>
    <p:extLst>
      <p:ext uri="{BB962C8B-B14F-4D97-AF65-F5344CB8AC3E}">
        <p14:creationId xmlns:p14="http://schemas.microsoft.com/office/powerpoint/2010/main" val="417677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8E1E-BEBE-4B54-9D98-8011F1F9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1161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/>
              <a:t>IMPLEMENTATION </a:t>
            </a:r>
            <a:br>
              <a:rPr lang="en-US" sz="6000" b="1" u="sng" dirty="0"/>
            </a:br>
            <a:r>
              <a:rPr lang="en-US" sz="6000" b="1" u="sng" dirty="0"/>
              <a:t>DETAILS</a:t>
            </a:r>
            <a:br>
              <a:rPr lang="en-US" sz="6000" b="1" u="sng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5537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894E-3402-4EE7-9CB6-AD09F7AF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TESTS PERFORMED (</a:t>
            </a:r>
            <a:r>
              <a:rPr lang="en-US" sz="3600" dirty="0"/>
              <a:t>TO IDENTIFY USEFUL ATTRIBUTES)</a:t>
            </a:r>
            <a:br>
              <a:rPr lang="en-US" sz="3600" dirty="0"/>
            </a:br>
            <a:r>
              <a:rPr lang="en-US" sz="1600" dirty="0"/>
              <a:t>[ P value-is a measure of randomness in attributes, w.r.t target attributes]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77EF22-32FC-44CA-92BF-00CCE8BE1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10058"/>
              </p:ext>
            </p:extLst>
          </p:nvPr>
        </p:nvGraphicFramePr>
        <p:xfrm>
          <a:off x="838200" y="1310186"/>
          <a:ext cx="10515597" cy="292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002654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138873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67915175"/>
                    </a:ext>
                  </a:extLst>
                </a:gridCol>
              </a:tblGrid>
              <a:tr h="730155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Value, used in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28296"/>
                  </a:ext>
                </a:extLst>
              </a:tr>
              <a:tr h="730155"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Measures the probability , that the results occurs by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83896"/>
                  </a:ext>
                </a:extLst>
              </a:tr>
              <a:tr h="730155">
                <a:tc>
                  <a:txBody>
                    <a:bodyPr/>
                    <a:lstStyle/>
                    <a:p>
                      <a:r>
                        <a:rPr lang="en-US" dirty="0"/>
                        <a:t>Correlation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of linear association, between 2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coefficient&gt;0.09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38228"/>
                  </a:ext>
                </a:extLst>
              </a:tr>
              <a:tr h="730155">
                <a:tc>
                  <a:txBody>
                    <a:bodyPr/>
                    <a:lstStyle/>
                    <a:p>
                      <a:r>
                        <a:rPr lang="en-US" dirty="0"/>
                        <a:t>Chi-Square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of independence , between 2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229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0C49BA-D274-48C1-9E43-EDE310244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5469292"/>
            <a:ext cx="8387261" cy="1023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BDCC74-4670-40D3-BD82-A613A321F2B4}"/>
              </a:ext>
            </a:extLst>
          </p:cNvPr>
          <p:cNvSpPr txBox="1"/>
          <p:nvPr/>
        </p:nvSpPr>
        <p:spPr>
          <a:xfrm>
            <a:off x="838200" y="4667534"/>
            <a:ext cx="729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Conclusions:</a:t>
            </a:r>
          </a:p>
        </p:txBody>
      </p:sp>
    </p:spTree>
    <p:extLst>
      <p:ext uri="{BB962C8B-B14F-4D97-AF65-F5344CB8AC3E}">
        <p14:creationId xmlns:p14="http://schemas.microsoft.com/office/powerpoint/2010/main" val="315561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5589-DC2D-4449-BB5B-EF2D7BE8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DEALING WITH MISSING VALUES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A24C29-0204-4AB2-A273-BA4880192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468421"/>
              </p:ext>
            </p:extLst>
          </p:nvPr>
        </p:nvGraphicFramePr>
        <p:xfrm>
          <a:off x="838200" y="1825624"/>
          <a:ext cx="10515600" cy="247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111606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63908506"/>
                    </a:ext>
                  </a:extLst>
                </a:gridCol>
              </a:tblGrid>
              <a:tr h="665501">
                <a:tc>
                  <a:txBody>
                    <a:bodyPr/>
                    <a:lstStyle/>
                    <a:p>
                      <a:r>
                        <a:rPr lang="en-US" dirty="0"/>
                        <a:t>TYPE OF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MEATHOD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27668"/>
                  </a:ext>
                </a:extLst>
              </a:tr>
              <a:tr h="1148673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CONTINOUS ATTRIBUTES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“Nan” values, </a:t>
                      </a:r>
                      <a:r>
                        <a:rPr lang="en-US" b="1" dirty="0"/>
                        <a:t>with mean.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08403"/>
                  </a:ext>
                </a:extLst>
              </a:tr>
              <a:tr h="665501">
                <a:tc>
                  <a:txBody>
                    <a:bodyPr/>
                    <a:lstStyle/>
                    <a:p>
                      <a:r>
                        <a:rPr lang="en-US" dirty="0"/>
                        <a:t>2)   CATEGORICAL  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“Nan” with ,</a:t>
                      </a:r>
                      <a:r>
                        <a:rPr lang="en-US" b="1" dirty="0"/>
                        <a:t>most frequent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72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4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E381-1877-419F-BDB9-04425333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9448"/>
          </a:xfrm>
        </p:spPr>
        <p:txBody>
          <a:bodyPr/>
          <a:lstStyle/>
          <a:p>
            <a:pPr algn="ctr"/>
            <a:r>
              <a:rPr lang="en-US" b="1" u="sng" dirty="0"/>
              <a:t>IMPLEMENTATION  OF MODELS</a:t>
            </a:r>
          </a:p>
        </p:txBody>
      </p:sp>
    </p:spTree>
    <p:extLst>
      <p:ext uri="{BB962C8B-B14F-4D97-AF65-F5344CB8AC3E}">
        <p14:creationId xmlns:p14="http://schemas.microsoft.com/office/powerpoint/2010/main" val="182521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CF2837-1AE5-4C33-95CC-2926C0F20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59546"/>
              </p:ext>
            </p:extLst>
          </p:nvPr>
        </p:nvGraphicFramePr>
        <p:xfrm>
          <a:off x="838200" y="1119116"/>
          <a:ext cx="10515600" cy="564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924051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87307042"/>
                    </a:ext>
                  </a:extLst>
                </a:gridCol>
              </a:tblGrid>
              <a:tr h="426961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50930"/>
                  </a:ext>
                </a:extLst>
              </a:tr>
              <a:tr h="736946">
                <a:tc>
                  <a:txBody>
                    <a:bodyPr/>
                    <a:lstStyle/>
                    <a:p>
                      <a:r>
                        <a:rPr lang="en-US" dirty="0"/>
                        <a:t>K 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training is involved, no parameters are learnt, final result is based on “</a:t>
                      </a:r>
                      <a:r>
                        <a:rPr lang="en-US" b="1" dirty="0"/>
                        <a:t>majority vote</a:t>
                      </a:r>
                      <a:r>
                        <a:rPr lang="en-US" dirty="0"/>
                        <a:t>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43182"/>
                  </a:ext>
                </a:extLst>
              </a:tr>
              <a:tr h="1052780">
                <a:tc>
                  <a:txBody>
                    <a:bodyPr/>
                    <a:lstStyle/>
                    <a:p>
                      <a:r>
                        <a:rPr lang="en-US" dirty="0"/>
                        <a:t>Naïve Bayes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Extended bayes theorem </a:t>
                      </a:r>
                      <a:r>
                        <a:rPr lang="en-US" dirty="0"/>
                        <a:t>is used, to find conditional probability </a:t>
                      </a:r>
                      <a:r>
                        <a:rPr lang="en-US" dirty="0" err="1"/>
                        <a:t>wrt</a:t>
                      </a:r>
                      <a:r>
                        <a:rPr lang="en-US" dirty="0"/>
                        <a:t> each class. The one, with higher probability wins. </a:t>
                      </a:r>
                      <a:r>
                        <a:rPr lang="en-US" b="1" dirty="0"/>
                        <a:t>Laplace smoothing </a:t>
                      </a:r>
                      <a:r>
                        <a:rPr lang="en-US" dirty="0"/>
                        <a:t>is used, to deal with 0 probability cases.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24532"/>
                  </a:ext>
                </a:extLst>
              </a:tr>
              <a:tr h="736946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Gradient descent is </a:t>
                      </a:r>
                      <a:r>
                        <a:rPr lang="en-US" dirty="0"/>
                        <a:t>used to learn the parameters. </a:t>
                      </a:r>
                      <a:r>
                        <a:rPr lang="en-US" b="1" dirty="0"/>
                        <a:t>Sigmoid function </a:t>
                      </a:r>
                      <a:r>
                        <a:rPr lang="en-US" dirty="0"/>
                        <a:t>is used to reduce the values to 0,1.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76733"/>
                  </a:ext>
                </a:extLst>
              </a:tr>
              <a:tr h="105278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  <a:p>
                      <a:r>
                        <a:rPr lang="en-US" dirty="0"/>
                        <a:t>(base learner: decision trees)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learners , become specialized in the portion of the data set they receive(for training).final result is based on “</a:t>
                      </a:r>
                      <a:r>
                        <a:rPr lang="en-US" b="1" dirty="0"/>
                        <a:t>majority vote</a:t>
                      </a:r>
                      <a:r>
                        <a:rPr lang="en-US" dirty="0"/>
                        <a:t>” .</a:t>
                      </a:r>
                    </a:p>
                    <a:p>
                      <a:r>
                        <a:rPr lang="en-US" dirty="0"/>
                        <a:t>It is the best choice, to avoid over-fitting.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19883"/>
                  </a:ext>
                </a:extLst>
              </a:tr>
              <a:tr h="1368615">
                <a:tc>
                  <a:txBody>
                    <a:bodyPr/>
                    <a:lstStyle/>
                    <a:p>
                      <a:r>
                        <a:rPr lang="en-US" dirty="0"/>
                        <a:t>Adaptive Boosting</a:t>
                      </a:r>
                    </a:p>
                    <a:p>
                      <a:r>
                        <a:rPr lang="en-US" dirty="0"/>
                        <a:t>(weak learner: decision trees)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Sequential learners are used</a:t>
                      </a:r>
                    </a:p>
                    <a:p>
                      <a:r>
                        <a:rPr lang="en-US" b="0" dirty="0"/>
                        <a:t>Only those records , which are wrongly classified by 1</a:t>
                      </a:r>
                      <a:r>
                        <a:rPr lang="en-US" b="0" baseline="30000" dirty="0"/>
                        <a:t>st</a:t>
                      </a:r>
                      <a:r>
                        <a:rPr lang="en-US" b="0" dirty="0"/>
                        <a:t> learner, are used to train, 2</a:t>
                      </a:r>
                      <a:r>
                        <a:rPr lang="en-US" b="0" baseline="30000" dirty="0"/>
                        <a:t>nd</a:t>
                      </a:r>
                      <a:r>
                        <a:rPr lang="en-US" b="0" dirty="0"/>
                        <a:t> learner.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5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59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2C0F-2CD4-423F-8836-84649F00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K-Nearest Neighbor</a:t>
            </a:r>
            <a:br>
              <a:rPr lang="en-US" b="1" u="sng" dirty="0"/>
            </a:br>
            <a:r>
              <a:rPr lang="en-US" sz="2800" b="1" u="sng" dirty="0"/>
              <a:t>hyper parameters: no of neighbors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4266-E4B6-4738-B8F8-3FEAA940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</a:rPr>
              <a:t>accuracy= 0.8490566037735849</a:t>
            </a:r>
          </a:p>
          <a:p>
            <a:r>
              <a:rPr lang="en-US" b="0" i="0" dirty="0">
                <a:effectLst/>
              </a:rPr>
              <a:t>sensitivity= 0.047619047619047616 </a:t>
            </a:r>
          </a:p>
          <a:p>
            <a:r>
              <a:rPr lang="en-US" b="0" i="0" dirty="0">
                <a:effectLst/>
              </a:rPr>
              <a:t>specificity= 0.9889196675900277 </a:t>
            </a:r>
          </a:p>
          <a:p>
            <a:r>
              <a:rPr lang="en-US" b="0" i="0" dirty="0">
                <a:effectLst/>
              </a:rPr>
              <a:t>PPV= 0.42857142857142855 </a:t>
            </a:r>
          </a:p>
          <a:p>
            <a:r>
              <a:rPr lang="en-US" b="0" i="0" dirty="0">
                <a:effectLst/>
              </a:rPr>
              <a:t>NPV= 0.8561151079136691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4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F85F-8ADA-49B8-9238-330631AF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939D-F54E-44B6-9C37-3A1F2ADF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</a:rPr>
              <a:t>accuracy= 0.8309748427672956</a:t>
            </a:r>
          </a:p>
          <a:p>
            <a:r>
              <a:rPr lang="en-US" b="0" i="0" dirty="0">
                <a:effectLst/>
              </a:rPr>
              <a:t>sensitivity= 0.23809523809523808</a:t>
            </a:r>
          </a:p>
          <a:p>
            <a:r>
              <a:rPr lang="en-US" b="0" i="0" dirty="0">
                <a:effectLst/>
              </a:rPr>
              <a:t>specificity= 0.9344413665743305</a:t>
            </a:r>
          </a:p>
          <a:p>
            <a:r>
              <a:rPr lang="en-US" b="0" i="0" dirty="0">
                <a:effectLst/>
              </a:rPr>
              <a:t>PPV(positive predicted value)= 0.3879310344827586</a:t>
            </a:r>
          </a:p>
          <a:p>
            <a:r>
              <a:rPr lang="en-US" b="0" i="0" dirty="0">
                <a:effectLst/>
              </a:rPr>
              <a:t>NPV(negative predicted value)= 0.8754325259515571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7D0A-D0DF-4DF0-85E2-3DE0E08B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22362"/>
          </a:xfrm>
        </p:spPr>
        <p:txBody>
          <a:bodyPr/>
          <a:lstStyle/>
          <a:p>
            <a:pPr algn="ctr"/>
            <a:r>
              <a:rPr lang="en-US" sz="4800" b="1" i="0" dirty="0">
                <a:solidFill>
                  <a:srgbClr val="000000"/>
                </a:solidFill>
                <a:effectLst/>
                <a:latin typeface="Calibri-Bold"/>
              </a:rPr>
              <a:t>Early Prediction of Heart Diseases using ML based Models</a:t>
            </a:r>
            <a:r>
              <a:rPr lang="en-US" sz="48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4AB6-53BB-4726-B7A7-CCBDF8D3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3570513"/>
            <a:ext cx="5716480" cy="26064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Presented By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Darshan Kumar</a:t>
            </a:r>
          </a:p>
          <a:p>
            <a:pPr marL="0" indent="0">
              <a:buNone/>
            </a:pPr>
            <a:r>
              <a:rPr lang="en-US" dirty="0"/>
              <a:t>		122003059</a:t>
            </a:r>
          </a:p>
          <a:p>
            <a:pPr marL="0" indent="0">
              <a:buNone/>
            </a:pPr>
            <a:r>
              <a:rPr lang="en-US" dirty="0"/>
              <a:t>		(CSE-7</a:t>
            </a:r>
            <a:r>
              <a:rPr lang="en-US" baseline="30000" dirty="0"/>
              <a:t>th</a:t>
            </a:r>
            <a:r>
              <a:rPr lang="en-US" dirty="0"/>
              <a:t> semester)</a:t>
            </a:r>
          </a:p>
          <a:p>
            <a:pPr marL="0" indent="0">
              <a:buNone/>
            </a:pPr>
            <a:r>
              <a:rPr lang="en-US" u="sng" dirty="0"/>
              <a:t>Guided By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	Professor 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EZHILARASIE 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4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1B93-9013-4913-AD15-73F7BA37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Logistic Regression</a:t>
            </a:r>
            <a:br>
              <a:rPr lang="en-US" b="1" u="sng" dirty="0"/>
            </a:br>
            <a:r>
              <a:rPr lang="en-US" sz="3100" b="1" dirty="0"/>
              <a:t>hyper parameters: learning rate</a:t>
            </a:r>
            <a:endParaRPr lang="en-US" sz="31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9D02-7003-4F0D-AC1A-CC8969CC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9902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</a:rPr>
              <a:t>accuracy= 0.8545597484276729</a:t>
            </a:r>
          </a:p>
          <a:p>
            <a:r>
              <a:rPr lang="en-US" b="0" i="0" dirty="0">
                <a:effectLst/>
              </a:rPr>
              <a:t>sensitivity= 0.06349206349206349 </a:t>
            </a:r>
          </a:p>
          <a:p>
            <a:r>
              <a:rPr lang="en-US" b="0" i="0" dirty="0">
                <a:effectLst/>
              </a:rPr>
              <a:t>specificity= 0.9926131117266851 </a:t>
            </a:r>
          </a:p>
          <a:p>
            <a:r>
              <a:rPr lang="en-US" b="0" i="0" dirty="0">
                <a:effectLst/>
              </a:rPr>
              <a:t>PPV= 0.6 </a:t>
            </a:r>
          </a:p>
          <a:p>
            <a:r>
              <a:rPr lang="en-US" b="0" i="0" dirty="0">
                <a:effectLst/>
              </a:rPr>
              <a:t>NPV= 0.8586261980830671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</a:t>
            </a:r>
            <a:r>
              <a:rPr lang="en-US" sz="1600" dirty="0"/>
              <a:t>x axis: no of iterations, for gradient descent(</a:t>
            </a:r>
            <a:r>
              <a:rPr lang="en-US" sz="1600" dirty="0">
                <a:highlight>
                  <a:srgbClr val="FFFF00"/>
                </a:highlight>
              </a:rPr>
              <a:t>learning rate=0.5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                                                 y axis: error value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3CDB9-D73B-442B-A9F0-E371B38323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63" t="23723" r="15845" b="16281"/>
          <a:stretch/>
        </p:blipFill>
        <p:spPr>
          <a:xfrm>
            <a:off x="6419850" y="1253331"/>
            <a:ext cx="5356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74A7-D79B-408C-A5AB-F17C61F9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Random Forest Classifier</a:t>
            </a:r>
            <a:br>
              <a:rPr lang="en-US" b="1" u="sng" dirty="0"/>
            </a:br>
            <a:r>
              <a:rPr lang="en-US" sz="2800" b="1" dirty="0"/>
              <a:t>hyper parameters: no of decision trees, max depth, entropy/</a:t>
            </a:r>
            <a:r>
              <a:rPr lang="en-US" sz="2800" b="1" dirty="0" err="1"/>
              <a:t>gini</a:t>
            </a:r>
            <a:r>
              <a:rPr lang="en-US" sz="2800" b="1" dirty="0"/>
              <a:t>-index 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EF91-8088-4501-BF36-988C2608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2350" cy="5032375"/>
          </a:xfrm>
        </p:spPr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</a:rPr>
              <a:t>accuracy= 0.8522012578616353 </a:t>
            </a:r>
          </a:p>
          <a:p>
            <a:r>
              <a:rPr lang="en-US" b="0" i="0" dirty="0">
                <a:effectLst/>
              </a:rPr>
              <a:t>sensitivity= 0.015873015873015872 </a:t>
            </a:r>
          </a:p>
          <a:p>
            <a:r>
              <a:rPr lang="en-US" b="0" i="0" dirty="0">
                <a:effectLst/>
              </a:rPr>
              <a:t>specificity= 0.9981532779316713 </a:t>
            </a:r>
          </a:p>
          <a:p>
            <a:r>
              <a:rPr lang="en-US" b="0" i="0" dirty="0">
                <a:effectLst/>
              </a:rPr>
              <a:t>PPV= 0.6 </a:t>
            </a:r>
          </a:p>
          <a:p>
            <a:r>
              <a:rPr lang="en-US" b="0" i="0" dirty="0">
                <a:effectLst/>
              </a:rPr>
              <a:t>NPV= 0.8531965272296764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 </a:t>
            </a:r>
            <a:r>
              <a:rPr lang="en-US" sz="1400" dirty="0"/>
              <a:t>x axis: no of decision trees used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               y axis: accuracy of model</a:t>
            </a:r>
          </a:p>
          <a:p>
            <a:r>
              <a:rPr lang="en-US" sz="1800" dirty="0"/>
              <a:t>I have used “</a:t>
            </a:r>
            <a:r>
              <a:rPr lang="en-US" sz="1800" dirty="0" err="1"/>
              <a:t>max_depth</a:t>
            </a:r>
            <a:r>
              <a:rPr lang="en-US" sz="1800" dirty="0"/>
              <a:t>”=5, in all my implementations, due to intensive, calculations , involved, with larger depth.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C7A04-22C4-4FC8-A922-5F6F2D0EC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52" t="25902" r="15365" b="5518"/>
          <a:stretch/>
        </p:blipFill>
        <p:spPr>
          <a:xfrm>
            <a:off x="6496050" y="1690688"/>
            <a:ext cx="5143500" cy="37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4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00CE-F554-4DD3-97D6-EB4D8031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Adaptive boosting Implementation</a:t>
            </a:r>
            <a:br>
              <a:rPr lang="en-US" b="1" u="sng" dirty="0"/>
            </a:br>
            <a:r>
              <a:rPr lang="en-US" sz="2800" b="1" dirty="0"/>
              <a:t>hyper parameters : no of estimators, learning rate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EBD2-8519-49B7-885D-99E6DA98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8700" cy="503237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</a:rPr>
              <a:t>accuracy= 0.8364779874213837 </a:t>
            </a:r>
          </a:p>
          <a:p>
            <a:r>
              <a:rPr lang="en-US" b="0" i="0" dirty="0">
                <a:effectLst/>
              </a:rPr>
              <a:t>sensitivity= 0.1111111111111111 </a:t>
            </a:r>
          </a:p>
          <a:p>
            <a:r>
              <a:rPr lang="en-US" b="0" i="0" dirty="0">
                <a:effectLst/>
              </a:rPr>
              <a:t>specificity= 0.9630655586334257 </a:t>
            </a:r>
          </a:p>
          <a:p>
            <a:r>
              <a:rPr lang="en-US" b="0" i="0" dirty="0">
                <a:effectLst/>
              </a:rPr>
              <a:t>PPV= 0.3442622950819672 </a:t>
            </a:r>
          </a:p>
          <a:p>
            <a:r>
              <a:rPr lang="en-US" b="0" i="0" dirty="0">
                <a:effectLst/>
              </a:rPr>
              <a:t>NPV= 0.861271676300578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                        x axis:      no of weak learners(decision </a:t>
            </a:r>
            <a:r>
              <a:rPr lang="en-US" sz="1400" dirty="0" err="1"/>
              <a:t>trees,with</a:t>
            </a:r>
            <a:r>
              <a:rPr lang="en-US" sz="1400" dirty="0"/>
              <a:t> depth=1) used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                       y axis:       accuracy of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6C8CA-A6C9-4565-92A4-6034A712C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7697" r="16965" b="3855"/>
          <a:stretch/>
        </p:blipFill>
        <p:spPr>
          <a:xfrm>
            <a:off x="6781800" y="1463689"/>
            <a:ext cx="4483100" cy="43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0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5475-97F9-4E12-A7DD-D5C5A62E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400"/>
            <a:ext cx="10003971" cy="2960915"/>
          </a:xfrm>
        </p:spPr>
        <p:txBody>
          <a:bodyPr/>
          <a:lstStyle/>
          <a:p>
            <a:pPr algn="ctr"/>
            <a:r>
              <a:rPr lang="en-US" b="1" u="sng" dirty="0"/>
              <a:t>Summarizing Results </a:t>
            </a:r>
          </a:p>
        </p:txBody>
      </p:sp>
    </p:spTree>
    <p:extLst>
      <p:ext uri="{BB962C8B-B14F-4D97-AF65-F5344CB8AC3E}">
        <p14:creationId xmlns:p14="http://schemas.microsoft.com/office/powerpoint/2010/main" val="74015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A0B9-B9D2-4B25-BAA9-FE6DF5AB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Comparing “Accuracy” of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224BDD-276C-4112-B957-D3896F049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5799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835378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590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on 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3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</a:rPr>
                        <a:t>0.8490566037735849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31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/>
                        <a:t>Naïve Bayes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</a:rPr>
                        <a:t>0.8309748427672956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9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0.8545597484276729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</a:rPr>
                        <a:t>0.8522012578616353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3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Adaptive Boosting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</a:rPr>
                        <a:t>0.8364779874213837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5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56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213D-4F89-4F33-90DC-C9C68D6A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4427-E7E9-4098-A889-B968B387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Old Age,  history of hyper tension, presence of high BP</a:t>
            </a:r>
            <a:r>
              <a:rPr lang="en-US" dirty="0"/>
              <a:t>, were seen as the </a:t>
            </a:r>
            <a:r>
              <a:rPr lang="en-US" b="1" u="sng" dirty="0"/>
              <a:t>most </a:t>
            </a:r>
            <a:r>
              <a:rPr lang="en-US" dirty="0"/>
              <a:t>contributing factors for CVD.</a:t>
            </a:r>
          </a:p>
          <a:p>
            <a:r>
              <a:rPr lang="en-US" b="1" dirty="0"/>
              <a:t>Un-controlled blood glucose levels</a:t>
            </a:r>
            <a:r>
              <a:rPr lang="en-US" dirty="0"/>
              <a:t>, is also found to be a risk factor, for CVD.</a:t>
            </a:r>
          </a:p>
          <a:p>
            <a:r>
              <a:rPr lang="en-US" b="1" dirty="0"/>
              <a:t>Males </a:t>
            </a:r>
            <a:r>
              <a:rPr lang="en-US" dirty="0"/>
              <a:t>were found to be more prevalent to face CVD.</a:t>
            </a:r>
          </a:p>
          <a:p>
            <a:r>
              <a:rPr lang="en-US" b="1" dirty="0"/>
              <a:t>Raised cholesterol, </a:t>
            </a:r>
            <a:r>
              <a:rPr lang="en-US" dirty="0"/>
              <a:t>was also found to be a warning, for CVD.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200" dirty="0"/>
              <a:t>*The above conclusions were made from correlation test</a:t>
            </a:r>
          </a:p>
        </p:txBody>
      </p:sp>
    </p:spTree>
    <p:extLst>
      <p:ext uri="{BB962C8B-B14F-4D97-AF65-F5344CB8AC3E}">
        <p14:creationId xmlns:p14="http://schemas.microsoft.com/office/powerpoint/2010/main" val="1530356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D491-FC59-472C-BC51-64E0A683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6458"/>
            <a:ext cx="9075057" cy="1698171"/>
          </a:xfrm>
        </p:spPr>
        <p:txBody>
          <a:bodyPr/>
          <a:lstStyle/>
          <a:p>
            <a:pPr algn="ctr"/>
            <a:r>
              <a:rPr lang="en-US" b="1" u="sng" dirty="0"/>
              <a:t>Deployed Model On Web</a:t>
            </a:r>
          </a:p>
        </p:txBody>
      </p:sp>
    </p:spTree>
    <p:extLst>
      <p:ext uri="{BB962C8B-B14F-4D97-AF65-F5344CB8AC3E}">
        <p14:creationId xmlns:p14="http://schemas.microsoft.com/office/powerpoint/2010/main" val="240705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3C8A-BD6F-4BF4-BB42-AF36994C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Explaining the Working Of Flask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C0A19-219C-44E2-8523-40E8FBD92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849" y="1994821"/>
            <a:ext cx="5050971" cy="4498054"/>
          </a:xfrm>
        </p:spPr>
      </p:pic>
    </p:spTree>
    <p:extLst>
      <p:ext uri="{BB962C8B-B14F-4D97-AF65-F5344CB8AC3E}">
        <p14:creationId xmlns:p14="http://schemas.microsoft.com/office/powerpoint/2010/main" val="3618992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09D9-95E2-45A1-BA28-78860356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Starting the Server (in localhost)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3EDC7-3015-4AB7-BC0F-FB8FD144F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4493"/>
            <a:ext cx="7548415" cy="2220799"/>
          </a:xfrm>
        </p:spPr>
      </p:pic>
    </p:spTree>
    <p:extLst>
      <p:ext uri="{BB962C8B-B14F-4D97-AF65-F5344CB8AC3E}">
        <p14:creationId xmlns:p14="http://schemas.microsoft.com/office/powerpoint/2010/main" val="2120744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6D67-725D-4393-A51C-7CA34B8F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Step 1: Fill the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36AD66E-9740-4BA0-A25D-BEDAB6EED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13" y="1690689"/>
            <a:ext cx="11184945" cy="5048532"/>
          </a:xfrm>
        </p:spPr>
      </p:pic>
    </p:spTree>
    <p:extLst>
      <p:ext uri="{BB962C8B-B14F-4D97-AF65-F5344CB8AC3E}">
        <p14:creationId xmlns:p14="http://schemas.microsoft.com/office/powerpoint/2010/main" val="214586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C187-0C9C-4E29-AAAC-9AD8346A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299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0550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F50F-F0BE-4F96-9D69-3B22C677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Step 2: click Predict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B8410-9439-4898-8931-6B274B886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6" y="1544202"/>
            <a:ext cx="11247664" cy="5150979"/>
          </a:xfrm>
        </p:spPr>
      </p:pic>
    </p:spTree>
    <p:extLst>
      <p:ext uri="{BB962C8B-B14F-4D97-AF65-F5344CB8AC3E}">
        <p14:creationId xmlns:p14="http://schemas.microsoft.com/office/powerpoint/2010/main" val="3719413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B498-D811-4C8E-92E8-B5752226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Prediction by each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DC755-9AC3-429A-85A1-A59722039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390650"/>
            <a:ext cx="11475424" cy="5160196"/>
          </a:xfrm>
        </p:spPr>
      </p:pic>
    </p:spTree>
    <p:extLst>
      <p:ext uri="{BB962C8B-B14F-4D97-AF65-F5344CB8AC3E}">
        <p14:creationId xmlns:p14="http://schemas.microsoft.com/office/powerpoint/2010/main" val="916942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C5AE-1018-43C6-9EAE-25007C24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0"/>
            <a:ext cx="10515600" cy="1843314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24815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FAEC-6C46-4806-B173-97BD84E2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3" y="168676"/>
            <a:ext cx="11398928" cy="769398"/>
          </a:xfrm>
        </p:spPr>
        <p:txBody>
          <a:bodyPr>
            <a:normAutofit/>
          </a:bodyPr>
          <a:lstStyle/>
          <a:p>
            <a:r>
              <a:rPr lang="en-US" b="1" u="sng" dirty="0"/>
              <a:t>An article from WHO, highlighting the risks for CVD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69CA1-7C47-4FEA-A9AE-5080D92FF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2023" y="1115627"/>
            <a:ext cx="7811888" cy="549861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0EB3AF-30B5-4468-853D-2D3A7A6D5F74}"/>
              </a:ext>
            </a:extLst>
          </p:cNvPr>
          <p:cNvSpPr/>
          <p:nvPr/>
        </p:nvSpPr>
        <p:spPr>
          <a:xfrm>
            <a:off x="2003676" y="1086035"/>
            <a:ext cx="1640114" cy="6297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1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7F2F-5D96-4B63-93FC-C1F576C2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SOURCE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86879-0E2A-4100-B2E9-1D8B7BA0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This dataset was given as a part of the </a:t>
            </a:r>
            <a:r>
              <a:rPr lang="en-US" b="1" dirty="0"/>
              <a:t>contest, held at “Kaggle website”</a:t>
            </a:r>
            <a:r>
              <a:rPr lang="en-US" dirty="0"/>
              <a:t>, to raise awareness about CVD, (as a initiative to support WHO).</a:t>
            </a:r>
          </a:p>
        </p:txBody>
      </p:sp>
    </p:spTree>
    <p:extLst>
      <p:ext uri="{BB962C8B-B14F-4D97-AF65-F5344CB8AC3E}">
        <p14:creationId xmlns:p14="http://schemas.microsoft.com/office/powerpoint/2010/main" val="330325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B71C-ED3B-4937-A922-569C1453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DETAILED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EAD1-5D49-4A97-AA5B-4CBED977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predict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cardiovascular diseases) early, using basic blood tests, smoking history, lifestyle habits etc. (which are easily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accessible ,affordable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rural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health centers, across India) , using ML based prediction models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sz="4400" u="sng" dirty="0">
                <a:cs typeface="Times New Roman" panose="02020603050405020304" pitchFamily="18" charset="0"/>
              </a:rPr>
              <a:t>AIM: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 is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robustness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the various ML models, and achieve a model, which is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robust, for the given dataset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4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E404-5B55-42C3-A880-BD93F301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WORK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036290-822C-415C-9DC8-29B9A4FF2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876715"/>
              </p:ext>
            </p:extLst>
          </p:nvPr>
        </p:nvGraphicFramePr>
        <p:xfrm>
          <a:off x="838200" y="1825623"/>
          <a:ext cx="10515597" cy="471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6559745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462409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78880464"/>
                    </a:ext>
                  </a:extLst>
                </a:gridCol>
              </a:tblGrid>
              <a:tr h="1166813">
                <a:tc>
                  <a:txBody>
                    <a:bodyPr/>
                    <a:lstStyle/>
                    <a:p>
                      <a:r>
                        <a:rPr lang="en-US" dirty="0"/>
                        <a:t>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Time Required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61656"/>
                  </a:ext>
                </a:extLst>
              </a:tr>
              <a:tr h="11668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Understanding the attributes given , using covariance, correlation </a:t>
                      </a:r>
                      <a:r>
                        <a:rPr lang="en-US" sz="1400" dirty="0" err="1"/>
                        <a:t>etc</a:t>
                      </a:r>
                      <a:r>
                        <a:rPr lang="en-US" sz="1400" dirty="0"/>
                        <a:t> to understand its relevance in predicting CVD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Preprocessing</a:t>
                      </a:r>
                      <a:r>
                        <a:rPr lang="en-US" sz="1400" dirty="0"/>
                        <a:t> the attributes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48291"/>
                  </a:ext>
                </a:extLst>
              </a:tr>
              <a:tr h="116681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Understanding how the model works, learning its implementation in python.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Training the ML models( </a:t>
                      </a:r>
                      <a:r>
                        <a:rPr lang="en-US" sz="1400" dirty="0" err="1"/>
                        <a:t>knn</a:t>
                      </a:r>
                      <a:r>
                        <a:rPr lang="en-US" sz="1400" dirty="0"/>
                        <a:t>, naïve bayes, </a:t>
                      </a:r>
                      <a:r>
                        <a:rPr lang="en-US" sz="1400" dirty="0" err="1"/>
                        <a:t>etc</a:t>
                      </a:r>
                      <a:r>
                        <a:rPr lang="en-US" sz="1400" dirty="0"/>
                        <a:t>) with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93368"/>
                  </a:ext>
                </a:extLst>
              </a:tr>
              <a:tr h="116681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Evaluating the models(</a:t>
                      </a:r>
                      <a:r>
                        <a:rPr lang="en-US" dirty="0" err="1"/>
                        <a:t>ppv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npv</a:t>
                      </a:r>
                      <a:r>
                        <a:rPr lang="en-US" dirty="0"/>
                        <a:t>, sensitivity,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look for chances ,to further improve the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22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DF42A-C0AB-4D00-B96D-223A1B47E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11562"/>
            <a:ext cx="12260061" cy="70811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6A1DE-2985-48C4-BB8D-882D9276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83789"/>
            <a:ext cx="2988076" cy="1325563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Algorithm</a:t>
            </a:r>
            <a:br>
              <a:rPr lang="en-US" sz="3200" b="1" u="sng" dirty="0"/>
            </a:br>
            <a:r>
              <a:rPr lang="en-US" sz="3200" b="1" u="sng" dirty="0"/>
              <a:t>(Methodology):</a:t>
            </a:r>
          </a:p>
        </p:txBody>
      </p:sp>
    </p:spTree>
    <p:extLst>
      <p:ext uri="{BB962C8B-B14F-4D97-AF65-F5344CB8AC3E}">
        <p14:creationId xmlns:p14="http://schemas.microsoft.com/office/powerpoint/2010/main" val="392936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CF0C91-BE1E-47A0-9A8F-1CD70A04A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86" y="162563"/>
            <a:ext cx="10072914" cy="6122124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Literature Survey</a:t>
            </a:r>
          </a:p>
          <a:p>
            <a:endParaRPr lang="en-US" sz="2800" b="1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D517EC-1023-4773-A2E8-3AA4FD970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6505"/>
              </p:ext>
            </p:extLst>
          </p:nvPr>
        </p:nvGraphicFramePr>
        <p:xfrm>
          <a:off x="800100" y="573313"/>
          <a:ext cx="10796816" cy="5608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50">
                  <a:extLst>
                    <a:ext uri="{9D8B030D-6E8A-4147-A177-3AD203B41FA5}">
                      <a16:colId xmlns:a16="http://schemas.microsoft.com/office/drawing/2014/main" val="3824574705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658042135"/>
                    </a:ext>
                  </a:extLst>
                </a:gridCol>
                <a:gridCol w="1563462">
                  <a:extLst>
                    <a:ext uri="{9D8B030D-6E8A-4147-A177-3AD203B41FA5}">
                      <a16:colId xmlns:a16="http://schemas.microsoft.com/office/drawing/2014/main" val="3187846443"/>
                    </a:ext>
                  </a:extLst>
                </a:gridCol>
                <a:gridCol w="2699204">
                  <a:extLst>
                    <a:ext uri="{9D8B030D-6E8A-4147-A177-3AD203B41FA5}">
                      <a16:colId xmlns:a16="http://schemas.microsoft.com/office/drawing/2014/main" val="3872427573"/>
                    </a:ext>
                  </a:extLst>
                </a:gridCol>
              </a:tblGrid>
              <a:tr h="978156">
                <a:tc>
                  <a:txBody>
                    <a:bodyPr/>
                    <a:lstStyle/>
                    <a:p>
                      <a:r>
                        <a:rPr lang="en-US" dirty="0"/>
                        <a:t>Serial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25851"/>
                  </a:ext>
                </a:extLst>
              </a:tr>
              <a:tr h="191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And Implementing Heart Disease Prediction Using </a:t>
                      </a:r>
                      <a:r>
                        <a:rPr lang="en-US" dirty="0" err="1"/>
                        <a:t>Naïve’s</a:t>
                      </a:r>
                      <a:r>
                        <a:rPr lang="en-US" dirty="0"/>
                        <a:t> Bayesian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full fledged application using </a:t>
                      </a:r>
                      <a:r>
                        <a:rPr lang="en-US" b="1" dirty="0"/>
                        <a:t>naïve bayes model</a:t>
                      </a:r>
                      <a:r>
                        <a:rPr lang="en-US" dirty="0"/>
                        <a:t> in backend, AES encryption being used </a:t>
                      </a:r>
                    </a:p>
                    <a:p>
                      <a:r>
                        <a:rPr lang="en-US" dirty="0"/>
                        <a:t>For database security.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8145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r>
                        <a:rPr lang="en-US" dirty="0"/>
                        <a:t>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of Heart Disease using Machine Learning Algorithms: A Survey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of SVM, </a:t>
                      </a:r>
                      <a:r>
                        <a:rPr lang="en-US" dirty="0" err="1"/>
                        <a:t>knn</a:t>
                      </a:r>
                      <a:r>
                        <a:rPr lang="en-US" dirty="0"/>
                        <a:t>, decision tree based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82018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r>
                        <a:rPr lang="en-US" dirty="0"/>
                        <a:t>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comprehensive investigation and comparison of Machine Learning Techniques in the domain of heart disease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 is shown to be effective approach in high-dimensional space problems.(due to its computational efficiency)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6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47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1266</Words>
  <Application>Microsoft Office PowerPoint</Application>
  <PresentationFormat>Widescreen</PresentationFormat>
  <Paragraphs>217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Arial-ItalicMT</vt:lpstr>
      <vt:lpstr>ArialMT</vt:lpstr>
      <vt:lpstr>Calibri</vt:lpstr>
      <vt:lpstr>Calibri Light</vt:lpstr>
      <vt:lpstr>Calibri-Bold</vt:lpstr>
      <vt:lpstr>Cambria</vt:lpstr>
      <vt:lpstr>Times New Roman</vt:lpstr>
      <vt:lpstr>TimesNewRomanPS-BoldMT</vt:lpstr>
      <vt:lpstr>TimesNewRomanPSMT</vt:lpstr>
      <vt:lpstr>Office Theme</vt:lpstr>
      <vt:lpstr>PowerPoint Presentation</vt:lpstr>
      <vt:lpstr>Early Prediction of Heart Diseases using ML based Models  </vt:lpstr>
      <vt:lpstr>INTRODUCTION</vt:lpstr>
      <vt:lpstr>An article from WHO, highlighting the risks for CVD</vt:lpstr>
      <vt:lpstr>SOURCE OF DATASET</vt:lpstr>
      <vt:lpstr>DETAILED PROBLEM STATEMENT</vt:lpstr>
      <vt:lpstr>WORK PLAN</vt:lpstr>
      <vt:lpstr>Algorithm (Methodology):</vt:lpstr>
      <vt:lpstr>PowerPoint Presentation</vt:lpstr>
      <vt:lpstr>PowerPoint Presentation</vt:lpstr>
      <vt:lpstr>MY DATASET, FOR THIS PROJECT (4.2k records , 15 Attributes , 200 KB size) original dataset used in base paper has 1670 records, 13 attributes</vt:lpstr>
      <vt:lpstr>PowerPoint Presentation</vt:lpstr>
      <vt:lpstr>IMPLEMENTATION  DETAILS </vt:lpstr>
      <vt:lpstr>TESTS PERFORMED (TO IDENTIFY USEFUL ATTRIBUTES) [ P value-is a measure of randomness in attributes, w.r.t target attributes]</vt:lpstr>
      <vt:lpstr>DEALING WITH MISSING VALUES</vt:lpstr>
      <vt:lpstr>IMPLEMENTATION  OF MODELS</vt:lpstr>
      <vt:lpstr>PowerPoint Presentation</vt:lpstr>
      <vt:lpstr>K-Nearest Neighbor hyper parameters: no of neighbors</vt:lpstr>
      <vt:lpstr>Naïve Bayes Classifier</vt:lpstr>
      <vt:lpstr>Logistic Regression hyper parameters: learning rate</vt:lpstr>
      <vt:lpstr>Random Forest Classifier hyper parameters: no of decision trees, max depth, entropy/gini-index </vt:lpstr>
      <vt:lpstr>Adaptive boosting Implementation hyper parameters : no of estimators, learning rate</vt:lpstr>
      <vt:lpstr>Summarizing Results </vt:lpstr>
      <vt:lpstr>Comparing “Accuracy” of Models</vt:lpstr>
      <vt:lpstr>Conclusions:</vt:lpstr>
      <vt:lpstr>Deployed Model On Web</vt:lpstr>
      <vt:lpstr>Explaining the Working Of Flask</vt:lpstr>
      <vt:lpstr>Starting the Server (in localhost)</vt:lpstr>
      <vt:lpstr>Step 1: Fill the Data</vt:lpstr>
      <vt:lpstr>Step 2: click Predict button</vt:lpstr>
      <vt:lpstr>Prediction by each model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Prediction of Heart Diseases using ML based Models  </dc:title>
  <dc:creator>darshan K</dc:creator>
  <cp:lastModifiedBy>darshan K</cp:lastModifiedBy>
  <cp:revision>53</cp:revision>
  <dcterms:created xsi:type="dcterms:W3CDTF">2021-09-24T14:57:23Z</dcterms:created>
  <dcterms:modified xsi:type="dcterms:W3CDTF">2022-01-18T04:09:42Z</dcterms:modified>
</cp:coreProperties>
</file>