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1" autoAdjust="0"/>
    <p:restoredTop sz="94660"/>
  </p:normalViewPr>
  <p:slideViewPr>
    <p:cSldViewPr snapToGrid="0">
      <p:cViewPr>
        <p:scale>
          <a:sx n="66" d="100"/>
          <a:sy n="66" d="100"/>
        </p:scale>
        <p:origin x="-46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872B-A83C-44D7-BB66-81DC98E55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5039D0-28C7-452D-A4FC-54A5B066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123FA-7045-4005-BD44-517249B872EF}"/>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5" name="Footer Placeholder 4">
            <a:extLst>
              <a:ext uri="{FF2B5EF4-FFF2-40B4-BE49-F238E27FC236}">
                <a16:creationId xmlns:a16="http://schemas.microsoft.com/office/drawing/2014/main" id="{4DA100B2-5417-4789-853F-D221B80FC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95C6F-785C-43BB-9C58-1864B3F2C69E}"/>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4498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625D-A2DB-47B8-925B-D1EE9DE459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928D8-3C4D-4D93-BAEF-87302D1DB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938993-D5A1-4359-B598-0E41B5630694}"/>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5" name="Footer Placeholder 4">
            <a:extLst>
              <a:ext uri="{FF2B5EF4-FFF2-40B4-BE49-F238E27FC236}">
                <a16:creationId xmlns:a16="http://schemas.microsoft.com/office/drawing/2014/main" id="{CB08B099-90E3-4B5E-A021-7BAEF156F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AE99C-8125-4278-AE39-A11BF1A1E542}"/>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69376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207C9-A2D8-4860-9726-C9D071097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0084B-871C-4020-B820-225F9E444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CB0FB-1722-492B-A792-3A84B1D68D3D}"/>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5" name="Footer Placeholder 4">
            <a:extLst>
              <a:ext uri="{FF2B5EF4-FFF2-40B4-BE49-F238E27FC236}">
                <a16:creationId xmlns:a16="http://schemas.microsoft.com/office/drawing/2014/main" id="{8BC74B4A-60B3-4A76-8650-1D24C8AB5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8CA41-CC02-4E00-A465-8205C47211F4}"/>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143873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5C57-6447-4EC6-87EA-CB8FD9C97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F80A4B-0D02-493C-A197-C69A06124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FC0E6-BDE4-44CB-B34A-BA4689D7EE07}"/>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5" name="Footer Placeholder 4">
            <a:extLst>
              <a:ext uri="{FF2B5EF4-FFF2-40B4-BE49-F238E27FC236}">
                <a16:creationId xmlns:a16="http://schemas.microsoft.com/office/drawing/2014/main" id="{CA07EA67-B300-4584-8E39-4D23F8CEB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0E7FD-F7D6-4313-82F0-D9FD8BF45FA5}"/>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197571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C8F1-8287-4B54-A0B0-F4884A7AE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A29A4D-1E51-4D28-A82A-C9EBA7C8A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DCE3C-B7B0-4BE6-B6FF-4FC9ABE711D8}"/>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5" name="Footer Placeholder 4">
            <a:extLst>
              <a:ext uri="{FF2B5EF4-FFF2-40B4-BE49-F238E27FC236}">
                <a16:creationId xmlns:a16="http://schemas.microsoft.com/office/drawing/2014/main" id="{2B3B507F-53A9-473E-9196-8135C626B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495BC-5A71-4D0C-ADCA-EA4094AB3CC6}"/>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203995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AA86-8567-4A99-9849-59BAB991D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886598-F2DB-449C-B9C6-E05FD8F48A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CA503E-F273-49B7-A56B-92F010DCC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031A85-8471-454F-8DCC-480C9F034552}"/>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6" name="Footer Placeholder 5">
            <a:extLst>
              <a:ext uri="{FF2B5EF4-FFF2-40B4-BE49-F238E27FC236}">
                <a16:creationId xmlns:a16="http://schemas.microsoft.com/office/drawing/2014/main" id="{227E8F02-EF80-430D-AA19-4D679BDD6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11F00-B6B2-48F3-8964-DEE630A67F73}"/>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276751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E0D-F3AF-4AC2-A36C-8D506A4F8B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F8E2B-BD79-4579-BDD5-33BBA581F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B1492-93C4-46CA-BDF3-5A56E1B48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6507F1-F5DF-4AC8-9644-2669695AF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F5043-BC6A-4EC9-BCE8-7CC1FF501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A8C592-A0C0-4F81-9C4C-356FFA15E980}"/>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8" name="Footer Placeholder 7">
            <a:extLst>
              <a:ext uri="{FF2B5EF4-FFF2-40B4-BE49-F238E27FC236}">
                <a16:creationId xmlns:a16="http://schemas.microsoft.com/office/drawing/2014/main" id="{DD5EA731-D0BC-4CC8-81DD-69EF7B6B73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D6F0EB-7A5C-4DBF-8B03-FE3F9D0C4552}"/>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81862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EA6C-142C-4A5C-A3E0-6F18F07623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4BA197-1F7A-4ECF-90EE-BB6E86FF9EA5}"/>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4" name="Footer Placeholder 3">
            <a:extLst>
              <a:ext uri="{FF2B5EF4-FFF2-40B4-BE49-F238E27FC236}">
                <a16:creationId xmlns:a16="http://schemas.microsoft.com/office/drawing/2014/main" id="{E5F987D7-5647-4793-8AE9-D72DE60282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E326D4-74EE-49DE-97F6-7021D8D11033}"/>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299561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DEDA4-1A5F-4CCC-BF71-AD2D98E8CD24}"/>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3" name="Footer Placeholder 2">
            <a:extLst>
              <a:ext uri="{FF2B5EF4-FFF2-40B4-BE49-F238E27FC236}">
                <a16:creationId xmlns:a16="http://schemas.microsoft.com/office/drawing/2014/main" id="{A7C202C8-2E9E-4B1D-AF58-D1615BA7D7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2A130C-1B85-4A7B-A122-C5A286C84EB7}"/>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21104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EDFC-6878-4B62-9D85-9324AC13F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43359E-BDB0-45DF-9320-F23BA5600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337378-7E5D-4AA2-8A0E-64DF12C0A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A17D1-2A6E-4EC5-A53E-599F855E117C}"/>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6" name="Footer Placeholder 5">
            <a:extLst>
              <a:ext uri="{FF2B5EF4-FFF2-40B4-BE49-F238E27FC236}">
                <a16:creationId xmlns:a16="http://schemas.microsoft.com/office/drawing/2014/main" id="{FFB3FA48-1BC3-46FD-8726-91881D869C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0A289-670F-43FA-BD14-D3E43A38C2F7}"/>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15890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35CF-7CBE-4D46-919D-3AB5CF639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8B5879-357A-4FC5-967D-68C488D82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9D279C-2515-4E23-ADD7-8E0A5E353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A1008-CC0A-4D8F-96F5-12D949001019}"/>
              </a:ext>
            </a:extLst>
          </p:cNvPr>
          <p:cNvSpPr>
            <a:spLocks noGrp="1"/>
          </p:cNvSpPr>
          <p:nvPr>
            <p:ph type="dt" sz="half" idx="10"/>
          </p:nvPr>
        </p:nvSpPr>
        <p:spPr/>
        <p:txBody>
          <a:bodyPr/>
          <a:lstStyle/>
          <a:p>
            <a:fld id="{35EAD42D-96AC-4984-95E1-D642714782A7}" type="datetimeFigureOut">
              <a:rPr lang="en-IN" smtClean="0"/>
              <a:t>10-05-2023</a:t>
            </a:fld>
            <a:endParaRPr lang="en-IN"/>
          </a:p>
        </p:txBody>
      </p:sp>
      <p:sp>
        <p:nvSpPr>
          <p:cNvPr id="6" name="Footer Placeholder 5">
            <a:extLst>
              <a:ext uri="{FF2B5EF4-FFF2-40B4-BE49-F238E27FC236}">
                <a16:creationId xmlns:a16="http://schemas.microsoft.com/office/drawing/2014/main" id="{D7B86388-6221-4892-A71E-B0C952725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980843-A2EC-48D4-9386-03B25642E07C}"/>
              </a:ext>
            </a:extLst>
          </p:cNvPr>
          <p:cNvSpPr>
            <a:spLocks noGrp="1"/>
          </p:cNvSpPr>
          <p:nvPr>
            <p:ph type="sldNum" sz="quarter" idx="12"/>
          </p:nvPr>
        </p:nvSpPr>
        <p:spPr/>
        <p:txBody>
          <a:bodyPr/>
          <a:lstStyle/>
          <a:p>
            <a:fld id="{3D317B0E-C4AE-4AFA-96C1-4D0AD50908BC}" type="slidenum">
              <a:rPr lang="en-IN" smtClean="0"/>
              <a:t>‹#›</a:t>
            </a:fld>
            <a:endParaRPr lang="en-IN"/>
          </a:p>
        </p:txBody>
      </p:sp>
    </p:spTree>
    <p:extLst>
      <p:ext uri="{BB962C8B-B14F-4D97-AF65-F5344CB8AC3E}">
        <p14:creationId xmlns:p14="http://schemas.microsoft.com/office/powerpoint/2010/main" val="385802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4C469-11B1-4878-9E4F-731B1F5BF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02D26-7C5C-45F0-98BB-59CF1E02D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3069F-2AEE-47B5-A51E-825817D67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AD42D-96AC-4984-95E1-D642714782A7}" type="datetimeFigureOut">
              <a:rPr lang="en-IN" smtClean="0"/>
              <a:t>10-05-2023</a:t>
            </a:fld>
            <a:endParaRPr lang="en-IN"/>
          </a:p>
        </p:txBody>
      </p:sp>
      <p:sp>
        <p:nvSpPr>
          <p:cNvPr id="5" name="Footer Placeholder 4">
            <a:extLst>
              <a:ext uri="{FF2B5EF4-FFF2-40B4-BE49-F238E27FC236}">
                <a16:creationId xmlns:a16="http://schemas.microsoft.com/office/drawing/2014/main" id="{FDC14E81-80CF-4C64-AF86-891A15D20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C042F4-4520-468A-B17E-F1591D012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17B0E-C4AE-4AFA-96C1-4D0AD50908BC}" type="slidenum">
              <a:rPr lang="en-IN" smtClean="0"/>
              <a:t>‹#›</a:t>
            </a:fld>
            <a:endParaRPr lang="en-IN"/>
          </a:p>
        </p:txBody>
      </p:sp>
    </p:spTree>
    <p:extLst>
      <p:ext uri="{BB962C8B-B14F-4D97-AF65-F5344CB8AC3E}">
        <p14:creationId xmlns:p14="http://schemas.microsoft.com/office/powerpoint/2010/main" val="508086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728F89-00C6-478C-A353-8B8D3319EEB3}"/>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C129BCF8-6FC0-4D73-B8B5-45F9F04B43CA}"/>
              </a:ext>
            </a:extLst>
          </p:cNvPr>
          <p:cNvSpPr txBox="1"/>
          <p:nvPr/>
        </p:nvSpPr>
        <p:spPr>
          <a:xfrm>
            <a:off x="3512091" y="-2212385"/>
            <a:ext cx="4765183" cy="1569660"/>
          </a:xfrm>
          <a:prstGeom prst="rect">
            <a:avLst/>
          </a:prstGeom>
          <a:noFill/>
          <a:effectLst>
            <a:outerShdw blurRad="50800" dist="76200" dir="4080000" algn="t" rotWithShape="0">
              <a:prstClr val="black">
                <a:alpha val="40000"/>
              </a:prstClr>
            </a:outerShdw>
            <a:reflection blurRad="6350" stA="50000" endA="300" endPos="53000" dir="5400000" sy="-100000" algn="bl" rotWithShape="0"/>
          </a:effectLst>
        </p:spPr>
        <p:txBody>
          <a:bodyPr wrap="square" rtlCol="0">
            <a:spAutoFit/>
          </a:bodyPr>
          <a:lstStyle/>
          <a:p>
            <a:pPr algn="ctr"/>
            <a:r>
              <a:rPr lang="en-US" sz="9600" dirty="0">
                <a:solidFill>
                  <a:schemeClr val="bg1"/>
                </a:solidFill>
                <a:latin typeface="Coolvetica Rg" panose="020B0603030602020004" pitchFamily="34" charset="0"/>
              </a:rPr>
              <a:t>eat</a:t>
            </a:r>
            <a:r>
              <a:rPr lang="en-US" sz="9600" dirty="0">
                <a:solidFill>
                  <a:srgbClr val="FFFF00"/>
                </a:solidFill>
                <a:latin typeface="Coolvetica Rg" panose="020B0603030602020004" pitchFamily="34" charset="0"/>
              </a:rPr>
              <a:t>ables</a:t>
            </a:r>
          </a:p>
        </p:txBody>
      </p:sp>
      <p:sp>
        <p:nvSpPr>
          <p:cNvPr id="5" name="TextBox 4">
            <a:extLst>
              <a:ext uri="{FF2B5EF4-FFF2-40B4-BE49-F238E27FC236}">
                <a16:creationId xmlns:a16="http://schemas.microsoft.com/office/drawing/2014/main" id="{52702A70-8AB0-454D-8857-B4EAE40BEFEB}"/>
              </a:ext>
            </a:extLst>
          </p:cNvPr>
          <p:cNvSpPr txBox="1"/>
          <p:nvPr/>
        </p:nvSpPr>
        <p:spPr>
          <a:xfrm>
            <a:off x="13350719" y="4800784"/>
            <a:ext cx="3683000" cy="1384995"/>
          </a:xfrm>
          <a:prstGeom prst="rect">
            <a:avLst/>
          </a:prstGeom>
          <a:noFill/>
        </p:spPr>
        <p:txBody>
          <a:bodyPr wrap="square" rtlCol="0">
            <a:spAutoFit/>
          </a:bodyPr>
          <a:lstStyle/>
          <a:p>
            <a:r>
              <a:rPr lang="en-US" sz="2800" dirty="0">
                <a:solidFill>
                  <a:schemeClr val="bg1"/>
                </a:solidFill>
                <a:latin typeface="Bahnschrift SemiBold Condensed" panose="020B0502040204020203" pitchFamily="34" charset="0"/>
                <a:cs typeface="Poppins SemiBold" panose="00000700000000000000" pitchFamily="2" charset="0"/>
              </a:rPr>
              <a:t>204682 – Ashwin K.V</a:t>
            </a:r>
          </a:p>
          <a:p>
            <a:r>
              <a:rPr lang="en-US" sz="2800" dirty="0">
                <a:solidFill>
                  <a:schemeClr val="bg1"/>
                </a:solidFill>
                <a:latin typeface="Bahnschrift SemiBold Condensed" panose="020B0502040204020203" pitchFamily="34" charset="0"/>
                <a:cs typeface="Poppins SemiBold" panose="00000700000000000000" pitchFamily="2" charset="0"/>
              </a:rPr>
              <a:t>204683 – Darshan Dinesh M.P</a:t>
            </a:r>
          </a:p>
          <a:p>
            <a:r>
              <a:rPr lang="en-US" sz="2800" dirty="0">
                <a:solidFill>
                  <a:schemeClr val="bg1"/>
                </a:solidFill>
                <a:latin typeface="Bahnschrift SemiBold Condensed" panose="020B0502040204020203" pitchFamily="34" charset="0"/>
                <a:cs typeface="Poppins SemiBold" panose="00000700000000000000" pitchFamily="2" charset="0"/>
              </a:rPr>
              <a:t>204684 – </a:t>
            </a:r>
            <a:r>
              <a:rPr lang="en-US" sz="2800" dirty="0" err="1">
                <a:solidFill>
                  <a:schemeClr val="bg1"/>
                </a:solidFill>
                <a:latin typeface="Bahnschrift SemiBold Condensed" panose="020B0502040204020203" pitchFamily="34" charset="0"/>
                <a:cs typeface="Poppins SemiBold" panose="00000700000000000000" pitchFamily="2" charset="0"/>
              </a:rPr>
              <a:t>Delbin</a:t>
            </a:r>
            <a:r>
              <a:rPr lang="en-US" sz="2800" dirty="0">
                <a:solidFill>
                  <a:schemeClr val="bg1"/>
                </a:solidFill>
                <a:latin typeface="Bahnschrift SemiBold Condensed" panose="020B0502040204020203" pitchFamily="34" charset="0"/>
                <a:cs typeface="Poppins SemiBold" panose="00000700000000000000" pitchFamily="2" charset="0"/>
              </a:rPr>
              <a:t> George</a:t>
            </a:r>
            <a:endParaRPr lang="en-IN" sz="2800" dirty="0">
              <a:solidFill>
                <a:schemeClr val="bg1"/>
              </a:solidFill>
              <a:latin typeface="Bahnschrift SemiBold Condensed" panose="020B0502040204020203" pitchFamily="34" charset="0"/>
              <a:cs typeface="Poppins SemiBold" panose="00000700000000000000" pitchFamily="2" charset="0"/>
            </a:endParaRPr>
          </a:p>
        </p:txBody>
      </p:sp>
    </p:spTree>
    <p:extLst>
      <p:ext uri="{BB962C8B-B14F-4D97-AF65-F5344CB8AC3E}">
        <p14:creationId xmlns:p14="http://schemas.microsoft.com/office/powerpoint/2010/main" val="275582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1F51470-514F-42C6-869F-E44B466F1756}"/>
              </a:ext>
            </a:extLst>
          </p:cNvPr>
          <p:cNvSpPr txBox="1"/>
          <p:nvPr/>
        </p:nvSpPr>
        <p:spPr>
          <a:xfrm>
            <a:off x="3185886" y="2715985"/>
            <a:ext cx="5820228" cy="1426029"/>
          </a:xfrm>
          <a:prstGeom prst="rect">
            <a:avLst/>
          </a:prstGeom>
          <a:noFill/>
        </p:spPr>
        <p:txBody>
          <a:bodyPr wrap="square" rtlCol="0">
            <a:spAutoFit/>
          </a:bodyPr>
          <a:lstStyle/>
          <a:p>
            <a:endParaRPr lang="en-IN"/>
          </a:p>
        </p:txBody>
      </p:sp>
      <p:sp>
        <p:nvSpPr>
          <p:cNvPr id="2" name="TextBox 1">
            <a:extLst>
              <a:ext uri="{FF2B5EF4-FFF2-40B4-BE49-F238E27FC236}">
                <a16:creationId xmlns:a16="http://schemas.microsoft.com/office/drawing/2014/main" id="{B60848EA-B8C1-49FF-A271-E2258A67EFE3}"/>
              </a:ext>
            </a:extLst>
          </p:cNvPr>
          <p:cNvSpPr txBox="1"/>
          <p:nvPr/>
        </p:nvSpPr>
        <p:spPr>
          <a:xfrm>
            <a:off x="3713408" y="2131657"/>
            <a:ext cx="4765183" cy="1569660"/>
          </a:xfrm>
          <a:prstGeom prst="rect">
            <a:avLst/>
          </a:prstGeom>
          <a:noFill/>
          <a:effectLst>
            <a:outerShdw blurRad="50800" dist="76200" dir="4080000" algn="t" rotWithShape="0">
              <a:prstClr val="black">
                <a:alpha val="40000"/>
              </a:prstClr>
            </a:outerShdw>
            <a:reflection blurRad="6350" stA="50000" endA="300" endPos="53000" dir="5400000" sy="-100000" algn="bl" rotWithShape="0"/>
          </a:effectLst>
        </p:spPr>
        <p:txBody>
          <a:bodyPr wrap="square" rtlCol="0">
            <a:spAutoFit/>
          </a:bodyPr>
          <a:lstStyle/>
          <a:p>
            <a:pPr algn="ctr"/>
            <a:r>
              <a:rPr lang="en-US" sz="9600" dirty="0">
                <a:solidFill>
                  <a:schemeClr val="bg1"/>
                </a:solidFill>
                <a:latin typeface="Coolvetica Rg" panose="020B0603030602020004" pitchFamily="34" charset="0"/>
              </a:rPr>
              <a:t>eat</a:t>
            </a:r>
            <a:r>
              <a:rPr lang="en-US" sz="9600" dirty="0">
                <a:solidFill>
                  <a:srgbClr val="FFFF00"/>
                </a:solidFill>
                <a:latin typeface="Coolvetica Rg" panose="020B0603030602020004" pitchFamily="34" charset="0"/>
              </a:rPr>
              <a:t>ables</a:t>
            </a:r>
          </a:p>
        </p:txBody>
      </p:sp>
      <p:sp>
        <p:nvSpPr>
          <p:cNvPr id="8" name="TextBox 7">
            <a:extLst>
              <a:ext uri="{FF2B5EF4-FFF2-40B4-BE49-F238E27FC236}">
                <a16:creationId xmlns:a16="http://schemas.microsoft.com/office/drawing/2014/main" id="{96B42CEA-3CA5-4039-934C-2E50373B288F}"/>
              </a:ext>
            </a:extLst>
          </p:cNvPr>
          <p:cNvSpPr txBox="1"/>
          <p:nvPr/>
        </p:nvSpPr>
        <p:spPr>
          <a:xfrm>
            <a:off x="8277274" y="4830280"/>
            <a:ext cx="3683000" cy="1384995"/>
          </a:xfrm>
          <a:prstGeom prst="rect">
            <a:avLst/>
          </a:prstGeom>
          <a:noFill/>
        </p:spPr>
        <p:txBody>
          <a:bodyPr wrap="square" rtlCol="0">
            <a:spAutoFit/>
          </a:bodyPr>
          <a:lstStyle/>
          <a:p>
            <a:r>
              <a:rPr lang="en-US" sz="2800" dirty="0">
                <a:solidFill>
                  <a:schemeClr val="bg1"/>
                </a:solidFill>
                <a:latin typeface="Bahnschrift SemiBold Condensed" panose="020B0502040204020203" pitchFamily="34" charset="0"/>
                <a:cs typeface="Poppins SemiBold" panose="00000700000000000000" pitchFamily="2" charset="0"/>
              </a:rPr>
              <a:t>204682 – Ashwin K.V</a:t>
            </a:r>
          </a:p>
          <a:p>
            <a:r>
              <a:rPr lang="en-US" sz="2800" dirty="0">
                <a:solidFill>
                  <a:schemeClr val="bg1"/>
                </a:solidFill>
                <a:latin typeface="Bahnschrift SemiBold Condensed" panose="020B0502040204020203" pitchFamily="34" charset="0"/>
                <a:cs typeface="Poppins SemiBold" panose="00000700000000000000" pitchFamily="2" charset="0"/>
              </a:rPr>
              <a:t>204683 – Darshan Dinesh M.P</a:t>
            </a:r>
          </a:p>
          <a:p>
            <a:r>
              <a:rPr lang="en-US" sz="2800" dirty="0">
                <a:solidFill>
                  <a:schemeClr val="bg1"/>
                </a:solidFill>
                <a:latin typeface="Bahnschrift SemiBold Condensed" panose="020B0502040204020203" pitchFamily="34" charset="0"/>
                <a:cs typeface="Poppins SemiBold" panose="00000700000000000000" pitchFamily="2" charset="0"/>
              </a:rPr>
              <a:t>204684 – </a:t>
            </a:r>
            <a:r>
              <a:rPr lang="en-US" sz="2800" dirty="0" err="1">
                <a:solidFill>
                  <a:schemeClr val="bg1"/>
                </a:solidFill>
                <a:latin typeface="Bahnschrift SemiBold Condensed" panose="020B0502040204020203" pitchFamily="34" charset="0"/>
                <a:cs typeface="Poppins SemiBold" panose="00000700000000000000" pitchFamily="2" charset="0"/>
              </a:rPr>
              <a:t>Delbin</a:t>
            </a:r>
            <a:r>
              <a:rPr lang="en-US" sz="2800" dirty="0">
                <a:solidFill>
                  <a:schemeClr val="bg1"/>
                </a:solidFill>
                <a:latin typeface="Bahnschrift SemiBold Condensed" panose="020B0502040204020203" pitchFamily="34" charset="0"/>
                <a:cs typeface="Poppins SemiBold" panose="00000700000000000000" pitchFamily="2" charset="0"/>
              </a:rPr>
              <a:t> George</a:t>
            </a:r>
            <a:endParaRPr lang="en-IN" sz="2800" dirty="0">
              <a:solidFill>
                <a:schemeClr val="bg1"/>
              </a:solidFill>
              <a:latin typeface="Bahnschrift SemiBold Condensed" panose="020B0502040204020203" pitchFamily="34" charset="0"/>
              <a:cs typeface="Poppins SemiBold" panose="00000700000000000000" pitchFamily="2" charset="0"/>
            </a:endParaRPr>
          </a:p>
        </p:txBody>
      </p:sp>
      <p:pic>
        <p:nvPicPr>
          <p:cNvPr id="10" name="Picture 9">
            <a:extLst>
              <a:ext uri="{FF2B5EF4-FFF2-40B4-BE49-F238E27FC236}">
                <a16:creationId xmlns:a16="http://schemas.microsoft.com/office/drawing/2014/main" id="{22B81DAD-57F9-4671-BE07-824CE183E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26" y="1873313"/>
            <a:ext cx="4832252" cy="4832252"/>
          </a:xfrm>
          <a:prstGeom prst="rect">
            <a:avLst/>
          </a:prstGeom>
        </p:spPr>
      </p:pic>
      <p:pic>
        <p:nvPicPr>
          <p:cNvPr id="11" name="Picture 10">
            <a:extLst>
              <a:ext uri="{FF2B5EF4-FFF2-40B4-BE49-F238E27FC236}">
                <a16:creationId xmlns:a16="http://schemas.microsoft.com/office/drawing/2014/main" id="{7A859C3F-FDAF-4925-88B9-318DBC02C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9939213" y="-2415238"/>
            <a:ext cx="10877346" cy="7962051"/>
          </a:xfrm>
          <a:prstGeom prst="rect">
            <a:avLst/>
          </a:prstGeom>
        </p:spPr>
      </p:pic>
      <p:sp>
        <p:nvSpPr>
          <p:cNvPr id="12" name="TextBox 11">
            <a:extLst>
              <a:ext uri="{FF2B5EF4-FFF2-40B4-BE49-F238E27FC236}">
                <a16:creationId xmlns:a16="http://schemas.microsoft.com/office/drawing/2014/main" id="{1C2CD542-C55C-45EE-8C99-6D0AFA0F18B9}"/>
              </a:ext>
            </a:extLst>
          </p:cNvPr>
          <p:cNvSpPr txBox="1"/>
          <p:nvPr/>
        </p:nvSpPr>
        <p:spPr>
          <a:xfrm>
            <a:off x="13969078" y="200114"/>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3" name="TextBox 12">
            <a:extLst>
              <a:ext uri="{FF2B5EF4-FFF2-40B4-BE49-F238E27FC236}">
                <a16:creationId xmlns:a16="http://schemas.microsoft.com/office/drawing/2014/main" id="{39CDBFFF-730E-43D0-83F4-D923B035F99A}"/>
              </a:ext>
            </a:extLst>
          </p:cNvPr>
          <p:cNvSpPr txBox="1"/>
          <p:nvPr/>
        </p:nvSpPr>
        <p:spPr>
          <a:xfrm>
            <a:off x="13963155" y="908000"/>
            <a:ext cx="6284686" cy="3381439"/>
          </a:xfrm>
          <a:prstGeom prst="rect">
            <a:avLst/>
          </a:prstGeom>
          <a:noFill/>
        </p:spPr>
        <p:txBody>
          <a:bodyPr wrap="square" rtlCol="0">
            <a:spAutoFit/>
          </a:bodyPr>
          <a:lstStyle/>
          <a:p>
            <a:pPr algn="just">
              <a:lnSpc>
                <a:spcPct val="150000"/>
              </a:lnSpc>
            </a:pPr>
            <a:endParaRPr lang="en-US" sz="1600" dirty="0">
              <a:latin typeface="Poppins Medium" panose="00000600000000000000" pitchFamily="2" charset="0"/>
              <a:cs typeface="Poppins Medium" panose="00000600000000000000" pitchFamily="2" charset="0"/>
            </a:endParaRPr>
          </a:p>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searches,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0934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9" name="Picture 8">
            <a:extLst>
              <a:ext uri="{FF2B5EF4-FFF2-40B4-BE49-F238E27FC236}">
                <a16:creationId xmlns:a16="http://schemas.microsoft.com/office/drawing/2014/main" id="{EF8BCFEC-0B48-488C-A221-43FF73829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5748"/>
            <a:ext cx="4832252" cy="4832252"/>
          </a:xfrm>
          <a:prstGeom prst="rect">
            <a:avLst/>
          </a:prstGeom>
        </p:spPr>
      </p:pic>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4" name="TextBox 13">
            <a:extLst>
              <a:ext uri="{FF2B5EF4-FFF2-40B4-BE49-F238E27FC236}">
                <a16:creationId xmlns:a16="http://schemas.microsoft.com/office/drawing/2014/main" id="{58147F1C-76CE-4DBC-B598-F04773B4F327}"/>
              </a:ext>
            </a:extLst>
          </p:cNvPr>
          <p:cNvSpPr txBox="1"/>
          <p:nvPr/>
        </p:nvSpPr>
        <p:spPr>
          <a:xfrm>
            <a:off x="6096000" y="-1525371"/>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5" name="TextBox 14">
            <a:extLst>
              <a:ext uri="{FF2B5EF4-FFF2-40B4-BE49-F238E27FC236}">
                <a16:creationId xmlns:a16="http://schemas.microsoft.com/office/drawing/2014/main" id="{7112B4AA-5091-43C6-853C-4DD8D54B8974}"/>
              </a:ext>
            </a:extLst>
          </p:cNvPr>
          <p:cNvSpPr txBox="1"/>
          <p:nvPr/>
        </p:nvSpPr>
        <p:spPr>
          <a:xfrm>
            <a:off x="12904489" y="1585879"/>
            <a:ext cx="6284686" cy="3381439"/>
          </a:xfrm>
          <a:prstGeom prst="rect">
            <a:avLst/>
          </a:prstGeom>
          <a:noFill/>
        </p:spPr>
        <p:txBody>
          <a:bodyPr wrap="square" rtlCol="0">
            <a:spAutoFit/>
          </a:bodyPr>
          <a:lstStyle/>
          <a:p>
            <a:pPr algn="just">
              <a:lnSpc>
                <a:spcPct val="150000"/>
              </a:lnSpc>
            </a:pPr>
            <a:endParaRPr lang="en-US" sz="1600" dirty="0">
              <a:latin typeface="Poppins Medium" panose="00000600000000000000" pitchFamily="2" charset="0"/>
              <a:cs typeface="Poppins Medium" panose="00000600000000000000" pitchFamily="2" charset="0"/>
            </a:endParaRPr>
          </a:p>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searches,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
        <p:nvSpPr>
          <p:cNvPr id="20" name="TextBox 19">
            <a:extLst>
              <a:ext uri="{FF2B5EF4-FFF2-40B4-BE49-F238E27FC236}">
                <a16:creationId xmlns:a16="http://schemas.microsoft.com/office/drawing/2014/main" id="{E6BA3EAF-32D6-4FDF-9B4D-7F019D110DF8}"/>
              </a:ext>
            </a:extLst>
          </p:cNvPr>
          <p:cNvSpPr txBox="1"/>
          <p:nvPr/>
        </p:nvSpPr>
        <p:spPr>
          <a:xfrm>
            <a:off x="13393014" y="5272121"/>
            <a:ext cx="3683000" cy="1384995"/>
          </a:xfrm>
          <a:prstGeom prst="rect">
            <a:avLst/>
          </a:prstGeom>
          <a:noFill/>
        </p:spPr>
        <p:txBody>
          <a:bodyPr wrap="square" rtlCol="0">
            <a:spAutoFit/>
          </a:bodyPr>
          <a:lstStyle/>
          <a:p>
            <a:r>
              <a:rPr lang="en-US" sz="2800" dirty="0">
                <a:solidFill>
                  <a:schemeClr val="bg1"/>
                </a:solidFill>
                <a:latin typeface="Bahnschrift SemiBold Condensed" panose="020B0502040204020203" pitchFamily="34" charset="0"/>
                <a:cs typeface="Poppins SemiBold" panose="00000700000000000000" pitchFamily="2" charset="0"/>
              </a:rPr>
              <a:t>204682 – Ashwin K.V</a:t>
            </a:r>
          </a:p>
          <a:p>
            <a:r>
              <a:rPr lang="en-US" sz="2800" dirty="0">
                <a:solidFill>
                  <a:schemeClr val="bg1"/>
                </a:solidFill>
                <a:latin typeface="Bahnschrift SemiBold Condensed" panose="020B0502040204020203" pitchFamily="34" charset="0"/>
                <a:cs typeface="Poppins SemiBold" panose="00000700000000000000" pitchFamily="2" charset="0"/>
              </a:rPr>
              <a:t>204683 – Darshan Dinesh M.P</a:t>
            </a:r>
          </a:p>
          <a:p>
            <a:r>
              <a:rPr lang="en-US" sz="2800" dirty="0">
                <a:solidFill>
                  <a:schemeClr val="bg1"/>
                </a:solidFill>
                <a:latin typeface="Bahnschrift SemiBold Condensed" panose="020B0502040204020203" pitchFamily="34" charset="0"/>
                <a:cs typeface="Poppins SemiBold" panose="00000700000000000000" pitchFamily="2" charset="0"/>
              </a:rPr>
              <a:t>204684 – </a:t>
            </a:r>
            <a:r>
              <a:rPr lang="en-US" sz="2800" dirty="0" err="1">
                <a:solidFill>
                  <a:schemeClr val="bg1"/>
                </a:solidFill>
                <a:latin typeface="Bahnschrift SemiBold Condensed" panose="020B0502040204020203" pitchFamily="34" charset="0"/>
                <a:cs typeface="Poppins SemiBold" panose="00000700000000000000" pitchFamily="2" charset="0"/>
              </a:rPr>
              <a:t>Delbin</a:t>
            </a:r>
            <a:r>
              <a:rPr lang="en-US" sz="2800" dirty="0">
                <a:solidFill>
                  <a:schemeClr val="bg1"/>
                </a:solidFill>
                <a:latin typeface="Bahnschrift SemiBold Condensed" panose="020B0502040204020203" pitchFamily="34" charset="0"/>
                <a:cs typeface="Poppins SemiBold" panose="00000700000000000000" pitchFamily="2" charset="0"/>
              </a:rPr>
              <a:t> George</a:t>
            </a:r>
            <a:endParaRPr lang="en-IN" sz="2800" dirty="0">
              <a:solidFill>
                <a:schemeClr val="bg1"/>
              </a:solidFill>
              <a:latin typeface="Bahnschrift SemiBold Condensed" panose="020B0502040204020203" pitchFamily="34" charset="0"/>
              <a:cs typeface="Poppins SemiBold" panose="00000700000000000000" pitchFamily="2" charset="0"/>
            </a:endParaRPr>
          </a:p>
        </p:txBody>
      </p:sp>
    </p:spTree>
    <p:extLst>
      <p:ext uri="{BB962C8B-B14F-4D97-AF65-F5344CB8AC3E}">
        <p14:creationId xmlns:p14="http://schemas.microsoft.com/office/powerpoint/2010/main" val="3882663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9" name="Picture 8">
            <a:extLst>
              <a:ext uri="{FF2B5EF4-FFF2-40B4-BE49-F238E27FC236}">
                <a16:creationId xmlns:a16="http://schemas.microsoft.com/office/drawing/2014/main" id="{EF8BCFEC-0B48-488C-A221-43FF73829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5748"/>
            <a:ext cx="4832252" cy="4832252"/>
          </a:xfrm>
          <a:prstGeom prst="rect">
            <a:avLst/>
          </a:prstGeom>
        </p:spPr>
      </p:pic>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4" name="TextBox 13">
            <a:extLst>
              <a:ext uri="{FF2B5EF4-FFF2-40B4-BE49-F238E27FC236}">
                <a16:creationId xmlns:a16="http://schemas.microsoft.com/office/drawing/2014/main" id="{58147F1C-76CE-4DBC-B598-F04773B4F327}"/>
              </a:ext>
            </a:extLst>
          </p:cNvPr>
          <p:cNvSpPr txBox="1"/>
          <p:nvPr/>
        </p:nvSpPr>
        <p:spPr>
          <a:xfrm>
            <a:off x="5880126" y="646329"/>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5" name="TextBox 14">
            <a:extLst>
              <a:ext uri="{FF2B5EF4-FFF2-40B4-BE49-F238E27FC236}">
                <a16:creationId xmlns:a16="http://schemas.microsoft.com/office/drawing/2014/main" id="{7112B4AA-5091-43C6-853C-4DD8D54B8974}"/>
              </a:ext>
            </a:extLst>
          </p:cNvPr>
          <p:cNvSpPr txBox="1"/>
          <p:nvPr/>
        </p:nvSpPr>
        <p:spPr>
          <a:xfrm>
            <a:off x="6033266" y="1671003"/>
            <a:ext cx="6032047" cy="3012107"/>
          </a:xfrm>
          <a:prstGeom prst="rect">
            <a:avLst/>
          </a:prstGeom>
          <a:noFill/>
        </p:spPr>
        <p:txBody>
          <a:bodyPr wrap="square" rtlCol="0">
            <a:spAutoFit/>
          </a:bodyPr>
          <a:lstStyle/>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a:t>
            </a:r>
            <a:r>
              <a:rPr lang="en-US" sz="1600" dirty="0" err="1">
                <a:latin typeface="Poppins Medium" panose="00000600000000000000" pitchFamily="2" charset="0"/>
                <a:cs typeface="Poppins Medium" panose="00000600000000000000" pitchFamily="2" charset="0"/>
              </a:rPr>
              <a:t>recomendation</a:t>
            </a:r>
            <a:r>
              <a:rPr lang="en-US" sz="1600" dirty="0">
                <a:latin typeface="Poppins Medium" panose="00000600000000000000" pitchFamily="2" charset="0"/>
                <a:cs typeface="Poppins Medium" panose="00000600000000000000" pitchFamily="2" charset="0"/>
              </a:rPr>
              <a:t>,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
        <p:nvSpPr>
          <p:cNvPr id="8" name="TextBox 7">
            <a:extLst>
              <a:ext uri="{FF2B5EF4-FFF2-40B4-BE49-F238E27FC236}">
                <a16:creationId xmlns:a16="http://schemas.microsoft.com/office/drawing/2014/main" id="{A1E6D428-4FE3-47B9-81E0-F04F75DB6B5A}"/>
              </a:ext>
            </a:extLst>
          </p:cNvPr>
          <p:cNvSpPr txBox="1"/>
          <p:nvPr/>
        </p:nvSpPr>
        <p:spPr>
          <a:xfrm>
            <a:off x="5896782" y="-946949"/>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KEY FEATURES</a:t>
            </a:r>
          </a:p>
        </p:txBody>
      </p:sp>
      <p:sp>
        <p:nvSpPr>
          <p:cNvPr id="11" name="TextBox 10">
            <a:extLst>
              <a:ext uri="{FF2B5EF4-FFF2-40B4-BE49-F238E27FC236}">
                <a16:creationId xmlns:a16="http://schemas.microsoft.com/office/drawing/2014/main" id="{102B5B29-0702-4C8C-B0E1-4A7C33B45B6A}"/>
              </a:ext>
            </a:extLst>
          </p:cNvPr>
          <p:cNvSpPr txBox="1"/>
          <p:nvPr/>
        </p:nvSpPr>
        <p:spPr>
          <a:xfrm>
            <a:off x="14794540" y="1184283"/>
            <a:ext cx="5680791" cy="44894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User reviews and ratings for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Detailed restaurant information, including contact details and address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Personalized favorites list for easy reference</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"Drops" feature for users to upload and share food vlog videos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Restaurant submission feature for users to suggest new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Admin panel for managing restaurant information and review user submitted suggestions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Mobile-friendly platform for easy access on-the-go</a:t>
            </a:r>
            <a:endParaRPr lang="en-IN" sz="1600" dirty="0">
              <a:latin typeface="Poppins Medium" panose="00000600000000000000" pitchFamily="2" charset="0"/>
              <a:cs typeface="Poppins Medium" panose="00000600000000000000" pitchFamily="2" charset="0"/>
            </a:endParaRPr>
          </a:p>
        </p:txBody>
      </p:sp>
      <p:pic>
        <p:nvPicPr>
          <p:cNvPr id="12" name="Picture 11">
            <a:extLst>
              <a:ext uri="{FF2B5EF4-FFF2-40B4-BE49-F238E27FC236}">
                <a16:creationId xmlns:a16="http://schemas.microsoft.com/office/drawing/2014/main" id="{1368626E-A55E-4E9F-87A5-2E01D0FBA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606" y="1354215"/>
            <a:ext cx="5164099" cy="4489433"/>
          </a:xfrm>
          <a:prstGeom prst="rect">
            <a:avLst/>
          </a:prstGeom>
        </p:spPr>
      </p:pic>
    </p:spTree>
    <p:extLst>
      <p:ext uri="{BB962C8B-B14F-4D97-AF65-F5344CB8AC3E}">
        <p14:creationId xmlns:p14="http://schemas.microsoft.com/office/powerpoint/2010/main" val="385531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9" name="Picture 8">
            <a:extLst>
              <a:ext uri="{FF2B5EF4-FFF2-40B4-BE49-F238E27FC236}">
                <a16:creationId xmlns:a16="http://schemas.microsoft.com/office/drawing/2014/main" id="{EF8BCFEC-0B48-488C-A221-43FF73829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102" y="2025748"/>
            <a:ext cx="4832252" cy="4832252"/>
          </a:xfrm>
          <a:prstGeom prst="rect">
            <a:avLst/>
          </a:prstGeom>
        </p:spPr>
      </p:pic>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4" name="TextBox 13">
            <a:extLst>
              <a:ext uri="{FF2B5EF4-FFF2-40B4-BE49-F238E27FC236}">
                <a16:creationId xmlns:a16="http://schemas.microsoft.com/office/drawing/2014/main" id="{58147F1C-76CE-4DBC-B598-F04773B4F327}"/>
              </a:ext>
            </a:extLst>
          </p:cNvPr>
          <p:cNvSpPr txBox="1"/>
          <p:nvPr/>
        </p:nvSpPr>
        <p:spPr>
          <a:xfrm>
            <a:off x="5764011" y="-1543387"/>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INTRODUCTION</a:t>
            </a:r>
          </a:p>
        </p:txBody>
      </p:sp>
      <p:sp>
        <p:nvSpPr>
          <p:cNvPr id="15" name="TextBox 14">
            <a:extLst>
              <a:ext uri="{FF2B5EF4-FFF2-40B4-BE49-F238E27FC236}">
                <a16:creationId xmlns:a16="http://schemas.microsoft.com/office/drawing/2014/main" id="{7112B4AA-5091-43C6-853C-4DD8D54B8974}"/>
              </a:ext>
            </a:extLst>
          </p:cNvPr>
          <p:cNvSpPr txBox="1"/>
          <p:nvPr/>
        </p:nvSpPr>
        <p:spPr>
          <a:xfrm>
            <a:off x="12855850" y="2025748"/>
            <a:ext cx="6032047" cy="3012107"/>
          </a:xfrm>
          <a:prstGeom prst="rect">
            <a:avLst/>
          </a:prstGeom>
          <a:noFill/>
        </p:spPr>
        <p:txBody>
          <a:bodyPr wrap="square" rtlCol="0">
            <a:spAutoFit/>
          </a:bodyPr>
          <a:lstStyle/>
          <a:p>
            <a:pPr algn="just">
              <a:lnSpc>
                <a:spcPct val="150000"/>
              </a:lnSpc>
            </a:pPr>
            <a:r>
              <a:rPr lang="en-US" sz="1600" dirty="0">
                <a:latin typeface="Poppins Medium" panose="00000600000000000000" pitchFamily="2" charset="0"/>
                <a:cs typeface="Poppins Medium" panose="00000600000000000000" pitchFamily="2" charset="0"/>
              </a:rPr>
              <a:t>EATABLES is a dynamic and user-friendly platform that provides a convenient way for food lovers to discover new dining options. With features like location-based restaurant </a:t>
            </a:r>
            <a:r>
              <a:rPr lang="en-US" sz="1600" dirty="0" err="1">
                <a:latin typeface="Poppins Medium" panose="00000600000000000000" pitchFamily="2" charset="0"/>
                <a:cs typeface="Poppins Medium" panose="00000600000000000000" pitchFamily="2" charset="0"/>
              </a:rPr>
              <a:t>recomendation</a:t>
            </a:r>
            <a:r>
              <a:rPr lang="en-US" sz="1600" dirty="0">
                <a:latin typeface="Poppins Medium" panose="00000600000000000000" pitchFamily="2" charset="0"/>
                <a:cs typeface="Poppins Medium" panose="00000600000000000000" pitchFamily="2" charset="0"/>
              </a:rPr>
              <a:t>, user reviews, personalized favorites lists, vlog uploads, and filtered search results, By creating a community-driven approach, EATABLES fosters engagement and encourages users to share their dining experiences and recommendations with others.</a:t>
            </a:r>
            <a:endParaRPr lang="en-IN" sz="1600" dirty="0">
              <a:latin typeface="Poppins Medium" panose="00000600000000000000" pitchFamily="2" charset="0"/>
              <a:cs typeface="Poppins Medium" panose="00000600000000000000" pitchFamily="2" charset="0"/>
            </a:endParaRPr>
          </a:p>
        </p:txBody>
      </p:sp>
      <p:sp>
        <p:nvSpPr>
          <p:cNvPr id="10" name="TextBox 9">
            <a:extLst>
              <a:ext uri="{FF2B5EF4-FFF2-40B4-BE49-F238E27FC236}">
                <a16:creationId xmlns:a16="http://schemas.microsoft.com/office/drawing/2014/main" id="{A48A13DC-5040-4F33-9608-6D396E96AAE3}"/>
              </a:ext>
            </a:extLst>
          </p:cNvPr>
          <p:cNvSpPr txBox="1"/>
          <p:nvPr/>
        </p:nvSpPr>
        <p:spPr>
          <a:xfrm>
            <a:off x="5764011" y="558262"/>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KEY FEATURES</a:t>
            </a:r>
          </a:p>
        </p:txBody>
      </p:sp>
      <p:sp>
        <p:nvSpPr>
          <p:cNvPr id="11" name="TextBox 10">
            <a:extLst>
              <a:ext uri="{FF2B5EF4-FFF2-40B4-BE49-F238E27FC236}">
                <a16:creationId xmlns:a16="http://schemas.microsoft.com/office/drawing/2014/main" id="{5FD722A6-0C81-4FE0-8030-05CD00353DFE}"/>
              </a:ext>
            </a:extLst>
          </p:cNvPr>
          <p:cNvSpPr txBox="1"/>
          <p:nvPr/>
        </p:nvSpPr>
        <p:spPr>
          <a:xfrm>
            <a:off x="6148351" y="1287084"/>
            <a:ext cx="5680791" cy="44894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User reviews and ratings for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Detailed restaurant information, including contact details and address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Personalized favorites list for easy reference</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"Drops" feature for users to upload and share food vlog videos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Restaurant submission feature for users to suggest new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Admin panel for managing restaurant information and review user submitted suggestions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Mobile-friendly platform for easy access on-the-go</a:t>
            </a:r>
            <a:endParaRPr lang="en-IN" sz="1600" dirty="0">
              <a:latin typeface="Poppins Medium" panose="00000600000000000000" pitchFamily="2" charset="0"/>
              <a:cs typeface="Poppins Medium" panose="00000600000000000000" pitchFamily="2" charset="0"/>
            </a:endParaRPr>
          </a:p>
        </p:txBody>
      </p:sp>
      <p:pic>
        <p:nvPicPr>
          <p:cNvPr id="8" name="Picture 7">
            <a:extLst>
              <a:ext uri="{FF2B5EF4-FFF2-40B4-BE49-F238E27FC236}">
                <a16:creationId xmlns:a16="http://schemas.microsoft.com/office/drawing/2014/main" id="{FC22FF1D-1D30-45C1-A18D-C6B91ACFF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02" y="1481830"/>
            <a:ext cx="5164099" cy="4489433"/>
          </a:xfrm>
          <a:prstGeom prst="rect">
            <a:avLst/>
          </a:prstGeom>
        </p:spPr>
      </p:pic>
      <p:pic>
        <p:nvPicPr>
          <p:cNvPr id="16" name="Picture 15">
            <a:extLst>
              <a:ext uri="{FF2B5EF4-FFF2-40B4-BE49-F238E27FC236}">
                <a16:creationId xmlns:a16="http://schemas.microsoft.com/office/drawing/2014/main" id="{F6DE9DC1-3CAC-4DDB-8F27-586F5E1FEA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733" y="912205"/>
            <a:ext cx="6348997" cy="6348997"/>
          </a:xfrm>
          <a:prstGeom prst="rect">
            <a:avLst/>
          </a:prstGeom>
        </p:spPr>
      </p:pic>
    </p:spTree>
    <p:extLst>
      <p:ext uri="{BB962C8B-B14F-4D97-AF65-F5344CB8AC3E}">
        <p14:creationId xmlns:p14="http://schemas.microsoft.com/office/powerpoint/2010/main" val="326490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2E8892-12E6-4AF8-9C5C-A661EBBF45EE}"/>
              </a:ext>
            </a:extLst>
          </p:cNvPr>
          <p:cNvSpPr/>
          <p:nvPr/>
        </p:nvSpPr>
        <p:spPr>
          <a:xfrm>
            <a:off x="0" y="0"/>
            <a:ext cx="12192000" cy="6858000"/>
          </a:xfrm>
          <a:prstGeom prst="rect">
            <a:avLst/>
          </a:prstGeom>
          <a:solidFill>
            <a:srgbClr val="0156ED"/>
          </a:solidFill>
          <a:ln>
            <a:no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60848EA-B8C1-49FF-A271-E2258A67EFE3}"/>
              </a:ext>
            </a:extLst>
          </p:cNvPr>
          <p:cNvSpPr txBox="1"/>
          <p:nvPr/>
        </p:nvSpPr>
        <p:spPr>
          <a:xfrm>
            <a:off x="0" y="-2"/>
            <a:ext cx="2011680" cy="646331"/>
          </a:xfrm>
          <a:prstGeom prst="rect">
            <a:avLst/>
          </a:prstGeom>
          <a:noFill/>
          <a:effectLst>
            <a:outerShdw blurRad="50800" dist="76200" dir="4080000" algn="t" rotWithShape="0">
              <a:prstClr val="black">
                <a:alpha val="40000"/>
              </a:prstClr>
            </a:outerShdw>
          </a:effectLst>
        </p:spPr>
        <p:txBody>
          <a:bodyPr wrap="square" rtlCol="0">
            <a:spAutoFit/>
          </a:bodyPr>
          <a:lstStyle/>
          <a:p>
            <a:pPr algn="ctr"/>
            <a:r>
              <a:rPr lang="en-US" sz="3600" dirty="0">
                <a:solidFill>
                  <a:schemeClr val="bg1"/>
                </a:solidFill>
                <a:latin typeface="Coolvetica Rg" panose="020B0603030602020004" pitchFamily="34" charset="0"/>
              </a:rPr>
              <a:t>eat</a:t>
            </a:r>
            <a:r>
              <a:rPr lang="en-US" sz="3600" dirty="0">
                <a:solidFill>
                  <a:srgbClr val="FFFF00"/>
                </a:solidFill>
                <a:latin typeface="Coolvetica Rg" panose="020B0603030602020004" pitchFamily="34" charset="0"/>
              </a:rPr>
              <a:t>ables</a:t>
            </a:r>
          </a:p>
        </p:txBody>
      </p:sp>
      <p:pic>
        <p:nvPicPr>
          <p:cNvPr id="13" name="Picture 12">
            <a:extLst>
              <a:ext uri="{FF2B5EF4-FFF2-40B4-BE49-F238E27FC236}">
                <a16:creationId xmlns:a16="http://schemas.microsoft.com/office/drawing/2014/main" id="{40211F06-06ED-4267-9C4B-9F398F365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39815">
            <a:off x="2654354" y="-704426"/>
            <a:ext cx="10877346" cy="7962051"/>
          </a:xfrm>
          <a:prstGeom prst="rect">
            <a:avLst/>
          </a:prstGeom>
        </p:spPr>
      </p:pic>
      <p:sp>
        <p:nvSpPr>
          <p:cNvPr id="10" name="TextBox 9">
            <a:extLst>
              <a:ext uri="{FF2B5EF4-FFF2-40B4-BE49-F238E27FC236}">
                <a16:creationId xmlns:a16="http://schemas.microsoft.com/office/drawing/2014/main" id="{A48A13DC-5040-4F33-9608-6D396E96AAE3}"/>
              </a:ext>
            </a:extLst>
          </p:cNvPr>
          <p:cNvSpPr txBox="1"/>
          <p:nvPr/>
        </p:nvSpPr>
        <p:spPr>
          <a:xfrm>
            <a:off x="5646024" y="-1376450"/>
            <a:ext cx="427703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KEY FEATURES</a:t>
            </a:r>
          </a:p>
        </p:txBody>
      </p:sp>
      <p:sp>
        <p:nvSpPr>
          <p:cNvPr id="11" name="TextBox 10">
            <a:extLst>
              <a:ext uri="{FF2B5EF4-FFF2-40B4-BE49-F238E27FC236}">
                <a16:creationId xmlns:a16="http://schemas.microsoft.com/office/drawing/2014/main" id="{5FD722A6-0C81-4FE0-8030-05CD00353DFE}"/>
              </a:ext>
            </a:extLst>
          </p:cNvPr>
          <p:cNvSpPr txBox="1"/>
          <p:nvPr/>
        </p:nvSpPr>
        <p:spPr>
          <a:xfrm>
            <a:off x="14023989" y="1511325"/>
            <a:ext cx="5680791" cy="44894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User reviews and ratings for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Detailed restaurant information, including contact details and address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Personalized favorites list for easy reference</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"Drops" feature for users to upload and share food vlog videos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Restaurant submission feature for users to suggest new restaurants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Admin panel for managing restaurant information and review user submitted suggestions</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Mobile-friendly platform for easy access on-the-go</a:t>
            </a:r>
            <a:endParaRPr lang="en-IN" sz="1600" dirty="0">
              <a:latin typeface="Poppins Medium" panose="00000600000000000000" pitchFamily="2" charset="0"/>
              <a:cs typeface="Poppins Medium" panose="00000600000000000000" pitchFamily="2" charset="0"/>
            </a:endParaRPr>
          </a:p>
        </p:txBody>
      </p:sp>
      <p:pic>
        <p:nvPicPr>
          <p:cNvPr id="8" name="Picture 7">
            <a:extLst>
              <a:ext uri="{FF2B5EF4-FFF2-40B4-BE49-F238E27FC236}">
                <a16:creationId xmlns:a16="http://schemas.microsoft.com/office/drawing/2014/main" id="{FC22FF1D-1D30-45C1-A18D-C6B91ACFF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004" y="1511326"/>
            <a:ext cx="5164099" cy="4489433"/>
          </a:xfrm>
          <a:prstGeom prst="rect">
            <a:avLst/>
          </a:prstGeom>
        </p:spPr>
      </p:pic>
      <p:pic>
        <p:nvPicPr>
          <p:cNvPr id="4" name="Picture 3">
            <a:extLst>
              <a:ext uri="{FF2B5EF4-FFF2-40B4-BE49-F238E27FC236}">
                <a16:creationId xmlns:a16="http://schemas.microsoft.com/office/drawing/2014/main" id="{0DD3A8FA-FD78-4942-9AD2-986BADDD5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997" y="800723"/>
            <a:ext cx="6348997" cy="6348997"/>
          </a:xfrm>
          <a:prstGeom prst="rect">
            <a:avLst/>
          </a:prstGeom>
        </p:spPr>
      </p:pic>
      <p:sp>
        <p:nvSpPr>
          <p:cNvPr id="16" name="TextBox 15">
            <a:extLst>
              <a:ext uri="{FF2B5EF4-FFF2-40B4-BE49-F238E27FC236}">
                <a16:creationId xmlns:a16="http://schemas.microsoft.com/office/drawing/2014/main" id="{55D15141-18E9-4C79-8DE0-E6387D798761}"/>
              </a:ext>
            </a:extLst>
          </p:cNvPr>
          <p:cNvSpPr txBox="1"/>
          <p:nvPr/>
        </p:nvSpPr>
        <p:spPr>
          <a:xfrm>
            <a:off x="5646024" y="292386"/>
            <a:ext cx="5154462" cy="707886"/>
          </a:xfrm>
          <a:prstGeom prst="rect">
            <a:avLst/>
          </a:prstGeom>
          <a:noFill/>
        </p:spPr>
        <p:txBody>
          <a:bodyPr wrap="square" rtlCol="0">
            <a:spAutoFit/>
          </a:bodyPr>
          <a:lstStyle/>
          <a:p>
            <a:r>
              <a:rPr lang="en-IN" sz="4000" dirty="0">
                <a:latin typeface="Poppins Black" panose="00000A00000000000000" pitchFamily="2" charset="0"/>
                <a:cs typeface="Poppins Black" panose="00000A00000000000000" pitchFamily="2" charset="0"/>
              </a:rPr>
              <a:t>Technology Used</a:t>
            </a:r>
          </a:p>
        </p:txBody>
      </p:sp>
      <p:sp>
        <p:nvSpPr>
          <p:cNvPr id="17" name="TextBox 16">
            <a:extLst>
              <a:ext uri="{FF2B5EF4-FFF2-40B4-BE49-F238E27FC236}">
                <a16:creationId xmlns:a16="http://schemas.microsoft.com/office/drawing/2014/main" id="{65B7AD3C-7073-4CBC-883D-C2B61531977B}"/>
              </a:ext>
            </a:extLst>
          </p:cNvPr>
          <p:cNvSpPr txBox="1"/>
          <p:nvPr/>
        </p:nvSpPr>
        <p:spPr>
          <a:xfrm>
            <a:off x="6096001" y="1283881"/>
            <a:ext cx="5588000" cy="301210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Our platform is built using HTML, JavaScript, and Tailwind CSS for the frontend, and PHP and MySQL for the backend. This powerful combination of technologies ensures that our platform is user-friendly, responsive, and efficient.</a:t>
            </a:r>
          </a:p>
          <a:p>
            <a:pPr marL="285750" indent="-285750" algn="just">
              <a:lnSpc>
                <a:spcPct val="150000"/>
              </a:lnSpc>
              <a:buFont typeface="Arial" panose="020B0604020202020204" pitchFamily="34" charset="0"/>
              <a:buChar char="•"/>
            </a:pPr>
            <a:r>
              <a:rPr lang="en-US" sz="1600" dirty="0">
                <a:latin typeface="Poppins Medium" panose="00000600000000000000" pitchFamily="2" charset="0"/>
                <a:cs typeface="Poppins Medium" panose="00000600000000000000" pitchFamily="2" charset="0"/>
              </a:rPr>
              <a:t>We integrated the Geolocation API to retrieve the user's location and provide location-based recommendations.</a:t>
            </a:r>
            <a:endParaRPr lang="en-IN" sz="1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952715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565</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Bahnschrift SemiBold Condensed</vt:lpstr>
      <vt:lpstr>Calibri</vt:lpstr>
      <vt:lpstr>Calibri Light</vt:lpstr>
      <vt:lpstr>Coolvetica Rg</vt:lpstr>
      <vt:lpstr>Poppins Black</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Kv</dc:creator>
  <cp:lastModifiedBy>Ashwin Kv</cp:lastModifiedBy>
  <cp:revision>5</cp:revision>
  <dcterms:created xsi:type="dcterms:W3CDTF">2023-05-10T15:37:17Z</dcterms:created>
  <dcterms:modified xsi:type="dcterms:W3CDTF">2023-05-10T18:40:18Z</dcterms:modified>
</cp:coreProperties>
</file>