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12"/>
  </p:notesMasterIdLst>
  <p:sldIdLst>
    <p:sldId id="256" r:id="rId2"/>
    <p:sldId id="257" r:id="rId3"/>
    <p:sldId id="258" r:id="rId4"/>
    <p:sldId id="259" r:id="rId5"/>
    <p:sldId id="260" r:id="rId6"/>
    <p:sldId id="263" r:id="rId7"/>
    <p:sldId id="262" r:id="rId8"/>
    <p:sldId id="261"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4BB4DE-E187-48D3-9715-E630C04F5DB9}" type="datetimeFigureOut">
              <a:rPr lang="en-IN" smtClean="0"/>
              <a:t>09-05-2021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88C67-189D-4B25-BF7F-875DE8F7221B}" type="slidenum">
              <a:rPr lang="en-IN" smtClean="0"/>
              <a:t>‹#›</a:t>
            </a:fld>
            <a:endParaRPr lang="en-IN"/>
          </a:p>
        </p:txBody>
      </p:sp>
    </p:spTree>
    <p:extLst>
      <p:ext uri="{BB962C8B-B14F-4D97-AF65-F5344CB8AC3E}">
        <p14:creationId xmlns:p14="http://schemas.microsoft.com/office/powerpoint/2010/main" val="2680735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728765-813C-4D6D-A2C0-9989E592EA22}" type="datetime1">
              <a:rPr lang="en-IN" smtClean="0"/>
              <a:t>09-05-2021</a:t>
            </a:fld>
            <a:endParaRPr lang="en-IN"/>
          </a:p>
        </p:txBody>
      </p:sp>
      <p:sp>
        <p:nvSpPr>
          <p:cNvPr id="5" name="Footer Placeholder 4"/>
          <p:cNvSpPr>
            <a:spLocks noGrp="1"/>
          </p:cNvSpPr>
          <p:nvPr>
            <p:ph type="ftr" sz="quarter" idx="11"/>
          </p:nvPr>
        </p:nvSpPr>
        <p:spPr/>
        <p:txBody>
          <a:bodyPr/>
          <a:lstStyle/>
          <a:p>
            <a:r>
              <a:rPr lang="en-IN"/>
              <a:t>Darshan.DS 7907545523 darshandsiad@gmail.com</a:t>
            </a:r>
          </a:p>
        </p:txBody>
      </p:sp>
      <p:sp>
        <p:nvSpPr>
          <p:cNvPr id="6" name="Slide Number Placeholder 5"/>
          <p:cNvSpPr>
            <a:spLocks noGrp="1"/>
          </p:cNvSpPr>
          <p:nvPr>
            <p:ph type="sldNum" sz="quarter" idx="12"/>
          </p:nvPr>
        </p:nvSpPr>
        <p:spPr/>
        <p:txBody>
          <a:bodyPr/>
          <a:lstStyle/>
          <a:p>
            <a:fld id="{3784677A-A42D-4436-B153-EDC564F8711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671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5837E-0AAF-4342-BCC5-06E33CC05226}" type="datetime1">
              <a:rPr lang="en-IN" smtClean="0"/>
              <a:t>09-05-2021</a:t>
            </a:fld>
            <a:endParaRPr lang="en-IN"/>
          </a:p>
        </p:txBody>
      </p:sp>
      <p:sp>
        <p:nvSpPr>
          <p:cNvPr id="5" name="Footer Placeholder 4"/>
          <p:cNvSpPr>
            <a:spLocks noGrp="1"/>
          </p:cNvSpPr>
          <p:nvPr>
            <p:ph type="ftr" sz="quarter" idx="11"/>
          </p:nvPr>
        </p:nvSpPr>
        <p:spPr/>
        <p:txBody>
          <a:bodyPr/>
          <a:lstStyle/>
          <a:p>
            <a:r>
              <a:rPr lang="en-IN"/>
              <a:t>Darshan.DS 7907545523 darshandsiad@gmail.com</a:t>
            </a:r>
          </a:p>
        </p:txBody>
      </p:sp>
      <p:sp>
        <p:nvSpPr>
          <p:cNvPr id="6" name="Slide Number Placeholder 5"/>
          <p:cNvSpPr>
            <a:spLocks noGrp="1"/>
          </p:cNvSpPr>
          <p:nvPr>
            <p:ph type="sldNum" sz="quarter" idx="12"/>
          </p:nvPr>
        </p:nvSpPr>
        <p:spPr/>
        <p:txBody>
          <a:bodyPr/>
          <a:lstStyle/>
          <a:p>
            <a:fld id="{3784677A-A42D-4436-B153-EDC564F8711B}" type="slidenum">
              <a:rPr lang="en-IN" smtClean="0"/>
              <a:t>‹#›</a:t>
            </a:fld>
            <a:endParaRPr lang="en-IN"/>
          </a:p>
        </p:txBody>
      </p:sp>
    </p:spTree>
    <p:extLst>
      <p:ext uri="{BB962C8B-B14F-4D97-AF65-F5344CB8AC3E}">
        <p14:creationId xmlns:p14="http://schemas.microsoft.com/office/powerpoint/2010/main" val="161906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A795A4-6EDD-4C8A-A7BD-882E9FABF760}" type="datetime1">
              <a:rPr lang="en-IN" smtClean="0"/>
              <a:t>09-05-2021</a:t>
            </a:fld>
            <a:endParaRPr lang="en-IN"/>
          </a:p>
        </p:txBody>
      </p:sp>
      <p:sp>
        <p:nvSpPr>
          <p:cNvPr id="5" name="Footer Placeholder 4"/>
          <p:cNvSpPr>
            <a:spLocks noGrp="1"/>
          </p:cNvSpPr>
          <p:nvPr>
            <p:ph type="ftr" sz="quarter" idx="11"/>
          </p:nvPr>
        </p:nvSpPr>
        <p:spPr/>
        <p:txBody>
          <a:bodyPr/>
          <a:lstStyle/>
          <a:p>
            <a:r>
              <a:rPr lang="en-IN"/>
              <a:t>Darshan.DS 7907545523 darshandsiad@gmail.com</a:t>
            </a:r>
          </a:p>
        </p:txBody>
      </p:sp>
      <p:sp>
        <p:nvSpPr>
          <p:cNvPr id="6" name="Slide Number Placeholder 5"/>
          <p:cNvSpPr>
            <a:spLocks noGrp="1"/>
          </p:cNvSpPr>
          <p:nvPr>
            <p:ph type="sldNum" sz="quarter" idx="12"/>
          </p:nvPr>
        </p:nvSpPr>
        <p:spPr/>
        <p:txBody>
          <a:bodyPr/>
          <a:lstStyle/>
          <a:p>
            <a:fld id="{3784677A-A42D-4436-B153-EDC564F8711B}" type="slidenum">
              <a:rPr lang="en-IN" smtClean="0"/>
              <a:t>‹#›</a:t>
            </a:fld>
            <a:endParaRPr lang="en-IN"/>
          </a:p>
        </p:txBody>
      </p:sp>
    </p:spTree>
    <p:extLst>
      <p:ext uri="{BB962C8B-B14F-4D97-AF65-F5344CB8AC3E}">
        <p14:creationId xmlns:p14="http://schemas.microsoft.com/office/powerpoint/2010/main" val="1524061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E6D17C-9385-4DD3-9CCD-54885D658FFC}" type="datetime1">
              <a:rPr lang="en-IN" smtClean="0"/>
              <a:t>09-05-2021</a:t>
            </a:fld>
            <a:endParaRPr lang="en-IN"/>
          </a:p>
        </p:txBody>
      </p:sp>
      <p:sp>
        <p:nvSpPr>
          <p:cNvPr id="5" name="Footer Placeholder 4"/>
          <p:cNvSpPr>
            <a:spLocks noGrp="1"/>
          </p:cNvSpPr>
          <p:nvPr>
            <p:ph type="ftr" sz="quarter" idx="11"/>
          </p:nvPr>
        </p:nvSpPr>
        <p:spPr/>
        <p:txBody>
          <a:bodyPr/>
          <a:lstStyle/>
          <a:p>
            <a:r>
              <a:rPr lang="en-IN"/>
              <a:t>Darshan.DS 7907545523 darshandsiad@gmail.com</a:t>
            </a:r>
          </a:p>
        </p:txBody>
      </p:sp>
      <p:sp>
        <p:nvSpPr>
          <p:cNvPr id="6" name="Slide Number Placeholder 5"/>
          <p:cNvSpPr>
            <a:spLocks noGrp="1"/>
          </p:cNvSpPr>
          <p:nvPr>
            <p:ph type="sldNum" sz="quarter" idx="12"/>
          </p:nvPr>
        </p:nvSpPr>
        <p:spPr/>
        <p:txBody>
          <a:bodyPr/>
          <a:lstStyle/>
          <a:p>
            <a:fld id="{3784677A-A42D-4436-B153-EDC564F8711B}" type="slidenum">
              <a:rPr lang="en-IN" smtClean="0"/>
              <a:t>‹#›</a:t>
            </a:fld>
            <a:endParaRPr lang="en-IN"/>
          </a:p>
        </p:txBody>
      </p:sp>
    </p:spTree>
    <p:extLst>
      <p:ext uri="{BB962C8B-B14F-4D97-AF65-F5344CB8AC3E}">
        <p14:creationId xmlns:p14="http://schemas.microsoft.com/office/powerpoint/2010/main" val="3213040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812D25-E64E-4CC8-A352-3942FE213FD5}" type="datetime1">
              <a:rPr lang="en-IN" smtClean="0"/>
              <a:t>09-05-2021</a:t>
            </a:fld>
            <a:endParaRPr lang="en-IN"/>
          </a:p>
        </p:txBody>
      </p:sp>
      <p:sp>
        <p:nvSpPr>
          <p:cNvPr id="5" name="Footer Placeholder 4"/>
          <p:cNvSpPr>
            <a:spLocks noGrp="1"/>
          </p:cNvSpPr>
          <p:nvPr>
            <p:ph type="ftr" sz="quarter" idx="11"/>
          </p:nvPr>
        </p:nvSpPr>
        <p:spPr/>
        <p:txBody>
          <a:bodyPr/>
          <a:lstStyle/>
          <a:p>
            <a:r>
              <a:rPr lang="en-IN"/>
              <a:t>Darshan.DS 7907545523 darshandsiad@gmail.com</a:t>
            </a:r>
          </a:p>
        </p:txBody>
      </p:sp>
      <p:sp>
        <p:nvSpPr>
          <p:cNvPr id="6" name="Slide Number Placeholder 5"/>
          <p:cNvSpPr>
            <a:spLocks noGrp="1"/>
          </p:cNvSpPr>
          <p:nvPr>
            <p:ph type="sldNum" sz="quarter" idx="12"/>
          </p:nvPr>
        </p:nvSpPr>
        <p:spPr/>
        <p:txBody>
          <a:bodyPr/>
          <a:lstStyle/>
          <a:p>
            <a:fld id="{3784677A-A42D-4436-B153-EDC564F8711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2428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F71FA4-E9E2-496D-88F2-4F077CA50FA5}" type="datetime1">
              <a:rPr lang="en-IN" smtClean="0"/>
              <a:t>09-05-2021</a:t>
            </a:fld>
            <a:endParaRPr lang="en-IN"/>
          </a:p>
        </p:txBody>
      </p:sp>
      <p:sp>
        <p:nvSpPr>
          <p:cNvPr id="6" name="Footer Placeholder 5"/>
          <p:cNvSpPr>
            <a:spLocks noGrp="1"/>
          </p:cNvSpPr>
          <p:nvPr>
            <p:ph type="ftr" sz="quarter" idx="11"/>
          </p:nvPr>
        </p:nvSpPr>
        <p:spPr/>
        <p:txBody>
          <a:bodyPr/>
          <a:lstStyle/>
          <a:p>
            <a:r>
              <a:rPr lang="en-IN"/>
              <a:t>Darshan.DS 7907545523 darshandsiad@gmail.com</a:t>
            </a:r>
          </a:p>
        </p:txBody>
      </p:sp>
      <p:sp>
        <p:nvSpPr>
          <p:cNvPr id="7" name="Slide Number Placeholder 6"/>
          <p:cNvSpPr>
            <a:spLocks noGrp="1"/>
          </p:cNvSpPr>
          <p:nvPr>
            <p:ph type="sldNum" sz="quarter" idx="12"/>
          </p:nvPr>
        </p:nvSpPr>
        <p:spPr/>
        <p:txBody>
          <a:bodyPr/>
          <a:lstStyle/>
          <a:p>
            <a:fld id="{3784677A-A42D-4436-B153-EDC564F8711B}" type="slidenum">
              <a:rPr lang="en-IN" smtClean="0"/>
              <a:t>‹#›</a:t>
            </a:fld>
            <a:endParaRPr lang="en-IN"/>
          </a:p>
        </p:txBody>
      </p:sp>
    </p:spTree>
    <p:extLst>
      <p:ext uri="{BB962C8B-B14F-4D97-AF65-F5344CB8AC3E}">
        <p14:creationId xmlns:p14="http://schemas.microsoft.com/office/powerpoint/2010/main" val="4244052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F492B5-4CDC-4667-9A32-6684719FAB04}" type="datetime1">
              <a:rPr lang="en-IN" smtClean="0"/>
              <a:t>09-05-2021</a:t>
            </a:fld>
            <a:endParaRPr lang="en-IN"/>
          </a:p>
        </p:txBody>
      </p:sp>
      <p:sp>
        <p:nvSpPr>
          <p:cNvPr id="8" name="Footer Placeholder 7"/>
          <p:cNvSpPr>
            <a:spLocks noGrp="1"/>
          </p:cNvSpPr>
          <p:nvPr>
            <p:ph type="ftr" sz="quarter" idx="11"/>
          </p:nvPr>
        </p:nvSpPr>
        <p:spPr/>
        <p:txBody>
          <a:bodyPr/>
          <a:lstStyle/>
          <a:p>
            <a:r>
              <a:rPr lang="en-IN"/>
              <a:t>Darshan.DS 7907545523 darshandsiad@gmail.com</a:t>
            </a:r>
          </a:p>
        </p:txBody>
      </p:sp>
      <p:sp>
        <p:nvSpPr>
          <p:cNvPr id="9" name="Slide Number Placeholder 8"/>
          <p:cNvSpPr>
            <a:spLocks noGrp="1"/>
          </p:cNvSpPr>
          <p:nvPr>
            <p:ph type="sldNum" sz="quarter" idx="12"/>
          </p:nvPr>
        </p:nvSpPr>
        <p:spPr/>
        <p:txBody>
          <a:bodyPr/>
          <a:lstStyle/>
          <a:p>
            <a:fld id="{3784677A-A42D-4436-B153-EDC564F8711B}" type="slidenum">
              <a:rPr lang="en-IN" smtClean="0"/>
              <a:t>‹#›</a:t>
            </a:fld>
            <a:endParaRPr lang="en-IN"/>
          </a:p>
        </p:txBody>
      </p:sp>
    </p:spTree>
    <p:extLst>
      <p:ext uri="{BB962C8B-B14F-4D97-AF65-F5344CB8AC3E}">
        <p14:creationId xmlns:p14="http://schemas.microsoft.com/office/powerpoint/2010/main" val="696544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81FACB-10B3-4F29-80E3-11A35DCB1577}" type="datetime1">
              <a:rPr lang="en-IN" smtClean="0"/>
              <a:t>09-05-2021</a:t>
            </a:fld>
            <a:endParaRPr lang="en-IN"/>
          </a:p>
        </p:txBody>
      </p:sp>
      <p:sp>
        <p:nvSpPr>
          <p:cNvPr id="4" name="Footer Placeholder 3"/>
          <p:cNvSpPr>
            <a:spLocks noGrp="1"/>
          </p:cNvSpPr>
          <p:nvPr>
            <p:ph type="ftr" sz="quarter" idx="11"/>
          </p:nvPr>
        </p:nvSpPr>
        <p:spPr/>
        <p:txBody>
          <a:bodyPr/>
          <a:lstStyle/>
          <a:p>
            <a:r>
              <a:rPr lang="en-IN"/>
              <a:t>Darshan.DS 7907545523 darshandsiad@gmail.com</a:t>
            </a:r>
          </a:p>
        </p:txBody>
      </p:sp>
      <p:sp>
        <p:nvSpPr>
          <p:cNvPr id="5" name="Slide Number Placeholder 4"/>
          <p:cNvSpPr>
            <a:spLocks noGrp="1"/>
          </p:cNvSpPr>
          <p:nvPr>
            <p:ph type="sldNum" sz="quarter" idx="12"/>
          </p:nvPr>
        </p:nvSpPr>
        <p:spPr/>
        <p:txBody>
          <a:bodyPr/>
          <a:lstStyle/>
          <a:p>
            <a:fld id="{3784677A-A42D-4436-B153-EDC564F8711B}" type="slidenum">
              <a:rPr lang="en-IN" smtClean="0"/>
              <a:t>‹#›</a:t>
            </a:fld>
            <a:endParaRPr lang="en-IN"/>
          </a:p>
        </p:txBody>
      </p:sp>
    </p:spTree>
    <p:extLst>
      <p:ext uri="{BB962C8B-B14F-4D97-AF65-F5344CB8AC3E}">
        <p14:creationId xmlns:p14="http://schemas.microsoft.com/office/powerpoint/2010/main" val="2230551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2F76883-4A23-469A-A576-47E837B7C2D8}" type="datetime1">
              <a:rPr lang="en-IN" smtClean="0"/>
              <a:t>09-05-2021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Darshan.DS 7907545523 darshandsiad@gmail.com</a:t>
            </a:r>
          </a:p>
        </p:txBody>
      </p:sp>
      <p:sp>
        <p:nvSpPr>
          <p:cNvPr id="9" name="Slide Number Placeholder 8"/>
          <p:cNvSpPr>
            <a:spLocks noGrp="1"/>
          </p:cNvSpPr>
          <p:nvPr>
            <p:ph type="sldNum" sz="quarter" idx="12"/>
          </p:nvPr>
        </p:nvSpPr>
        <p:spPr/>
        <p:txBody>
          <a:bodyPr/>
          <a:lstStyle/>
          <a:p>
            <a:fld id="{3784677A-A42D-4436-B153-EDC564F8711B}" type="slidenum">
              <a:rPr lang="en-IN" smtClean="0"/>
              <a:t>‹#›</a:t>
            </a:fld>
            <a:endParaRPr lang="en-IN"/>
          </a:p>
        </p:txBody>
      </p:sp>
    </p:spTree>
    <p:extLst>
      <p:ext uri="{BB962C8B-B14F-4D97-AF65-F5344CB8AC3E}">
        <p14:creationId xmlns:p14="http://schemas.microsoft.com/office/powerpoint/2010/main" val="2078696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020C2AB-1945-46ED-90F5-E41FC5D7AF17}" type="datetime1">
              <a:rPr lang="en-IN" smtClean="0"/>
              <a:t>09-05-2021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Darshan.DS 7907545523 darshandsiad@gmail.com</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784677A-A42D-4436-B153-EDC564F8711B}" type="slidenum">
              <a:rPr lang="en-IN" smtClean="0"/>
              <a:t>‹#›</a:t>
            </a:fld>
            <a:endParaRPr lang="en-IN"/>
          </a:p>
        </p:txBody>
      </p:sp>
    </p:spTree>
    <p:extLst>
      <p:ext uri="{BB962C8B-B14F-4D97-AF65-F5344CB8AC3E}">
        <p14:creationId xmlns:p14="http://schemas.microsoft.com/office/powerpoint/2010/main" val="2004083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8BB227-7F67-44C6-BAE8-8142FF69A7B1}" type="datetime1">
              <a:rPr lang="en-IN" smtClean="0"/>
              <a:t>09-05-2021</a:t>
            </a:fld>
            <a:endParaRPr lang="en-IN"/>
          </a:p>
        </p:txBody>
      </p:sp>
      <p:sp>
        <p:nvSpPr>
          <p:cNvPr id="6" name="Footer Placeholder 5"/>
          <p:cNvSpPr>
            <a:spLocks noGrp="1"/>
          </p:cNvSpPr>
          <p:nvPr>
            <p:ph type="ftr" sz="quarter" idx="11"/>
          </p:nvPr>
        </p:nvSpPr>
        <p:spPr/>
        <p:txBody>
          <a:bodyPr/>
          <a:lstStyle/>
          <a:p>
            <a:r>
              <a:rPr lang="en-IN"/>
              <a:t>Darshan.DS 7907545523 darshandsiad@gmail.com</a:t>
            </a:r>
          </a:p>
        </p:txBody>
      </p:sp>
      <p:sp>
        <p:nvSpPr>
          <p:cNvPr id="7" name="Slide Number Placeholder 6"/>
          <p:cNvSpPr>
            <a:spLocks noGrp="1"/>
          </p:cNvSpPr>
          <p:nvPr>
            <p:ph type="sldNum" sz="quarter" idx="12"/>
          </p:nvPr>
        </p:nvSpPr>
        <p:spPr/>
        <p:txBody>
          <a:bodyPr/>
          <a:lstStyle/>
          <a:p>
            <a:fld id="{3784677A-A42D-4436-B153-EDC564F8711B}" type="slidenum">
              <a:rPr lang="en-IN" smtClean="0"/>
              <a:t>‹#›</a:t>
            </a:fld>
            <a:endParaRPr lang="en-IN"/>
          </a:p>
        </p:txBody>
      </p:sp>
    </p:spTree>
    <p:extLst>
      <p:ext uri="{BB962C8B-B14F-4D97-AF65-F5344CB8AC3E}">
        <p14:creationId xmlns:p14="http://schemas.microsoft.com/office/powerpoint/2010/main" val="319817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45FA26A-689E-4494-B8E5-BB9F6FA88011}" type="datetime1">
              <a:rPr lang="en-IN" smtClean="0"/>
              <a:t>09-05-2021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Darshan.DS 7907545523 darshandsiad@gmail.com</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784677A-A42D-4436-B153-EDC564F8711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911439"/>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1B806-3DAA-41D3-8A38-D2B2385CEDCF}"/>
              </a:ext>
            </a:extLst>
          </p:cNvPr>
          <p:cNvSpPr>
            <a:spLocks noGrp="1"/>
          </p:cNvSpPr>
          <p:nvPr>
            <p:ph type="ctrTitle"/>
          </p:nvPr>
        </p:nvSpPr>
        <p:spPr>
          <a:xfrm>
            <a:off x="1097280" y="1157540"/>
            <a:ext cx="10058400" cy="2271460"/>
          </a:xfrm>
        </p:spPr>
        <p:txBody>
          <a:bodyPr>
            <a:normAutofit/>
          </a:bodyPr>
          <a:lstStyle/>
          <a:p>
            <a:r>
              <a:rPr lang="en-US" b="1" dirty="0">
                <a:effectLst>
                  <a:outerShdw blurRad="38100" dist="38100" dir="2700000" algn="tl">
                    <a:srgbClr val="000000">
                      <a:alpha val="43137"/>
                    </a:srgbClr>
                  </a:outerShdw>
                </a:effectLst>
              </a:rPr>
              <a:t>CAMPUS RECRUITMENT PROJECT</a:t>
            </a:r>
            <a:endParaRPr lang="en-IN"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67CCBD9F-08CE-48B3-B93B-052F6729E235}"/>
              </a:ext>
            </a:extLst>
          </p:cNvPr>
          <p:cNvSpPr>
            <a:spLocks noGrp="1"/>
          </p:cNvSpPr>
          <p:nvPr>
            <p:ph type="subTitle" idx="1"/>
          </p:nvPr>
        </p:nvSpPr>
        <p:spPr/>
        <p:txBody>
          <a:bodyPr>
            <a:normAutofit/>
          </a:bodyPr>
          <a:lstStyle/>
          <a:p>
            <a:r>
              <a:rPr lang="en-US" sz="3200" b="1" u="sng" dirty="0"/>
              <a:t>By Darshan d s</a:t>
            </a:r>
            <a:endParaRPr lang="en-IN" sz="3200" b="1" u="sng" dirty="0"/>
          </a:p>
        </p:txBody>
      </p:sp>
      <p:sp>
        <p:nvSpPr>
          <p:cNvPr id="4" name="Slide Number Placeholder 3">
            <a:extLst>
              <a:ext uri="{FF2B5EF4-FFF2-40B4-BE49-F238E27FC236}">
                <a16:creationId xmlns:a16="http://schemas.microsoft.com/office/drawing/2014/main" id="{587A1E41-A46F-45F9-B2DD-5249D5C374AB}"/>
              </a:ext>
            </a:extLst>
          </p:cNvPr>
          <p:cNvSpPr>
            <a:spLocks noGrp="1"/>
          </p:cNvSpPr>
          <p:nvPr>
            <p:ph type="sldNum" sz="quarter" idx="12"/>
          </p:nvPr>
        </p:nvSpPr>
        <p:spPr/>
        <p:txBody>
          <a:bodyPr/>
          <a:lstStyle/>
          <a:p>
            <a:fld id="{3784677A-A42D-4436-B153-EDC564F8711B}" type="slidenum">
              <a:rPr lang="en-IN" smtClean="0"/>
              <a:t>1</a:t>
            </a:fld>
            <a:endParaRPr lang="en-IN"/>
          </a:p>
        </p:txBody>
      </p:sp>
      <p:sp>
        <p:nvSpPr>
          <p:cNvPr id="5" name="Footer Placeholder 4">
            <a:extLst>
              <a:ext uri="{FF2B5EF4-FFF2-40B4-BE49-F238E27FC236}">
                <a16:creationId xmlns:a16="http://schemas.microsoft.com/office/drawing/2014/main" id="{F53D8EE6-6D9E-486C-92A1-0B1A83011091}"/>
              </a:ext>
            </a:extLst>
          </p:cNvPr>
          <p:cNvSpPr>
            <a:spLocks noGrp="1"/>
          </p:cNvSpPr>
          <p:nvPr>
            <p:ph type="ftr" sz="quarter" idx="11"/>
          </p:nvPr>
        </p:nvSpPr>
        <p:spPr>
          <a:xfrm>
            <a:off x="3684598" y="6459785"/>
            <a:ext cx="4822804" cy="365125"/>
          </a:xfrm>
        </p:spPr>
        <p:txBody>
          <a:bodyPr/>
          <a:lstStyle/>
          <a:p>
            <a:r>
              <a:rPr lang="en-IN" sz="1400" cap="none" dirty="0"/>
              <a:t>Darshan.DS 7907545523 darshandsiad@gmail.com</a:t>
            </a:r>
          </a:p>
        </p:txBody>
      </p:sp>
    </p:spTree>
    <p:extLst>
      <p:ext uri="{BB962C8B-B14F-4D97-AF65-F5344CB8AC3E}">
        <p14:creationId xmlns:p14="http://schemas.microsoft.com/office/powerpoint/2010/main" val="2847528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BD5C413-2CCC-4058-A25E-FB76D048CC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90748618-C6E7-45BB-B946-97154DBAAEF5}"/>
              </a:ext>
            </a:extLst>
          </p:cNvPr>
          <p:cNvSpPr>
            <a:spLocks noGrp="1"/>
          </p:cNvSpPr>
          <p:nvPr>
            <p:ph type="title"/>
          </p:nvPr>
        </p:nvSpPr>
        <p:spPr>
          <a:xfrm>
            <a:off x="713904" y="1313659"/>
            <a:ext cx="10113264" cy="1295900"/>
          </a:xfrm>
        </p:spPr>
        <p:txBody>
          <a:bodyPr/>
          <a:lstStyle/>
          <a:p>
            <a:pPr algn="ctr"/>
            <a:r>
              <a:rPr lang="en-US" sz="5400" b="1" u="sng" dirty="0">
                <a:latin typeface="Baskerville Old Face" panose="02020602080505020303" pitchFamily="18" charset="0"/>
              </a:rPr>
              <a:t>THANK YOU</a:t>
            </a:r>
            <a:endParaRPr lang="en-IN" sz="5400" b="1" u="sng" dirty="0">
              <a:latin typeface="Baskerville Old Face" panose="02020602080505020303" pitchFamily="18" charset="0"/>
            </a:endParaRPr>
          </a:p>
        </p:txBody>
      </p:sp>
      <p:sp>
        <p:nvSpPr>
          <p:cNvPr id="9" name="TextBox 8">
            <a:extLst>
              <a:ext uri="{FF2B5EF4-FFF2-40B4-BE49-F238E27FC236}">
                <a16:creationId xmlns:a16="http://schemas.microsoft.com/office/drawing/2014/main" id="{D57747C9-A5AE-497B-8020-1995CA48A5F7}"/>
              </a:ext>
            </a:extLst>
          </p:cNvPr>
          <p:cNvSpPr txBox="1"/>
          <p:nvPr/>
        </p:nvSpPr>
        <p:spPr>
          <a:xfrm>
            <a:off x="7811146" y="4726983"/>
            <a:ext cx="3347634" cy="584775"/>
          </a:xfrm>
          <a:prstGeom prst="rect">
            <a:avLst/>
          </a:prstGeom>
          <a:noFill/>
        </p:spPr>
        <p:txBody>
          <a:bodyPr wrap="square" rtlCol="0">
            <a:spAutoFit/>
          </a:bodyPr>
          <a:lstStyle/>
          <a:p>
            <a:r>
              <a:rPr lang="en-US" sz="3200" b="1" dirty="0">
                <a:solidFill>
                  <a:schemeClr val="bg1"/>
                </a:solidFill>
              </a:rPr>
              <a:t>BY DARSHAN D S</a:t>
            </a:r>
            <a:endParaRPr lang="en-IN" sz="3200" b="1" dirty="0">
              <a:solidFill>
                <a:schemeClr val="bg1"/>
              </a:solidFill>
            </a:endParaRPr>
          </a:p>
        </p:txBody>
      </p:sp>
      <p:sp>
        <p:nvSpPr>
          <p:cNvPr id="10" name="Slide Number Placeholder 9">
            <a:extLst>
              <a:ext uri="{FF2B5EF4-FFF2-40B4-BE49-F238E27FC236}">
                <a16:creationId xmlns:a16="http://schemas.microsoft.com/office/drawing/2014/main" id="{4D6F980E-2B2E-411F-A612-FC7EEB92037A}"/>
              </a:ext>
            </a:extLst>
          </p:cNvPr>
          <p:cNvSpPr>
            <a:spLocks noGrp="1"/>
          </p:cNvSpPr>
          <p:nvPr>
            <p:ph type="sldNum" sz="quarter" idx="12"/>
          </p:nvPr>
        </p:nvSpPr>
        <p:spPr/>
        <p:txBody>
          <a:bodyPr/>
          <a:lstStyle/>
          <a:p>
            <a:fld id="{3784677A-A42D-4436-B153-EDC564F8711B}" type="slidenum">
              <a:rPr lang="en-IN" smtClean="0"/>
              <a:t>10</a:t>
            </a:fld>
            <a:endParaRPr lang="en-IN"/>
          </a:p>
        </p:txBody>
      </p:sp>
      <p:sp>
        <p:nvSpPr>
          <p:cNvPr id="11" name="Footer Placeholder 10">
            <a:extLst>
              <a:ext uri="{FF2B5EF4-FFF2-40B4-BE49-F238E27FC236}">
                <a16:creationId xmlns:a16="http://schemas.microsoft.com/office/drawing/2014/main" id="{36233FE8-8737-4C40-8EA2-DA7BAA7DCAC8}"/>
              </a:ext>
            </a:extLst>
          </p:cNvPr>
          <p:cNvSpPr>
            <a:spLocks noGrp="1"/>
          </p:cNvSpPr>
          <p:nvPr>
            <p:ph type="ftr" sz="quarter" idx="11"/>
          </p:nvPr>
        </p:nvSpPr>
        <p:spPr/>
        <p:txBody>
          <a:bodyPr/>
          <a:lstStyle/>
          <a:p>
            <a:r>
              <a:rPr lang="en-IN" dirty="0"/>
              <a:t>Darshan.DS 7907545523 darshandsiad@gmail.com</a:t>
            </a:r>
          </a:p>
        </p:txBody>
      </p:sp>
    </p:spTree>
    <p:extLst>
      <p:ext uri="{BB962C8B-B14F-4D97-AF65-F5344CB8AC3E}">
        <p14:creationId xmlns:p14="http://schemas.microsoft.com/office/powerpoint/2010/main" val="1779501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D5FB4-2DF5-4379-9069-9EF1CDADE32F}"/>
              </a:ext>
            </a:extLst>
          </p:cNvPr>
          <p:cNvSpPr>
            <a:spLocks noGrp="1"/>
          </p:cNvSpPr>
          <p:nvPr>
            <p:ph type="title"/>
          </p:nvPr>
        </p:nvSpPr>
        <p:spPr/>
        <p:txBody>
          <a:bodyPr/>
          <a:lstStyle/>
          <a:p>
            <a:r>
              <a:rPr lang="en-US" dirty="0"/>
              <a:t>What is this project about?</a:t>
            </a:r>
            <a:endParaRPr lang="en-IN" dirty="0"/>
          </a:p>
        </p:txBody>
      </p:sp>
      <p:sp>
        <p:nvSpPr>
          <p:cNvPr id="3" name="Content Placeholder 2">
            <a:extLst>
              <a:ext uri="{FF2B5EF4-FFF2-40B4-BE49-F238E27FC236}">
                <a16:creationId xmlns:a16="http://schemas.microsoft.com/office/drawing/2014/main" id="{70A86C89-C8E0-435D-9157-78DA28C49CC4}"/>
              </a:ext>
            </a:extLst>
          </p:cNvPr>
          <p:cNvSpPr>
            <a:spLocks noGrp="1"/>
          </p:cNvSpPr>
          <p:nvPr>
            <p:ph idx="1"/>
          </p:nvPr>
        </p:nvSpPr>
        <p:spPr/>
        <p:txBody>
          <a:bodyPr>
            <a:normAutofit/>
          </a:bodyPr>
          <a:lstStyle/>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There are so many factors affect the placements of a student for a job.</a:t>
            </a: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 In this project I am trying to understand some of those factors which recruiters consider important. </a:t>
            </a: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I have also created a machine learning algorithm which classifies the students who have a high chance of getting placed from those who won’t.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9E686C3-1B76-4BD4-AA55-F1C86D41B26D}"/>
              </a:ext>
            </a:extLst>
          </p:cNvPr>
          <p:cNvSpPr>
            <a:spLocks noGrp="1"/>
          </p:cNvSpPr>
          <p:nvPr>
            <p:ph type="sldNum" sz="quarter" idx="12"/>
          </p:nvPr>
        </p:nvSpPr>
        <p:spPr/>
        <p:txBody>
          <a:bodyPr/>
          <a:lstStyle/>
          <a:p>
            <a:fld id="{3784677A-A42D-4436-B153-EDC564F8711B}" type="slidenum">
              <a:rPr lang="en-IN" smtClean="0"/>
              <a:t>2</a:t>
            </a:fld>
            <a:endParaRPr lang="en-IN"/>
          </a:p>
        </p:txBody>
      </p:sp>
      <p:sp>
        <p:nvSpPr>
          <p:cNvPr id="5" name="Footer Placeholder 4">
            <a:extLst>
              <a:ext uri="{FF2B5EF4-FFF2-40B4-BE49-F238E27FC236}">
                <a16:creationId xmlns:a16="http://schemas.microsoft.com/office/drawing/2014/main" id="{DC88CD92-7BD2-4D75-AEA0-53F3CC8F9346}"/>
              </a:ext>
            </a:extLst>
          </p:cNvPr>
          <p:cNvSpPr>
            <a:spLocks noGrp="1"/>
          </p:cNvSpPr>
          <p:nvPr>
            <p:ph type="ftr" sz="quarter" idx="11"/>
          </p:nvPr>
        </p:nvSpPr>
        <p:spPr/>
        <p:txBody>
          <a:bodyPr/>
          <a:lstStyle/>
          <a:p>
            <a:r>
              <a:rPr lang="en-IN"/>
              <a:t>Darshan.DS 7907545523 darshandsiad@gmail.com</a:t>
            </a:r>
          </a:p>
        </p:txBody>
      </p:sp>
    </p:spTree>
    <p:extLst>
      <p:ext uri="{BB962C8B-B14F-4D97-AF65-F5344CB8AC3E}">
        <p14:creationId xmlns:p14="http://schemas.microsoft.com/office/powerpoint/2010/main" val="1636860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76B3B-9F95-4099-998F-0CFC4F6765FA}"/>
              </a:ext>
            </a:extLst>
          </p:cNvPr>
          <p:cNvSpPr>
            <a:spLocks noGrp="1"/>
          </p:cNvSpPr>
          <p:nvPr>
            <p:ph type="title"/>
          </p:nvPr>
        </p:nvSpPr>
        <p:spPr/>
        <p:txBody>
          <a:bodyPr/>
          <a:lstStyle/>
          <a:p>
            <a:r>
              <a:rPr lang="en-US" dirty="0"/>
              <a:t>The Data set explained</a:t>
            </a:r>
            <a:endParaRPr lang="en-IN" dirty="0"/>
          </a:p>
        </p:txBody>
      </p:sp>
      <p:sp>
        <p:nvSpPr>
          <p:cNvPr id="3" name="Content Placeholder 2">
            <a:extLst>
              <a:ext uri="{FF2B5EF4-FFF2-40B4-BE49-F238E27FC236}">
                <a16:creationId xmlns:a16="http://schemas.microsoft.com/office/drawing/2014/main" id="{7F9A64B3-2419-4709-8310-36AB54C1B3E6}"/>
              </a:ext>
            </a:extLst>
          </p:cNvPr>
          <p:cNvSpPr>
            <a:spLocks noGrp="1"/>
          </p:cNvSpPr>
          <p:nvPr>
            <p:ph idx="1"/>
          </p:nvPr>
        </p:nvSpPr>
        <p:spPr/>
        <p:txBody>
          <a:bodyPr>
            <a:normAutofit fontScale="92500"/>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The data set consists of Placement details of students in XYZ campus. It includes secondary and higher secondary percentage and specialization. </a:t>
            </a:r>
          </a:p>
          <a:p>
            <a:r>
              <a:rPr lang="en-US" sz="2800" dirty="0">
                <a:effectLst/>
                <a:latin typeface="Calibri" panose="020F0502020204030204" pitchFamily="34" charset="0"/>
                <a:ea typeface="Calibri" panose="020F0502020204030204" pitchFamily="34" charset="0"/>
                <a:cs typeface="Times New Roman" panose="02020603050405020304" pitchFamily="18" charset="0"/>
              </a:rPr>
              <a:t>It also includes degree percentage, degree specialization, MBA percentage, MBA specialization, work experience if any and the salary offered to those who got placed.</a:t>
            </a:r>
          </a:p>
          <a:p>
            <a:r>
              <a:rPr lang="en-US" sz="2800" dirty="0">
                <a:effectLst/>
                <a:latin typeface="Calibri" panose="020F0502020204030204" pitchFamily="34" charset="0"/>
                <a:ea typeface="Calibri" panose="020F0502020204030204" pitchFamily="34" charset="0"/>
                <a:cs typeface="Times New Roman" panose="02020603050405020304" pitchFamily="18" charset="0"/>
              </a:rPr>
              <a:t> The target variable is status, which contains two classes – ‘Placed’ and ‘Not Placed’.</a:t>
            </a:r>
          </a:p>
          <a:p>
            <a:r>
              <a:rPr lang="en-US" sz="2800" dirty="0">
                <a:effectLst/>
                <a:latin typeface="Calibri" panose="020F0502020204030204" pitchFamily="34" charset="0"/>
                <a:ea typeface="Calibri" panose="020F0502020204030204" pitchFamily="34" charset="0"/>
                <a:cs typeface="Times New Roman" panose="02020603050405020304" pitchFamily="18" charset="0"/>
              </a:rPr>
              <a:t>The Data set contains 13 variables with 7 categorical (all of nominal level) and 6 continuous. The data size is small with only 215 entries. </a:t>
            </a:r>
            <a:endParaRPr lang="en-IN" sz="3200" dirty="0"/>
          </a:p>
        </p:txBody>
      </p:sp>
      <p:sp>
        <p:nvSpPr>
          <p:cNvPr id="4" name="Slide Number Placeholder 3">
            <a:extLst>
              <a:ext uri="{FF2B5EF4-FFF2-40B4-BE49-F238E27FC236}">
                <a16:creationId xmlns:a16="http://schemas.microsoft.com/office/drawing/2014/main" id="{E00D14C2-AC89-4914-B7BE-C80FB4FC3D5F}"/>
              </a:ext>
            </a:extLst>
          </p:cNvPr>
          <p:cNvSpPr>
            <a:spLocks noGrp="1"/>
          </p:cNvSpPr>
          <p:nvPr>
            <p:ph type="sldNum" sz="quarter" idx="12"/>
          </p:nvPr>
        </p:nvSpPr>
        <p:spPr/>
        <p:txBody>
          <a:bodyPr/>
          <a:lstStyle/>
          <a:p>
            <a:fld id="{3784677A-A42D-4436-B153-EDC564F8711B}" type="slidenum">
              <a:rPr lang="en-IN" smtClean="0"/>
              <a:t>3</a:t>
            </a:fld>
            <a:endParaRPr lang="en-IN"/>
          </a:p>
        </p:txBody>
      </p:sp>
      <p:sp>
        <p:nvSpPr>
          <p:cNvPr id="5" name="Footer Placeholder 4">
            <a:extLst>
              <a:ext uri="{FF2B5EF4-FFF2-40B4-BE49-F238E27FC236}">
                <a16:creationId xmlns:a16="http://schemas.microsoft.com/office/drawing/2014/main" id="{8C91538C-720E-4202-8268-70A2AF1E342A}"/>
              </a:ext>
            </a:extLst>
          </p:cNvPr>
          <p:cNvSpPr>
            <a:spLocks noGrp="1"/>
          </p:cNvSpPr>
          <p:nvPr>
            <p:ph type="ftr" sz="quarter" idx="11"/>
          </p:nvPr>
        </p:nvSpPr>
        <p:spPr/>
        <p:txBody>
          <a:bodyPr/>
          <a:lstStyle/>
          <a:p>
            <a:r>
              <a:rPr lang="en-IN"/>
              <a:t>Darshan.DS 7907545523 darshandsiad@gmail.com</a:t>
            </a:r>
          </a:p>
        </p:txBody>
      </p:sp>
    </p:spTree>
    <p:extLst>
      <p:ext uri="{BB962C8B-B14F-4D97-AF65-F5344CB8AC3E}">
        <p14:creationId xmlns:p14="http://schemas.microsoft.com/office/powerpoint/2010/main" val="40576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3384-B29D-4971-9C1E-6E3A4450A89C}"/>
              </a:ext>
            </a:extLst>
          </p:cNvPr>
          <p:cNvSpPr>
            <a:spLocks noGrp="1"/>
          </p:cNvSpPr>
          <p:nvPr>
            <p:ph type="title"/>
          </p:nvPr>
        </p:nvSpPr>
        <p:spPr/>
        <p:txBody>
          <a:bodyPr/>
          <a:lstStyle/>
          <a:p>
            <a:r>
              <a:rPr lang="en-US" dirty="0"/>
              <a:t>What can we infer from the exploration of the data?</a:t>
            </a:r>
            <a:endParaRPr lang="en-IN" dirty="0"/>
          </a:p>
        </p:txBody>
      </p:sp>
      <p:sp>
        <p:nvSpPr>
          <p:cNvPr id="3" name="Content Placeholder 2">
            <a:extLst>
              <a:ext uri="{FF2B5EF4-FFF2-40B4-BE49-F238E27FC236}">
                <a16:creationId xmlns:a16="http://schemas.microsoft.com/office/drawing/2014/main" id="{00562887-3A7D-4F98-AAA6-8246B060E742}"/>
              </a:ext>
            </a:extLst>
          </p:cNvPr>
          <p:cNvSpPr>
            <a:spLocks noGrp="1"/>
          </p:cNvSpPr>
          <p:nvPr>
            <p:ph idx="1"/>
          </p:nvPr>
        </p:nvSpPr>
        <p:spPr>
          <a:xfrm>
            <a:off x="1180725" y="2815375"/>
            <a:ext cx="9830550" cy="1227250"/>
          </a:xfrm>
        </p:spPr>
        <p:txBody>
          <a:bodyPr>
            <a:normAutofit/>
          </a:bodyPr>
          <a:lstStyle/>
          <a:p>
            <a:r>
              <a:rPr lang="en-US" sz="4000" dirty="0"/>
              <a:t>In the exploration process, I tried to answer a few questions:</a:t>
            </a:r>
          </a:p>
        </p:txBody>
      </p:sp>
      <p:sp>
        <p:nvSpPr>
          <p:cNvPr id="6" name="Slide Number Placeholder 5">
            <a:extLst>
              <a:ext uri="{FF2B5EF4-FFF2-40B4-BE49-F238E27FC236}">
                <a16:creationId xmlns:a16="http://schemas.microsoft.com/office/drawing/2014/main" id="{A4F9E04F-62BC-45EB-9053-0C8295589BBB}"/>
              </a:ext>
            </a:extLst>
          </p:cNvPr>
          <p:cNvSpPr>
            <a:spLocks noGrp="1"/>
          </p:cNvSpPr>
          <p:nvPr>
            <p:ph type="sldNum" sz="quarter" idx="12"/>
          </p:nvPr>
        </p:nvSpPr>
        <p:spPr/>
        <p:txBody>
          <a:bodyPr/>
          <a:lstStyle/>
          <a:p>
            <a:fld id="{3784677A-A42D-4436-B153-EDC564F8711B}" type="slidenum">
              <a:rPr lang="en-IN" smtClean="0"/>
              <a:t>4</a:t>
            </a:fld>
            <a:endParaRPr lang="en-IN"/>
          </a:p>
        </p:txBody>
      </p:sp>
      <p:sp>
        <p:nvSpPr>
          <p:cNvPr id="7" name="Footer Placeholder 6">
            <a:extLst>
              <a:ext uri="{FF2B5EF4-FFF2-40B4-BE49-F238E27FC236}">
                <a16:creationId xmlns:a16="http://schemas.microsoft.com/office/drawing/2014/main" id="{505CD3E9-B26C-4DAD-A25F-971DDF4F4668}"/>
              </a:ext>
            </a:extLst>
          </p:cNvPr>
          <p:cNvSpPr>
            <a:spLocks noGrp="1"/>
          </p:cNvSpPr>
          <p:nvPr>
            <p:ph type="ftr" sz="quarter" idx="11"/>
          </p:nvPr>
        </p:nvSpPr>
        <p:spPr/>
        <p:txBody>
          <a:bodyPr/>
          <a:lstStyle/>
          <a:p>
            <a:r>
              <a:rPr lang="en-IN"/>
              <a:t>Darshan.DS 7907545523 darshandsiad@gmail.com</a:t>
            </a:r>
          </a:p>
        </p:txBody>
      </p:sp>
    </p:spTree>
    <p:extLst>
      <p:ext uri="{BB962C8B-B14F-4D97-AF65-F5344CB8AC3E}">
        <p14:creationId xmlns:p14="http://schemas.microsoft.com/office/powerpoint/2010/main" val="317568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DF9C-CD34-4206-B2E5-2CB0B9471F17}"/>
              </a:ext>
            </a:extLst>
          </p:cNvPr>
          <p:cNvSpPr>
            <a:spLocks noGrp="1"/>
          </p:cNvSpPr>
          <p:nvPr>
            <p:ph type="title"/>
          </p:nvPr>
        </p:nvSpPr>
        <p:spPr>
          <a:xfrm>
            <a:off x="457200" y="552796"/>
            <a:ext cx="3200400" cy="2286000"/>
          </a:xfrm>
        </p:spPr>
        <p:txBody>
          <a:bodyPr>
            <a:noAutofit/>
          </a:bodyPr>
          <a:lstStyle/>
          <a:p>
            <a:pPr marL="457200" indent="-457200">
              <a:buFont typeface="Wingdings" panose="05000000000000000000" pitchFamily="2" charset="2"/>
              <a:buChar char="q"/>
            </a:pPr>
            <a:r>
              <a:rPr lang="en-US" sz="2800" b="1" u="sng" dirty="0"/>
              <a:t>Does the 10</a:t>
            </a:r>
            <a:r>
              <a:rPr lang="en-US" sz="2800" b="1" u="sng" baseline="30000" dirty="0"/>
              <a:t>th</a:t>
            </a:r>
            <a:r>
              <a:rPr lang="en-US" sz="2800" b="1" u="sng" dirty="0"/>
              <a:t>  12</a:t>
            </a:r>
            <a:r>
              <a:rPr lang="en-US" sz="2800" b="1" u="sng" baseline="30000" dirty="0"/>
              <a:t>th</a:t>
            </a:r>
            <a:r>
              <a:rPr lang="en-US" sz="2800" b="1" u="sng" dirty="0"/>
              <a:t> and degree marks determine the chances of a student getting placed?</a:t>
            </a:r>
            <a:br>
              <a:rPr lang="en-IN" sz="2800" b="1" u="sng" dirty="0"/>
            </a:br>
            <a:endParaRPr lang="en-IN" sz="2800" b="1" u="sng" dirty="0"/>
          </a:p>
        </p:txBody>
      </p:sp>
      <p:sp>
        <p:nvSpPr>
          <p:cNvPr id="4" name="Text Placeholder 3">
            <a:extLst>
              <a:ext uri="{FF2B5EF4-FFF2-40B4-BE49-F238E27FC236}">
                <a16:creationId xmlns:a16="http://schemas.microsoft.com/office/drawing/2014/main" id="{31EE5B54-82D6-434D-AB6C-28634295A3F8}"/>
              </a:ext>
            </a:extLst>
          </p:cNvPr>
          <p:cNvSpPr>
            <a:spLocks noGrp="1"/>
          </p:cNvSpPr>
          <p:nvPr>
            <p:ph type="body" sz="half" idx="2"/>
          </p:nvPr>
        </p:nvSpPr>
        <p:spPr>
          <a:xfrm>
            <a:off x="457199" y="2503357"/>
            <a:ext cx="3440243" cy="4184879"/>
          </a:xfrm>
        </p:spPr>
        <p:txBody>
          <a:bodyPr>
            <a:normAutofit fontScale="92500" lnSpcReduction="20000"/>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Figure shows the pair plot of 10</a:t>
            </a:r>
            <a:r>
              <a:rPr lang="en-US" sz="1800" baseline="30000" dirty="0">
                <a:effectLst/>
                <a:latin typeface="Calibri" panose="020F0502020204030204" pitchFamily="34" charset="0"/>
                <a:ea typeface="Calibri" panose="020F0502020204030204" pitchFamily="34" charset="0"/>
                <a:cs typeface="Calibri" panose="020F0502020204030204" pitchFamily="34" charset="0"/>
              </a:rPr>
              <a:t>th</a:t>
            </a:r>
            <a:r>
              <a:rPr lang="en-US" sz="1800" dirty="0">
                <a:effectLst/>
                <a:latin typeface="Calibri" panose="020F0502020204030204" pitchFamily="34" charset="0"/>
                <a:ea typeface="Calibri" panose="020F0502020204030204" pitchFamily="34" charset="0"/>
                <a:cs typeface="Calibri" panose="020F0502020204030204" pitchFamily="34" charset="0"/>
              </a:rPr>
              <a:t>, 12</a:t>
            </a:r>
            <a:r>
              <a:rPr lang="en-US" sz="1800" baseline="30000" dirty="0">
                <a:effectLst/>
                <a:latin typeface="Calibri" panose="020F0502020204030204" pitchFamily="34" charset="0"/>
                <a:ea typeface="Calibri" panose="020F0502020204030204" pitchFamily="34" charset="0"/>
                <a:cs typeface="Calibri" panose="020F0502020204030204" pitchFamily="34" charset="0"/>
              </a:rPr>
              <a:t>th</a:t>
            </a:r>
            <a:r>
              <a:rPr lang="en-US" sz="1800" dirty="0">
                <a:effectLst/>
                <a:latin typeface="Calibri" panose="020F0502020204030204" pitchFamily="34" charset="0"/>
                <a:ea typeface="Calibri" panose="020F0502020204030204" pitchFamily="34" charset="0"/>
                <a:cs typeface="Calibri" panose="020F0502020204030204" pitchFamily="34" charset="0"/>
              </a:rPr>
              <a:t> and degree marks which are categorized by status.</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 The orange dots represent Not Placed and the blue dot represent placement. If the 10</a:t>
            </a:r>
            <a:r>
              <a:rPr lang="en-US" sz="1800" baseline="30000" dirty="0">
                <a:effectLst/>
                <a:latin typeface="Calibri" panose="020F0502020204030204" pitchFamily="34" charset="0"/>
                <a:ea typeface="Calibri" panose="020F0502020204030204" pitchFamily="34" charset="0"/>
                <a:cs typeface="Calibri" panose="020F0502020204030204" pitchFamily="34" charset="0"/>
              </a:rPr>
              <a:t>th</a:t>
            </a:r>
            <a:r>
              <a:rPr lang="en-US" sz="1800" dirty="0">
                <a:effectLst/>
                <a:latin typeface="Calibri" panose="020F0502020204030204" pitchFamily="34" charset="0"/>
                <a:ea typeface="Calibri" panose="020F0502020204030204" pitchFamily="34" charset="0"/>
                <a:cs typeface="Calibri" panose="020F0502020204030204" pitchFamily="34" charset="0"/>
              </a:rPr>
              <a:t>, 12</a:t>
            </a:r>
            <a:r>
              <a:rPr lang="en-US" sz="1800" baseline="30000" dirty="0">
                <a:effectLst/>
                <a:latin typeface="Calibri" panose="020F0502020204030204" pitchFamily="34" charset="0"/>
                <a:ea typeface="Calibri" panose="020F0502020204030204" pitchFamily="34" charset="0"/>
                <a:cs typeface="Calibri" panose="020F0502020204030204" pitchFamily="34" charset="0"/>
              </a:rPr>
              <a:t>th</a:t>
            </a:r>
            <a:r>
              <a:rPr lang="en-US" sz="1800" dirty="0">
                <a:effectLst/>
                <a:latin typeface="Calibri" panose="020F0502020204030204" pitchFamily="34" charset="0"/>
                <a:ea typeface="Calibri" panose="020F0502020204030204" pitchFamily="34" charset="0"/>
                <a:cs typeface="Calibri" panose="020F0502020204030204" pitchFamily="34" charset="0"/>
              </a:rPr>
              <a:t> and degree marks are low, then we can see more orange dots, that means these students were not placed, and those students who performed well in these exams were successful in securing the placements. </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So, the marks scored by a student in 10</a:t>
            </a:r>
            <a:r>
              <a:rPr lang="en-US" sz="1800" baseline="30000" dirty="0">
                <a:effectLst/>
                <a:latin typeface="Calibri" panose="020F0502020204030204" pitchFamily="34" charset="0"/>
                <a:ea typeface="Calibri" panose="020F0502020204030204" pitchFamily="34" charset="0"/>
                <a:cs typeface="Calibri" panose="020F0502020204030204" pitchFamily="34" charset="0"/>
              </a:rPr>
              <a:t>th</a:t>
            </a:r>
            <a:r>
              <a:rPr lang="en-US" sz="1800" dirty="0">
                <a:effectLst/>
                <a:latin typeface="Calibri" panose="020F0502020204030204" pitchFamily="34" charset="0"/>
                <a:ea typeface="Calibri" panose="020F0502020204030204" pitchFamily="34" charset="0"/>
                <a:cs typeface="Calibri" panose="020F0502020204030204" pitchFamily="34" charset="0"/>
              </a:rPr>
              <a:t>, 12</a:t>
            </a:r>
            <a:r>
              <a:rPr lang="en-US" sz="1800" baseline="30000" dirty="0">
                <a:effectLst/>
                <a:latin typeface="Calibri" panose="020F0502020204030204" pitchFamily="34" charset="0"/>
                <a:ea typeface="Calibri" panose="020F0502020204030204" pitchFamily="34" charset="0"/>
                <a:cs typeface="Calibri" panose="020F0502020204030204" pitchFamily="34" charset="0"/>
              </a:rPr>
              <a:t>th</a:t>
            </a:r>
            <a:r>
              <a:rPr lang="en-US" sz="1800" dirty="0">
                <a:effectLst/>
                <a:latin typeface="Calibri" panose="020F0502020204030204" pitchFamily="34" charset="0"/>
                <a:ea typeface="Calibri" panose="020F0502020204030204" pitchFamily="34" charset="0"/>
                <a:cs typeface="Calibri" panose="020F0502020204030204" pitchFamily="34" charset="0"/>
              </a:rPr>
              <a:t> and degree is a significant factor in securing the placements. But we can also see outliers in both the categories.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sz="1600" dirty="0"/>
          </a:p>
        </p:txBody>
      </p:sp>
      <p:pic>
        <p:nvPicPr>
          <p:cNvPr id="9" name="Picture 8">
            <a:extLst>
              <a:ext uri="{FF2B5EF4-FFF2-40B4-BE49-F238E27FC236}">
                <a16:creationId xmlns:a16="http://schemas.microsoft.com/office/drawing/2014/main" id="{E4F23969-EB79-4DEC-B6C0-1EA9B8554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1032" y="169763"/>
            <a:ext cx="7413757" cy="6518473"/>
          </a:xfrm>
          <a:prstGeom prst="rect">
            <a:avLst/>
          </a:prstGeom>
        </p:spPr>
      </p:pic>
      <p:sp>
        <p:nvSpPr>
          <p:cNvPr id="10" name="Slide Number Placeholder 9">
            <a:extLst>
              <a:ext uri="{FF2B5EF4-FFF2-40B4-BE49-F238E27FC236}">
                <a16:creationId xmlns:a16="http://schemas.microsoft.com/office/drawing/2014/main" id="{9500E932-B96B-4F58-AF6B-9286BB684180}"/>
              </a:ext>
            </a:extLst>
          </p:cNvPr>
          <p:cNvSpPr>
            <a:spLocks noGrp="1"/>
          </p:cNvSpPr>
          <p:nvPr>
            <p:ph type="sldNum" sz="quarter" idx="12"/>
          </p:nvPr>
        </p:nvSpPr>
        <p:spPr/>
        <p:txBody>
          <a:bodyPr/>
          <a:lstStyle/>
          <a:p>
            <a:fld id="{3784677A-A42D-4436-B153-EDC564F8711B}" type="slidenum">
              <a:rPr lang="en-IN" smtClean="0"/>
              <a:t>5</a:t>
            </a:fld>
            <a:endParaRPr lang="en-IN"/>
          </a:p>
        </p:txBody>
      </p:sp>
      <p:sp>
        <p:nvSpPr>
          <p:cNvPr id="11" name="Footer Placeholder 10">
            <a:extLst>
              <a:ext uri="{FF2B5EF4-FFF2-40B4-BE49-F238E27FC236}">
                <a16:creationId xmlns:a16="http://schemas.microsoft.com/office/drawing/2014/main" id="{562B417B-9711-4C0B-8E8F-E39C2CC848EB}"/>
              </a:ext>
            </a:extLst>
          </p:cNvPr>
          <p:cNvSpPr>
            <a:spLocks noGrp="1"/>
          </p:cNvSpPr>
          <p:nvPr>
            <p:ph type="ftr" sz="quarter" idx="11"/>
          </p:nvPr>
        </p:nvSpPr>
        <p:spPr/>
        <p:txBody>
          <a:bodyPr/>
          <a:lstStyle/>
          <a:p>
            <a:r>
              <a:rPr lang="en-IN"/>
              <a:t>Darshan.DS 7907545523 darshandsiad@gmail.com</a:t>
            </a:r>
          </a:p>
        </p:txBody>
      </p:sp>
    </p:spTree>
    <p:extLst>
      <p:ext uri="{BB962C8B-B14F-4D97-AF65-F5344CB8AC3E}">
        <p14:creationId xmlns:p14="http://schemas.microsoft.com/office/powerpoint/2010/main" val="3951943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98D7-5D36-4C46-8B25-7CA8052F6A5F}"/>
              </a:ext>
            </a:extLst>
          </p:cNvPr>
          <p:cNvSpPr>
            <a:spLocks noGrp="1"/>
          </p:cNvSpPr>
          <p:nvPr>
            <p:ph type="title"/>
          </p:nvPr>
        </p:nvSpPr>
        <p:spPr/>
        <p:txBody>
          <a:bodyPr>
            <a:noAutofit/>
          </a:bodyPr>
          <a:lstStyle/>
          <a:p>
            <a:pPr marL="571500" indent="-571500">
              <a:buFont typeface="Wingdings" panose="05000000000000000000" pitchFamily="2" charset="2"/>
              <a:buChar char="q"/>
            </a:pPr>
            <a:r>
              <a:rPr lang="en-US" sz="2800" b="1" u="sng" dirty="0"/>
              <a:t>Is there a particular branch in MBA which offers good placement results?</a:t>
            </a:r>
            <a:endParaRPr lang="en-IN" sz="2800" b="1" u="sng" dirty="0"/>
          </a:p>
        </p:txBody>
      </p:sp>
      <p:graphicFrame>
        <p:nvGraphicFramePr>
          <p:cNvPr id="6" name="Content Placeholder 5">
            <a:extLst>
              <a:ext uri="{FF2B5EF4-FFF2-40B4-BE49-F238E27FC236}">
                <a16:creationId xmlns:a16="http://schemas.microsoft.com/office/drawing/2014/main" id="{3F3BD7A3-E6C9-430A-8A5E-D5D5950094C7}"/>
              </a:ext>
            </a:extLst>
          </p:cNvPr>
          <p:cNvGraphicFramePr>
            <a:graphicFrameLocks noGrp="1"/>
          </p:cNvGraphicFramePr>
          <p:nvPr>
            <p:ph idx="1"/>
            <p:extLst>
              <p:ext uri="{D42A27DB-BD31-4B8C-83A1-F6EECF244321}">
                <p14:modId xmlns:p14="http://schemas.microsoft.com/office/powerpoint/2010/main" val="1523463750"/>
              </p:ext>
            </p:extLst>
          </p:nvPr>
        </p:nvGraphicFramePr>
        <p:xfrm>
          <a:off x="4800600" y="731838"/>
          <a:ext cx="6492872" cy="1342709"/>
        </p:xfrm>
        <a:graphic>
          <a:graphicData uri="http://schemas.openxmlformats.org/drawingml/2006/table">
            <a:tbl>
              <a:tblPr firstRow="1" firstCol="1" bandRow="1">
                <a:tableStyleId>{5C22544A-7EE6-4342-B048-85BDC9FD1C3A}</a:tableStyleId>
              </a:tblPr>
              <a:tblGrid>
                <a:gridCol w="1876678">
                  <a:extLst>
                    <a:ext uri="{9D8B030D-6E8A-4147-A177-3AD203B41FA5}">
                      <a16:colId xmlns:a16="http://schemas.microsoft.com/office/drawing/2014/main" val="2667357860"/>
                    </a:ext>
                  </a:extLst>
                </a:gridCol>
                <a:gridCol w="1617825">
                  <a:extLst>
                    <a:ext uri="{9D8B030D-6E8A-4147-A177-3AD203B41FA5}">
                      <a16:colId xmlns:a16="http://schemas.microsoft.com/office/drawing/2014/main" val="3276074407"/>
                    </a:ext>
                  </a:extLst>
                </a:gridCol>
                <a:gridCol w="1617825">
                  <a:extLst>
                    <a:ext uri="{9D8B030D-6E8A-4147-A177-3AD203B41FA5}">
                      <a16:colId xmlns:a16="http://schemas.microsoft.com/office/drawing/2014/main" val="3639265397"/>
                    </a:ext>
                  </a:extLst>
                </a:gridCol>
                <a:gridCol w="1380544">
                  <a:extLst>
                    <a:ext uri="{9D8B030D-6E8A-4147-A177-3AD203B41FA5}">
                      <a16:colId xmlns:a16="http://schemas.microsoft.com/office/drawing/2014/main" val="414722670"/>
                    </a:ext>
                  </a:extLst>
                </a:gridCol>
              </a:tblGrid>
              <a:tr h="0">
                <a:tc>
                  <a:txBody>
                    <a:bodyPr/>
                    <a:lstStyle/>
                    <a:p>
                      <a:pPr algn="l" fontAlgn="t">
                        <a:lnSpc>
                          <a:spcPct val="107000"/>
                        </a:lnSpc>
                        <a:spcBef>
                          <a:spcPts val="0"/>
                        </a:spcBef>
                        <a:spcAft>
                          <a:spcPts val="800"/>
                        </a:spcAft>
                      </a:pPr>
                      <a:r>
                        <a:rPr lang="en-US" sz="1600" u="none" strike="noStrike">
                          <a:effectLst/>
                        </a:rPr>
                        <a:t>Status</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US" sz="1600" u="none" strike="noStrike">
                          <a:effectLst/>
                        </a:rPr>
                        <a:t>Not Placed</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US" sz="1600" u="none" strike="noStrike">
                          <a:effectLst/>
                        </a:rPr>
                        <a:t>Placed</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US" sz="1600" u="none" strike="noStrike">
                          <a:effectLst/>
                        </a:rPr>
                        <a:t>Total</a:t>
                      </a:r>
                      <a:endParaRPr lang="en-US" sz="18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2035932849"/>
                  </a:ext>
                </a:extLst>
              </a:tr>
              <a:tr h="0">
                <a:tc>
                  <a:txBody>
                    <a:bodyPr/>
                    <a:lstStyle/>
                    <a:p>
                      <a:pPr algn="l" fontAlgn="t">
                        <a:lnSpc>
                          <a:spcPct val="107000"/>
                        </a:lnSpc>
                        <a:spcBef>
                          <a:spcPts val="0"/>
                        </a:spcBef>
                        <a:spcAft>
                          <a:spcPts val="800"/>
                        </a:spcAft>
                      </a:pPr>
                      <a:r>
                        <a:rPr lang="en-US" sz="1600" u="none" strike="noStrike">
                          <a:effectLst/>
                        </a:rPr>
                        <a:t>Specialization in MBA</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US" sz="1600" u="none" strike="noStrike">
                          <a:effectLst/>
                        </a:rPr>
                        <a:t> </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US" sz="1600" u="none" strike="noStrike">
                          <a:effectLst/>
                        </a:rPr>
                        <a:t> </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US" sz="1600" u="none" strike="noStrike">
                          <a:effectLst/>
                        </a:rPr>
                        <a:t> </a:t>
                      </a:r>
                      <a:endParaRPr lang="en-US" sz="18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725553276"/>
                  </a:ext>
                </a:extLst>
              </a:tr>
              <a:tr h="0">
                <a:tc>
                  <a:txBody>
                    <a:bodyPr/>
                    <a:lstStyle/>
                    <a:p>
                      <a:pPr algn="l" fontAlgn="t">
                        <a:lnSpc>
                          <a:spcPct val="107000"/>
                        </a:lnSpc>
                        <a:spcBef>
                          <a:spcPts val="0"/>
                        </a:spcBef>
                        <a:spcAft>
                          <a:spcPts val="800"/>
                        </a:spcAft>
                      </a:pPr>
                      <a:r>
                        <a:rPr lang="en-US" sz="1600" u="none" strike="noStrike">
                          <a:effectLst/>
                        </a:rPr>
                        <a:t>Market &amp; Finance</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US" sz="1600" u="none" strike="noStrike">
                          <a:effectLst/>
                        </a:rPr>
                        <a:t>20.83</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US" sz="1600" u="none" strike="noStrike">
                          <a:effectLst/>
                        </a:rPr>
                        <a:t>79.17</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US" sz="1600" u="none" strike="noStrike">
                          <a:effectLst/>
                        </a:rPr>
                        <a:t>100</a:t>
                      </a:r>
                      <a:endParaRPr lang="en-US" sz="18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2078315140"/>
                  </a:ext>
                </a:extLst>
              </a:tr>
              <a:tr h="0">
                <a:tc>
                  <a:txBody>
                    <a:bodyPr/>
                    <a:lstStyle/>
                    <a:p>
                      <a:pPr algn="l" fontAlgn="t">
                        <a:lnSpc>
                          <a:spcPct val="107000"/>
                        </a:lnSpc>
                        <a:spcBef>
                          <a:spcPts val="0"/>
                        </a:spcBef>
                        <a:spcAft>
                          <a:spcPts val="800"/>
                        </a:spcAft>
                      </a:pPr>
                      <a:r>
                        <a:rPr lang="en-US" sz="1600" u="none" strike="noStrike">
                          <a:effectLst/>
                        </a:rPr>
                        <a:t>Market &amp; HR</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US" sz="1600" u="none" strike="noStrike">
                          <a:effectLst/>
                        </a:rPr>
                        <a:t>44.21</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US" sz="1600" u="none" strike="noStrike">
                          <a:effectLst/>
                        </a:rPr>
                        <a:t>55.79</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US" sz="1600" u="none" strike="noStrike">
                          <a:effectLst/>
                        </a:rPr>
                        <a:t>100</a:t>
                      </a:r>
                      <a:endParaRPr lang="en-US" sz="18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555954393"/>
                  </a:ext>
                </a:extLst>
              </a:tr>
            </a:tbl>
          </a:graphicData>
        </a:graphic>
      </p:graphicFrame>
      <p:sp>
        <p:nvSpPr>
          <p:cNvPr id="4" name="Text Placeholder 3">
            <a:extLst>
              <a:ext uri="{FF2B5EF4-FFF2-40B4-BE49-F238E27FC236}">
                <a16:creationId xmlns:a16="http://schemas.microsoft.com/office/drawing/2014/main" id="{DD47ECEA-A4A9-4243-BB31-050816D9CD9D}"/>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If the specialization is Marketing and Finance, then the student has a 79.17% chance of getting placed.</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W</a:t>
            </a:r>
            <a:r>
              <a:rPr lang="en-US" sz="2000" dirty="0">
                <a:effectLst/>
                <a:latin typeface="Calibri" panose="020F0502020204030204" pitchFamily="34" charset="0"/>
                <a:ea typeface="Calibri" panose="020F0502020204030204" pitchFamily="34" charset="0"/>
                <a:cs typeface="Calibri" panose="020F0502020204030204" pitchFamily="34" charset="0"/>
              </a:rPr>
              <a:t>hereas there is only 55.79% chance for students who specialized in Marketing and HR.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sz="1600" dirty="0"/>
          </a:p>
        </p:txBody>
      </p:sp>
      <p:pic>
        <p:nvPicPr>
          <p:cNvPr id="5" name="Picture 4">
            <a:extLst>
              <a:ext uri="{FF2B5EF4-FFF2-40B4-BE49-F238E27FC236}">
                <a16:creationId xmlns:a16="http://schemas.microsoft.com/office/drawing/2014/main" id="{F53B4C01-1D2F-4FA0-AA4A-DE3D0F145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6633" y="2618963"/>
            <a:ext cx="3607858" cy="3686239"/>
          </a:xfrm>
          <a:prstGeom prst="rect">
            <a:avLst/>
          </a:prstGeom>
        </p:spPr>
      </p:pic>
      <p:pic>
        <p:nvPicPr>
          <p:cNvPr id="8" name="Picture 7">
            <a:extLst>
              <a:ext uri="{FF2B5EF4-FFF2-40B4-BE49-F238E27FC236}">
                <a16:creationId xmlns:a16="http://schemas.microsoft.com/office/drawing/2014/main" id="{B49B79B5-9F8D-4103-B5C1-B9B250417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2309" y="2880358"/>
            <a:ext cx="4638674" cy="3424845"/>
          </a:xfrm>
          <a:prstGeom prst="rect">
            <a:avLst/>
          </a:prstGeom>
        </p:spPr>
      </p:pic>
      <p:sp>
        <p:nvSpPr>
          <p:cNvPr id="9" name="Slide Number Placeholder 8">
            <a:extLst>
              <a:ext uri="{FF2B5EF4-FFF2-40B4-BE49-F238E27FC236}">
                <a16:creationId xmlns:a16="http://schemas.microsoft.com/office/drawing/2014/main" id="{EE841CE7-8D97-48C0-8D05-C09E6A5C7DEF}"/>
              </a:ext>
            </a:extLst>
          </p:cNvPr>
          <p:cNvSpPr>
            <a:spLocks noGrp="1"/>
          </p:cNvSpPr>
          <p:nvPr>
            <p:ph type="sldNum" sz="quarter" idx="12"/>
          </p:nvPr>
        </p:nvSpPr>
        <p:spPr/>
        <p:txBody>
          <a:bodyPr/>
          <a:lstStyle/>
          <a:p>
            <a:fld id="{3784677A-A42D-4436-B153-EDC564F8711B}" type="slidenum">
              <a:rPr lang="en-IN" smtClean="0"/>
              <a:t>6</a:t>
            </a:fld>
            <a:endParaRPr lang="en-IN"/>
          </a:p>
        </p:txBody>
      </p:sp>
      <p:sp>
        <p:nvSpPr>
          <p:cNvPr id="10" name="Footer Placeholder 9">
            <a:extLst>
              <a:ext uri="{FF2B5EF4-FFF2-40B4-BE49-F238E27FC236}">
                <a16:creationId xmlns:a16="http://schemas.microsoft.com/office/drawing/2014/main" id="{C988E8A3-84DA-43CD-9050-CC5C955098D7}"/>
              </a:ext>
            </a:extLst>
          </p:cNvPr>
          <p:cNvSpPr>
            <a:spLocks noGrp="1"/>
          </p:cNvSpPr>
          <p:nvPr>
            <p:ph type="ftr" sz="quarter" idx="11"/>
          </p:nvPr>
        </p:nvSpPr>
        <p:spPr/>
        <p:txBody>
          <a:bodyPr/>
          <a:lstStyle/>
          <a:p>
            <a:r>
              <a:rPr lang="en-IN"/>
              <a:t>Darshan.DS 7907545523 darshandsiad@gmail.com</a:t>
            </a:r>
          </a:p>
        </p:txBody>
      </p:sp>
    </p:spTree>
    <p:extLst>
      <p:ext uri="{BB962C8B-B14F-4D97-AF65-F5344CB8AC3E}">
        <p14:creationId xmlns:p14="http://schemas.microsoft.com/office/powerpoint/2010/main" val="962442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348A-B3D8-4922-8074-59507BA2B580}"/>
              </a:ext>
            </a:extLst>
          </p:cNvPr>
          <p:cNvSpPr>
            <a:spLocks noGrp="1"/>
          </p:cNvSpPr>
          <p:nvPr>
            <p:ph type="title"/>
          </p:nvPr>
        </p:nvSpPr>
        <p:spPr/>
        <p:txBody>
          <a:bodyPr>
            <a:noAutofit/>
          </a:bodyPr>
          <a:lstStyle/>
          <a:p>
            <a:pPr marL="457200" indent="-457200">
              <a:buFont typeface="Wingdings" panose="05000000000000000000" pitchFamily="2" charset="2"/>
              <a:buChar char="q"/>
            </a:pPr>
            <a:r>
              <a:rPr lang="en-US" sz="2800" b="1" u="sng" dirty="0"/>
              <a:t>Does the marks from Employability test conducted by the college impacted the odds of getting placed?</a:t>
            </a:r>
            <a:endParaRPr lang="en-IN" sz="2800" b="1" u="sng" dirty="0"/>
          </a:p>
        </p:txBody>
      </p:sp>
      <p:pic>
        <p:nvPicPr>
          <p:cNvPr id="6" name="Content Placeholder 5">
            <a:extLst>
              <a:ext uri="{FF2B5EF4-FFF2-40B4-BE49-F238E27FC236}">
                <a16:creationId xmlns:a16="http://schemas.microsoft.com/office/drawing/2014/main" id="{6CE698E3-D336-4DF1-8A73-9597C9CDE9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1013" y="373114"/>
            <a:ext cx="7909454" cy="5932090"/>
          </a:xfrm>
        </p:spPr>
      </p:pic>
      <p:sp>
        <p:nvSpPr>
          <p:cNvPr id="4" name="Text Placeholder 3">
            <a:extLst>
              <a:ext uri="{FF2B5EF4-FFF2-40B4-BE49-F238E27FC236}">
                <a16:creationId xmlns:a16="http://schemas.microsoft.com/office/drawing/2014/main" id="{33AF669F-956E-4D68-BD0A-BCF649E8D18A}"/>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From the boxplot we can see that, students who got placements have a median mark of 72%, but those who were not placed got a median score of 67%.</a:t>
            </a:r>
          </a:p>
          <a:p>
            <a:pPr marL="285750" indent="-285750">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 So, the employment score has an impact on placements.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sz="1600" dirty="0"/>
          </a:p>
        </p:txBody>
      </p:sp>
      <p:sp>
        <p:nvSpPr>
          <p:cNvPr id="7" name="Slide Number Placeholder 6">
            <a:extLst>
              <a:ext uri="{FF2B5EF4-FFF2-40B4-BE49-F238E27FC236}">
                <a16:creationId xmlns:a16="http://schemas.microsoft.com/office/drawing/2014/main" id="{26DE26A4-7816-48F0-A033-17ADB6DC0579}"/>
              </a:ext>
            </a:extLst>
          </p:cNvPr>
          <p:cNvSpPr>
            <a:spLocks noGrp="1"/>
          </p:cNvSpPr>
          <p:nvPr>
            <p:ph type="sldNum" sz="quarter" idx="12"/>
          </p:nvPr>
        </p:nvSpPr>
        <p:spPr/>
        <p:txBody>
          <a:bodyPr/>
          <a:lstStyle/>
          <a:p>
            <a:fld id="{3784677A-A42D-4436-B153-EDC564F8711B}" type="slidenum">
              <a:rPr lang="en-IN" smtClean="0"/>
              <a:t>7</a:t>
            </a:fld>
            <a:endParaRPr lang="en-IN"/>
          </a:p>
        </p:txBody>
      </p:sp>
      <p:sp>
        <p:nvSpPr>
          <p:cNvPr id="8" name="Footer Placeholder 7">
            <a:extLst>
              <a:ext uri="{FF2B5EF4-FFF2-40B4-BE49-F238E27FC236}">
                <a16:creationId xmlns:a16="http://schemas.microsoft.com/office/drawing/2014/main" id="{827552C4-C7C9-4765-8FD7-7648C6783B2E}"/>
              </a:ext>
            </a:extLst>
          </p:cNvPr>
          <p:cNvSpPr>
            <a:spLocks noGrp="1"/>
          </p:cNvSpPr>
          <p:nvPr>
            <p:ph type="ftr" sz="quarter" idx="11"/>
          </p:nvPr>
        </p:nvSpPr>
        <p:spPr/>
        <p:txBody>
          <a:bodyPr/>
          <a:lstStyle/>
          <a:p>
            <a:r>
              <a:rPr lang="en-IN"/>
              <a:t>Darshan.DS 7907545523 darshandsiad@gmail.com</a:t>
            </a:r>
          </a:p>
        </p:txBody>
      </p:sp>
    </p:spTree>
    <p:extLst>
      <p:ext uri="{BB962C8B-B14F-4D97-AF65-F5344CB8AC3E}">
        <p14:creationId xmlns:p14="http://schemas.microsoft.com/office/powerpoint/2010/main" val="442084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B2D60-8D54-4882-A96A-132A116D56B3}"/>
              </a:ext>
            </a:extLst>
          </p:cNvPr>
          <p:cNvSpPr>
            <a:spLocks noGrp="1"/>
          </p:cNvSpPr>
          <p:nvPr>
            <p:ph type="title"/>
          </p:nvPr>
        </p:nvSpPr>
        <p:spPr>
          <a:xfrm>
            <a:off x="457200" y="251835"/>
            <a:ext cx="3200400" cy="1819056"/>
          </a:xfrm>
        </p:spPr>
        <p:txBody>
          <a:bodyPr>
            <a:noAutofit/>
          </a:bodyPr>
          <a:lstStyle/>
          <a:p>
            <a:pPr marL="571500" indent="-571500">
              <a:buFont typeface="Wingdings" panose="05000000000000000000" pitchFamily="2" charset="2"/>
              <a:buChar char="q"/>
            </a:pPr>
            <a:r>
              <a:rPr lang="en-US" sz="2800" b="1" u="sng" dirty="0"/>
              <a:t>Does having a work experience improve the odds of getting placed?</a:t>
            </a:r>
            <a:endParaRPr lang="en-IN" sz="2800" b="1" u="sng" dirty="0"/>
          </a:p>
        </p:txBody>
      </p:sp>
      <p:graphicFrame>
        <p:nvGraphicFramePr>
          <p:cNvPr id="6" name="Content Placeholder 5">
            <a:extLst>
              <a:ext uri="{FF2B5EF4-FFF2-40B4-BE49-F238E27FC236}">
                <a16:creationId xmlns:a16="http://schemas.microsoft.com/office/drawing/2014/main" id="{CF1F7241-2575-4F30-BB29-6E5DC9880146}"/>
              </a:ext>
            </a:extLst>
          </p:cNvPr>
          <p:cNvGraphicFramePr>
            <a:graphicFrameLocks noGrp="1"/>
          </p:cNvGraphicFramePr>
          <p:nvPr>
            <p:ph idx="1"/>
            <p:extLst>
              <p:ext uri="{D42A27DB-BD31-4B8C-83A1-F6EECF244321}">
                <p14:modId xmlns:p14="http://schemas.microsoft.com/office/powerpoint/2010/main" val="2111467199"/>
              </p:ext>
            </p:extLst>
          </p:nvPr>
        </p:nvGraphicFramePr>
        <p:xfrm>
          <a:off x="4785610" y="581936"/>
          <a:ext cx="6492873" cy="1819056"/>
        </p:xfrm>
        <a:graphic>
          <a:graphicData uri="http://schemas.openxmlformats.org/drawingml/2006/table">
            <a:tbl>
              <a:tblPr firstRow="1" firstCol="1" bandRow="1">
                <a:tableStyleId>{5C22544A-7EE6-4342-B048-85BDC9FD1C3A}</a:tableStyleId>
              </a:tblPr>
              <a:tblGrid>
                <a:gridCol w="1819802">
                  <a:extLst>
                    <a:ext uri="{9D8B030D-6E8A-4147-A177-3AD203B41FA5}">
                      <a16:colId xmlns:a16="http://schemas.microsoft.com/office/drawing/2014/main" val="1986037669"/>
                    </a:ext>
                  </a:extLst>
                </a:gridCol>
                <a:gridCol w="1640068">
                  <a:extLst>
                    <a:ext uri="{9D8B030D-6E8A-4147-A177-3AD203B41FA5}">
                      <a16:colId xmlns:a16="http://schemas.microsoft.com/office/drawing/2014/main" val="3880004649"/>
                    </a:ext>
                  </a:extLst>
                </a:gridCol>
                <a:gridCol w="1640068">
                  <a:extLst>
                    <a:ext uri="{9D8B030D-6E8A-4147-A177-3AD203B41FA5}">
                      <a16:colId xmlns:a16="http://schemas.microsoft.com/office/drawing/2014/main" val="524266916"/>
                    </a:ext>
                  </a:extLst>
                </a:gridCol>
                <a:gridCol w="1392935">
                  <a:extLst>
                    <a:ext uri="{9D8B030D-6E8A-4147-A177-3AD203B41FA5}">
                      <a16:colId xmlns:a16="http://schemas.microsoft.com/office/drawing/2014/main" val="3817270225"/>
                    </a:ext>
                  </a:extLst>
                </a:gridCol>
              </a:tblGrid>
              <a:tr h="454764">
                <a:tc>
                  <a:txBody>
                    <a:bodyPr/>
                    <a:lstStyle/>
                    <a:p>
                      <a:pPr algn="l" fontAlgn="t">
                        <a:lnSpc>
                          <a:spcPct val="107000"/>
                        </a:lnSpc>
                        <a:spcBef>
                          <a:spcPts val="0"/>
                        </a:spcBef>
                        <a:spcAft>
                          <a:spcPts val="800"/>
                        </a:spcAft>
                      </a:pPr>
                      <a:r>
                        <a:rPr lang="en-US" sz="1600" u="none" strike="noStrike">
                          <a:effectLst/>
                        </a:rPr>
                        <a:t>Status</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US" sz="1600" u="none" strike="noStrike">
                          <a:effectLst/>
                        </a:rPr>
                        <a:t>Not Placed</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US" sz="1600" u="none" strike="noStrike">
                          <a:effectLst/>
                        </a:rPr>
                        <a:t>Placed</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US" sz="1600" u="none" strike="noStrike">
                          <a:effectLst/>
                        </a:rPr>
                        <a:t>Total</a:t>
                      </a:r>
                      <a:endParaRPr lang="en-US" sz="18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4066737528"/>
                  </a:ext>
                </a:extLst>
              </a:tr>
              <a:tr h="454764">
                <a:tc>
                  <a:txBody>
                    <a:bodyPr/>
                    <a:lstStyle/>
                    <a:p>
                      <a:pPr algn="l" fontAlgn="t">
                        <a:lnSpc>
                          <a:spcPct val="107000"/>
                        </a:lnSpc>
                        <a:spcBef>
                          <a:spcPts val="0"/>
                        </a:spcBef>
                        <a:spcAft>
                          <a:spcPts val="800"/>
                        </a:spcAft>
                      </a:pPr>
                      <a:r>
                        <a:rPr lang="en-US" sz="1600" u="none" strike="noStrike">
                          <a:effectLst/>
                        </a:rPr>
                        <a:t>Work experience</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US" sz="1600" u="none" strike="noStrike">
                          <a:effectLst/>
                        </a:rPr>
                        <a:t> </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US" sz="1600" u="none" strike="noStrike">
                          <a:effectLst/>
                        </a:rPr>
                        <a:t> </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US" sz="1600" u="none" strike="noStrike">
                          <a:effectLst/>
                        </a:rPr>
                        <a:t> </a:t>
                      </a:r>
                      <a:endParaRPr lang="en-US" sz="18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4268669469"/>
                  </a:ext>
                </a:extLst>
              </a:tr>
              <a:tr h="454764">
                <a:tc>
                  <a:txBody>
                    <a:bodyPr/>
                    <a:lstStyle/>
                    <a:p>
                      <a:pPr algn="r" fontAlgn="t">
                        <a:lnSpc>
                          <a:spcPct val="107000"/>
                        </a:lnSpc>
                        <a:spcBef>
                          <a:spcPts val="0"/>
                        </a:spcBef>
                        <a:spcAft>
                          <a:spcPts val="800"/>
                        </a:spcAft>
                      </a:pPr>
                      <a:r>
                        <a:rPr lang="en-US" sz="1600" u="none" strike="noStrike">
                          <a:effectLst/>
                        </a:rPr>
                        <a:t>No</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US" sz="1600" u="none" strike="noStrike">
                          <a:effectLst/>
                        </a:rPr>
                        <a:t>40.42</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US" sz="1600" u="none" strike="noStrike">
                          <a:effectLst/>
                        </a:rPr>
                        <a:t>59.57</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US" sz="1600" u="none" strike="noStrike">
                          <a:effectLst/>
                        </a:rPr>
                        <a:t>100</a:t>
                      </a:r>
                      <a:endParaRPr lang="en-US" sz="18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2394576336"/>
                  </a:ext>
                </a:extLst>
              </a:tr>
              <a:tr h="454764">
                <a:tc>
                  <a:txBody>
                    <a:bodyPr/>
                    <a:lstStyle/>
                    <a:p>
                      <a:pPr algn="r" fontAlgn="t">
                        <a:lnSpc>
                          <a:spcPct val="107000"/>
                        </a:lnSpc>
                        <a:spcBef>
                          <a:spcPts val="0"/>
                        </a:spcBef>
                        <a:spcAft>
                          <a:spcPts val="800"/>
                        </a:spcAft>
                      </a:pPr>
                      <a:r>
                        <a:rPr lang="en-US" sz="1600" u="none" strike="noStrike">
                          <a:effectLst/>
                        </a:rPr>
                        <a:t>Yes</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US" sz="1600" u="none" strike="noStrike">
                          <a:effectLst/>
                        </a:rPr>
                        <a:t>13.51</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US" sz="1600" u="none" strike="noStrike">
                          <a:effectLst/>
                        </a:rPr>
                        <a:t>86.48</a:t>
                      </a:r>
                      <a:endParaRPr lang="en-US" sz="1800" b="0" i="0" u="none" strike="noStrike">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US" sz="1600" u="none" strike="noStrike" dirty="0">
                          <a:effectLst/>
                        </a:rPr>
                        <a:t>100</a:t>
                      </a:r>
                      <a:endParaRPr lang="en-US" sz="1800" b="0"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1166196280"/>
                  </a:ext>
                </a:extLst>
              </a:tr>
            </a:tbl>
          </a:graphicData>
        </a:graphic>
      </p:graphicFrame>
      <p:sp>
        <p:nvSpPr>
          <p:cNvPr id="4" name="Text Placeholder 3">
            <a:extLst>
              <a:ext uri="{FF2B5EF4-FFF2-40B4-BE49-F238E27FC236}">
                <a16:creationId xmlns:a16="http://schemas.microsoft.com/office/drawing/2014/main" id="{FBEB6F1E-D130-483B-B755-CE1087F53E01}"/>
              </a:ext>
            </a:extLst>
          </p:cNvPr>
          <p:cNvSpPr>
            <a:spLocks noGrp="1"/>
          </p:cNvSpPr>
          <p:nvPr>
            <p:ph type="body" sz="half" idx="2"/>
          </p:nvPr>
        </p:nvSpPr>
        <p:spPr>
          <a:xfrm>
            <a:off x="457200" y="2248525"/>
            <a:ext cx="3395272" cy="4056679"/>
          </a:xfrm>
        </p:spPr>
        <p:txBody>
          <a:bodyPr>
            <a:normAutofit/>
          </a:bodyPr>
          <a:lstStyle/>
          <a:p>
            <a:pPr marL="285750" indent="-285750">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If the student doesn't have a work experience, then he/she has only 59.5% chance of getting placed.</a:t>
            </a: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B</a:t>
            </a:r>
            <a:r>
              <a:rPr lang="en-US" sz="2400" dirty="0">
                <a:effectLst/>
                <a:latin typeface="Calibri" panose="020F0502020204030204" pitchFamily="34" charset="0"/>
                <a:ea typeface="Calibri" panose="020F0502020204030204" pitchFamily="34" charset="0"/>
                <a:cs typeface="Calibri" panose="020F0502020204030204" pitchFamily="34" charset="0"/>
              </a:rPr>
              <a:t>ut if he/she have work experience then the odds of getting placed increases to 86.4%.</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sz="1800" dirty="0"/>
          </a:p>
        </p:txBody>
      </p:sp>
      <p:pic>
        <p:nvPicPr>
          <p:cNvPr id="5" name="Picture 4">
            <a:extLst>
              <a:ext uri="{FF2B5EF4-FFF2-40B4-BE49-F238E27FC236}">
                <a16:creationId xmlns:a16="http://schemas.microsoft.com/office/drawing/2014/main" id="{0EFFC7AD-EEA0-458A-9C3A-2371846595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9530" y="2286572"/>
            <a:ext cx="6095700" cy="4354071"/>
          </a:xfrm>
          <a:prstGeom prst="rect">
            <a:avLst/>
          </a:prstGeom>
        </p:spPr>
      </p:pic>
      <p:sp>
        <p:nvSpPr>
          <p:cNvPr id="7" name="Slide Number Placeholder 6">
            <a:extLst>
              <a:ext uri="{FF2B5EF4-FFF2-40B4-BE49-F238E27FC236}">
                <a16:creationId xmlns:a16="http://schemas.microsoft.com/office/drawing/2014/main" id="{414C08D5-703E-421B-BA98-97FBF9F4E471}"/>
              </a:ext>
            </a:extLst>
          </p:cNvPr>
          <p:cNvSpPr>
            <a:spLocks noGrp="1"/>
          </p:cNvSpPr>
          <p:nvPr>
            <p:ph type="sldNum" sz="quarter" idx="12"/>
          </p:nvPr>
        </p:nvSpPr>
        <p:spPr/>
        <p:txBody>
          <a:bodyPr/>
          <a:lstStyle/>
          <a:p>
            <a:fld id="{3784677A-A42D-4436-B153-EDC564F8711B}" type="slidenum">
              <a:rPr lang="en-IN" smtClean="0"/>
              <a:t>8</a:t>
            </a:fld>
            <a:endParaRPr lang="en-IN"/>
          </a:p>
        </p:txBody>
      </p:sp>
      <p:sp>
        <p:nvSpPr>
          <p:cNvPr id="8" name="Footer Placeholder 7">
            <a:extLst>
              <a:ext uri="{FF2B5EF4-FFF2-40B4-BE49-F238E27FC236}">
                <a16:creationId xmlns:a16="http://schemas.microsoft.com/office/drawing/2014/main" id="{293FE642-5F4A-406D-8A0A-32316CCD7D6E}"/>
              </a:ext>
            </a:extLst>
          </p:cNvPr>
          <p:cNvSpPr>
            <a:spLocks noGrp="1"/>
          </p:cNvSpPr>
          <p:nvPr>
            <p:ph type="ftr" sz="quarter" idx="11"/>
          </p:nvPr>
        </p:nvSpPr>
        <p:spPr/>
        <p:txBody>
          <a:bodyPr/>
          <a:lstStyle/>
          <a:p>
            <a:r>
              <a:rPr lang="en-IN"/>
              <a:t>Darshan.DS 7907545523 darshandsiad@gmail.com</a:t>
            </a:r>
          </a:p>
        </p:txBody>
      </p:sp>
    </p:spTree>
    <p:extLst>
      <p:ext uri="{BB962C8B-B14F-4D97-AF65-F5344CB8AC3E}">
        <p14:creationId xmlns:p14="http://schemas.microsoft.com/office/powerpoint/2010/main" val="2761531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CE964-5BA7-4A05-B200-486B873DF02B}"/>
              </a:ext>
            </a:extLst>
          </p:cNvPr>
          <p:cNvSpPr>
            <a:spLocks noGrp="1"/>
          </p:cNvSpPr>
          <p:nvPr>
            <p:ph type="title"/>
          </p:nvPr>
        </p:nvSpPr>
        <p:spPr/>
        <p:txBody>
          <a:bodyPr/>
          <a:lstStyle/>
          <a:p>
            <a:r>
              <a:rPr lang="en-US" dirty="0"/>
              <a:t>How does the models perform?</a:t>
            </a:r>
            <a:endParaRPr lang="en-IN" dirty="0"/>
          </a:p>
        </p:txBody>
      </p:sp>
      <p:graphicFrame>
        <p:nvGraphicFramePr>
          <p:cNvPr id="5" name="Content Placeholder 4">
            <a:extLst>
              <a:ext uri="{FF2B5EF4-FFF2-40B4-BE49-F238E27FC236}">
                <a16:creationId xmlns:a16="http://schemas.microsoft.com/office/drawing/2014/main" id="{7FD457AB-F4B2-497D-8579-9908E5758F83}"/>
              </a:ext>
            </a:extLst>
          </p:cNvPr>
          <p:cNvGraphicFramePr>
            <a:graphicFrameLocks noGrp="1"/>
          </p:cNvGraphicFramePr>
          <p:nvPr>
            <p:ph idx="1"/>
            <p:extLst>
              <p:ext uri="{D42A27DB-BD31-4B8C-83A1-F6EECF244321}">
                <p14:modId xmlns:p14="http://schemas.microsoft.com/office/powerpoint/2010/main" val="1297845719"/>
              </p:ext>
            </p:extLst>
          </p:nvPr>
        </p:nvGraphicFramePr>
        <p:xfrm>
          <a:off x="1096962" y="1846263"/>
          <a:ext cx="10265584" cy="2605815"/>
        </p:xfrm>
        <a:graphic>
          <a:graphicData uri="http://schemas.openxmlformats.org/drawingml/2006/table">
            <a:tbl>
              <a:tblPr firstRow="1" firstCol="1" bandRow="1">
                <a:tableStyleId>{21E4AEA4-8DFA-4A89-87EB-49C32662AFE0}</a:tableStyleId>
              </a:tblPr>
              <a:tblGrid>
                <a:gridCol w="2187748">
                  <a:extLst>
                    <a:ext uri="{9D8B030D-6E8A-4147-A177-3AD203B41FA5}">
                      <a16:colId xmlns:a16="http://schemas.microsoft.com/office/drawing/2014/main" val="3525738070"/>
                    </a:ext>
                  </a:extLst>
                </a:gridCol>
                <a:gridCol w="1346306">
                  <a:extLst>
                    <a:ext uri="{9D8B030D-6E8A-4147-A177-3AD203B41FA5}">
                      <a16:colId xmlns:a16="http://schemas.microsoft.com/office/drawing/2014/main" val="1119244404"/>
                    </a:ext>
                  </a:extLst>
                </a:gridCol>
                <a:gridCol w="1346306">
                  <a:extLst>
                    <a:ext uri="{9D8B030D-6E8A-4147-A177-3AD203B41FA5}">
                      <a16:colId xmlns:a16="http://schemas.microsoft.com/office/drawing/2014/main" val="2553711873"/>
                    </a:ext>
                  </a:extLst>
                </a:gridCol>
                <a:gridCol w="1346306">
                  <a:extLst>
                    <a:ext uri="{9D8B030D-6E8A-4147-A177-3AD203B41FA5}">
                      <a16:colId xmlns:a16="http://schemas.microsoft.com/office/drawing/2014/main" val="3689910954"/>
                    </a:ext>
                  </a:extLst>
                </a:gridCol>
                <a:gridCol w="1346306">
                  <a:extLst>
                    <a:ext uri="{9D8B030D-6E8A-4147-A177-3AD203B41FA5}">
                      <a16:colId xmlns:a16="http://schemas.microsoft.com/office/drawing/2014/main" val="1248401353"/>
                    </a:ext>
                  </a:extLst>
                </a:gridCol>
                <a:gridCol w="1346306">
                  <a:extLst>
                    <a:ext uri="{9D8B030D-6E8A-4147-A177-3AD203B41FA5}">
                      <a16:colId xmlns:a16="http://schemas.microsoft.com/office/drawing/2014/main" val="613369263"/>
                    </a:ext>
                  </a:extLst>
                </a:gridCol>
                <a:gridCol w="1346306">
                  <a:extLst>
                    <a:ext uri="{9D8B030D-6E8A-4147-A177-3AD203B41FA5}">
                      <a16:colId xmlns:a16="http://schemas.microsoft.com/office/drawing/2014/main" val="98938097"/>
                    </a:ext>
                  </a:extLst>
                </a:gridCol>
              </a:tblGrid>
              <a:tr h="521163">
                <a:tc>
                  <a:txBody>
                    <a:bodyPr/>
                    <a:lstStyle/>
                    <a:p>
                      <a:pPr algn="l" fontAlgn="t">
                        <a:lnSpc>
                          <a:spcPct val="107000"/>
                        </a:lnSpc>
                        <a:spcBef>
                          <a:spcPts val="0"/>
                        </a:spcBef>
                        <a:spcAft>
                          <a:spcPts val="800"/>
                        </a:spcAft>
                      </a:pPr>
                      <a:r>
                        <a:rPr lang="en-IN" sz="1100" u="none" strike="noStrike">
                          <a:effectLst/>
                        </a:rPr>
                        <a:t>Model</a:t>
                      </a:r>
                      <a:endParaRPr lang="en-IN" sz="1800" b="0" i="0" u="none" strike="noStrike">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IN" sz="1100" u="none" strike="noStrike">
                          <a:effectLst/>
                        </a:rPr>
                        <a:t>Accuracy</a:t>
                      </a:r>
                      <a:endParaRPr lang="en-IN" sz="1800" b="0" i="0" u="none" strike="noStrike">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IN" sz="1100" u="none" strike="noStrike">
                          <a:effectLst/>
                        </a:rPr>
                        <a:t>Accuracy 0</a:t>
                      </a:r>
                      <a:endParaRPr lang="en-IN" sz="1800" b="0" i="0" u="none" strike="noStrike">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IN" sz="1100" u="none" strike="noStrike">
                          <a:effectLst/>
                        </a:rPr>
                        <a:t>Accuracy 1</a:t>
                      </a:r>
                      <a:endParaRPr lang="en-IN" sz="1800" b="0" i="0" u="none" strike="noStrike">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IN" sz="1100" u="none" strike="noStrike">
                          <a:effectLst/>
                        </a:rPr>
                        <a:t>Precision</a:t>
                      </a:r>
                      <a:endParaRPr lang="en-IN" sz="1800" b="0" i="0" u="none" strike="noStrike">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IN" sz="1100" u="none" strike="noStrike">
                          <a:effectLst/>
                        </a:rPr>
                        <a:t>Recall</a:t>
                      </a:r>
                      <a:endParaRPr lang="en-IN" sz="1800" b="0" i="0" u="none" strike="noStrike">
                        <a:effectLst/>
                        <a:latin typeface="Arial" panose="020B0604020202020204" pitchFamily="34" charset="0"/>
                      </a:endParaRPr>
                    </a:p>
                  </a:txBody>
                  <a:tcPr marL="68580" marR="68580" marT="9525" marB="0"/>
                </a:tc>
                <a:tc>
                  <a:txBody>
                    <a:bodyPr/>
                    <a:lstStyle/>
                    <a:p>
                      <a:pPr algn="l" fontAlgn="t">
                        <a:lnSpc>
                          <a:spcPct val="107000"/>
                        </a:lnSpc>
                        <a:spcBef>
                          <a:spcPts val="0"/>
                        </a:spcBef>
                        <a:spcAft>
                          <a:spcPts val="800"/>
                        </a:spcAft>
                      </a:pPr>
                      <a:r>
                        <a:rPr lang="en-IN" sz="1100" u="none" strike="noStrike">
                          <a:effectLst/>
                        </a:rPr>
                        <a:t>ROC area</a:t>
                      </a:r>
                      <a:endParaRPr lang="en-IN" sz="18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1590262970"/>
                  </a:ext>
                </a:extLst>
              </a:tr>
              <a:tr h="521163">
                <a:tc>
                  <a:txBody>
                    <a:bodyPr/>
                    <a:lstStyle/>
                    <a:p>
                      <a:pPr algn="l" fontAlgn="t">
                        <a:lnSpc>
                          <a:spcPct val="107000"/>
                        </a:lnSpc>
                        <a:spcBef>
                          <a:spcPts val="0"/>
                        </a:spcBef>
                        <a:spcAft>
                          <a:spcPts val="800"/>
                        </a:spcAft>
                      </a:pPr>
                      <a:r>
                        <a:rPr lang="en-IN" sz="1100" u="none" strike="noStrike">
                          <a:effectLst/>
                        </a:rPr>
                        <a:t>Logistic Regression</a:t>
                      </a:r>
                      <a:endParaRPr lang="en-IN" sz="1800" b="0" i="0" u="none" strike="noStrike">
                        <a:effectLst/>
                        <a:latin typeface="Arial" panose="020B0604020202020204" pitchFamily="34" charset="0"/>
                      </a:endParaRPr>
                    </a:p>
                  </a:txBody>
                  <a:tcPr marL="68580" marR="68580" marT="9525" marB="0"/>
                </a:tc>
                <a:tc>
                  <a:txBody>
                    <a:bodyPr/>
                    <a:lstStyle/>
                    <a:p>
                      <a:pPr algn="r" fontAlgn="t">
                        <a:lnSpc>
                          <a:spcPct val="107000"/>
                        </a:lnSpc>
                        <a:spcBef>
                          <a:spcPts val="0"/>
                        </a:spcBef>
                        <a:spcAft>
                          <a:spcPts val="800"/>
                        </a:spcAft>
                      </a:pPr>
                      <a:r>
                        <a:rPr lang="en-IN" sz="1100" u="none" strike="noStrike">
                          <a:effectLst/>
                        </a:rPr>
                        <a:t>0.753846</a:t>
                      </a:r>
                      <a:endParaRPr lang="en-IN" sz="1800" b="0" i="0" u="none" strike="noStrike">
                        <a:effectLst/>
                        <a:latin typeface="Arial" panose="020B0604020202020204" pitchFamily="34" charset="0"/>
                      </a:endParaRPr>
                    </a:p>
                  </a:txBody>
                  <a:tcPr marL="68580" marR="68580" marT="9525" marB="0"/>
                </a:tc>
                <a:tc>
                  <a:txBody>
                    <a:bodyPr/>
                    <a:lstStyle/>
                    <a:p>
                      <a:pPr algn="r" fontAlgn="t">
                        <a:lnSpc>
                          <a:spcPct val="107000"/>
                        </a:lnSpc>
                        <a:spcBef>
                          <a:spcPts val="0"/>
                        </a:spcBef>
                        <a:spcAft>
                          <a:spcPts val="800"/>
                        </a:spcAft>
                      </a:pPr>
                      <a:r>
                        <a:rPr lang="en-IN" sz="1100" u="none" strike="noStrike">
                          <a:effectLst/>
                        </a:rPr>
                        <a:t>0.727273</a:t>
                      </a:r>
                      <a:endParaRPr lang="en-IN" sz="1800" b="0" i="0" u="none" strike="noStrike">
                        <a:effectLst/>
                        <a:latin typeface="Arial" panose="020B0604020202020204" pitchFamily="34" charset="0"/>
                      </a:endParaRPr>
                    </a:p>
                  </a:txBody>
                  <a:tcPr marL="68580" marR="68580" marT="9525" marB="0"/>
                </a:tc>
                <a:tc>
                  <a:txBody>
                    <a:bodyPr/>
                    <a:lstStyle/>
                    <a:p>
                      <a:pPr algn="r" fontAlgn="t">
                        <a:lnSpc>
                          <a:spcPct val="107000"/>
                        </a:lnSpc>
                        <a:spcBef>
                          <a:spcPts val="0"/>
                        </a:spcBef>
                        <a:spcAft>
                          <a:spcPts val="800"/>
                        </a:spcAft>
                      </a:pPr>
                      <a:r>
                        <a:rPr lang="en-IN" sz="1100" u="none" strike="noStrike">
                          <a:effectLst/>
                        </a:rPr>
                        <a:t>0.759259</a:t>
                      </a:r>
                      <a:endParaRPr lang="en-IN" sz="1800" b="0" i="0" u="none" strike="noStrike">
                        <a:effectLst/>
                        <a:latin typeface="Arial" panose="020B0604020202020204" pitchFamily="34" charset="0"/>
                      </a:endParaRPr>
                    </a:p>
                  </a:txBody>
                  <a:tcPr marL="68580" marR="68580" marT="9525" marB="0"/>
                </a:tc>
                <a:tc>
                  <a:txBody>
                    <a:bodyPr/>
                    <a:lstStyle/>
                    <a:p>
                      <a:pPr algn="r" fontAlgn="t">
                        <a:lnSpc>
                          <a:spcPct val="107000"/>
                        </a:lnSpc>
                        <a:spcBef>
                          <a:spcPts val="0"/>
                        </a:spcBef>
                        <a:spcAft>
                          <a:spcPts val="800"/>
                        </a:spcAft>
                      </a:pPr>
                      <a:r>
                        <a:rPr lang="en-IN" sz="1100" u="none" strike="noStrike">
                          <a:effectLst/>
                        </a:rPr>
                        <a:t>0.759259</a:t>
                      </a:r>
                      <a:endParaRPr lang="en-IN" sz="1800" b="0" i="0" u="none" strike="noStrike">
                        <a:effectLst/>
                        <a:latin typeface="Arial" panose="020B0604020202020204" pitchFamily="34" charset="0"/>
                      </a:endParaRPr>
                    </a:p>
                  </a:txBody>
                  <a:tcPr marL="68580" marR="68580" marT="9525" marB="0"/>
                </a:tc>
                <a:tc>
                  <a:txBody>
                    <a:bodyPr/>
                    <a:lstStyle/>
                    <a:p>
                      <a:pPr algn="r" fontAlgn="t">
                        <a:lnSpc>
                          <a:spcPct val="107000"/>
                        </a:lnSpc>
                        <a:spcBef>
                          <a:spcPts val="0"/>
                        </a:spcBef>
                        <a:spcAft>
                          <a:spcPts val="800"/>
                        </a:spcAft>
                      </a:pPr>
                      <a:r>
                        <a:rPr lang="en-IN" sz="1100" u="none" strike="noStrike">
                          <a:effectLst/>
                        </a:rPr>
                        <a:t>0.931818</a:t>
                      </a:r>
                      <a:endParaRPr lang="en-IN" sz="1800" b="0" i="0" u="none" strike="noStrike">
                        <a:effectLst/>
                        <a:latin typeface="Arial" panose="020B0604020202020204" pitchFamily="34" charset="0"/>
                      </a:endParaRPr>
                    </a:p>
                  </a:txBody>
                  <a:tcPr marL="68580" marR="68580" marT="9525" marB="0"/>
                </a:tc>
                <a:tc>
                  <a:txBody>
                    <a:bodyPr/>
                    <a:lstStyle/>
                    <a:p>
                      <a:pPr algn="r" fontAlgn="t">
                        <a:lnSpc>
                          <a:spcPct val="107000"/>
                        </a:lnSpc>
                        <a:spcBef>
                          <a:spcPts val="0"/>
                        </a:spcBef>
                        <a:spcAft>
                          <a:spcPts val="800"/>
                        </a:spcAft>
                      </a:pPr>
                      <a:r>
                        <a:rPr lang="en-IN" sz="1100" u="none" strike="noStrike">
                          <a:effectLst/>
                        </a:rPr>
                        <a:t>0.892857</a:t>
                      </a:r>
                      <a:endParaRPr lang="en-IN" sz="18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3221109755"/>
                  </a:ext>
                </a:extLst>
              </a:tr>
              <a:tr h="521163">
                <a:tc>
                  <a:txBody>
                    <a:bodyPr/>
                    <a:lstStyle/>
                    <a:p>
                      <a:pPr algn="l" fontAlgn="t">
                        <a:lnSpc>
                          <a:spcPct val="107000"/>
                        </a:lnSpc>
                        <a:spcBef>
                          <a:spcPts val="0"/>
                        </a:spcBef>
                        <a:spcAft>
                          <a:spcPts val="800"/>
                        </a:spcAft>
                      </a:pPr>
                      <a:r>
                        <a:rPr lang="en-IN" sz="1100" u="none" strike="noStrike">
                          <a:effectLst/>
                        </a:rPr>
                        <a:t>Random Forest</a:t>
                      </a:r>
                      <a:endParaRPr lang="en-IN" sz="1800" b="0" i="0" u="none" strike="noStrike">
                        <a:effectLst/>
                        <a:latin typeface="Arial" panose="020B0604020202020204" pitchFamily="34" charset="0"/>
                      </a:endParaRPr>
                    </a:p>
                  </a:txBody>
                  <a:tcPr marL="68580" marR="68580" marT="9525" marB="0"/>
                </a:tc>
                <a:tc>
                  <a:txBody>
                    <a:bodyPr/>
                    <a:lstStyle/>
                    <a:p>
                      <a:pPr algn="r" fontAlgn="t">
                        <a:lnSpc>
                          <a:spcPct val="107000"/>
                        </a:lnSpc>
                        <a:spcBef>
                          <a:spcPts val="0"/>
                        </a:spcBef>
                        <a:spcAft>
                          <a:spcPts val="800"/>
                        </a:spcAft>
                      </a:pPr>
                      <a:r>
                        <a:rPr lang="en-IN" sz="1100" u="none" strike="noStrike">
                          <a:effectLst/>
                        </a:rPr>
                        <a:t>0.8</a:t>
                      </a:r>
                      <a:endParaRPr lang="en-IN" sz="1800" b="0" i="0" u="none" strike="noStrike">
                        <a:effectLst/>
                        <a:latin typeface="Arial" panose="020B0604020202020204" pitchFamily="34" charset="0"/>
                      </a:endParaRPr>
                    </a:p>
                  </a:txBody>
                  <a:tcPr marL="68580" marR="68580" marT="9525" marB="0"/>
                </a:tc>
                <a:tc>
                  <a:txBody>
                    <a:bodyPr/>
                    <a:lstStyle/>
                    <a:p>
                      <a:pPr algn="r" fontAlgn="t">
                        <a:lnSpc>
                          <a:spcPct val="107000"/>
                        </a:lnSpc>
                        <a:spcBef>
                          <a:spcPts val="0"/>
                        </a:spcBef>
                        <a:spcAft>
                          <a:spcPts val="800"/>
                        </a:spcAft>
                      </a:pPr>
                      <a:r>
                        <a:rPr lang="en-IN" sz="1100" u="none" strike="noStrike">
                          <a:effectLst/>
                        </a:rPr>
                        <a:t>0.722222</a:t>
                      </a:r>
                      <a:endParaRPr lang="en-IN" sz="1800" b="0" i="0" u="none" strike="noStrike">
                        <a:effectLst/>
                        <a:latin typeface="Arial" panose="020B0604020202020204" pitchFamily="34" charset="0"/>
                      </a:endParaRPr>
                    </a:p>
                  </a:txBody>
                  <a:tcPr marL="68580" marR="68580" marT="9525" marB="0"/>
                </a:tc>
                <a:tc>
                  <a:txBody>
                    <a:bodyPr/>
                    <a:lstStyle/>
                    <a:p>
                      <a:pPr algn="r" fontAlgn="t">
                        <a:lnSpc>
                          <a:spcPct val="107000"/>
                        </a:lnSpc>
                        <a:spcBef>
                          <a:spcPts val="0"/>
                        </a:spcBef>
                        <a:spcAft>
                          <a:spcPts val="800"/>
                        </a:spcAft>
                      </a:pPr>
                      <a:r>
                        <a:rPr lang="en-IN" sz="1100" u="none" strike="noStrike">
                          <a:effectLst/>
                        </a:rPr>
                        <a:t>0.829787</a:t>
                      </a:r>
                      <a:endParaRPr lang="en-IN" sz="1800" b="0" i="0" u="none" strike="noStrike">
                        <a:effectLst/>
                        <a:latin typeface="Arial" panose="020B0604020202020204" pitchFamily="34" charset="0"/>
                      </a:endParaRPr>
                    </a:p>
                  </a:txBody>
                  <a:tcPr marL="68580" marR="68580" marT="9525" marB="0"/>
                </a:tc>
                <a:tc>
                  <a:txBody>
                    <a:bodyPr/>
                    <a:lstStyle/>
                    <a:p>
                      <a:pPr algn="r" fontAlgn="t">
                        <a:lnSpc>
                          <a:spcPct val="107000"/>
                        </a:lnSpc>
                        <a:spcBef>
                          <a:spcPts val="0"/>
                        </a:spcBef>
                        <a:spcAft>
                          <a:spcPts val="800"/>
                        </a:spcAft>
                      </a:pPr>
                      <a:r>
                        <a:rPr lang="en-IN" sz="1100" u="none" strike="noStrike">
                          <a:effectLst/>
                        </a:rPr>
                        <a:t>0.829787</a:t>
                      </a:r>
                      <a:endParaRPr lang="en-IN" sz="1800" b="0" i="0" u="none" strike="noStrike">
                        <a:effectLst/>
                        <a:latin typeface="Arial" panose="020B0604020202020204" pitchFamily="34" charset="0"/>
                      </a:endParaRPr>
                    </a:p>
                  </a:txBody>
                  <a:tcPr marL="68580" marR="68580" marT="9525" marB="0"/>
                </a:tc>
                <a:tc>
                  <a:txBody>
                    <a:bodyPr/>
                    <a:lstStyle/>
                    <a:p>
                      <a:pPr algn="r" fontAlgn="t">
                        <a:lnSpc>
                          <a:spcPct val="107000"/>
                        </a:lnSpc>
                        <a:spcBef>
                          <a:spcPts val="0"/>
                        </a:spcBef>
                        <a:spcAft>
                          <a:spcPts val="800"/>
                        </a:spcAft>
                      </a:pPr>
                      <a:r>
                        <a:rPr lang="en-IN" sz="1100" u="none" strike="noStrike">
                          <a:effectLst/>
                        </a:rPr>
                        <a:t>0.886364</a:t>
                      </a:r>
                      <a:endParaRPr lang="en-IN" sz="1800" b="0" i="0" u="none" strike="noStrike">
                        <a:effectLst/>
                        <a:latin typeface="Arial" panose="020B0604020202020204" pitchFamily="34" charset="0"/>
                      </a:endParaRPr>
                    </a:p>
                  </a:txBody>
                  <a:tcPr marL="68580" marR="68580" marT="9525" marB="0"/>
                </a:tc>
                <a:tc>
                  <a:txBody>
                    <a:bodyPr/>
                    <a:lstStyle/>
                    <a:p>
                      <a:pPr algn="r" fontAlgn="t">
                        <a:lnSpc>
                          <a:spcPct val="107000"/>
                        </a:lnSpc>
                        <a:spcBef>
                          <a:spcPts val="0"/>
                        </a:spcBef>
                        <a:spcAft>
                          <a:spcPts val="800"/>
                        </a:spcAft>
                      </a:pPr>
                      <a:r>
                        <a:rPr lang="en-IN" sz="1100" u="none" strike="noStrike">
                          <a:effectLst/>
                        </a:rPr>
                        <a:t>0.900974</a:t>
                      </a:r>
                      <a:endParaRPr lang="en-IN" sz="18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1298591240"/>
                  </a:ext>
                </a:extLst>
              </a:tr>
              <a:tr h="521163">
                <a:tc>
                  <a:txBody>
                    <a:bodyPr/>
                    <a:lstStyle/>
                    <a:p>
                      <a:pPr algn="l" fontAlgn="t">
                        <a:lnSpc>
                          <a:spcPct val="107000"/>
                        </a:lnSpc>
                        <a:spcBef>
                          <a:spcPts val="0"/>
                        </a:spcBef>
                        <a:spcAft>
                          <a:spcPts val="800"/>
                        </a:spcAft>
                      </a:pPr>
                      <a:r>
                        <a:rPr lang="en-IN" sz="1100" u="none" strike="noStrike">
                          <a:effectLst/>
                        </a:rPr>
                        <a:t>KNN</a:t>
                      </a:r>
                      <a:endParaRPr lang="en-IN" sz="1800" b="0" i="0" u="none" strike="noStrike">
                        <a:effectLst/>
                        <a:latin typeface="Arial" panose="020B0604020202020204" pitchFamily="34" charset="0"/>
                      </a:endParaRPr>
                    </a:p>
                  </a:txBody>
                  <a:tcPr marL="68580" marR="68580" marT="9525" marB="0"/>
                </a:tc>
                <a:tc>
                  <a:txBody>
                    <a:bodyPr/>
                    <a:lstStyle/>
                    <a:p>
                      <a:pPr algn="r" fontAlgn="t">
                        <a:lnSpc>
                          <a:spcPct val="107000"/>
                        </a:lnSpc>
                        <a:spcBef>
                          <a:spcPts val="0"/>
                        </a:spcBef>
                        <a:spcAft>
                          <a:spcPts val="800"/>
                        </a:spcAft>
                      </a:pPr>
                      <a:r>
                        <a:rPr lang="en-IN" sz="1100" u="none" strike="noStrike">
                          <a:effectLst/>
                        </a:rPr>
                        <a:t>0.753846</a:t>
                      </a:r>
                      <a:endParaRPr lang="en-IN" sz="1800" b="0" i="0" u="none" strike="noStrike">
                        <a:effectLst/>
                        <a:latin typeface="Arial" panose="020B0604020202020204" pitchFamily="34" charset="0"/>
                      </a:endParaRPr>
                    </a:p>
                  </a:txBody>
                  <a:tcPr marL="68580" marR="68580" marT="9525" marB="0"/>
                </a:tc>
                <a:tc>
                  <a:txBody>
                    <a:bodyPr/>
                    <a:lstStyle/>
                    <a:p>
                      <a:pPr algn="r" fontAlgn="t">
                        <a:lnSpc>
                          <a:spcPct val="107000"/>
                        </a:lnSpc>
                        <a:spcBef>
                          <a:spcPts val="0"/>
                        </a:spcBef>
                        <a:spcAft>
                          <a:spcPts val="800"/>
                        </a:spcAft>
                      </a:pPr>
                      <a:r>
                        <a:rPr lang="en-IN" sz="1100" u="none" strike="noStrike">
                          <a:effectLst/>
                        </a:rPr>
                        <a:t>0.727273</a:t>
                      </a:r>
                      <a:endParaRPr lang="en-IN" sz="1800" b="0" i="0" u="none" strike="noStrike">
                        <a:effectLst/>
                        <a:latin typeface="Arial" panose="020B0604020202020204" pitchFamily="34" charset="0"/>
                      </a:endParaRPr>
                    </a:p>
                  </a:txBody>
                  <a:tcPr marL="68580" marR="68580" marT="9525" marB="0"/>
                </a:tc>
                <a:tc>
                  <a:txBody>
                    <a:bodyPr/>
                    <a:lstStyle/>
                    <a:p>
                      <a:pPr algn="r" fontAlgn="t">
                        <a:lnSpc>
                          <a:spcPct val="107000"/>
                        </a:lnSpc>
                        <a:spcBef>
                          <a:spcPts val="0"/>
                        </a:spcBef>
                        <a:spcAft>
                          <a:spcPts val="800"/>
                        </a:spcAft>
                      </a:pPr>
                      <a:r>
                        <a:rPr lang="en-IN" sz="1100" u="none" strike="noStrike">
                          <a:effectLst/>
                        </a:rPr>
                        <a:t>0.759259</a:t>
                      </a:r>
                      <a:endParaRPr lang="en-IN" sz="1800" b="0" i="0" u="none" strike="noStrike">
                        <a:effectLst/>
                        <a:latin typeface="Arial" panose="020B0604020202020204" pitchFamily="34" charset="0"/>
                      </a:endParaRPr>
                    </a:p>
                  </a:txBody>
                  <a:tcPr marL="68580" marR="68580" marT="9525" marB="0"/>
                </a:tc>
                <a:tc>
                  <a:txBody>
                    <a:bodyPr/>
                    <a:lstStyle/>
                    <a:p>
                      <a:pPr algn="r" fontAlgn="t">
                        <a:lnSpc>
                          <a:spcPct val="107000"/>
                        </a:lnSpc>
                        <a:spcBef>
                          <a:spcPts val="0"/>
                        </a:spcBef>
                        <a:spcAft>
                          <a:spcPts val="800"/>
                        </a:spcAft>
                      </a:pPr>
                      <a:r>
                        <a:rPr lang="en-IN" sz="1100" u="none" strike="noStrike">
                          <a:effectLst/>
                        </a:rPr>
                        <a:t>0.759259</a:t>
                      </a:r>
                      <a:endParaRPr lang="en-IN" sz="1800" b="0" i="0" u="none" strike="noStrike">
                        <a:effectLst/>
                        <a:latin typeface="Arial" panose="020B0604020202020204" pitchFamily="34" charset="0"/>
                      </a:endParaRPr>
                    </a:p>
                  </a:txBody>
                  <a:tcPr marL="68580" marR="68580" marT="9525" marB="0"/>
                </a:tc>
                <a:tc>
                  <a:txBody>
                    <a:bodyPr/>
                    <a:lstStyle/>
                    <a:p>
                      <a:pPr algn="r" fontAlgn="t">
                        <a:lnSpc>
                          <a:spcPct val="107000"/>
                        </a:lnSpc>
                        <a:spcBef>
                          <a:spcPts val="0"/>
                        </a:spcBef>
                        <a:spcAft>
                          <a:spcPts val="800"/>
                        </a:spcAft>
                      </a:pPr>
                      <a:r>
                        <a:rPr lang="en-IN" sz="1100" u="none" strike="noStrike">
                          <a:effectLst/>
                        </a:rPr>
                        <a:t>0.931818</a:t>
                      </a:r>
                      <a:endParaRPr lang="en-IN" sz="1800" b="0" i="0" u="none" strike="noStrike">
                        <a:effectLst/>
                        <a:latin typeface="Arial" panose="020B0604020202020204" pitchFamily="34" charset="0"/>
                      </a:endParaRPr>
                    </a:p>
                  </a:txBody>
                  <a:tcPr marL="68580" marR="68580" marT="9525" marB="0"/>
                </a:tc>
                <a:tc>
                  <a:txBody>
                    <a:bodyPr/>
                    <a:lstStyle/>
                    <a:p>
                      <a:pPr algn="r" fontAlgn="t">
                        <a:lnSpc>
                          <a:spcPct val="107000"/>
                        </a:lnSpc>
                        <a:spcBef>
                          <a:spcPts val="0"/>
                        </a:spcBef>
                        <a:spcAft>
                          <a:spcPts val="800"/>
                        </a:spcAft>
                      </a:pPr>
                      <a:r>
                        <a:rPr lang="en-IN" sz="1100" u="none" strike="noStrike">
                          <a:effectLst/>
                        </a:rPr>
                        <a:t>0.798701</a:t>
                      </a:r>
                      <a:endParaRPr lang="en-IN" sz="18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5546493"/>
                  </a:ext>
                </a:extLst>
              </a:tr>
              <a:tr h="521163">
                <a:tc>
                  <a:txBody>
                    <a:bodyPr/>
                    <a:lstStyle/>
                    <a:p>
                      <a:pPr algn="l" fontAlgn="t">
                        <a:lnSpc>
                          <a:spcPct val="107000"/>
                        </a:lnSpc>
                        <a:spcBef>
                          <a:spcPts val="0"/>
                        </a:spcBef>
                        <a:spcAft>
                          <a:spcPts val="800"/>
                        </a:spcAft>
                      </a:pPr>
                      <a:r>
                        <a:rPr lang="en-IN" sz="1100" u="none" strike="noStrike">
                          <a:effectLst/>
                        </a:rPr>
                        <a:t>SVM</a:t>
                      </a:r>
                      <a:endParaRPr lang="en-IN" sz="1800" b="0" i="0" u="none" strike="noStrike">
                        <a:effectLst/>
                        <a:latin typeface="Arial" panose="020B0604020202020204" pitchFamily="34" charset="0"/>
                      </a:endParaRPr>
                    </a:p>
                  </a:txBody>
                  <a:tcPr marL="68580" marR="68580" marT="9525" marB="0"/>
                </a:tc>
                <a:tc>
                  <a:txBody>
                    <a:bodyPr/>
                    <a:lstStyle/>
                    <a:p>
                      <a:pPr algn="r" fontAlgn="t">
                        <a:lnSpc>
                          <a:spcPct val="107000"/>
                        </a:lnSpc>
                        <a:spcBef>
                          <a:spcPts val="0"/>
                        </a:spcBef>
                        <a:spcAft>
                          <a:spcPts val="800"/>
                        </a:spcAft>
                      </a:pPr>
                      <a:r>
                        <a:rPr lang="en-IN" sz="1100" u="none" strike="noStrike">
                          <a:effectLst/>
                        </a:rPr>
                        <a:t>0.753846</a:t>
                      </a:r>
                      <a:endParaRPr lang="en-IN" sz="1800" b="0" i="0" u="none" strike="noStrike">
                        <a:effectLst/>
                        <a:latin typeface="Arial" panose="020B0604020202020204" pitchFamily="34" charset="0"/>
                      </a:endParaRPr>
                    </a:p>
                  </a:txBody>
                  <a:tcPr marL="68580" marR="68580" marT="9525" marB="0"/>
                </a:tc>
                <a:tc>
                  <a:txBody>
                    <a:bodyPr/>
                    <a:lstStyle/>
                    <a:p>
                      <a:pPr algn="r" fontAlgn="t">
                        <a:lnSpc>
                          <a:spcPct val="107000"/>
                        </a:lnSpc>
                        <a:spcBef>
                          <a:spcPts val="0"/>
                        </a:spcBef>
                        <a:spcAft>
                          <a:spcPts val="800"/>
                        </a:spcAft>
                      </a:pPr>
                      <a:r>
                        <a:rPr lang="en-IN" sz="1100" u="none" strike="noStrike">
                          <a:effectLst/>
                        </a:rPr>
                        <a:t>0.727273</a:t>
                      </a:r>
                      <a:endParaRPr lang="en-IN" sz="1800" b="0" i="0" u="none" strike="noStrike">
                        <a:effectLst/>
                        <a:latin typeface="Arial" panose="020B0604020202020204" pitchFamily="34" charset="0"/>
                      </a:endParaRPr>
                    </a:p>
                  </a:txBody>
                  <a:tcPr marL="68580" marR="68580" marT="9525" marB="0"/>
                </a:tc>
                <a:tc>
                  <a:txBody>
                    <a:bodyPr/>
                    <a:lstStyle/>
                    <a:p>
                      <a:pPr algn="r" fontAlgn="t">
                        <a:lnSpc>
                          <a:spcPct val="107000"/>
                        </a:lnSpc>
                        <a:spcBef>
                          <a:spcPts val="0"/>
                        </a:spcBef>
                        <a:spcAft>
                          <a:spcPts val="800"/>
                        </a:spcAft>
                      </a:pPr>
                      <a:r>
                        <a:rPr lang="en-IN" sz="1100" u="none" strike="noStrike">
                          <a:effectLst/>
                        </a:rPr>
                        <a:t>0.759259</a:t>
                      </a:r>
                      <a:endParaRPr lang="en-IN" sz="1800" b="0" i="0" u="none" strike="noStrike">
                        <a:effectLst/>
                        <a:latin typeface="Arial" panose="020B0604020202020204" pitchFamily="34" charset="0"/>
                      </a:endParaRPr>
                    </a:p>
                  </a:txBody>
                  <a:tcPr marL="68580" marR="68580" marT="9525" marB="0"/>
                </a:tc>
                <a:tc>
                  <a:txBody>
                    <a:bodyPr/>
                    <a:lstStyle/>
                    <a:p>
                      <a:pPr algn="r" fontAlgn="t">
                        <a:lnSpc>
                          <a:spcPct val="107000"/>
                        </a:lnSpc>
                        <a:spcBef>
                          <a:spcPts val="0"/>
                        </a:spcBef>
                        <a:spcAft>
                          <a:spcPts val="800"/>
                        </a:spcAft>
                      </a:pPr>
                      <a:r>
                        <a:rPr lang="en-IN" sz="1100" u="none" strike="noStrike">
                          <a:effectLst/>
                        </a:rPr>
                        <a:t>0.759259</a:t>
                      </a:r>
                      <a:endParaRPr lang="en-IN" sz="1800" b="0" i="0" u="none" strike="noStrike">
                        <a:effectLst/>
                        <a:latin typeface="Arial" panose="020B0604020202020204" pitchFamily="34" charset="0"/>
                      </a:endParaRPr>
                    </a:p>
                  </a:txBody>
                  <a:tcPr marL="68580" marR="68580" marT="9525" marB="0"/>
                </a:tc>
                <a:tc>
                  <a:txBody>
                    <a:bodyPr/>
                    <a:lstStyle/>
                    <a:p>
                      <a:pPr algn="r" fontAlgn="t">
                        <a:lnSpc>
                          <a:spcPct val="107000"/>
                        </a:lnSpc>
                        <a:spcBef>
                          <a:spcPts val="0"/>
                        </a:spcBef>
                        <a:spcAft>
                          <a:spcPts val="800"/>
                        </a:spcAft>
                      </a:pPr>
                      <a:r>
                        <a:rPr lang="en-IN" sz="1100" u="none" strike="noStrike">
                          <a:effectLst/>
                        </a:rPr>
                        <a:t>0.931818</a:t>
                      </a:r>
                      <a:endParaRPr lang="en-IN" sz="1800" b="0" i="0" u="none" strike="noStrike">
                        <a:effectLst/>
                        <a:latin typeface="Arial" panose="020B0604020202020204" pitchFamily="34" charset="0"/>
                      </a:endParaRPr>
                    </a:p>
                  </a:txBody>
                  <a:tcPr marL="68580" marR="68580" marT="9525" marB="0"/>
                </a:tc>
                <a:tc>
                  <a:txBody>
                    <a:bodyPr/>
                    <a:lstStyle/>
                    <a:p>
                      <a:pPr algn="r" fontAlgn="t">
                        <a:lnSpc>
                          <a:spcPct val="107000"/>
                        </a:lnSpc>
                        <a:spcBef>
                          <a:spcPts val="0"/>
                        </a:spcBef>
                        <a:spcAft>
                          <a:spcPts val="800"/>
                        </a:spcAft>
                      </a:pPr>
                      <a:r>
                        <a:rPr lang="en-IN" sz="1100" u="none" strike="noStrike" dirty="0">
                          <a:effectLst/>
                        </a:rPr>
                        <a:t>0.830087</a:t>
                      </a:r>
                      <a:endParaRPr lang="en-IN" sz="1800" b="0"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1407436615"/>
                  </a:ext>
                </a:extLst>
              </a:tr>
            </a:tbl>
          </a:graphicData>
        </a:graphic>
      </p:graphicFrame>
      <p:sp>
        <p:nvSpPr>
          <p:cNvPr id="3" name="TextBox 2">
            <a:extLst>
              <a:ext uri="{FF2B5EF4-FFF2-40B4-BE49-F238E27FC236}">
                <a16:creationId xmlns:a16="http://schemas.microsoft.com/office/drawing/2014/main" id="{0CE44EE3-FDA7-4931-A0C1-E3AFDB485251}"/>
              </a:ext>
            </a:extLst>
          </p:cNvPr>
          <p:cNvSpPr txBox="1"/>
          <p:nvPr/>
        </p:nvSpPr>
        <p:spPr>
          <a:xfrm>
            <a:off x="1096962" y="4560981"/>
            <a:ext cx="10265584" cy="1638013"/>
          </a:xfrm>
          <a:prstGeom prst="rect">
            <a:avLst/>
          </a:prstGeom>
          <a:noFill/>
        </p:spPr>
        <p:txBody>
          <a:bodyPr wrap="square" rtlCol="0">
            <a:spAutoFit/>
          </a:bodyPr>
          <a:lstStyle/>
          <a:p>
            <a:pPr>
              <a:lnSpc>
                <a:spcPct val="107000"/>
              </a:lnSpc>
              <a:spcAft>
                <a:spcPts val="800"/>
              </a:spcAft>
            </a:pPr>
            <a:r>
              <a:rPr lang="en-US" i="1" dirty="0">
                <a:effectLst/>
                <a:latin typeface="Calibri" panose="020F0502020204030204" pitchFamily="34" charset="0"/>
                <a:ea typeface="Calibri" panose="020F0502020204030204" pitchFamily="34" charset="0"/>
                <a:cs typeface="Calibri" panose="020F0502020204030204" pitchFamily="34" charset="0"/>
              </a:rPr>
              <a:t>Based on the model comparison overall accuracy is higher for Random Forest Classifier which is 80% accuracy. All the other model having the overall accuracy at 75.38%. But the accuracy of classifying the negative class (accuracy of 0’s) are almost equal for all the models which is 72.72% accuracy.</a:t>
            </a:r>
            <a:endParaRPr lang="en-IN" i="1" dirty="0">
              <a:effectLst/>
              <a:latin typeface="Calibri" panose="020F0502020204030204" pitchFamily="34" charset="0"/>
              <a:ea typeface="Calibri" panose="020F0502020204030204" pitchFamily="34" charset="0"/>
              <a:cs typeface="Times New Roman" panose="02020603050405020304" pitchFamily="18" charset="0"/>
            </a:endParaRPr>
          </a:p>
          <a:p>
            <a:r>
              <a:rPr lang="en-US" i="1" dirty="0">
                <a:effectLst/>
                <a:latin typeface="Calibri" panose="020F0502020204030204" pitchFamily="34" charset="0"/>
                <a:ea typeface="Calibri" panose="020F0502020204030204" pitchFamily="34" charset="0"/>
              </a:rPr>
              <a:t>Overall, we can select Random Forest Classifier to classify this data, as it performs well on most evaluation metrics.</a:t>
            </a:r>
            <a:endParaRPr lang="en-IN" i="1" dirty="0"/>
          </a:p>
        </p:txBody>
      </p:sp>
      <p:sp>
        <p:nvSpPr>
          <p:cNvPr id="4" name="Slide Number Placeholder 3">
            <a:extLst>
              <a:ext uri="{FF2B5EF4-FFF2-40B4-BE49-F238E27FC236}">
                <a16:creationId xmlns:a16="http://schemas.microsoft.com/office/drawing/2014/main" id="{D1F0C8BA-7794-411B-8468-A54C19CCBF74}"/>
              </a:ext>
            </a:extLst>
          </p:cNvPr>
          <p:cNvSpPr>
            <a:spLocks noGrp="1"/>
          </p:cNvSpPr>
          <p:nvPr>
            <p:ph type="sldNum" sz="quarter" idx="12"/>
          </p:nvPr>
        </p:nvSpPr>
        <p:spPr/>
        <p:txBody>
          <a:bodyPr/>
          <a:lstStyle/>
          <a:p>
            <a:fld id="{3784677A-A42D-4436-B153-EDC564F8711B}" type="slidenum">
              <a:rPr lang="en-IN" smtClean="0"/>
              <a:t>9</a:t>
            </a:fld>
            <a:endParaRPr lang="en-IN"/>
          </a:p>
        </p:txBody>
      </p:sp>
      <p:sp>
        <p:nvSpPr>
          <p:cNvPr id="6" name="Footer Placeholder 5">
            <a:extLst>
              <a:ext uri="{FF2B5EF4-FFF2-40B4-BE49-F238E27FC236}">
                <a16:creationId xmlns:a16="http://schemas.microsoft.com/office/drawing/2014/main" id="{B960C247-153C-4BBA-9D4F-8CCEE5787521}"/>
              </a:ext>
            </a:extLst>
          </p:cNvPr>
          <p:cNvSpPr>
            <a:spLocks noGrp="1"/>
          </p:cNvSpPr>
          <p:nvPr>
            <p:ph type="ftr" sz="quarter" idx="11"/>
          </p:nvPr>
        </p:nvSpPr>
        <p:spPr/>
        <p:txBody>
          <a:bodyPr/>
          <a:lstStyle/>
          <a:p>
            <a:r>
              <a:rPr lang="en-IN"/>
              <a:t>Darshan.DS 7907545523 darshandsiad@gmail.com</a:t>
            </a:r>
          </a:p>
        </p:txBody>
      </p:sp>
    </p:spTree>
    <p:extLst>
      <p:ext uri="{BB962C8B-B14F-4D97-AF65-F5344CB8AC3E}">
        <p14:creationId xmlns:p14="http://schemas.microsoft.com/office/powerpoint/2010/main" val="313399384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124</TotalTime>
  <Words>759</Words>
  <Application>Microsoft Office PowerPoint</Application>
  <PresentationFormat>Widescreen</PresentationFormat>
  <Paragraphs>118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Baskerville Old Face</vt:lpstr>
      <vt:lpstr>Calibri</vt:lpstr>
      <vt:lpstr>Calibri Light</vt:lpstr>
      <vt:lpstr>Wingdings</vt:lpstr>
      <vt:lpstr>Retrospect</vt:lpstr>
      <vt:lpstr>CAMPUS RECRUITMENT PROJECT</vt:lpstr>
      <vt:lpstr>What is this project about?</vt:lpstr>
      <vt:lpstr>The Data set explained</vt:lpstr>
      <vt:lpstr>What can we infer from the exploration of the data?</vt:lpstr>
      <vt:lpstr>Does the 10th  12th and degree marks determine the chances of a student getting placed? </vt:lpstr>
      <vt:lpstr>Is there a particular branch in MBA which offers good placement results?</vt:lpstr>
      <vt:lpstr>Does the marks from Employability test conducted by the college impacted the odds of getting placed?</vt:lpstr>
      <vt:lpstr>Does having a work experience improve the odds of getting placed?</vt:lpstr>
      <vt:lpstr>How does the models perform?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RECRUITMENT PROJECT</dc:title>
  <dc:creator>Darshan DS</dc:creator>
  <cp:lastModifiedBy>Darshan DS</cp:lastModifiedBy>
  <cp:revision>1</cp:revision>
  <dcterms:created xsi:type="dcterms:W3CDTF">2021-05-09T11:14:25Z</dcterms:created>
  <dcterms:modified xsi:type="dcterms:W3CDTF">2021-05-09T13:19:00Z</dcterms:modified>
</cp:coreProperties>
</file>