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0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2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3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2439B7-8CE5-43CB-8278-B9E424FB8EE7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5A932F-C7FE-4EBD-8CC7-547296429B7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1956-3469-422D-AD81-2DD12621D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Cereals Mini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4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A8F7-358E-40F2-8035-9A7EB65C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67D8-71C8-403C-B6B9-BE2176617146}"/>
              </a:ext>
            </a:extLst>
          </p:cNvPr>
          <p:cNvSpPr txBox="1"/>
          <p:nvPr/>
        </p:nvSpPr>
        <p:spPr>
          <a:xfrm>
            <a:off x="1024127" y="2197290"/>
            <a:ext cx="49658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features which affects the rating positively are</a:t>
            </a:r>
          </a:p>
          <a:p>
            <a:r>
              <a:rPr lang="en-US" dirty="0"/>
              <a:t>    * protein</a:t>
            </a:r>
          </a:p>
          <a:p>
            <a:r>
              <a:rPr lang="en-US" dirty="0"/>
              <a:t>    * fiber</a:t>
            </a:r>
          </a:p>
          <a:p>
            <a:r>
              <a:rPr lang="en-US" dirty="0"/>
              <a:t>    * </a:t>
            </a:r>
            <a:r>
              <a:rPr lang="en-US" dirty="0" err="1"/>
              <a:t>potass</a:t>
            </a:r>
            <a:endParaRPr lang="en-US" dirty="0"/>
          </a:p>
          <a:p>
            <a:r>
              <a:rPr lang="en-US" dirty="0"/>
              <a:t>2. The features which affects the rating negatively are</a:t>
            </a:r>
          </a:p>
          <a:p>
            <a:r>
              <a:rPr lang="en-US" dirty="0"/>
              <a:t>    * calories</a:t>
            </a:r>
          </a:p>
          <a:p>
            <a:r>
              <a:rPr lang="en-US" dirty="0"/>
              <a:t>    * fat</a:t>
            </a:r>
          </a:p>
          <a:p>
            <a:r>
              <a:rPr lang="en-US" dirty="0"/>
              <a:t>    * sodium</a:t>
            </a:r>
          </a:p>
          <a:p>
            <a:r>
              <a:rPr lang="en-US" dirty="0"/>
              <a:t>    * sugars</a:t>
            </a:r>
          </a:p>
          <a:p>
            <a:r>
              <a:rPr lang="en-US" dirty="0"/>
              <a:t>3. All other features only mildly affects the rating of the cereals.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1FE28-EB97-4E0E-892F-5D6E1D5365C6}"/>
              </a:ext>
            </a:extLst>
          </p:cNvPr>
          <p:cNvSpPr txBox="1"/>
          <p:nvPr/>
        </p:nvSpPr>
        <p:spPr>
          <a:xfrm>
            <a:off x="6202020" y="2108765"/>
            <a:ext cx="4734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Ideal proportions in a highly rated cereal</a:t>
            </a:r>
          </a:p>
          <a:p>
            <a:r>
              <a:rPr lang="en-US" dirty="0"/>
              <a:t>    * Calories should be 50 or below</a:t>
            </a:r>
          </a:p>
          <a:p>
            <a:r>
              <a:rPr lang="en-US" dirty="0"/>
              <a:t>    * Protein should be 4 or above</a:t>
            </a:r>
          </a:p>
          <a:p>
            <a:r>
              <a:rPr lang="en-US" dirty="0"/>
              <a:t>    * Fat should be 0</a:t>
            </a:r>
          </a:p>
          <a:p>
            <a:r>
              <a:rPr lang="en-US" dirty="0"/>
              <a:t>    * Sodium should be below 140</a:t>
            </a:r>
          </a:p>
          <a:p>
            <a:r>
              <a:rPr lang="en-US" dirty="0"/>
              <a:t>    * Fiber should be above 14</a:t>
            </a:r>
          </a:p>
          <a:p>
            <a:r>
              <a:rPr lang="en-US" dirty="0"/>
              <a:t>    * Carbo should be near 8</a:t>
            </a:r>
          </a:p>
          <a:p>
            <a:r>
              <a:rPr lang="en-US" dirty="0"/>
              <a:t>    * Sugars should be 0</a:t>
            </a:r>
          </a:p>
          <a:p>
            <a:r>
              <a:rPr lang="en-US" dirty="0"/>
              <a:t>    * </a:t>
            </a:r>
            <a:r>
              <a:rPr lang="en-US" dirty="0" err="1"/>
              <a:t>Potass</a:t>
            </a:r>
            <a:r>
              <a:rPr lang="en-US" dirty="0"/>
              <a:t> should be above 236</a:t>
            </a:r>
          </a:p>
          <a:p>
            <a:r>
              <a:rPr lang="en-US" dirty="0"/>
              <a:t>    * Vitamins should be above 25</a:t>
            </a:r>
          </a:p>
          <a:p>
            <a:r>
              <a:rPr lang="en-US" dirty="0"/>
              <a:t>    * The cereal should be kept on shelf 3</a:t>
            </a:r>
          </a:p>
          <a:p>
            <a:r>
              <a:rPr lang="en-US" dirty="0"/>
              <a:t>    * Weight in ounces of one serving should be 1</a:t>
            </a:r>
          </a:p>
          <a:p>
            <a:r>
              <a:rPr lang="en-US" dirty="0"/>
              <a:t>    * Number of cups in one serving should be 0.5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B810-E7F3-431F-BA9B-3A76F7E0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78" y="2766218"/>
            <a:ext cx="3084443" cy="1325563"/>
          </a:xfrm>
        </p:spPr>
        <p:txBody>
          <a:bodyPr/>
          <a:lstStyle/>
          <a:p>
            <a:r>
              <a:rPr lang="en-US" b="1" i="1" u="sng" dirty="0">
                <a:latin typeface="+mn-lt"/>
              </a:rPr>
              <a:t>THANK YOU</a:t>
            </a:r>
            <a:endParaRPr lang="en-IN" b="1" i="1" u="sng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0999B-E708-46F6-ACA8-E598A94902EE}"/>
              </a:ext>
            </a:extLst>
          </p:cNvPr>
          <p:cNvSpPr txBox="1"/>
          <p:nvPr/>
        </p:nvSpPr>
        <p:spPr>
          <a:xfrm>
            <a:off x="8335617" y="4518991"/>
            <a:ext cx="3087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Darshan DS</a:t>
            </a:r>
          </a:p>
          <a:p>
            <a:r>
              <a:rPr lang="en-US" sz="3600" b="1" i="1" dirty="0"/>
              <a:t>And</a:t>
            </a:r>
          </a:p>
          <a:p>
            <a:r>
              <a:rPr lang="en-US" sz="3600" b="1" i="1" dirty="0" err="1"/>
              <a:t>Chandhana</a:t>
            </a:r>
            <a:r>
              <a:rPr lang="en-US" sz="3600" b="1" i="1" dirty="0"/>
              <a:t> S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38556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750-724E-4C42-BAA4-75F4AAA3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of Data Frame - Cereals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FE63-DAD6-494E-ACEF-7553E919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Cereals Data Frame has 16 columns and 77 rows.</a:t>
            </a:r>
          </a:p>
          <a:p>
            <a:r>
              <a:rPr lang="en-US" dirty="0"/>
              <a:t>There are 3 categorical variables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Mfr</a:t>
            </a:r>
            <a:r>
              <a:rPr lang="en-US" dirty="0"/>
              <a:t> (manufacturer)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Shelf</a:t>
            </a:r>
          </a:p>
          <a:p>
            <a:r>
              <a:rPr lang="en-IN" dirty="0"/>
              <a:t>There are 12 </a:t>
            </a:r>
            <a:r>
              <a:rPr lang="en-IN"/>
              <a:t>numerical variables</a:t>
            </a:r>
            <a:endParaRPr lang="en-I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Calories, protein, fat, sodium, </a:t>
            </a:r>
            <a:r>
              <a:rPr lang="en-IN" dirty="0" err="1"/>
              <a:t>fiber</a:t>
            </a:r>
            <a:r>
              <a:rPr lang="en-IN" dirty="0"/>
              <a:t>, carbo, sugars, </a:t>
            </a:r>
            <a:r>
              <a:rPr lang="en-IN" dirty="0" err="1"/>
              <a:t>potass</a:t>
            </a:r>
            <a:r>
              <a:rPr lang="en-IN" dirty="0"/>
              <a:t>, vitamins, weight, cups and rating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37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9DE1-DE2A-4E8D-968C-258C3DAE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null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D0F2-A36F-48C2-8BC9-79CDD87F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there are null values 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Carbo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Sugars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Potass</a:t>
            </a:r>
            <a:r>
              <a:rPr lang="en-US" dirty="0"/>
              <a:t> </a:t>
            </a:r>
          </a:p>
          <a:p>
            <a:r>
              <a:rPr lang="en-US" dirty="0"/>
              <a:t>To find the null value we can use the </a:t>
            </a:r>
            <a:r>
              <a:rPr lang="en-US" dirty="0" err="1"/>
              <a:t>isnull</a:t>
            </a:r>
            <a:r>
              <a:rPr lang="en-US" dirty="0"/>
              <a:t>() method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F1FEA-B750-429E-BA4A-30A1149F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187686"/>
            <a:ext cx="5844209" cy="24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5E8-01B0-4E4D-BE73-8932B7B1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Null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3E12-63CD-4C84-895D-2D0809F2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Here we are filling the null values using mean or median based on the distribution of the data.</a:t>
            </a:r>
          </a:p>
          <a:p>
            <a:r>
              <a:rPr lang="en-US" sz="2400" dirty="0"/>
              <a:t>Carbo is normally distributed so we used mean to fill the null values.</a:t>
            </a:r>
          </a:p>
          <a:p>
            <a:r>
              <a:rPr lang="en-US" sz="2400" dirty="0"/>
              <a:t>Sugar is comb distributed so we used median to fill the null values.</a:t>
            </a:r>
          </a:p>
          <a:p>
            <a:r>
              <a:rPr lang="en-US" sz="2400" dirty="0" err="1"/>
              <a:t>Potass</a:t>
            </a:r>
            <a:r>
              <a:rPr lang="en-US" sz="2400" dirty="0"/>
              <a:t> is right skewed and having outliers, so we used median to fill the null values.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FC11A-2516-4E34-AC0C-6E2AAD25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4925569"/>
            <a:ext cx="3379304" cy="1932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474F6-A783-4F3B-8C93-E74B168D6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47" y="4925569"/>
            <a:ext cx="3379305" cy="19324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01C95-3DE3-4674-A9C7-2C6FC6258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04" y="4925569"/>
            <a:ext cx="3379305" cy="19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FFCD-C493-4138-8122-CC4D31C2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AAB5-E2A7-49F9-B110-BE4F141A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the outliers in </a:t>
            </a:r>
            <a:r>
              <a:rPr lang="en-US" dirty="0" err="1"/>
              <a:t>potass</a:t>
            </a:r>
            <a:r>
              <a:rPr lang="en-US" dirty="0"/>
              <a:t> by plotting the boxplot.</a:t>
            </a:r>
          </a:p>
          <a:p>
            <a:r>
              <a:rPr lang="en-US" dirty="0"/>
              <a:t> Outliers are problematic for many statistical analyses because they can cause tests to either miss significant findings or distort real results. Therefore we are removing the outliers from </a:t>
            </a:r>
            <a:r>
              <a:rPr lang="en-US" dirty="0" err="1"/>
              <a:t>potass</a:t>
            </a:r>
            <a:r>
              <a:rPr lang="en-US" dirty="0"/>
              <a:t> column.</a:t>
            </a:r>
          </a:p>
          <a:p>
            <a:r>
              <a:rPr lang="en-IN" dirty="0"/>
              <a:t>We found the upper range of the data. </a:t>
            </a:r>
          </a:p>
          <a:p>
            <a:r>
              <a:rPr lang="en-IN" dirty="0"/>
              <a:t>We then assigned the outliers to the upper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00C73-DE19-47F3-9FEF-61A42C3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" t="11442" b="5004"/>
          <a:stretch/>
        </p:blipFill>
        <p:spPr>
          <a:xfrm rot="5400000">
            <a:off x="3329607" y="3747053"/>
            <a:ext cx="2060713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5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B45-A691-4372-BFD1-FFCB1D50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relationship between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B859-C908-4DFC-A546-50D15A5D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correlation matrix to find the relationship between the columns.</a:t>
            </a:r>
          </a:p>
          <a:p>
            <a:r>
              <a:rPr lang="en-US" dirty="0"/>
              <a:t>The Correlation matrix is an important data analysis metric that is computed to summarize data to understand the relationship between various variables and make decisions accordingly.</a:t>
            </a:r>
          </a:p>
          <a:p>
            <a:r>
              <a:rPr lang="en-US" dirty="0"/>
              <a:t>There are several types of correlation coefficients, but the most common of them all is the Pearson’s coefficient denoted by the Greek letter ρ (rho)</a:t>
            </a:r>
          </a:p>
          <a:p>
            <a:r>
              <a:rPr lang="en-US" dirty="0"/>
              <a:t>The value of ρ lies between -1 and 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9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C14B9-861D-4E7A-958D-FBFECA408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36713"/>
            <a:ext cx="6809495" cy="578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E22F2-A387-454B-A3FC-64E3BFA769FD}"/>
              </a:ext>
            </a:extLst>
          </p:cNvPr>
          <p:cNvSpPr txBox="1"/>
          <p:nvPr/>
        </p:nvSpPr>
        <p:spPr>
          <a:xfrm>
            <a:off x="7606748" y="675861"/>
            <a:ext cx="3843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correlation heatmap infers the following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calories and sugars in a cereals is high, then the product is more likely to get low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amount of protein can increase the rating of the cereals.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Similarly the amount of </a:t>
            </a:r>
            <a:r>
              <a:rPr lang="en-IN" dirty="0" err="1"/>
              <a:t>fiber</a:t>
            </a:r>
            <a:r>
              <a:rPr lang="en-IN" dirty="0"/>
              <a:t> in cereals can also increase the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Fat and sodium level in cereals also seems to decrease the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People prefer to have a healthy diet and hence they upvote products with high amounts of protein, </a:t>
            </a:r>
            <a:r>
              <a:rPr lang="en-IN" dirty="0" err="1"/>
              <a:t>fiber</a:t>
            </a:r>
            <a:r>
              <a:rPr lang="en-IN" dirty="0"/>
              <a:t> and </a:t>
            </a:r>
            <a:r>
              <a:rPr lang="en-IN" dirty="0" err="1"/>
              <a:t>potass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55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B290-28D2-41AC-B65B-BE6390C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85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relationship between calories , shelf and rating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A8706-B0B8-48B0-BBEA-6E8457AE0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30320" cy="3030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BE545-D59C-4061-9B59-D4542D779BDE}"/>
              </a:ext>
            </a:extLst>
          </p:cNvPr>
          <p:cNvSpPr txBox="1"/>
          <p:nvPr/>
        </p:nvSpPr>
        <p:spPr>
          <a:xfrm>
            <a:off x="838199" y="4924409"/>
            <a:ext cx="403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we can see that slope is negative, so as the calories in the cereals increases the rating will be decreasing.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FB90B-D47F-45C9-8B89-ECBF68290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51" y="1690688"/>
            <a:ext cx="5697018" cy="3030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20B644-0FA2-4699-8260-7DACF5FAA9D0}"/>
              </a:ext>
            </a:extLst>
          </p:cNvPr>
          <p:cNvSpPr txBox="1"/>
          <p:nvPr/>
        </p:nvSpPr>
        <p:spPr>
          <a:xfrm>
            <a:off x="5262651" y="4924409"/>
            <a:ext cx="56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placed on the 3</a:t>
            </a:r>
            <a:r>
              <a:rPr lang="en-US" baseline="30000" dirty="0"/>
              <a:t>rd</a:t>
            </a:r>
            <a:r>
              <a:rPr lang="en-US" dirty="0"/>
              <a:t> shelf and 1</a:t>
            </a:r>
            <a:r>
              <a:rPr lang="en-US" baseline="30000" dirty="0"/>
              <a:t>st</a:t>
            </a:r>
            <a:r>
              <a:rPr lang="en-US" dirty="0"/>
              <a:t> shelf are more likely to get high rating. But products placed on the 2</a:t>
            </a:r>
            <a:r>
              <a:rPr lang="en-US" baseline="30000" dirty="0"/>
              <a:t>nd</a:t>
            </a:r>
            <a:r>
              <a:rPr lang="en-US" dirty="0"/>
              <a:t> shelf has a median rating of around 30.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05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4E84-7E9F-4066-A707-16284FEA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 (Plotting all the features against each other) from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1DC55-4EED-40DD-9251-0902456A3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4832"/>
            <a:ext cx="5263736" cy="4484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7EE1E-C098-482B-9232-94782D684D82}"/>
              </a:ext>
            </a:extLst>
          </p:cNvPr>
          <p:cNvSpPr txBox="1"/>
          <p:nvPr/>
        </p:nvSpPr>
        <p:spPr>
          <a:xfrm>
            <a:off x="6798366" y="2018629"/>
            <a:ext cx="4704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pair plot we can find a lot of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calories increase, fat content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Protein and calories have no relation, and are independent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the data, calories are normally distributed.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73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335</TotalTime>
  <Words>681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Cereals Mini Project</vt:lpstr>
      <vt:lpstr>Information of Data Frame - Cereals</vt:lpstr>
      <vt:lpstr>Finding null values</vt:lpstr>
      <vt:lpstr>Filling Null Values</vt:lpstr>
      <vt:lpstr>Removing outliers</vt:lpstr>
      <vt:lpstr>Finding relationship between columns</vt:lpstr>
      <vt:lpstr>PowerPoint Presentation</vt:lpstr>
      <vt:lpstr>Finding relationship between calories , shelf and rating</vt:lpstr>
      <vt:lpstr>Pair Plot (Plotting all the features against each other) from the data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Cereals Mini Project</dc:title>
  <dc:creator>Darshan DS</dc:creator>
  <cp:lastModifiedBy>Darshan DS</cp:lastModifiedBy>
  <cp:revision>9</cp:revision>
  <dcterms:created xsi:type="dcterms:W3CDTF">2021-01-10T10:57:45Z</dcterms:created>
  <dcterms:modified xsi:type="dcterms:W3CDTF">2021-01-12T03:07:13Z</dcterms:modified>
</cp:coreProperties>
</file>