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4" r:id="rId3"/>
    <p:sldId id="273" r:id="rId4"/>
    <p:sldId id="274" r:id="rId5"/>
    <p:sldId id="315" r:id="rId6"/>
    <p:sldId id="317" r:id="rId7"/>
    <p:sldId id="316" r:id="rId8"/>
    <p:sldId id="318" r:id="rId9"/>
    <p:sldId id="281" r:id="rId10"/>
    <p:sldId id="282" r:id="rId11"/>
    <p:sldId id="309" r:id="rId12"/>
    <p:sldId id="287" r:id="rId13"/>
    <p:sldId id="283" r:id="rId14"/>
    <p:sldId id="285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0EDCE-61F3-F266-73DF-C74624CCB1CA}" v="9" dt="2024-12-13T05:08:07.924"/>
    <p1510:client id="{719D549B-2DD7-68D2-DB1A-2F6AC3994BD7}" v="580" dt="2024-12-13T21:31:37.112"/>
    <p1510:client id="{E1D73F64-A024-5726-142B-0D5258B4098D}" v="228" dt="2024-12-13T19:26:18.459"/>
    <p1510:client id="{F928A6FF-810C-243E-B5E1-9AADDB9B56B4}" v="773" dt="2024-12-13T15:26:46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9CE2C8EE-911E-254E-9542-94A9F54000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800" b="1">
              <a:latin typeface="Arial Narrow" panose="020B0604020202020204" pitchFamily="34" charset="0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4CA3C114-F800-7644-8F2A-F8514AB3C2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3" y="233363"/>
            <a:ext cx="3624724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2E2D4ADD-4D66-C243-9E14-6942ED8865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281112"/>
            <a:ext cx="1118906" cy="111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677492" cy="1314450"/>
          </a:xfrm>
        </p:spPr>
        <p:txBody>
          <a:bodyPr/>
          <a:lstStyle>
            <a:lvl1pPr marL="0" indent="0" algn="l">
              <a:buNone/>
              <a:defRPr sz="1500" b="0">
                <a:latin typeface="Calibri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1EC6A1-5DA5-944B-9662-D3518D81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438" y="1200150"/>
            <a:ext cx="6277401" cy="1657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568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499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5" y="171452"/>
            <a:ext cx="2185987" cy="457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71452"/>
            <a:ext cx="6408738" cy="45791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787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7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7" y="1021556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9" y="1021558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9" y="2943227"/>
            <a:ext cx="3871912" cy="18073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2849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7" y="171450"/>
            <a:ext cx="87471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7" y="1021556"/>
            <a:ext cx="3871913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6"/>
            <a:ext cx="3871912" cy="37290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07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36760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0539" y="1057275"/>
            <a:ext cx="8502650" cy="39719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38323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539" y="1057275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539" y="3100387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3246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7" y="200025"/>
            <a:ext cx="7980363" cy="542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0540" y="1057275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18065" y="1057275"/>
            <a:ext cx="4175125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90539" y="3100387"/>
            <a:ext cx="8502650" cy="1928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6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0" y="326759"/>
            <a:ext cx="7592093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30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1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7" y="1021556"/>
            <a:ext cx="3871913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9" y="1021556"/>
            <a:ext cx="3871912" cy="37290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70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833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4" y="333803"/>
            <a:ext cx="7591425" cy="571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29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7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2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561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D36EF0E-62B1-3940-8C38-CCF987273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4652" y="278606"/>
            <a:ext cx="7591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0A0B2E2-74D9-0C4E-A8D0-916088100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6" y="1021556"/>
            <a:ext cx="7896225" cy="372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16" name="Rectangle 5">
            <a:extLst>
              <a:ext uri="{FF2B5EF4-FFF2-40B4-BE49-F238E27FC236}">
                <a16:creationId xmlns:a16="http://schemas.microsoft.com/office/drawing/2014/main" id="{AAF40682-CA4D-3E4F-9E5D-20D56B23E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31264" y="4958955"/>
            <a:ext cx="279244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8149E3D-23B7-7043-B94C-06B89D7BA94F}" type="slidenum">
              <a:rPr lang="en-US" altLang="en-US" sz="750" b="1">
                <a:solidFill>
                  <a:srgbClr val="000000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rPr>
              <a:pPr/>
              <a:t>‹#›</a:t>
            </a:fld>
            <a:endParaRPr lang="en-US" altLang="en-US" sz="750"/>
          </a:p>
        </p:txBody>
      </p:sp>
      <p:sp>
        <p:nvSpPr>
          <p:cNvPr id="64517" name="Rectangle 8">
            <a:extLst>
              <a:ext uri="{FF2B5EF4-FFF2-40B4-BE49-F238E27FC236}">
                <a16:creationId xmlns:a16="http://schemas.microsoft.com/office/drawing/2014/main" id="{ED885EAE-F365-F14E-9009-85B6850DC2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922046"/>
            <a:ext cx="9144000" cy="221456"/>
          </a:xfrm>
          <a:prstGeom prst="rect">
            <a:avLst/>
          </a:prstGeom>
          <a:solidFill>
            <a:srgbClr val="CFB87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64518" name="Rectangle 9">
            <a:extLst>
              <a:ext uri="{FF2B5EF4-FFF2-40B4-BE49-F238E27FC236}">
                <a16:creationId xmlns:a16="http://schemas.microsoft.com/office/drawing/2014/main" id="{243826FC-BACD-B046-B320-90B11BAA51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38" y="4964906"/>
            <a:ext cx="9144000" cy="1714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0CE79-CADD-AA40-9F7B-7B1A7C518C41}"/>
              </a:ext>
            </a:extLst>
          </p:cNvPr>
          <p:cNvSpPr txBox="1"/>
          <p:nvPr userDrawn="1"/>
        </p:nvSpPr>
        <p:spPr>
          <a:xfrm>
            <a:off x="152401" y="4935752"/>
            <a:ext cx="1781257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Colorado, Boulder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11A02-3D12-EE49-B1C1-6BD63F392562}"/>
              </a:ext>
            </a:extLst>
          </p:cNvPr>
          <p:cNvSpPr txBox="1"/>
          <p:nvPr userDrawn="1"/>
        </p:nvSpPr>
        <p:spPr>
          <a:xfrm>
            <a:off x="5562600" y="4929143"/>
            <a:ext cx="2811042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9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CSCI 5253 – Datacenter Scale Computing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6137A-D176-6549-935A-283E26F08363}"/>
              </a:ext>
            </a:extLst>
          </p:cNvPr>
          <p:cNvSpPr txBox="1"/>
          <p:nvPr userDrawn="1"/>
        </p:nvSpPr>
        <p:spPr>
          <a:xfrm>
            <a:off x="8572713" y="4935751"/>
            <a:ext cx="418888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fld id="{BF8F5BA2-C620-C842-82BA-629E80D0BD83}" type="slidenum">
              <a:rPr lang="en-US" sz="9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0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2pPr>
      <a:lvl3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3pPr>
      <a:lvl4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4pPr>
      <a:lvl5pPr marL="89297" indent="-89297" algn="l" rtl="0" fontAlgn="base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Calibri" panose="020F0502020204030204" pitchFamily="34" charset="0"/>
        </a:defRPr>
      </a:lvl5pPr>
      <a:lvl6pPr marL="4321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6pPr>
      <a:lvl7pPr marL="7750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7pPr>
      <a:lvl8pPr marL="11179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8pPr>
      <a:lvl9pPr marL="1460897" algn="l" rtl="0" eaLnBrk="1" fontAlgn="base" hangingPunct="1">
        <a:spcBef>
          <a:spcPct val="0"/>
        </a:spcBef>
        <a:spcAft>
          <a:spcPct val="0"/>
        </a:spcAft>
        <a:defRPr sz="2700" b="1">
          <a:solidFill>
            <a:schemeClr val="tx1"/>
          </a:solidFill>
          <a:latin typeface="Arial Narrow" pitchFamily="34" charset="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rgbClr val="CFB87C"/>
        </a:buClr>
        <a:buSzPct val="60000"/>
        <a:buFont typeface="Wingdings 2" pitchFamily="2" charset="2"/>
        <a:buChar char="¢"/>
        <a:defRPr sz="18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rgbClr val="CFB87C"/>
        </a:buClr>
        <a:buSzPct val="11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500">
          <a:solidFill>
            <a:schemeClr val="tx1"/>
          </a:solidFill>
          <a:latin typeface="Calibri" pitchFamily="34" charset="0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Calibri" pitchFamily="34" charset="0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Calibri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90070"/>
            <a:ext cx="7677492" cy="1916675"/>
          </a:xfrm>
        </p:spPr>
        <p:txBody>
          <a:bodyPr/>
          <a:lstStyle/>
          <a:p>
            <a:pPr>
              <a:lnSpc>
                <a:spcPts val="1781"/>
              </a:lnSpc>
            </a:pPr>
            <a:r>
              <a:rPr lang="en-US" b="1">
                <a:latin typeface="Calibri"/>
                <a:ea typeface="Calibri"/>
                <a:cs typeface="Calibri"/>
              </a:rPr>
              <a:t>Team Members: </a:t>
            </a:r>
            <a:endParaRPr lang="en-US" b="1"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ts val="1780"/>
              </a:lnSpc>
              <a:buFont typeface="Arial" pitchFamily="2" charset="2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Darshan Vijayaraghavan</a:t>
            </a:r>
          </a:p>
          <a:p>
            <a:pPr marL="285750" indent="-285750">
              <a:lnSpc>
                <a:spcPts val="1780"/>
              </a:lnSpc>
              <a:buFont typeface="Arial" pitchFamily="2" charset="2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Ruban </a:t>
            </a:r>
            <a:r>
              <a:rPr lang="en-US" b="1" err="1">
                <a:latin typeface="Calibri"/>
                <a:ea typeface="Calibri"/>
                <a:cs typeface="Calibri"/>
              </a:rPr>
              <a:t>Chakaravarthi</a:t>
            </a:r>
            <a:endParaRPr lang="en-US" b="1" err="1">
              <a:ea typeface="Calibri" pitchFamily="34" charset="0"/>
              <a:cs typeface="Calibri" pitchFamily="34" charset="0"/>
            </a:endParaRPr>
          </a:p>
          <a:p>
            <a:pPr marL="285750" indent="-285750">
              <a:lnSpc>
                <a:spcPts val="1780"/>
              </a:lnSpc>
              <a:buFont typeface="Arial" pitchFamily="2" charset="2"/>
              <a:buChar char="•"/>
            </a:pPr>
            <a:r>
              <a:rPr lang="en-US" b="1">
                <a:latin typeface="Calibri"/>
                <a:ea typeface="Calibri"/>
                <a:cs typeface="Calibri"/>
              </a:rPr>
              <a:t>Vignesh Kumar Karthikeyan</a:t>
            </a:r>
            <a:endParaRPr lang="en-US" b="1">
              <a:ea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 GROUP MANAGER - STUDIOUS</a:t>
            </a:r>
          </a:p>
        </p:txBody>
      </p:sp>
    </p:spTree>
    <p:extLst>
      <p:ext uri="{BB962C8B-B14F-4D97-AF65-F5344CB8AC3E}">
        <p14:creationId xmlns:p14="http://schemas.microsoft.com/office/powerpoint/2010/main" val="336224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Infrastructure Pipeline - </a:t>
            </a:r>
            <a:r>
              <a:rPr lang="en-US" err="1">
                <a:latin typeface="Calibri"/>
                <a:ea typeface="Calibri"/>
                <a:cs typeface="Calibri"/>
              </a:rPr>
              <a:t>Contd</a:t>
            </a:r>
            <a:endParaRPr lang="en-US" b="0" err="1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Real-Time Chat Application:</a:t>
            </a:r>
            <a:endParaRPr lang="en-US" i="1">
              <a:latin typeface="Calibri"/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WebSocket Implementation using socket.io:</a:t>
            </a: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Each user maintains a WebSocket connection with a backend pod.</a:t>
            </a:r>
            <a:endParaRPr lang="en-US">
              <a:latin typeface="Calibri"/>
              <a:ea typeface="Calibri" pitchFamily="34" charset="0"/>
              <a:cs typeface="Calibri" pitchFamily="34" charset="0"/>
            </a:endParaRP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Session Affinity: Ensures connections remain routed to the same pod.</a:t>
            </a:r>
            <a:endParaRPr lang="en-US">
              <a:latin typeface="Calibri"/>
              <a:ea typeface="Calibri" pitchFamily="34" charset="0"/>
              <a:cs typeface="Calibri" pitchFamily="34" charset="0"/>
            </a:endParaRP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Use socket.io rooms to work with group chats.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Scaling Mechanism:</a:t>
            </a: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Publish message info to other pods if a particular pod does not have the connection with the recipient.</a:t>
            </a:r>
          </a:p>
          <a:p>
            <a:endParaRPr lang="en-US" i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7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5372F-CE38-E6C8-9A23-0911FD0E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45" y="407498"/>
            <a:ext cx="7896225" cy="3729038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Email Notifications:</a:t>
            </a:r>
            <a:endParaRPr lang="en-US">
              <a:latin typeface="Calibri"/>
              <a:ea typeface="Calibri" pitchFamily="34" charset="0"/>
              <a:cs typeface="Calibri" pitchFamily="34" charset="0"/>
            </a:endParaRPr>
          </a:p>
          <a:p>
            <a:pPr marL="556895" lvl="1" indent="-213995">
              <a:buFont typeface="Courier New,monospace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RabbitMQ queues email tasks, consumed by workers running </a:t>
            </a:r>
            <a:r>
              <a:rPr lang="en-US" err="1">
                <a:latin typeface="Calibri"/>
                <a:ea typeface="Calibri"/>
                <a:cs typeface="Calibri"/>
              </a:rPr>
              <a:t>NodeMailer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 marL="556895" lvl="1" indent="-213995">
              <a:buFont typeface="Courier New,monospace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Workers send emails for account verification and group invitations.</a:t>
            </a:r>
            <a:endParaRPr lang="en-US"/>
          </a:p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User Features Overview: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Friend Requests:</a:t>
            </a:r>
          </a:p>
          <a:p>
            <a:pPr lvl="2"/>
            <a:r>
              <a:rPr lang="en-US" b="0">
                <a:latin typeface="Calibri"/>
                <a:ea typeface="Calibri"/>
                <a:cs typeface="Calibri"/>
              </a:rPr>
              <a:t>Send, accept, or reject friend requests in real-time.</a:t>
            </a: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Joining Groups:</a:t>
            </a:r>
            <a:endParaRPr lang="en-US" b="1">
              <a:ea typeface="Calibri"/>
              <a:cs typeface="Calibri"/>
            </a:endParaRPr>
          </a:p>
          <a:p>
            <a:pPr lvl="2"/>
            <a:r>
              <a:rPr lang="en-US" b="0">
                <a:latin typeface="Calibri"/>
                <a:ea typeface="Calibri"/>
                <a:cs typeface="Calibri"/>
              </a:rPr>
              <a:t>Users can join or leave groups with a single click.</a:t>
            </a: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Upcoming Events:</a:t>
            </a:r>
            <a:endParaRPr lang="en-US" b="1">
              <a:ea typeface="Calibri"/>
              <a:cs typeface="Calibri"/>
            </a:endParaRPr>
          </a:p>
          <a:p>
            <a:pPr lvl="2"/>
            <a:r>
              <a:rPr lang="en-US" b="0">
                <a:latin typeface="Calibri"/>
                <a:ea typeface="Calibri"/>
                <a:cs typeface="Calibri"/>
              </a:rPr>
              <a:t>Dashboard displays upcoming study sessions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Login &amp; Signup:</a:t>
            </a:r>
            <a:endParaRPr lang="en-US" b="1">
              <a:ea typeface="Calibri"/>
              <a:cs typeface="Calibri"/>
            </a:endParaRPr>
          </a:p>
          <a:p>
            <a:pPr lvl="2"/>
            <a:r>
              <a:rPr lang="en-US" b="0">
                <a:latin typeface="Calibri"/>
                <a:ea typeface="Calibri"/>
                <a:cs typeface="Calibri"/>
              </a:rPr>
              <a:t>Secure authentication and smooth onboarding process.</a:t>
            </a:r>
            <a:endParaRPr lang="en-US">
              <a:ea typeface="Calibri"/>
              <a:cs typeface="Calibri"/>
            </a:endParaRPr>
          </a:p>
          <a:p>
            <a:pPr>
              <a:spcBef>
                <a:spcPts val="20"/>
              </a:spcBef>
            </a:pPr>
            <a:endParaRPr lang="en-US">
              <a:latin typeface="Calibri"/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18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Debugging</a:t>
            </a:r>
            <a:endParaRPr lang="en-US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Logging:</a:t>
            </a:r>
            <a:r>
              <a:rPr lang="en-US" b="0">
                <a:latin typeface="Calibri"/>
                <a:ea typeface="Calibri"/>
                <a:cs typeface="Calibri"/>
              </a:rPr>
              <a:t> Added detailed logs in backend and RabbitMQ workers </a:t>
            </a:r>
            <a:r>
              <a:rPr lang="en-US">
                <a:latin typeface="Calibri"/>
                <a:ea typeface="Calibri"/>
                <a:cs typeface="Calibri"/>
              </a:rPr>
              <a:t>help </a:t>
            </a:r>
            <a:r>
              <a:rPr lang="en-US" b="0">
                <a:latin typeface="Calibri"/>
                <a:ea typeface="Calibri"/>
                <a:cs typeface="Calibri"/>
              </a:rPr>
              <a:t>trace execution.</a:t>
            </a:r>
            <a:endParaRPr lang="en-US">
              <a:latin typeface="Calibri"/>
              <a:ea typeface="Calibri"/>
              <a:cs typeface="Calibri"/>
            </a:endParaRP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Monitoring:</a:t>
            </a:r>
            <a:r>
              <a:rPr lang="en-US" b="0">
                <a:latin typeface="Calibri"/>
                <a:ea typeface="Calibri"/>
                <a:cs typeface="Calibri"/>
              </a:rPr>
              <a:t> Utilized Google Cloud’s </a:t>
            </a:r>
            <a:r>
              <a:rPr lang="en-US">
                <a:latin typeface="Calibri"/>
                <a:ea typeface="Calibri"/>
                <a:cs typeface="Calibri"/>
              </a:rPr>
              <a:t>Log monitoring</a:t>
            </a:r>
            <a:r>
              <a:rPr lang="en-US" b="0">
                <a:latin typeface="Calibri"/>
                <a:ea typeface="Calibri"/>
                <a:cs typeface="Calibri"/>
              </a:rPr>
              <a:t> for real-time error tracking and system monitoring.</a:t>
            </a:r>
            <a:endParaRPr lang="en-US">
              <a:ea typeface="Calibri"/>
              <a:cs typeface="Calibri"/>
            </a:endParaRP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Testing: Used integration tests to catch bugs early in development.</a:t>
            </a:r>
            <a:endParaRPr lang="en-US">
              <a:ea typeface="Calibri"/>
              <a:cs typeface="Calibri"/>
            </a:endParaRP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Used </a:t>
            </a:r>
            <a:r>
              <a:rPr lang="en-US" err="1">
                <a:latin typeface="Calibri"/>
                <a:ea typeface="Calibri"/>
                <a:cs typeface="Calibri"/>
              </a:rPr>
              <a:t>Minikube</a:t>
            </a:r>
            <a:r>
              <a:rPr lang="en-US">
                <a:latin typeface="Calibri"/>
                <a:ea typeface="Calibri"/>
                <a:cs typeface="Calibri"/>
              </a:rPr>
              <a:t> cluster to deploy the clusters locally and tested the integration.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9122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20" y="326759"/>
            <a:ext cx="8542614" cy="571500"/>
          </a:xfrm>
        </p:spPr>
        <p:txBody>
          <a:bodyPr>
            <a:normAutofit/>
          </a:bodyPr>
          <a:lstStyle/>
          <a:p>
            <a:pPr marL="88900" indent="-88900"/>
            <a:r>
              <a:rPr lang="en-US" sz="2400">
                <a:latin typeface="Calibri"/>
                <a:ea typeface="Calibri"/>
                <a:cs typeface="Calibri"/>
              </a:rPr>
              <a:t>Workload Capacity</a:t>
            </a:r>
            <a:endParaRPr lang="en-US"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5" y="898653"/>
            <a:ext cx="7896225" cy="3729038"/>
          </a:xfrm>
        </p:spPr>
        <p:txBody>
          <a:bodyPr>
            <a:normAutofit/>
          </a:bodyPr>
          <a:lstStyle/>
          <a:p>
            <a:pPr>
              <a:spcBef>
                <a:spcPts val="20"/>
              </a:spcBef>
            </a:pPr>
            <a:endParaRPr lang="en-US">
              <a:latin typeface="Calibri"/>
              <a:ea typeface="Calibri"/>
              <a:cs typeface="Calibri"/>
            </a:endParaRP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RabbitMQ efficiently manages asynchronous tasks like email notifications and file uploads, ensuring smooth user experience even during high traffic.</a:t>
            </a: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The WebSocket-based chat system, with Redis as the message broker, supports real-time messaging for both private and group chats across multiple pods.</a:t>
            </a:r>
          </a:p>
          <a:p>
            <a:pPr marL="556895" lvl="1" indent="-213995"/>
            <a:r>
              <a:rPr lang="en-US">
                <a:latin typeface="Calibri"/>
                <a:ea typeface="Calibri"/>
                <a:cs typeface="Calibri"/>
              </a:rPr>
              <a:t>Kubernetes provides scalability by dynamically scaling pods based on workload demands, ensuring consistent performance.</a:t>
            </a:r>
          </a:p>
          <a:p>
            <a:endParaRPr lang="en-US"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2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Potential Bottlenecks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F678B1-4530-7BDF-2E5C-0B8338F0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76" y="1014565"/>
            <a:ext cx="7896225" cy="2048760"/>
          </a:xfrm>
        </p:spPr>
        <p:txBody>
          <a:bodyPr/>
          <a:lstStyle/>
          <a:p>
            <a:endParaRPr lang="en-US" sz="1800" b="0">
              <a:latin typeface="Calibri"/>
              <a:ea typeface="Calibri"/>
              <a:cs typeface="Calibri"/>
            </a:endParaRPr>
          </a:p>
          <a:p>
            <a:r>
              <a:rPr lang="en-US" sz="1800" b="0">
                <a:latin typeface="Calibri"/>
                <a:ea typeface="Calibri"/>
                <a:cs typeface="Calibri"/>
              </a:rPr>
              <a:t>Could implement a pipeline to deploy the application (</a:t>
            </a:r>
            <a:r>
              <a:rPr lang="en-US" sz="1800" b="0" err="1">
                <a:latin typeface="Calibri"/>
                <a:ea typeface="Calibri"/>
                <a:cs typeface="Calibri"/>
              </a:rPr>
              <a:t>jenkins</a:t>
            </a:r>
            <a:r>
              <a:rPr lang="en-US" sz="1800" b="0">
                <a:latin typeface="Calibri"/>
                <a:ea typeface="Calibri"/>
                <a:cs typeface="Calibri"/>
              </a:rPr>
              <a:t> or </a:t>
            </a:r>
            <a:r>
              <a:rPr lang="en-US" sz="1800" b="0" err="1">
                <a:latin typeface="Calibri"/>
                <a:ea typeface="Calibri"/>
                <a:cs typeface="Calibri"/>
              </a:rPr>
              <a:t>github</a:t>
            </a:r>
            <a:r>
              <a:rPr lang="en-US" sz="1800" b="0">
                <a:latin typeface="Calibri"/>
                <a:ea typeface="Calibri"/>
                <a:cs typeface="Calibri"/>
              </a:rPr>
              <a:t> actions), since it involves some manual work and can lead to errors or mistakes.</a:t>
            </a:r>
          </a:p>
          <a:p>
            <a:r>
              <a:rPr lang="en-US" sz="1800" b="0">
                <a:latin typeface="Calibri"/>
                <a:ea typeface="Calibri"/>
                <a:cs typeface="Calibri"/>
              </a:rPr>
              <a:t>Managing a high number of concurrent WebSocket connections could strain resources.</a:t>
            </a:r>
            <a:endParaRPr lang="en-US" sz="1800" b="0">
              <a:ea typeface="Calibri" pitchFamily="34" charset="0"/>
              <a:cs typeface="Calibri" pitchFamily="34" charset="0"/>
            </a:endParaRPr>
          </a:p>
          <a:p>
            <a:endParaRPr lang="en-US" sz="1800" b="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856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70D4-001D-41E8-A1AA-04021926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8382-4270-422B-8FF8-3A1C63C9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51" y="888708"/>
            <a:ext cx="7926950" cy="4018258"/>
          </a:xfrm>
        </p:spPr>
        <p:txBody>
          <a:bodyPr/>
          <a:lstStyle/>
          <a:p>
            <a:r>
              <a:rPr lang="en-US" sz="2000">
                <a:latin typeface="Calibri"/>
                <a:ea typeface="Calibri"/>
                <a:cs typeface="Calibri"/>
              </a:rPr>
              <a:t>Proposal</a:t>
            </a:r>
            <a:endParaRPr lang="en-US" sz="2000">
              <a:ea typeface="Calibri" pitchFamily="34" charset="0"/>
              <a:cs typeface="Calibri" pitchFamily="34" charset="0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Software and Hardware components</a:t>
            </a:r>
          </a:p>
          <a:p>
            <a:r>
              <a:rPr lang="en-US" sz="2000">
                <a:latin typeface="Calibri"/>
                <a:ea typeface="Calibri"/>
                <a:cs typeface="Calibri"/>
              </a:rPr>
              <a:t>Architectural Diagram – description of interactions</a:t>
            </a:r>
          </a:p>
          <a:p>
            <a:r>
              <a:rPr lang="en-US" sz="2000">
                <a:latin typeface="Calibri"/>
                <a:ea typeface="Calibri"/>
                <a:cs typeface="Calibri"/>
              </a:rPr>
              <a:t>Working System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Infrastructure Pipeline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Real-Time Chat Application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Email Notifications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User Features Overview</a:t>
            </a:r>
          </a:p>
          <a:p>
            <a:r>
              <a:rPr lang="en-US" sz="2000">
                <a:latin typeface="Calibri"/>
                <a:ea typeface="Calibri"/>
                <a:cs typeface="Calibri"/>
              </a:rPr>
              <a:t>Debugging</a:t>
            </a:r>
            <a:endParaRPr lang="en-US" sz="2000">
              <a:ea typeface="Calibri" pitchFamily="34" charset="0"/>
              <a:cs typeface="Calibri" pitchFamily="34" charset="0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Workload capacity </a:t>
            </a:r>
            <a:endParaRPr lang="en-US" sz="2000">
              <a:ea typeface="Calibri" pitchFamily="34" charset="0"/>
              <a:cs typeface="Calibri" pitchFamily="34" charset="0"/>
            </a:endParaRPr>
          </a:p>
          <a:p>
            <a:r>
              <a:rPr lang="en-US" sz="2000">
                <a:latin typeface="Calibri"/>
                <a:ea typeface="Calibri"/>
                <a:cs typeface="Calibri"/>
              </a:rPr>
              <a:t>Potential Bottlenecks</a:t>
            </a:r>
            <a:endParaRPr lang="en-US" sz="2000">
              <a:ea typeface="Calibri" pitchFamily="34" charset="0"/>
              <a:cs typeface="Calibri" pitchFamily="34" charset="0"/>
            </a:endParaRPr>
          </a:p>
          <a:p>
            <a:endParaRPr lang="en-US">
              <a:ea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039" y="1024370"/>
            <a:ext cx="7808367" cy="3729038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en-US" sz="2000">
                <a:latin typeface="Calibri"/>
                <a:ea typeface="Calibri"/>
                <a:cs typeface="Calibri"/>
              </a:rPr>
              <a:t>Key Objectives: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Create a platform to facilitate seamless study group formation and management.</a:t>
            </a: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Match students with similar academic interests and schedules for collaborative learning.</a:t>
            </a: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Enable virtual sessions using Zoom.</a:t>
            </a: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Provide features like real-time chat, email notifications, friend management, and help with group events.</a:t>
            </a:r>
            <a:endParaRPr lang="en-US">
              <a:ea typeface="Calibri"/>
              <a:cs typeface="Calibri"/>
            </a:endParaRPr>
          </a:p>
          <a:p>
            <a:endParaRPr lang="en-US" sz="2000" b="0">
              <a:latin typeface="Calibri"/>
              <a:ea typeface="Calibri"/>
              <a:cs typeface="Calibri"/>
            </a:endParaRPr>
          </a:p>
          <a:p>
            <a:endParaRPr lang="en-US" sz="2000">
              <a:latin typeface="Calibri"/>
              <a:ea typeface="Calibri"/>
              <a:cs typeface="Calibri"/>
            </a:endParaRP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4102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 indent="-88900"/>
            <a:r>
              <a:rPr lang="en-US" sz="2800">
                <a:latin typeface="Calibri"/>
                <a:ea typeface="Calibri"/>
                <a:cs typeface="Calibri"/>
              </a:rPr>
              <a:t>Software and Hardware components</a:t>
            </a:r>
            <a:endParaRPr lang="en-US" sz="28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171EB-1F9E-B240-E1AC-A4BC135F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51" y="1021556"/>
            <a:ext cx="7926950" cy="3262005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Frontend:</a:t>
            </a:r>
            <a:endParaRPr lang="en-US">
              <a:latin typeface="Calibri"/>
              <a:ea typeface="Calibri" pitchFamily="34" charset="0"/>
              <a:cs typeface="Calibri" pitchFamily="34" charset="0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React.js (Container in </a:t>
            </a:r>
            <a:r>
              <a:rPr lang="en-US" err="1">
                <a:latin typeface="Calibri"/>
                <a:ea typeface="Calibri"/>
                <a:cs typeface="Calibri"/>
              </a:rPr>
              <a:t>gke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pPr>
              <a:spcBef>
                <a:spcPts val="20"/>
              </a:spcBef>
            </a:pPr>
            <a:r>
              <a:rPr lang="en-US">
                <a:ea typeface="Calibri"/>
                <a:cs typeface="Calibri"/>
              </a:rPr>
              <a:t>Backend:</a:t>
            </a:r>
            <a:endParaRPr lang="en-US" sz="2700">
              <a:ea typeface="Calibri"/>
              <a:cs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Node.js (REST API development)(Container in </a:t>
            </a:r>
            <a:r>
              <a:rPr lang="en-US" err="1">
                <a:latin typeface="Calibri"/>
                <a:ea typeface="Calibri"/>
                <a:cs typeface="Calibri"/>
              </a:rPr>
              <a:t>gke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RabbitMQ (Message Queue) (VM instance)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Redis(Container in </a:t>
            </a:r>
            <a:r>
              <a:rPr lang="en-US" err="1">
                <a:latin typeface="Calibri"/>
                <a:ea typeface="Calibri"/>
                <a:cs typeface="Calibri"/>
              </a:rPr>
              <a:t>gke</a:t>
            </a:r>
            <a:r>
              <a:rPr lang="en-US">
                <a:latin typeface="Calibri"/>
                <a:ea typeface="Calibri"/>
                <a:cs typeface="Calibri"/>
              </a:rPr>
              <a:t>)</a:t>
            </a:r>
          </a:p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Infrastructure:</a:t>
            </a:r>
            <a:endParaRPr lang="en-US">
              <a:latin typeface="Calibri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Terraform: For automating infrastructure setup on Google Cloud.</a:t>
            </a:r>
          </a:p>
          <a:p>
            <a:pPr>
              <a:spcBef>
                <a:spcPts val="20"/>
              </a:spcBef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39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 indent="-88900"/>
            <a:r>
              <a:rPr lang="en-US" sz="2800">
                <a:latin typeface="Calibri"/>
                <a:ea typeface="Calibri"/>
                <a:cs typeface="Calibri"/>
              </a:rPr>
              <a:t>Software and Hardware c</a:t>
            </a:r>
            <a:r>
              <a:rPr lang="en-US">
                <a:latin typeface="Calibri"/>
                <a:ea typeface="Calibri"/>
                <a:cs typeface="Calibri"/>
              </a:rPr>
              <a:t>omponents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4171EB-1F9E-B240-E1AC-A4BC135F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729" y="1021556"/>
            <a:ext cx="7930372" cy="3809549"/>
          </a:xfrm>
        </p:spPr>
        <p:txBody>
          <a:bodyPr/>
          <a:lstStyle/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External APIs:</a:t>
            </a:r>
            <a:endParaRPr lang="en-US" b="0">
              <a:latin typeface="Calibri"/>
              <a:ea typeface="Calibri" pitchFamily="34" charset="0"/>
              <a:cs typeface="Calibri" pitchFamily="34" charset="0"/>
            </a:endParaRPr>
          </a:p>
          <a:p>
            <a:pPr marL="556895" lvl="1" indent="-213995">
              <a:buFont typeface="Courier New,monospace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Zoom API for video conferencing.</a:t>
            </a:r>
          </a:p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Databases and Storage:</a:t>
            </a:r>
          </a:p>
          <a:p>
            <a:pPr marL="556895" lvl="1" indent="-213995">
              <a:buFont typeface="Courier New,monospace" pitchFamily="2" charset="2"/>
              <a:buChar char="o"/>
            </a:pPr>
            <a:r>
              <a:rPr lang="en-US" err="1">
                <a:latin typeface="Calibri"/>
                <a:ea typeface="Calibri"/>
                <a:cs typeface="Calibri"/>
              </a:rPr>
              <a:t>Firestore</a:t>
            </a:r>
            <a:r>
              <a:rPr lang="en-US">
                <a:latin typeface="Calibri"/>
                <a:ea typeface="Calibri"/>
                <a:cs typeface="Calibri"/>
              </a:rPr>
              <a:t> for dynamic user and group data.</a:t>
            </a:r>
          </a:p>
          <a:p>
            <a:pPr marL="556895" lvl="1" indent="-213995">
              <a:buFont typeface="Courier New,monospace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Google Cloud Storage for storing media assets.</a:t>
            </a:r>
          </a:p>
          <a:p>
            <a:pPr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 Hardware:</a:t>
            </a:r>
          </a:p>
          <a:p>
            <a:pPr marL="556895" lvl="1" indent="-213995">
              <a:spcBef>
                <a:spcPts val="20"/>
              </a:spcBef>
              <a:buFont typeface="Courier New,monospace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GKE</a:t>
            </a:r>
          </a:p>
          <a:p>
            <a:pPr marL="556895" lvl="1" indent="-213995">
              <a:spcBef>
                <a:spcPts val="20"/>
              </a:spcBef>
              <a:buFont typeface="Courier New,monospace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VM instance for rabbit MQ</a:t>
            </a:r>
          </a:p>
          <a:p>
            <a:pPr marL="556895" lvl="1" indent="-213995">
              <a:spcBef>
                <a:spcPts val="20"/>
              </a:spcBef>
              <a:buFont typeface="Courier New,monospace" pitchFamily="2" charset="2"/>
              <a:buChar char="o"/>
            </a:pPr>
            <a:r>
              <a:rPr lang="en-US" b="1" err="1">
                <a:latin typeface="Calibri"/>
                <a:ea typeface="Calibri"/>
                <a:cs typeface="Calibri"/>
              </a:rPr>
              <a:t>Firestore</a:t>
            </a:r>
          </a:p>
          <a:p>
            <a:pPr marL="556895" lvl="1" indent="-213995">
              <a:spcBef>
                <a:spcPts val="20"/>
              </a:spcBef>
              <a:buFont typeface="Courier New,monospace" pitchFamily="2" charset="2"/>
              <a:buChar char="o"/>
            </a:pPr>
            <a:r>
              <a:rPr lang="en-US" b="1">
                <a:latin typeface="Calibri"/>
                <a:ea typeface="Calibri"/>
                <a:cs typeface="Calibri"/>
              </a:rPr>
              <a:t>Google Cloud storage</a:t>
            </a:r>
          </a:p>
          <a:p>
            <a:pPr marL="556895" lvl="1" indent="-213995">
              <a:buFont typeface="Courier New,monospace" pitchFamily="2" charset="2"/>
              <a:buChar char="o"/>
            </a:pPr>
            <a:endParaRPr lang="en-US" b="0">
              <a:latin typeface="Calibri"/>
              <a:ea typeface="Calibri"/>
              <a:cs typeface="Calibri"/>
            </a:endParaRPr>
          </a:p>
          <a:p>
            <a:pPr>
              <a:spcBef>
                <a:spcPts val="20"/>
              </a:spcBef>
              <a:buFont typeface="Courier New,monospace" pitchFamily="2" charset="2"/>
              <a:buChar char="o"/>
            </a:pPr>
            <a:endParaRPr lang="en-US" b="0">
              <a:latin typeface="Calibri"/>
              <a:ea typeface="Calibri"/>
              <a:cs typeface="Calibri"/>
            </a:endParaRPr>
          </a:p>
          <a:p>
            <a:pPr>
              <a:spcBef>
                <a:spcPts val="20"/>
              </a:spcBef>
              <a:buFont typeface="Courier New,monospace" pitchFamily="2" charset="2"/>
              <a:buChar char="o"/>
            </a:pPr>
            <a:endParaRPr lang="en-US">
              <a:ea typeface="Calibri"/>
              <a:cs typeface="Calibri"/>
            </a:endParaRPr>
          </a:p>
          <a:p>
            <a:pPr marL="0" indent="0">
              <a:spcBef>
                <a:spcPts val="20"/>
              </a:spcBef>
              <a:buNone/>
            </a:pPr>
            <a:endParaRPr lang="en-US">
              <a:ea typeface="Calibri"/>
              <a:cs typeface="Calibri"/>
            </a:endParaRPr>
          </a:p>
          <a:p>
            <a:pPr marL="556895" lvl="1" indent="-213995">
              <a:buFont typeface="Courier New,monospace" pitchFamily="2" charset="2"/>
              <a:buChar char="o"/>
            </a:pPr>
            <a:endParaRPr lang="en-US">
              <a:ea typeface="Calibri"/>
              <a:cs typeface="Calibri"/>
            </a:endParaRPr>
          </a:p>
          <a:p>
            <a:pPr>
              <a:spcBef>
                <a:spcPts val="20"/>
              </a:spcBef>
              <a:buFont typeface="Courier New,monospace" pitchFamily="2" charset="2"/>
              <a:buChar char="o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890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8A29-4C6C-9E0C-CC08-5A4FCFDF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Building the infrastructure</a:t>
            </a:r>
            <a:endParaRPr lang="en-US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FD62-A9DD-9291-4175-00FA3F0C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766" y="1021556"/>
            <a:ext cx="8577233" cy="3729038"/>
          </a:xfrm>
        </p:spPr>
        <p:txBody>
          <a:bodyPr/>
          <a:lstStyle/>
          <a:p>
            <a:r>
              <a:rPr lang="en-US" b="0">
                <a:latin typeface="Calibri"/>
                <a:ea typeface="Calibri"/>
                <a:cs typeface="Calibri"/>
              </a:rPr>
              <a:t>Create a service account with the required credentials and download the key.</a:t>
            </a:r>
          </a:p>
          <a:p>
            <a:r>
              <a:rPr lang="en-US" b="0">
                <a:latin typeface="Calibri"/>
                <a:ea typeface="Calibri"/>
                <a:cs typeface="Calibri"/>
              </a:rPr>
              <a:t>Add google cloud service credentials to terraform cloud </a:t>
            </a:r>
            <a:r>
              <a:rPr lang="en-US" b="0" err="1">
                <a:latin typeface="Calibri"/>
                <a:ea typeface="Calibri"/>
                <a:cs typeface="Calibri"/>
              </a:rPr>
              <a:t>varible</a:t>
            </a:r>
            <a:endParaRPr lang="en-US" b="0">
              <a:latin typeface="Calibri"/>
              <a:ea typeface="Calibri"/>
              <a:cs typeface="Calibri"/>
            </a:endParaRPr>
          </a:p>
          <a:p>
            <a:r>
              <a:rPr lang="en-US" b="0">
                <a:latin typeface="Calibri"/>
                <a:ea typeface="Calibri"/>
                <a:cs typeface="Calibri"/>
              </a:rPr>
              <a:t>Use terraform plan and terraform apply to run deploy the infrastructure.</a:t>
            </a:r>
            <a:endParaRPr lang="en-US" b="0">
              <a:ea typeface="Calibri"/>
              <a:cs typeface="Calibri"/>
            </a:endParaRPr>
          </a:p>
          <a:p>
            <a:r>
              <a:rPr lang="en-US" b="0">
                <a:latin typeface="Calibri"/>
                <a:ea typeface="Calibri"/>
                <a:cs typeface="Calibri"/>
              </a:rPr>
              <a:t>Deploy the frontend, backend, </a:t>
            </a:r>
            <a:r>
              <a:rPr lang="en-US" b="0" err="1">
                <a:latin typeface="Calibri"/>
                <a:ea typeface="Calibri"/>
                <a:cs typeface="Calibri"/>
              </a:rPr>
              <a:t>redis</a:t>
            </a:r>
            <a:r>
              <a:rPr lang="en-US" b="0">
                <a:latin typeface="Calibri"/>
                <a:ea typeface="Calibri"/>
                <a:cs typeface="Calibri"/>
              </a:rPr>
              <a:t> and worker containers in the </a:t>
            </a:r>
            <a:r>
              <a:rPr lang="en-US" b="0" err="1">
                <a:latin typeface="Calibri"/>
                <a:ea typeface="Calibri"/>
                <a:cs typeface="Calibri"/>
              </a:rPr>
              <a:t>gke</a:t>
            </a:r>
            <a:r>
              <a:rPr lang="en-US" b="0">
                <a:latin typeface="Calibri"/>
                <a:ea typeface="Calibri"/>
                <a:cs typeface="Calibri"/>
              </a:rPr>
              <a:t> cluster created using k8s deployments and services.</a:t>
            </a:r>
          </a:p>
          <a:p>
            <a:r>
              <a:rPr lang="en-US" b="0">
                <a:latin typeface="Calibri"/>
                <a:ea typeface="Calibri"/>
                <a:cs typeface="Calibri"/>
              </a:rPr>
              <a:t>Configure DBs and collections.</a:t>
            </a:r>
            <a:endParaRPr lang="en-US" b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489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65" y="93243"/>
            <a:ext cx="7592093" cy="571500"/>
          </a:xfrm>
        </p:spPr>
        <p:txBody>
          <a:bodyPr>
            <a:normAutofit/>
          </a:bodyPr>
          <a:lstStyle/>
          <a:p>
            <a:pPr marL="88900" indent="-88900"/>
            <a:r>
              <a:rPr lang="en-US" sz="2800">
                <a:latin typeface="Calibri"/>
                <a:ea typeface="Calibri"/>
                <a:cs typeface="Calibri"/>
              </a:rPr>
              <a:t>Architecture Diagram</a:t>
            </a:r>
            <a:endParaRPr lang="en-US">
              <a:ea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B4735A-2F53-8870-A260-89BE37559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0" y="789149"/>
            <a:ext cx="5694666" cy="39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5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1812-3022-9159-1A60-FF5A9965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86" y="138540"/>
            <a:ext cx="7592093" cy="571500"/>
          </a:xfrm>
        </p:spPr>
        <p:txBody>
          <a:bodyPr/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General flow</a:t>
            </a:r>
            <a:endParaRPr lang="en-US"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17CD-84BF-F644-ADDE-FE9D49E7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6" y="710140"/>
            <a:ext cx="8074177" cy="4057564"/>
          </a:xfrm>
        </p:spPr>
        <p:txBody>
          <a:bodyPr/>
          <a:lstStyle/>
          <a:p>
            <a:r>
              <a:rPr lang="en-US" b="0">
                <a:latin typeface="Calibri"/>
                <a:ea typeface="Calibri"/>
                <a:cs typeface="Calibri"/>
              </a:rPr>
              <a:t>Users signup and login. Create study groups as online or offline.</a:t>
            </a:r>
          </a:p>
          <a:p>
            <a:r>
              <a:rPr lang="en-US" b="0">
                <a:latin typeface="Calibri"/>
                <a:ea typeface="Calibri"/>
                <a:cs typeface="Calibri"/>
              </a:rPr>
              <a:t>Once the study group is created it is visible for all. Other members can join the groups.</a:t>
            </a:r>
            <a:endParaRPr lang="en-US" b="0">
              <a:ea typeface="Calibri"/>
              <a:cs typeface="Calibri"/>
            </a:endParaRPr>
          </a:p>
          <a:p>
            <a:r>
              <a:rPr lang="en-US" b="0">
                <a:latin typeface="Calibri"/>
                <a:ea typeface="Calibri"/>
                <a:cs typeface="Calibri"/>
              </a:rPr>
              <a:t>Emails are sent on signups ,group creation and joining.</a:t>
            </a:r>
          </a:p>
          <a:p>
            <a:r>
              <a:rPr lang="en-US" b="0">
                <a:latin typeface="Calibri"/>
                <a:ea typeface="Calibri"/>
                <a:cs typeface="Calibri"/>
              </a:rPr>
              <a:t>Once you join the group you can view it in upcoming events with the location description. If online zoom links are generated.</a:t>
            </a:r>
          </a:p>
          <a:p>
            <a:r>
              <a:rPr lang="en-US" b="0">
                <a:latin typeface="Calibri"/>
                <a:ea typeface="Calibri"/>
                <a:cs typeface="Calibri"/>
              </a:rPr>
              <a:t>You can now use the group to chat, or can chat privately using the private messaging built-in.</a:t>
            </a:r>
            <a:endParaRPr lang="en-US" b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784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8900" indent="-88900"/>
            <a:r>
              <a:rPr lang="en-US">
                <a:latin typeface="Calibri"/>
                <a:ea typeface="Calibri"/>
                <a:cs typeface="Calibri"/>
              </a:rPr>
              <a:t>Important interactions within App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F1ED9-D4BE-C591-A645-6EA47F445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20"/>
              </a:spcBef>
            </a:pPr>
            <a:r>
              <a:rPr lang="en-US">
                <a:latin typeface="Calibri"/>
                <a:ea typeface="Calibri"/>
                <a:cs typeface="Calibri"/>
              </a:rPr>
              <a:t>Profile Picture Processing Pipeline:</a:t>
            </a:r>
            <a:endParaRPr lang="en-US">
              <a:ea typeface="Calibri" pitchFamily="34" charset="0"/>
              <a:cs typeface="Calibri" pitchFamily="34" charset="0"/>
            </a:endParaRP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Frontend: User uploads a profile picture.</a:t>
            </a:r>
          </a:p>
          <a:p>
            <a:pPr marL="556895" lvl="1" indent="-213995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Backend:</a:t>
            </a: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Picture URL sent to RabbitMQ.</a:t>
            </a: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Worker compresses the picture.</a:t>
            </a: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Compressed picture stored in Google Cloud Storage bucket.</a:t>
            </a:r>
          </a:p>
          <a:p>
            <a:pPr lvl="2">
              <a:buFont typeface="Courier New" pitchFamily="2" charset="2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Storage URL saved in </a:t>
            </a:r>
            <a:r>
              <a:rPr lang="en-US" err="1">
                <a:latin typeface="Calibri"/>
                <a:ea typeface="Calibri"/>
                <a:cs typeface="Calibri"/>
              </a:rPr>
              <a:t>Firestore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609436"/>
      </p:ext>
    </p:extLst>
  </p:cSld>
  <p:clrMapOvr>
    <a:masterClrMapping/>
  </p:clrMapOvr>
</p:sld>
</file>

<file path=ppt/theme/theme1.xml><?xml version="1.0" encoding="utf-8"?>
<a:theme xmlns:a="http://schemas.openxmlformats.org/drawingml/2006/main" name="4_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153A85E-E705-8B41-9B8A-0E077C3BC3CD}" vid="{46AB4DE0-9F07-9548-AAE2-221836DED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4_template2007</vt:lpstr>
      <vt:lpstr>STUDY GROUP MANAGER - STUDIOUS</vt:lpstr>
      <vt:lpstr>Presentation Outline</vt:lpstr>
      <vt:lpstr>Overview </vt:lpstr>
      <vt:lpstr>Software and Hardware components</vt:lpstr>
      <vt:lpstr>Software and Hardware components</vt:lpstr>
      <vt:lpstr>Building the infrastructure</vt:lpstr>
      <vt:lpstr>Architecture Diagram</vt:lpstr>
      <vt:lpstr>General flow</vt:lpstr>
      <vt:lpstr>Important interactions within App</vt:lpstr>
      <vt:lpstr>Infrastructure Pipeline - Contd</vt:lpstr>
      <vt:lpstr>PowerPoint Presentation</vt:lpstr>
      <vt:lpstr>Debugging</vt:lpstr>
      <vt:lpstr>Workload Capacity</vt:lpstr>
      <vt:lpstr>Potential Bottlenecks</vt:lpstr>
    </vt:vector>
  </TitlesOfParts>
  <Company>University of Colorado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Protocol Buffers</dc:title>
  <dc:creator>Dirk Grunwald</dc:creator>
  <cp:revision>2</cp:revision>
  <dcterms:created xsi:type="dcterms:W3CDTF">2012-10-02T15:52:25Z</dcterms:created>
  <dcterms:modified xsi:type="dcterms:W3CDTF">2024-12-14T05:52:06Z</dcterms:modified>
</cp:coreProperties>
</file>