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dvent Pro SemiBold"/>
      <p:regular r:id="rId23"/>
      <p:bold r:id="rId24"/>
      <p:italic r:id="rId25"/>
      <p:boldItalic r:id="rId26"/>
    </p:embeddedFont>
    <p:embeddedFont>
      <p:font typeface="Fira Sans Extra Condensed Medium"/>
      <p:regular r:id="rId27"/>
      <p:bold r:id="rId28"/>
      <p:italic r:id="rId29"/>
      <p:boldItalic r:id="rId30"/>
    </p:embeddedFont>
    <p:embeddedFont>
      <p:font typeface="Fira Sans Condensed Medium"/>
      <p:regular r:id="rId31"/>
      <p:bold r:id="rId32"/>
      <p:italic r:id="rId33"/>
      <p:boldItalic r:id="rId34"/>
    </p:embeddedFont>
    <p:embeddedFont>
      <p:font typeface="Maven Pro"/>
      <p:regular r:id="rId35"/>
      <p:bold r:id="rId36"/>
    </p:embeddedFont>
    <p:embeddedFont>
      <p:font typeface="Share Tech"/>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EC8064-3EB3-4BD9-B6F1-E75835C58CCA}">
  <a:tblStyle styleId="{0EEC8064-3EB3-4BD9-B6F1-E75835C58CC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dventProSemiBold-bold.fntdata"/><Relationship Id="rId23" Type="http://schemas.openxmlformats.org/officeDocument/2006/relationships/font" Target="fonts/AdventProSemiBol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dventProSemiBold-boldItalic.fntdata"/><Relationship Id="rId25" Type="http://schemas.openxmlformats.org/officeDocument/2006/relationships/font" Target="fonts/AdventProSemiBold-italic.fntdata"/><Relationship Id="rId28" Type="http://schemas.openxmlformats.org/officeDocument/2006/relationships/font" Target="fonts/FiraSansExtraCondensedMedium-bold.fntdata"/><Relationship Id="rId27" Type="http://schemas.openxmlformats.org/officeDocument/2006/relationships/font" Target="fonts/FiraSansExtraCondensed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ExtraCondensed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CondensedMedium-regular.fntdata"/><Relationship Id="rId30" Type="http://schemas.openxmlformats.org/officeDocument/2006/relationships/font" Target="fonts/FiraSansExtraCondensedMedium-boldItalic.fntdata"/><Relationship Id="rId11" Type="http://schemas.openxmlformats.org/officeDocument/2006/relationships/slide" Target="slides/slide6.xml"/><Relationship Id="rId33" Type="http://schemas.openxmlformats.org/officeDocument/2006/relationships/font" Target="fonts/FiraSansCondensedMedium-italic.fntdata"/><Relationship Id="rId10" Type="http://schemas.openxmlformats.org/officeDocument/2006/relationships/slide" Target="slides/slide5.xml"/><Relationship Id="rId32" Type="http://schemas.openxmlformats.org/officeDocument/2006/relationships/font" Target="fonts/FiraSansCondensedMedium-bold.fntdata"/><Relationship Id="rId13" Type="http://schemas.openxmlformats.org/officeDocument/2006/relationships/slide" Target="slides/slide8.xml"/><Relationship Id="rId35" Type="http://schemas.openxmlformats.org/officeDocument/2006/relationships/font" Target="fonts/MavenPro-regular.fntdata"/><Relationship Id="rId12" Type="http://schemas.openxmlformats.org/officeDocument/2006/relationships/slide" Target="slides/slide7.xml"/><Relationship Id="rId34" Type="http://schemas.openxmlformats.org/officeDocument/2006/relationships/font" Target="fonts/FiraSansCondensedMedium-boldItalic.fntdata"/><Relationship Id="rId15" Type="http://schemas.openxmlformats.org/officeDocument/2006/relationships/slide" Target="slides/slide10.xml"/><Relationship Id="rId37" Type="http://schemas.openxmlformats.org/officeDocument/2006/relationships/font" Target="fonts/ShareTech-regular.fntdata"/><Relationship Id="rId14" Type="http://schemas.openxmlformats.org/officeDocument/2006/relationships/slide" Target="slides/slide9.xml"/><Relationship Id="rId36" Type="http://schemas.openxmlformats.org/officeDocument/2006/relationships/font" Target="fonts/MavenPr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3054c792e5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3054c792e5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3142f89272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3142f89272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3142f89272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3142f89272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3142f8927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3142f8927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3054c792e5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3054c792e5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3054c792e5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3054c792e5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3142f89272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3142f89272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3054c792e5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3054c792e5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3054c792e5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3054c792e5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3054c792e5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3054c792e5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3054c792e5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3054c792e5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3054c792e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3054c792e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3054c792e5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3054c792e5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3054c792e5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3054c792e5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3054c792e5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3054c792e5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3054c792e5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3054c792e5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6" name="Shape 176"/>
        <p:cNvGrpSpPr/>
        <p:nvPr/>
      </p:nvGrpSpPr>
      <p:grpSpPr>
        <a:xfrm>
          <a:off x="0" y="0"/>
          <a:ext cx="0" cy="0"/>
          <a:chOff x="0" y="0"/>
          <a:chExt cx="0" cy="0"/>
        </a:xfrm>
      </p:grpSpPr>
      <p:sp>
        <p:nvSpPr>
          <p:cNvPr id="177" name="Google Shape;177;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8" name="Google Shape;178;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9" name="Google Shape;179;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1"/>
          <p:cNvGrpSpPr/>
          <p:nvPr/>
        </p:nvGrpSpPr>
        <p:grpSpPr>
          <a:xfrm>
            <a:off x="8217007" y="3576772"/>
            <a:ext cx="188886" cy="1181531"/>
            <a:chOff x="2877432" y="975334"/>
            <a:chExt cx="188886" cy="1181531"/>
          </a:xfrm>
        </p:grpSpPr>
        <p:sp>
          <p:nvSpPr>
            <p:cNvPr id="185" name="Google Shape;185;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 name="Google Shape;189;p11"/>
          <p:cNvGrpSpPr/>
          <p:nvPr/>
        </p:nvGrpSpPr>
        <p:grpSpPr>
          <a:xfrm>
            <a:off x="7519346" y="3243318"/>
            <a:ext cx="98059" cy="1147596"/>
            <a:chOff x="3347921" y="16006"/>
            <a:chExt cx="98059" cy="1147596"/>
          </a:xfrm>
        </p:grpSpPr>
        <p:sp>
          <p:nvSpPr>
            <p:cNvPr id="190" name="Google Shape;190;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11"/>
          <p:cNvGrpSpPr/>
          <p:nvPr/>
        </p:nvGrpSpPr>
        <p:grpSpPr>
          <a:xfrm>
            <a:off x="805821" y="2953663"/>
            <a:ext cx="121172" cy="760495"/>
            <a:chOff x="5245196" y="3136513"/>
            <a:chExt cx="121172" cy="760495"/>
          </a:xfrm>
        </p:grpSpPr>
        <p:sp>
          <p:nvSpPr>
            <p:cNvPr id="193" name="Google Shape;193;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11"/>
          <p:cNvGrpSpPr/>
          <p:nvPr/>
        </p:nvGrpSpPr>
        <p:grpSpPr>
          <a:xfrm>
            <a:off x="250617" y="2402301"/>
            <a:ext cx="188650" cy="2468354"/>
            <a:chOff x="250617" y="2402301"/>
            <a:chExt cx="188650" cy="2468354"/>
          </a:xfrm>
        </p:grpSpPr>
        <p:sp>
          <p:nvSpPr>
            <p:cNvPr id="196" name="Google Shape;196;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11"/>
          <p:cNvGrpSpPr/>
          <p:nvPr/>
        </p:nvGrpSpPr>
        <p:grpSpPr>
          <a:xfrm>
            <a:off x="2038689" y="173907"/>
            <a:ext cx="57599" cy="831799"/>
            <a:chOff x="2038689" y="173907"/>
            <a:chExt cx="57599" cy="831799"/>
          </a:xfrm>
        </p:grpSpPr>
        <p:sp>
          <p:nvSpPr>
            <p:cNvPr id="203" name="Google Shape;203;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11"/>
          <p:cNvGrpSpPr/>
          <p:nvPr/>
        </p:nvGrpSpPr>
        <p:grpSpPr>
          <a:xfrm>
            <a:off x="4920170" y="-496491"/>
            <a:ext cx="188886" cy="1181531"/>
            <a:chOff x="2877432" y="975334"/>
            <a:chExt cx="188886" cy="1181531"/>
          </a:xfrm>
        </p:grpSpPr>
        <p:sp>
          <p:nvSpPr>
            <p:cNvPr id="207" name="Google Shape;207;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11"/>
          <p:cNvGrpSpPr/>
          <p:nvPr/>
        </p:nvGrpSpPr>
        <p:grpSpPr>
          <a:xfrm>
            <a:off x="3030471" y="-223849"/>
            <a:ext cx="121172" cy="760495"/>
            <a:chOff x="5245196" y="3136513"/>
            <a:chExt cx="121172" cy="760495"/>
          </a:xfrm>
        </p:grpSpPr>
        <p:sp>
          <p:nvSpPr>
            <p:cNvPr id="212" name="Google Shape;21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2306292" y="2569221"/>
            <a:ext cx="199237" cy="2828935"/>
            <a:chOff x="1608717" y="1280046"/>
            <a:chExt cx="199237" cy="2828935"/>
          </a:xfrm>
        </p:grpSpPr>
        <p:sp>
          <p:nvSpPr>
            <p:cNvPr id="215" name="Google Shape;215;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8" name="Shape 218"/>
        <p:cNvGrpSpPr/>
        <p:nvPr/>
      </p:nvGrpSpPr>
      <p:grpSpPr>
        <a:xfrm>
          <a:off x="0" y="0"/>
          <a:ext cx="0" cy="0"/>
          <a:chOff x="0" y="0"/>
          <a:chExt cx="0" cy="0"/>
        </a:xfrm>
      </p:grpSpPr>
      <p:sp>
        <p:nvSpPr>
          <p:cNvPr id="219" name="Google Shape;219;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0" name="Google Shape;220;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1" name="Google Shape;221;p12"/>
          <p:cNvGrpSpPr/>
          <p:nvPr/>
        </p:nvGrpSpPr>
        <p:grpSpPr>
          <a:xfrm>
            <a:off x="722446" y="3412541"/>
            <a:ext cx="7699120" cy="1883463"/>
            <a:chOff x="4558950" y="838825"/>
            <a:chExt cx="2813800" cy="688350"/>
          </a:xfrm>
        </p:grpSpPr>
        <p:sp>
          <p:nvSpPr>
            <p:cNvPr id="222" name="Google Shape;222;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7" name="Shape 257"/>
        <p:cNvGrpSpPr/>
        <p:nvPr/>
      </p:nvGrpSpPr>
      <p:grpSpPr>
        <a:xfrm>
          <a:off x="0" y="0"/>
          <a:ext cx="0" cy="0"/>
          <a:chOff x="0" y="0"/>
          <a:chExt cx="0" cy="0"/>
        </a:xfrm>
      </p:grpSpPr>
      <p:sp>
        <p:nvSpPr>
          <p:cNvPr id="258" name="Google Shape;258;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9" name="Google Shape;259;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0" name="Google Shape;270;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1" name="Google Shape;271;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3" name="Google Shape;273;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4" name="Google Shape;274;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6" name="Google Shape;276;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7" name="Google Shape;277;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9" name="Shape 279"/>
        <p:cNvGrpSpPr/>
        <p:nvPr/>
      </p:nvGrpSpPr>
      <p:grpSpPr>
        <a:xfrm>
          <a:off x="0" y="0"/>
          <a:ext cx="0" cy="0"/>
          <a:chOff x="0" y="0"/>
          <a:chExt cx="0" cy="0"/>
        </a:xfrm>
      </p:grpSpPr>
      <p:sp>
        <p:nvSpPr>
          <p:cNvPr id="280" name="Google Shape;280;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1" name="Google Shape;281;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2" name="Google Shape;282;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3" name="Google Shape;283;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4" name="Google Shape;284;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14"/>
          <p:cNvGrpSpPr/>
          <p:nvPr/>
        </p:nvGrpSpPr>
        <p:grpSpPr>
          <a:xfrm>
            <a:off x="6626134" y="-164562"/>
            <a:ext cx="121172" cy="760495"/>
            <a:chOff x="5245196" y="3136513"/>
            <a:chExt cx="121172" cy="760495"/>
          </a:xfrm>
        </p:grpSpPr>
        <p:sp>
          <p:nvSpPr>
            <p:cNvPr id="289" name="Google Shape;289;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 name="Google Shape;291;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4" name="Shape 294"/>
        <p:cNvGrpSpPr/>
        <p:nvPr/>
      </p:nvGrpSpPr>
      <p:grpSpPr>
        <a:xfrm>
          <a:off x="0" y="0"/>
          <a:ext cx="0" cy="0"/>
          <a:chOff x="0" y="0"/>
          <a:chExt cx="0" cy="0"/>
        </a:xfrm>
      </p:grpSpPr>
      <p:sp>
        <p:nvSpPr>
          <p:cNvPr id="295" name="Google Shape;295;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15"/>
          <p:cNvGrpSpPr/>
          <p:nvPr/>
        </p:nvGrpSpPr>
        <p:grpSpPr>
          <a:xfrm>
            <a:off x="6626134" y="-164562"/>
            <a:ext cx="121172" cy="760495"/>
            <a:chOff x="5245196" y="3136513"/>
            <a:chExt cx="121172" cy="760495"/>
          </a:xfrm>
        </p:grpSpPr>
        <p:sp>
          <p:nvSpPr>
            <p:cNvPr id="300" name="Google Shape;300;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5" name="Google Shape;305;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6" name="Google Shape;306;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7" name="Google Shape;307;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8" name="Google Shape;308;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9" name="Google Shape;309;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0" name="Google Shape;310;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1" name="Shape 311"/>
        <p:cNvGrpSpPr/>
        <p:nvPr/>
      </p:nvGrpSpPr>
      <p:grpSpPr>
        <a:xfrm>
          <a:off x="0" y="0"/>
          <a:ext cx="0" cy="0"/>
          <a:chOff x="0" y="0"/>
          <a:chExt cx="0" cy="0"/>
        </a:xfrm>
      </p:grpSpPr>
      <p:sp>
        <p:nvSpPr>
          <p:cNvPr id="312" name="Google Shape;312;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3" name="Google Shape;313;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4" name="Google Shape;314;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5" name="Google Shape;315;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6" name="Google Shape;316;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7" name="Google Shape;317;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8" name="Google Shape;318;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9" name="Google Shape;319;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0" name="Google Shape;320;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1" name="Google Shape;321;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2" name="Google Shape;322;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3" name="Google Shape;323;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4" name="Google Shape;324;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5" name="Google Shape;325;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4" name="Shape 334"/>
        <p:cNvGrpSpPr/>
        <p:nvPr/>
      </p:nvGrpSpPr>
      <p:grpSpPr>
        <a:xfrm>
          <a:off x="0" y="0"/>
          <a:ext cx="0" cy="0"/>
          <a:chOff x="0" y="0"/>
          <a:chExt cx="0" cy="0"/>
        </a:xfrm>
      </p:grpSpPr>
      <p:sp>
        <p:nvSpPr>
          <p:cNvPr id="335" name="Google Shape;335;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6" name="Google Shape;336;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7" name="Google Shape;337;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8" name="Google Shape;338;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9" name="Google Shape;339;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0" name="Google Shape;340;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1" name="Google Shape;341;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2" name="Google Shape;342;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3" name="Google Shape;343;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4" name="Google Shape;344;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4" name="Shape 354"/>
        <p:cNvGrpSpPr/>
        <p:nvPr/>
      </p:nvGrpSpPr>
      <p:grpSpPr>
        <a:xfrm>
          <a:off x="0" y="0"/>
          <a:ext cx="0" cy="0"/>
          <a:chOff x="0" y="0"/>
          <a:chExt cx="0" cy="0"/>
        </a:xfrm>
      </p:grpSpPr>
      <p:sp>
        <p:nvSpPr>
          <p:cNvPr id="355" name="Google Shape;355;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6" name="Google Shape;356;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7" name="Google Shape;357;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8" name="Google Shape;358;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9" name="Google Shape;359;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0" name="Google Shape;360;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1" name="Google Shape;361;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2" name="Google Shape;362;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3" name="Google Shape;363;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4" name="Google Shape;364;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4" name="Shape 374"/>
        <p:cNvGrpSpPr/>
        <p:nvPr/>
      </p:nvGrpSpPr>
      <p:grpSpPr>
        <a:xfrm>
          <a:off x="0" y="0"/>
          <a:ext cx="0" cy="0"/>
          <a:chOff x="0" y="0"/>
          <a:chExt cx="0" cy="0"/>
        </a:xfrm>
      </p:grpSpPr>
      <p:sp>
        <p:nvSpPr>
          <p:cNvPr id="375" name="Google Shape;375;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6" name="Google Shape;376;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7" name="Google Shape;377;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8" name="Google Shape;378;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6" name="Google Shape;386;p19"/>
          <p:cNvGrpSpPr/>
          <p:nvPr/>
        </p:nvGrpSpPr>
        <p:grpSpPr>
          <a:xfrm>
            <a:off x="6669747" y="-389684"/>
            <a:ext cx="143766" cy="2106420"/>
            <a:chOff x="6780548" y="337714"/>
            <a:chExt cx="133252" cy="1952377"/>
          </a:xfrm>
        </p:grpSpPr>
        <p:sp>
          <p:nvSpPr>
            <p:cNvPr id="387" name="Google Shape;387;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19"/>
          <p:cNvGrpSpPr/>
          <p:nvPr/>
        </p:nvGrpSpPr>
        <p:grpSpPr>
          <a:xfrm>
            <a:off x="1510029" y="507749"/>
            <a:ext cx="203534" cy="2663107"/>
            <a:chOff x="250617" y="2402301"/>
            <a:chExt cx="188650" cy="2468354"/>
          </a:xfrm>
        </p:grpSpPr>
        <p:sp>
          <p:nvSpPr>
            <p:cNvPr id="390" name="Google Shape;390;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 name="Google Shape;394;p19"/>
          <p:cNvGrpSpPr/>
          <p:nvPr/>
        </p:nvGrpSpPr>
        <p:grpSpPr>
          <a:xfrm>
            <a:off x="385355" y="1380671"/>
            <a:ext cx="199237" cy="2828935"/>
            <a:chOff x="1608717" y="1280046"/>
            <a:chExt cx="199237" cy="2828935"/>
          </a:xfrm>
        </p:grpSpPr>
        <p:sp>
          <p:nvSpPr>
            <p:cNvPr id="395" name="Google Shape;395;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0" name="Google Shape;400;p19"/>
          <p:cNvGrpSpPr/>
          <p:nvPr/>
        </p:nvGrpSpPr>
        <p:grpSpPr>
          <a:xfrm>
            <a:off x="989005" y="-389666"/>
            <a:ext cx="62143" cy="897428"/>
            <a:chOff x="2038689" y="173907"/>
            <a:chExt cx="57599" cy="831799"/>
          </a:xfrm>
        </p:grpSpPr>
        <p:sp>
          <p:nvSpPr>
            <p:cNvPr id="401" name="Google Shape;401;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19"/>
          <p:cNvGrpSpPr/>
          <p:nvPr/>
        </p:nvGrpSpPr>
        <p:grpSpPr>
          <a:xfrm>
            <a:off x="8568723" y="2184809"/>
            <a:ext cx="214702" cy="2308597"/>
            <a:chOff x="8008096" y="2108910"/>
            <a:chExt cx="199001" cy="2139769"/>
          </a:xfrm>
        </p:grpSpPr>
        <p:sp>
          <p:nvSpPr>
            <p:cNvPr id="404" name="Google Shape;404;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 name="Google Shape;406;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 name="Google Shape;407;p19"/>
          <p:cNvGrpSpPr/>
          <p:nvPr/>
        </p:nvGrpSpPr>
        <p:grpSpPr>
          <a:xfrm>
            <a:off x="8221223" y="9"/>
            <a:ext cx="214702" cy="2308597"/>
            <a:chOff x="8008096" y="2108910"/>
            <a:chExt cx="199001" cy="2139769"/>
          </a:xfrm>
        </p:grpSpPr>
        <p:sp>
          <p:nvSpPr>
            <p:cNvPr id="408" name="Google Shape;408;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10" name="Shape 410"/>
        <p:cNvGrpSpPr/>
        <p:nvPr/>
      </p:nvGrpSpPr>
      <p:grpSpPr>
        <a:xfrm>
          <a:off x="0" y="0"/>
          <a:ext cx="0" cy="0"/>
          <a:chOff x="0" y="0"/>
          <a:chExt cx="0" cy="0"/>
        </a:xfrm>
      </p:grpSpPr>
      <p:sp>
        <p:nvSpPr>
          <p:cNvPr id="411" name="Google Shape;411;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2" name="Google Shape;412;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3" name="Google Shape;413;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4" name="Google Shape;414;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5" name="Shape 425"/>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6" name="Shape 42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p:nvPr>
            <p:ph idx="2" type="pic"/>
          </p:nvPr>
        </p:nvSpPr>
        <p:spPr>
          <a:xfrm>
            <a:off x="0" y="0"/>
            <a:ext cx="9144000" cy="5143500"/>
          </a:xfrm>
          <a:prstGeom prst="rect">
            <a:avLst/>
          </a:prstGeom>
          <a:noFill/>
          <a:ln>
            <a:noFill/>
          </a:ln>
        </p:spPr>
      </p:sp>
      <p:sp>
        <p:nvSpPr>
          <p:cNvPr id="175" name="Google Shape;175;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www.researchgate.net/publication/334843601_FireCast_Leveraging_Deep_Learning_to_Predict_Wildfire_Sprea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journals.ametsoc.org/view/journals/aies/3/3/AIES-D-23-0087.1.xml" TargetMode="External"/><Relationship Id="rId4" Type="http://schemas.openxmlformats.org/officeDocument/2006/relationships/hyperlink" Target="https://www.researchgate.net/publication/378497388_Forest_Fire_prediction_using_Machine_Learning_Methods_A_Comparative_Stud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www.mdpi.com/2072-4292/15/23/5501" TargetMode="External"/><Relationship Id="rId4" Type="http://schemas.openxmlformats.org/officeDocument/2006/relationships/hyperlink" Target="https://arxiv.org/abs/2010.0744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www.sciencedirect.com/science/article/abs/pii/S0301479723006965" TargetMode="External"/><Relationship Id="rId4" Type="http://schemas.openxmlformats.org/officeDocument/2006/relationships/hyperlink" Target="https://www.sciencedirect.com/science/article/abs/pii/S037971121830394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3"/>
          <p:cNvSpPr txBox="1"/>
          <p:nvPr>
            <p:ph type="ctrTitle"/>
          </p:nvPr>
        </p:nvSpPr>
        <p:spPr>
          <a:xfrm>
            <a:off x="1534025" y="1095838"/>
            <a:ext cx="60207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Integrated </a:t>
            </a:r>
            <a:r>
              <a:rPr lang="en" sz="3600">
                <a:solidFill>
                  <a:schemeClr val="accent2"/>
                </a:solidFill>
              </a:rPr>
              <a:t>Wildfire</a:t>
            </a:r>
            <a:r>
              <a:rPr lang="en" sz="3600"/>
              <a:t> </a:t>
            </a:r>
            <a:r>
              <a:rPr lang="en" sz="3600">
                <a:solidFill>
                  <a:schemeClr val="accent2"/>
                </a:solidFill>
              </a:rPr>
              <a:t>Risk </a:t>
            </a:r>
            <a:r>
              <a:rPr lang="en" sz="3600"/>
              <a:t>Prediction and Monitoring System Using Multi-Source Data and Advanced </a:t>
            </a:r>
            <a:r>
              <a:rPr lang="en" sz="3600">
                <a:solidFill>
                  <a:schemeClr val="accent2"/>
                </a:solidFill>
              </a:rPr>
              <a:t>Machine Learning</a:t>
            </a:r>
            <a:r>
              <a:rPr lang="en" sz="3600"/>
              <a:t> Techniques</a:t>
            </a:r>
            <a:endParaRPr sz="3600"/>
          </a:p>
        </p:txBody>
      </p:sp>
      <p:sp>
        <p:nvSpPr>
          <p:cNvPr id="432" name="Google Shape;432;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23"/>
          <p:cNvGrpSpPr/>
          <p:nvPr/>
        </p:nvGrpSpPr>
        <p:grpSpPr>
          <a:xfrm>
            <a:off x="6232314" y="3696331"/>
            <a:ext cx="121434" cy="1073147"/>
            <a:chOff x="6232314" y="3696331"/>
            <a:chExt cx="121434" cy="1073147"/>
          </a:xfrm>
        </p:grpSpPr>
        <p:sp>
          <p:nvSpPr>
            <p:cNvPr id="439" name="Google Shape;439;p2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3"/>
          <p:cNvGrpSpPr/>
          <p:nvPr/>
        </p:nvGrpSpPr>
        <p:grpSpPr>
          <a:xfrm>
            <a:off x="6780548" y="337714"/>
            <a:ext cx="133252" cy="1952377"/>
            <a:chOff x="6780548" y="337714"/>
            <a:chExt cx="133252" cy="1952377"/>
          </a:xfrm>
        </p:grpSpPr>
        <p:sp>
          <p:nvSpPr>
            <p:cNvPr id="442" name="Google Shape;442;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3"/>
          <p:cNvGrpSpPr/>
          <p:nvPr/>
        </p:nvGrpSpPr>
        <p:grpSpPr>
          <a:xfrm>
            <a:off x="1608717" y="1280046"/>
            <a:ext cx="199237" cy="2828935"/>
            <a:chOff x="1608717" y="1280046"/>
            <a:chExt cx="199237" cy="2828935"/>
          </a:xfrm>
        </p:grpSpPr>
        <p:sp>
          <p:nvSpPr>
            <p:cNvPr id="445" name="Google Shape;445;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23"/>
          <p:cNvGrpSpPr/>
          <p:nvPr/>
        </p:nvGrpSpPr>
        <p:grpSpPr>
          <a:xfrm>
            <a:off x="8008096" y="2108910"/>
            <a:ext cx="199001" cy="2139769"/>
            <a:chOff x="8008096" y="2108910"/>
            <a:chExt cx="199001" cy="2139769"/>
          </a:xfrm>
        </p:grpSpPr>
        <p:sp>
          <p:nvSpPr>
            <p:cNvPr id="451" name="Google Shape;451;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23"/>
          <p:cNvGrpSpPr/>
          <p:nvPr/>
        </p:nvGrpSpPr>
        <p:grpSpPr>
          <a:xfrm>
            <a:off x="4472500" y="3928605"/>
            <a:ext cx="199001" cy="867198"/>
            <a:chOff x="4475150" y="4052605"/>
            <a:chExt cx="199001" cy="867198"/>
          </a:xfrm>
        </p:grpSpPr>
        <p:sp>
          <p:nvSpPr>
            <p:cNvPr id="454" name="Google Shape;454;p2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32"/>
          <p:cNvSpPr txBox="1"/>
          <p:nvPr>
            <p:ph idx="1" type="body"/>
          </p:nvPr>
        </p:nvSpPr>
        <p:spPr>
          <a:xfrm>
            <a:off x="618825" y="1318850"/>
            <a:ext cx="7791000" cy="314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OpenStreetMap is a collaborative project that creates a free, editable map of the world. </a:t>
            </a:r>
            <a:endParaRPr sz="1400"/>
          </a:p>
          <a:p>
            <a:pPr indent="0" lvl="0" marL="0" rtl="0" algn="l">
              <a:spcBef>
                <a:spcPts val="1600"/>
              </a:spcBef>
              <a:spcAft>
                <a:spcPts val="0"/>
              </a:spcAft>
              <a:buNone/>
            </a:pPr>
            <a:r>
              <a:rPr lang="en" sz="1400"/>
              <a:t>OSM offers several layers that can be used to analyze and understand wildfire occurrences:</a:t>
            </a:r>
            <a:endParaRPr sz="1400"/>
          </a:p>
          <a:p>
            <a:pPr indent="-317500" lvl="0" marL="457200" rtl="0" algn="l">
              <a:spcBef>
                <a:spcPts val="1600"/>
              </a:spcBef>
              <a:spcAft>
                <a:spcPts val="0"/>
              </a:spcAft>
              <a:buClr>
                <a:schemeClr val="accent3"/>
              </a:buClr>
              <a:buSzPts val="1400"/>
              <a:buChar char="●"/>
            </a:pPr>
            <a:r>
              <a:rPr lang="en" sz="1400"/>
              <a:t>Land Use: This layer categorizes land into different types such as forest, grassland, and urban areas. This information can help identify areas at higher risk of wildfires.</a:t>
            </a:r>
            <a:endParaRPr sz="1400"/>
          </a:p>
          <a:p>
            <a:pPr indent="-317500" lvl="0" marL="457200" rtl="0" algn="l">
              <a:spcBef>
                <a:spcPts val="0"/>
              </a:spcBef>
              <a:spcAft>
                <a:spcPts val="0"/>
              </a:spcAft>
              <a:buClr>
                <a:schemeClr val="accent3"/>
              </a:buClr>
              <a:buSzPts val="1400"/>
              <a:buChar char="●"/>
            </a:pPr>
            <a:r>
              <a:rPr lang="en" sz="1400"/>
              <a:t>Natural Features: This layer includes features like rivers, lakes, and mountains. These can influence fire spread and access for firefighting resources. </a:t>
            </a:r>
            <a:endParaRPr sz="1400"/>
          </a:p>
          <a:p>
            <a:pPr indent="-317500" lvl="0" marL="457200" rtl="0" algn="l">
              <a:spcBef>
                <a:spcPts val="0"/>
              </a:spcBef>
              <a:spcAft>
                <a:spcPts val="0"/>
              </a:spcAft>
              <a:buClr>
                <a:schemeClr val="accent3"/>
              </a:buClr>
              <a:buSzPts val="1400"/>
              <a:buChar char="●"/>
            </a:pPr>
            <a:r>
              <a:rPr lang="en" sz="1400"/>
              <a:t>Roads and Trails: his layer provides information on transportation infrastructure, which is crucial for firefighting operations and evacuations.</a:t>
            </a:r>
            <a:endParaRPr sz="1400"/>
          </a:p>
          <a:p>
            <a:pPr indent="-317500" lvl="0" marL="457200" rtl="0" algn="l">
              <a:spcBef>
                <a:spcPts val="0"/>
              </a:spcBef>
              <a:spcAft>
                <a:spcPts val="0"/>
              </a:spcAft>
              <a:buClr>
                <a:schemeClr val="accent3"/>
              </a:buClr>
              <a:buSzPts val="1400"/>
              <a:buChar char="●"/>
            </a:pPr>
            <a:r>
              <a:rPr lang="en" sz="1400"/>
              <a:t>Buildings: This layer can help identify structures at risk and plan evacuation routes.</a:t>
            </a:r>
            <a:endParaRPr sz="1400"/>
          </a:p>
          <a:p>
            <a:pPr indent="-317500" lvl="0" marL="457200" rtl="0" algn="l">
              <a:spcBef>
                <a:spcPts val="0"/>
              </a:spcBef>
              <a:spcAft>
                <a:spcPts val="0"/>
              </a:spcAft>
              <a:buClr>
                <a:schemeClr val="accent3"/>
              </a:buClr>
              <a:buSzPts val="1400"/>
              <a:buChar char="●"/>
            </a:pPr>
            <a:r>
              <a:rPr lang="en" sz="1400"/>
              <a:t>Elevation: This layer provides elevation data, which is important for understanding fire behavior and predicting its spread.</a:t>
            </a:r>
            <a:endParaRPr sz="1400"/>
          </a:p>
        </p:txBody>
      </p:sp>
      <p:sp>
        <p:nvSpPr>
          <p:cNvPr id="580" name="Google Shape;580;p32"/>
          <p:cNvSpPr txBox="1"/>
          <p:nvPr>
            <p:ph type="ctrTitle"/>
          </p:nvPr>
        </p:nvSpPr>
        <p:spPr>
          <a:xfrm>
            <a:off x="618825" y="411675"/>
            <a:ext cx="6390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 - OpenStreetMap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33"/>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586" name="Google Shape;586;p33"/>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Collection:NASA firms data</a:t>
            </a:r>
            <a:endParaRPr/>
          </a:p>
        </p:txBody>
      </p:sp>
      <p:sp>
        <p:nvSpPr>
          <p:cNvPr id="587" name="Google Shape;587;p33"/>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88" name="Google Shape;588;p33"/>
          <p:cNvPicPr preferRelativeResize="0"/>
          <p:nvPr/>
        </p:nvPicPr>
        <p:blipFill>
          <a:blip r:embed="rId3">
            <a:alphaModFix/>
          </a:blip>
          <a:stretch>
            <a:fillRect/>
          </a:stretch>
        </p:blipFill>
        <p:spPr>
          <a:xfrm>
            <a:off x="0" y="989475"/>
            <a:ext cx="4506074" cy="4154025"/>
          </a:xfrm>
          <a:prstGeom prst="rect">
            <a:avLst/>
          </a:prstGeom>
          <a:noFill/>
          <a:ln>
            <a:noFill/>
          </a:ln>
        </p:spPr>
      </p:pic>
      <p:pic>
        <p:nvPicPr>
          <p:cNvPr id="589" name="Google Shape;589;p33"/>
          <p:cNvPicPr preferRelativeResize="0"/>
          <p:nvPr/>
        </p:nvPicPr>
        <p:blipFill>
          <a:blip r:embed="rId4">
            <a:alphaModFix/>
          </a:blip>
          <a:stretch>
            <a:fillRect/>
          </a:stretch>
        </p:blipFill>
        <p:spPr>
          <a:xfrm>
            <a:off x="4690125" y="1063525"/>
            <a:ext cx="4453875" cy="4079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34"/>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595" name="Google Shape;595;p34"/>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Collection:Open Meteo Weather API</a:t>
            </a:r>
            <a:endParaRPr/>
          </a:p>
        </p:txBody>
      </p:sp>
      <p:sp>
        <p:nvSpPr>
          <p:cNvPr id="596" name="Google Shape;596;p34"/>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97" name="Google Shape;597;p34"/>
          <p:cNvPicPr preferRelativeResize="0"/>
          <p:nvPr/>
        </p:nvPicPr>
        <p:blipFill>
          <a:blip r:embed="rId3">
            <a:alphaModFix/>
          </a:blip>
          <a:stretch>
            <a:fillRect/>
          </a:stretch>
        </p:blipFill>
        <p:spPr>
          <a:xfrm>
            <a:off x="0" y="989475"/>
            <a:ext cx="4506074" cy="4154025"/>
          </a:xfrm>
          <a:prstGeom prst="rect">
            <a:avLst/>
          </a:prstGeom>
          <a:noFill/>
          <a:ln>
            <a:noFill/>
          </a:ln>
        </p:spPr>
      </p:pic>
      <p:pic>
        <p:nvPicPr>
          <p:cNvPr id="598" name="Google Shape;598;p34"/>
          <p:cNvPicPr preferRelativeResize="0"/>
          <p:nvPr/>
        </p:nvPicPr>
        <p:blipFill>
          <a:blip r:embed="rId4">
            <a:alphaModFix/>
          </a:blip>
          <a:stretch>
            <a:fillRect/>
          </a:stretch>
        </p:blipFill>
        <p:spPr>
          <a:xfrm>
            <a:off x="4690125" y="1063525"/>
            <a:ext cx="4453875" cy="4079975"/>
          </a:xfrm>
          <a:prstGeom prst="rect">
            <a:avLst/>
          </a:prstGeom>
          <a:noFill/>
          <a:ln>
            <a:noFill/>
          </a:ln>
        </p:spPr>
      </p:pic>
      <p:pic>
        <p:nvPicPr>
          <p:cNvPr id="599" name="Google Shape;599;p34"/>
          <p:cNvPicPr preferRelativeResize="0"/>
          <p:nvPr/>
        </p:nvPicPr>
        <p:blipFill>
          <a:blip r:embed="rId5">
            <a:alphaModFix/>
          </a:blip>
          <a:stretch>
            <a:fillRect/>
          </a:stretch>
        </p:blipFill>
        <p:spPr>
          <a:xfrm>
            <a:off x="4690125" y="989475"/>
            <a:ext cx="4453874" cy="4154025"/>
          </a:xfrm>
          <a:prstGeom prst="rect">
            <a:avLst/>
          </a:prstGeom>
          <a:noFill/>
          <a:ln>
            <a:noFill/>
          </a:ln>
        </p:spPr>
      </p:pic>
      <p:pic>
        <p:nvPicPr>
          <p:cNvPr id="600" name="Google Shape;600;p34"/>
          <p:cNvPicPr preferRelativeResize="0"/>
          <p:nvPr/>
        </p:nvPicPr>
        <p:blipFill>
          <a:blip r:embed="rId6">
            <a:alphaModFix/>
          </a:blip>
          <a:stretch>
            <a:fillRect/>
          </a:stretch>
        </p:blipFill>
        <p:spPr>
          <a:xfrm>
            <a:off x="0" y="989475"/>
            <a:ext cx="4506074" cy="4154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35"/>
          <p:cNvSpPr txBox="1"/>
          <p:nvPr>
            <p:ph idx="1" type="body"/>
          </p:nvPr>
        </p:nvSpPr>
        <p:spPr>
          <a:xfrm>
            <a:off x="618825" y="1318850"/>
            <a:ext cx="7791000" cy="3142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3"/>
              </a:buClr>
              <a:buSzPts val="1400"/>
              <a:buChar char="●"/>
            </a:pPr>
            <a:r>
              <a:t/>
            </a:r>
            <a:endParaRPr sz="1400"/>
          </a:p>
        </p:txBody>
      </p:sp>
      <p:sp>
        <p:nvSpPr>
          <p:cNvPr id="606" name="Google Shape;606;p35"/>
          <p:cNvSpPr txBox="1"/>
          <p:nvPr>
            <p:ph type="ctrTitle"/>
          </p:nvPr>
        </p:nvSpPr>
        <p:spPr>
          <a:xfrm>
            <a:off x="618825" y="411675"/>
            <a:ext cx="6390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pic>
        <p:nvPicPr>
          <p:cNvPr id="607" name="Google Shape;607;p35"/>
          <p:cNvPicPr preferRelativeResize="0"/>
          <p:nvPr/>
        </p:nvPicPr>
        <p:blipFill>
          <a:blip r:embed="rId3">
            <a:alphaModFix/>
          </a:blip>
          <a:stretch>
            <a:fillRect/>
          </a:stretch>
        </p:blipFill>
        <p:spPr>
          <a:xfrm>
            <a:off x="618825" y="1318850"/>
            <a:ext cx="3638893" cy="3142500"/>
          </a:xfrm>
          <a:prstGeom prst="rect">
            <a:avLst/>
          </a:prstGeom>
          <a:noFill/>
          <a:ln>
            <a:noFill/>
          </a:ln>
        </p:spPr>
      </p:pic>
      <p:pic>
        <p:nvPicPr>
          <p:cNvPr id="608" name="Google Shape;608;p35"/>
          <p:cNvPicPr preferRelativeResize="0"/>
          <p:nvPr/>
        </p:nvPicPr>
        <p:blipFill>
          <a:blip r:embed="rId4">
            <a:alphaModFix/>
          </a:blip>
          <a:stretch>
            <a:fillRect/>
          </a:stretch>
        </p:blipFill>
        <p:spPr>
          <a:xfrm>
            <a:off x="4494225" y="1318850"/>
            <a:ext cx="3915599" cy="3142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36"/>
          <p:cNvSpPr txBox="1"/>
          <p:nvPr>
            <p:ph idx="1" type="body"/>
          </p:nvPr>
        </p:nvSpPr>
        <p:spPr>
          <a:xfrm>
            <a:off x="618825" y="868150"/>
            <a:ext cx="39087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Objectives:</a:t>
            </a:r>
            <a:endParaRPr sz="1400"/>
          </a:p>
          <a:p>
            <a:pPr indent="-292100" lvl="0" marL="457200" rtl="0" algn="l">
              <a:spcBef>
                <a:spcPts val="1600"/>
              </a:spcBef>
              <a:spcAft>
                <a:spcPts val="0"/>
              </a:spcAft>
              <a:buClr>
                <a:schemeClr val="accent2"/>
              </a:buClr>
              <a:buSzPts val="1000"/>
              <a:buChar char="●"/>
            </a:pPr>
            <a:r>
              <a:rPr lang="en"/>
              <a:t>Develop an integrated data pipeline for multi-source wildfire-related information</a:t>
            </a:r>
            <a:endParaRPr/>
          </a:p>
          <a:p>
            <a:pPr indent="-292100" lvl="0" marL="457200" rtl="0" algn="l">
              <a:spcBef>
                <a:spcPts val="0"/>
              </a:spcBef>
              <a:spcAft>
                <a:spcPts val="0"/>
              </a:spcAft>
              <a:buClr>
                <a:schemeClr val="accent2"/>
              </a:buClr>
              <a:buSzPts val="1000"/>
              <a:buChar char="●"/>
            </a:pPr>
            <a:r>
              <a:rPr lang="en"/>
              <a:t>Create advanced machine learning models for wildfire risk prediction</a:t>
            </a:r>
            <a:endParaRPr/>
          </a:p>
          <a:p>
            <a:pPr indent="-292100" lvl="0" marL="457200" rtl="0" algn="l">
              <a:spcBef>
                <a:spcPts val="0"/>
              </a:spcBef>
              <a:spcAft>
                <a:spcPts val="0"/>
              </a:spcAft>
              <a:buClr>
                <a:schemeClr val="accent2"/>
              </a:buClr>
              <a:buSzPts val="1000"/>
              <a:buChar char="●"/>
            </a:pPr>
            <a:r>
              <a:rPr lang="en"/>
              <a:t>Implement a real-time monitoring and alert system</a:t>
            </a:r>
            <a:endParaRPr/>
          </a:p>
          <a:p>
            <a:pPr indent="-292100" lvl="0" marL="457200" rtl="0" algn="l">
              <a:spcBef>
                <a:spcPts val="0"/>
              </a:spcBef>
              <a:spcAft>
                <a:spcPts val="0"/>
              </a:spcAft>
              <a:buClr>
                <a:schemeClr val="accent2"/>
              </a:buClr>
              <a:buSzPts val="1000"/>
              <a:buChar char="●"/>
            </a:pPr>
            <a:r>
              <a:rPr lang="en"/>
              <a:t>Provide interpretable insights for fire management decision-making</a:t>
            </a:r>
            <a:endParaRPr/>
          </a:p>
          <a:p>
            <a:pPr indent="-292100" lvl="0" marL="457200" rtl="0" algn="l">
              <a:spcBef>
                <a:spcPts val="0"/>
              </a:spcBef>
              <a:spcAft>
                <a:spcPts val="0"/>
              </a:spcAft>
              <a:buClr>
                <a:schemeClr val="accent2"/>
              </a:buClr>
              <a:buSzPts val="1000"/>
              <a:buChar char="●"/>
            </a:pPr>
            <a:r>
              <a:rPr lang="en"/>
              <a:t>Assess long-term wildfire risks under various climate change scenarios</a:t>
            </a:r>
            <a:endParaRPr/>
          </a:p>
          <a:p>
            <a:pPr indent="0" lvl="0" marL="0" rtl="0" algn="l">
              <a:lnSpc>
                <a:spcPct val="120000"/>
              </a:lnSpc>
              <a:spcBef>
                <a:spcPts val="1600"/>
              </a:spcBef>
              <a:spcAft>
                <a:spcPts val="0"/>
              </a:spcAft>
              <a:buNone/>
            </a:pPr>
            <a:r>
              <a:rPr lang="en" sz="1400">
                <a:solidFill>
                  <a:srgbClr val="FFFFFF"/>
                </a:solidFill>
              </a:rPr>
              <a:t>Data Collection/Integration:</a:t>
            </a:r>
            <a:endParaRPr sz="1400">
              <a:solidFill>
                <a:srgbClr val="FFFFFF"/>
              </a:solidFill>
            </a:endParaRPr>
          </a:p>
          <a:p>
            <a:pPr indent="-292100" lvl="0" marL="457200" rtl="0" algn="l">
              <a:lnSpc>
                <a:spcPct val="115000"/>
              </a:lnSpc>
              <a:spcBef>
                <a:spcPts val="1600"/>
              </a:spcBef>
              <a:spcAft>
                <a:spcPts val="0"/>
              </a:spcAft>
              <a:buClr>
                <a:srgbClr val="EC5D37"/>
              </a:buClr>
              <a:buSzPts val="1000"/>
              <a:buFont typeface="Livvic"/>
              <a:buChar char="●"/>
            </a:pPr>
            <a:r>
              <a:rPr lang="en">
                <a:solidFill>
                  <a:srgbClr val="FFFFFF"/>
                </a:solidFill>
              </a:rPr>
              <a:t>Implement APIs for NASA FIRMS, Meteostat, USGS Earth Explorer, and OpenStreetMap</a:t>
            </a:r>
            <a:endParaRPr>
              <a:solidFill>
                <a:srgbClr val="FFFFFF"/>
              </a:solidFill>
            </a:endParaRPr>
          </a:p>
          <a:p>
            <a:pPr indent="-292100" lvl="0" marL="457200" rtl="0" algn="l">
              <a:lnSpc>
                <a:spcPct val="115000"/>
              </a:lnSpc>
              <a:spcBef>
                <a:spcPts val="0"/>
              </a:spcBef>
              <a:spcAft>
                <a:spcPts val="0"/>
              </a:spcAft>
              <a:buClr>
                <a:srgbClr val="EC5D37"/>
              </a:buClr>
              <a:buSzPts val="1000"/>
              <a:buFont typeface="Livvic"/>
              <a:buChar char="●"/>
            </a:pPr>
            <a:r>
              <a:rPr lang="en">
                <a:solidFill>
                  <a:srgbClr val="FFFFFF"/>
                </a:solidFill>
              </a:rPr>
              <a:t>Create a unified schema for merging diverse data sources</a:t>
            </a:r>
            <a:endParaRPr>
              <a:solidFill>
                <a:srgbClr val="FFFFFF"/>
              </a:solidFill>
            </a:endParaRPr>
          </a:p>
          <a:p>
            <a:pPr indent="0" lvl="0" marL="0" rtl="0" algn="l">
              <a:spcBef>
                <a:spcPts val="0"/>
              </a:spcBef>
              <a:spcAft>
                <a:spcPts val="0"/>
              </a:spcAft>
              <a:buNone/>
            </a:pPr>
            <a:r>
              <a:t/>
            </a:r>
            <a:endParaRPr sz="14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614" name="Google Shape;614;p3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Work</a:t>
            </a:r>
            <a:endParaRPr/>
          </a:p>
        </p:txBody>
      </p:sp>
      <p:sp>
        <p:nvSpPr>
          <p:cNvPr id="615" name="Google Shape;615;p36"/>
          <p:cNvSpPr txBox="1"/>
          <p:nvPr>
            <p:ph idx="2" type="body"/>
          </p:nvPr>
        </p:nvSpPr>
        <p:spPr>
          <a:xfrm>
            <a:off x="4714550" y="949550"/>
            <a:ext cx="39087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Training:</a:t>
            </a:r>
            <a:endParaRPr sz="1400"/>
          </a:p>
          <a:p>
            <a:pPr indent="-292100" lvl="0" marL="457200" rtl="0" algn="l">
              <a:spcBef>
                <a:spcPts val="1600"/>
              </a:spcBef>
              <a:spcAft>
                <a:spcPts val="0"/>
              </a:spcAft>
              <a:buClr>
                <a:schemeClr val="accent6"/>
              </a:buClr>
              <a:buSzPts val="1000"/>
              <a:buChar char="●"/>
            </a:pPr>
            <a:r>
              <a:rPr lang="en"/>
              <a:t>Implement and optimize Random Forest Classifier</a:t>
            </a:r>
            <a:endParaRPr/>
          </a:p>
          <a:p>
            <a:pPr indent="-292100" lvl="0" marL="457200" rtl="0" algn="l">
              <a:spcBef>
                <a:spcPts val="0"/>
              </a:spcBef>
              <a:spcAft>
                <a:spcPts val="0"/>
              </a:spcAft>
              <a:buClr>
                <a:schemeClr val="accent6"/>
              </a:buClr>
              <a:buSzPts val="1000"/>
              <a:buChar char="●"/>
            </a:pPr>
            <a:r>
              <a:rPr lang="en"/>
              <a:t>Develop LSTM network for sequence-to-sequence prediction</a:t>
            </a:r>
            <a:endParaRPr/>
          </a:p>
          <a:p>
            <a:pPr indent="-292100" lvl="0" marL="457200" rtl="0" algn="l">
              <a:spcBef>
                <a:spcPts val="0"/>
              </a:spcBef>
              <a:spcAft>
                <a:spcPts val="0"/>
              </a:spcAft>
              <a:buClr>
                <a:schemeClr val="accent6"/>
              </a:buClr>
              <a:buSzPts val="1000"/>
              <a:buChar char="●"/>
            </a:pPr>
            <a:r>
              <a:rPr lang="en"/>
              <a:t>Design CNN architecture for satellite imagery processing</a:t>
            </a:r>
            <a:endParaRPr/>
          </a:p>
          <a:p>
            <a:pPr indent="-292100" lvl="0" marL="457200" rtl="0" algn="l">
              <a:spcBef>
                <a:spcPts val="0"/>
              </a:spcBef>
              <a:spcAft>
                <a:spcPts val="0"/>
              </a:spcAft>
              <a:buClr>
                <a:schemeClr val="accent6"/>
              </a:buClr>
              <a:buSzPts val="1000"/>
              <a:buChar char="●"/>
            </a:pPr>
            <a:r>
              <a:rPr lang="en"/>
              <a:t>Combine model outputs</a:t>
            </a:r>
            <a:endParaRPr/>
          </a:p>
          <a:p>
            <a:pPr indent="0" lvl="0" marL="0" rtl="0" algn="l">
              <a:spcBef>
                <a:spcPts val="1600"/>
              </a:spcBef>
              <a:spcAft>
                <a:spcPts val="0"/>
              </a:spcAft>
              <a:buNone/>
            </a:pPr>
            <a:r>
              <a:rPr lang="en" sz="1400"/>
              <a:t>Feature Engineering:</a:t>
            </a:r>
            <a:endParaRPr sz="1400"/>
          </a:p>
          <a:p>
            <a:pPr indent="-292100" lvl="0" marL="457200" rtl="0" algn="l">
              <a:spcBef>
                <a:spcPts val="1600"/>
              </a:spcBef>
              <a:spcAft>
                <a:spcPts val="0"/>
              </a:spcAft>
              <a:buClr>
                <a:schemeClr val="accent2"/>
              </a:buClr>
              <a:buSzPts val="1000"/>
              <a:buChar char="●"/>
            </a:pPr>
            <a:r>
              <a:rPr lang="en"/>
              <a:t>Calculate vegetation indices (NDVI, EVI) from satellite imagery</a:t>
            </a:r>
            <a:endParaRPr/>
          </a:p>
          <a:p>
            <a:pPr indent="-292100" lvl="0" marL="457200" rtl="0" algn="l">
              <a:spcBef>
                <a:spcPts val="0"/>
              </a:spcBef>
              <a:spcAft>
                <a:spcPts val="0"/>
              </a:spcAft>
              <a:buClr>
                <a:schemeClr val="accent2"/>
              </a:buClr>
              <a:buSzPts val="1000"/>
              <a:buChar char="●"/>
            </a:pPr>
            <a:r>
              <a:rPr lang="en"/>
              <a:t>Generate topographical features</a:t>
            </a:r>
            <a:endParaRPr/>
          </a:p>
          <a:p>
            <a:pPr indent="-292100" lvl="0" marL="457200" rtl="0" algn="l">
              <a:spcBef>
                <a:spcPts val="0"/>
              </a:spcBef>
              <a:spcAft>
                <a:spcPts val="0"/>
              </a:spcAft>
              <a:buClr>
                <a:schemeClr val="accent2"/>
              </a:buClr>
              <a:buSzPts val="1000"/>
              <a:buChar char="●"/>
            </a:pPr>
            <a:r>
              <a:rPr lang="en"/>
              <a:t>Develop weather-derived features, including Fire Weather Index</a:t>
            </a:r>
            <a:endParaRPr/>
          </a:p>
          <a:p>
            <a:pPr indent="-292100" lvl="0" marL="457200" rtl="0" algn="l">
              <a:spcBef>
                <a:spcPts val="0"/>
              </a:spcBef>
              <a:spcAft>
                <a:spcPts val="0"/>
              </a:spcAft>
              <a:buClr>
                <a:schemeClr val="accent2"/>
              </a:buClr>
              <a:buSzPts val="1000"/>
              <a:buChar char="●"/>
            </a:pPr>
            <a:r>
              <a:rPr lang="en"/>
              <a:t>Create historical fire pattern features and human activity indices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37"/>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Classification Metrics:</a:t>
            </a:r>
            <a:endParaRPr sz="1400"/>
          </a:p>
          <a:p>
            <a:pPr indent="-292100" lvl="0" marL="457200" rtl="0" algn="l">
              <a:spcBef>
                <a:spcPts val="1600"/>
              </a:spcBef>
              <a:spcAft>
                <a:spcPts val="0"/>
              </a:spcAft>
              <a:buClr>
                <a:schemeClr val="accent2"/>
              </a:buClr>
              <a:buSzPts val="1000"/>
              <a:buChar char="●"/>
            </a:pPr>
            <a:r>
              <a:rPr lang="en"/>
              <a:t>Area Under the Receiver Operating Characteristic (AUROC) curve</a:t>
            </a:r>
            <a:endParaRPr/>
          </a:p>
          <a:p>
            <a:pPr indent="-292100" lvl="0" marL="457200" rtl="0" algn="l">
              <a:spcBef>
                <a:spcPts val="0"/>
              </a:spcBef>
              <a:spcAft>
                <a:spcPts val="0"/>
              </a:spcAft>
              <a:buClr>
                <a:schemeClr val="accent2"/>
              </a:buClr>
              <a:buSzPts val="1000"/>
              <a:buChar char="●"/>
            </a:pPr>
            <a:r>
              <a:rPr lang="en"/>
              <a:t>Area Under the Precision-Recall Curve (AUPRC)</a:t>
            </a:r>
            <a:endParaRPr/>
          </a:p>
          <a:p>
            <a:pPr indent="-292100" lvl="0" marL="457200" rtl="0" algn="l">
              <a:spcBef>
                <a:spcPts val="0"/>
              </a:spcBef>
              <a:spcAft>
                <a:spcPts val="0"/>
              </a:spcAft>
              <a:buClr>
                <a:schemeClr val="accent2"/>
              </a:buClr>
              <a:buSzPts val="1000"/>
              <a:buChar char="●"/>
            </a:pPr>
            <a:r>
              <a:rPr lang="en"/>
              <a:t>F1 Score</a:t>
            </a:r>
            <a:endParaRPr/>
          </a:p>
          <a:p>
            <a:pPr indent="-292100" lvl="0" marL="457200" rtl="0" algn="l">
              <a:spcBef>
                <a:spcPts val="0"/>
              </a:spcBef>
              <a:spcAft>
                <a:spcPts val="0"/>
              </a:spcAft>
              <a:buClr>
                <a:schemeClr val="accent2"/>
              </a:buClr>
              <a:buSzPts val="1000"/>
              <a:buChar char="●"/>
            </a:pPr>
            <a:r>
              <a:rPr lang="en"/>
              <a:t>Cohen's Kappa</a:t>
            </a:r>
            <a:endParaRPr/>
          </a:p>
          <a:p>
            <a:pPr indent="0" lvl="0" marL="0" rtl="0" algn="l">
              <a:spcBef>
                <a:spcPts val="1600"/>
              </a:spcBef>
              <a:spcAft>
                <a:spcPts val="1600"/>
              </a:spcAft>
              <a:buNone/>
            </a:pPr>
            <a:r>
              <a:t/>
            </a:r>
            <a:endParaRPr/>
          </a:p>
        </p:txBody>
      </p:sp>
      <p:sp>
        <p:nvSpPr>
          <p:cNvPr id="621" name="Google Shape;621;p3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622" name="Google Shape;622;p37"/>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Regression Metrics for Risk Scores:</a:t>
            </a:r>
            <a:endParaRPr sz="1400"/>
          </a:p>
          <a:p>
            <a:pPr indent="-292100" lvl="0" marL="457200" rtl="0" algn="l">
              <a:spcBef>
                <a:spcPts val="1600"/>
              </a:spcBef>
              <a:spcAft>
                <a:spcPts val="0"/>
              </a:spcAft>
              <a:buSzPts val="1000"/>
              <a:buChar char="●"/>
            </a:pPr>
            <a:r>
              <a:rPr lang="en"/>
              <a:t>Mean Absolute Error (MAE)</a:t>
            </a:r>
            <a:endParaRPr/>
          </a:p>
          <a:p>
            <a:pPr indent="-292100" lvl="0" marL="457200" rtl="0" algn="l">
              <a:spcBef>
                <a:spcPts val="0"/>
              </a:spcBef>
              <a:spcAft>
                <a:spcPts val="0"/>
              </a:spcAft>
              <a:buSzPts val="1000"/>
              <a:buChar char="●"/>
            </a:pPr>
            <a:r>
              <a:rPr lang="en"/>
              <a:t>Root Mean Square Error (RMSE)</a:t>
            </a:r>
            <a:endParaRPr/>
          </a:p>
          <a:p>
            <a:pPr indent="-292100" lvl="0" marL="457200" rtl="0" algn="l">
              <a:spcBef>
                <a:spcPts val="0"/>
              </a:spcBef>
              <a:spcAft>
                <a:spcPts val="0"/>
              </a:spcAft>
              <a:buSzPts val="1000"/>
              <a:buChar char="●"/>
            </a:pPr>
            <a:r>
              <a:rPr lang="en"/>
              <a:t>R-squared (R²)</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38"/>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628" name="Google Shape;628;p38"/>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Building: XGBoost</a:t>
            </a:r>
            <a:endParaRPr/>
          </a:p>
        </p:txBody>
      </p:sp>
      <p:sp>
        <p:nvSpPr>
          <p:cNvPr id="629" name="Google Shape;629;p38"/>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30" name="Google Shape;630;p38"/>
          <p:cNvPicPr preferRelativeResize="0"/>
          <p:nvPr/>
        </p:nvPicPr>
        <p:blipFill>
          <a:blip r:embed="rId3">
            <a:alphaModFix/>
          </a:blip>
          <a:stretch>
            <a:fillRect/>
          </a:stretch>
        </p:blipFill>
        <p:spPr>
          <a:xfrm>
            <a:off x="0" y="1063525"/>
            <a:ext cx="4506075" cy="4079975"/>
          </a:xfrm>
          <a:prstGeom prst="rect">
            <a:avLst/>
          </a:prstGeom>
          <a:noFill/>
          <a:ln>
            <a:noFill/>
          </a:ln>
        </p:spPr>
      </p:pic>
      <p:pic>
        <p:nvPicPr>
          <p:cNvPr id="631" name="Google Shape;631;p38"/>
          <p:cNvPicPr preferRelativeResize="0"/>
          <p:nvPr/>
        </p:nvPicPr>
        <p:blipFill>
          <a:blip r:embed="rId4">
            <a:alphaModFix/>
          </a:blip>
          <a:stretch>
            <a:fillRect/>
          </a:stretch>
        </p:blipFill>
        <p:spPr>
          <a:xfrm>
            <a:off x="4690125" y="1058750"/>
            <a:ext cx="4453876" cy="4079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cxnSp>
        <p:nvCxnSpPr>
          <p:cNvPr id="636" name="Google Shape;636;p39"/>
          <p:cNvCxnSpPr/>
          <p:nvPr/>
        </p:nvCxnSpPr>
        <p:spPr>
          <a:xfrm>
            <a:off x="1551088" y="2404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637" name="Google Shape;637;p39"/>
          <p:cNvCxnSpPr/>
          <p:nvPr/>
        </p:nvCxnSpPr>
        <p:spPr>
          <a:xfrm>
            <a:off x="3587838" y="2976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638" name="Google Shape;638;p39"/>
          <p:cNvCxnSpPr/>
          <p:nvPr/>
        </p:nvCxnSpPr>
        <p:spPr>
          <a:xfrm>
            <a:off x="5624588" y="2404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639" name="Google Shape;639;p39"/>
          <p:cNvCxnSpPr/>
          <p:nvPr/>
        </p:nvCxnSpPr>
        <p:spPr>
          <a:xfrm>
            <a:off x="7661338" y="2976550"/>
            <a:ext cx="0" cy="455100"/>
          </a:xfrm>
          <a:prstGeom prst="straightConnector1">
            <a:avLst/>
          </a:prstGeom>
          <a:noFill/>
          <a:ln cap="flat" cmpd="sng" w="19050">
            <a:solidFill>
              <a:schemeClr val="lt2"/>
            </a:solidFill>
            <a:prstDash val="solid"/>
            <a:round/>
            <a:headEnd len="med" w="med" type="none"/>
            <a:tailEnd len="med" w="med" type="none"/>
          </a:ln>
        </p:spPr>
      </p:cxnSp>
      <p:sp>
        <p:nvSpPr>
          <p:cNvPr id="640" name="Google Shape;640;p39"/>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PROCESS</a:t>
            </a:r>
            <a:endParaRPr/>
          </a:p>
        </p:txBody>
      </p:sp>
      <p:cxnSp>
        <p:nvCxnSpPr>
          <p:cNvPr id="641" name="Google Shape;641;p39"/>
          <p:cNvCxnSpPr/>
          <p:nvPr/>
        </p:nvCxnSpPr>
        <p:spPr>
          <a:xfrm>
            <a:off x="1034400" y="2918100"/>
            <a:ext cx="7075200" cy="0"/>
          </a:xfrm>
          <a:prstGeom prst="straightConnector1">
            <a:avLst/>
          </a:prstGeom>
          <a:noFill/>
          <a:ln cap="flat" cmpd="sng" w="19050">
            <a:solidFill>
              <a:schemeClr val="lt2"/>
            </a:solidFill>
            <a:prstDash val="solid"/>
            <a:round/>
            <a:headEnd len="med" w="med" type="none"/>
            <a:tailEnd len="med" w="med" type="none"/>
          </a:ln>
        </p:spPr>
      </p:cxnSp>
      <p:grpSp>
        <p:nvGrpSpPr>
          <p:cNvPr id="642" name="Google Shape;642;p39"/>
          <p:cNvGrpSpPr/>
          <p:nvPr/>
        </p:nvGrpSpPr>
        <p:grpSpPr>
          <a:xfrm>
            <a:off x="1372725" y="2731350"/>
            <a:ext cx="373500" cy="373500"/>
            <a:chOff x="1372725" y="1912500"/>
            <a:chExt cx="373500" cy="373500"/>
          </a:xfrm>
        </p:grpSpPr>
        <p:sp>
          <p:nvSpPr>
            <p:cNvPr id="643" name="Google Shape;643;p39"/>
            <p:cNvSpPr/>
            <p:nvPr/>
          </p:nvSpPr>
          <p:spPr>
            <a:xfrm>
              <a:off x="14640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9"/>
            <p:cNvSpPr/>
            <p:nvPr/>
          </p:nvSpPr>
          <p:spPr>
            <a:xfrm>
              <a:off x="1372725" y="1912500"/>
              <a:ext cx="373500" cy="373500"/>
            </a:xfrm>
            <a:prstGeom prst="donut">
              <a:avLst>
                <a:gd fmla="val 1019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5" name="Google Shape;645;p39"/>
          <p:cNvGrpSpPr/>
          <p:nvPr/>
        </p:nvGrpSpPr>
        <p:grpSpPr>
          <a:xfrm>
            <a:off x="3401092" y="2731350"/>
            <a:ext cx="373500" cy="373500"/>
            <a:chOff x="3212675" y="1912500"/>
            <a:chExt cx="373500" cy="373500"/>
          </a:xfrm>
        </p:grpSpPr>
        <p:sp>
          <p:nvSpPr>
            <p:cNvPr id="646" name="Google Shape;646;p39"/>
            <p:cNvSpPr/>
            <p:nvPr/>
          </p:nvSpPr>
          <p:spPr>
            <a:xfrm>
              <a:off x="330401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9"/>
            <p:cNvSpPr/>
            <p:nvPr/>
          </p:nvSpPr>
          <p:spPr>
            <a:xfrm>
              <a:off x="3212675" y="1912500"/>
              <a:ext cx="373500" cy="373500"/>
            </a:xfrm>
            <a:prstGeom prst="donut">
              <a:avLst>
                <a:gd fmla="val 1019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8" name="Google Shape;648;p39"/>
          <p:cNvGrpSpPr/>
          <p:nvPr/>
        </p:nvGrpSpPr>
        <p:grpSpPr>
          <a:xfrm>
            <a:off x="5429458" y="2731350"/>
            <a:ext cx="373500" cy="373500"/>
            <a:chOff x="5557850" y="1912500"/>
            <a:chExt cx="373500" cy="373500"/>
          </a:xfrm>
        </p:grpSpPr>
        <p:sp>
          <p:nvSpPr>
            <p:cNvPr id="649" name="Google Shape;649;p39"/>
            <p:cNvSpPr/>
            <p:nvPr/>
          </p:nvSpPr>
          <p:spPr>
            <a:xfrm>
              <a:off x="5649188"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9"/>
            <p:cNvSpPr/>
            <p:nvPr/>
          </p:nvSpPr>
          <p:spPr>
            <a:xfrm>
              <a:off x="5557850" y="1912500"/>
              <a:ext cx="373500" cy="373500"/>
            </a:xfrm>
            <a:prstGeom prst="donut">
              <a:avLst>
                <a:gd fmla="val 10193"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1" name="Google Shape;651;p39"/>
          <p:cNvGrpSpPr/>
          <p:nvPr/>
        </p:nvGrpSpPr>
        <p:grpSpPr>
          <a:xfrm>
            <a:off x="7457825" y="2731350"/>
            <a:ext cx="373500" cy="373500"/>
            <a:chOff x="7457825" y="1912500"/>
            <a:chExt cx="373500" cy="373500"/>
          </a:xfrm>
        </p:grpSpPr>
        <p:sp>
          <p:nvSpPr>
            <p:cNvPr id="652" name="Google Shape;652;p39"/>
            <p:cNvSpPr/>
            <p:nvPr/>
          </p:nvSpPr>
          <p:spPr>
            <a:xfrm>
              <a:off x="75491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9"/>
            <p:cNvSpPr/>
            <p:nvPr/>
          </p:nvSpPr>
          <p:spPr>
            <a:xfrm>
              <a:off x="7457825" y="1912500"/>
              <a:ext cx="373500" cy="373500"/>
            </a:xfrm>
            <a:prstGeom prst="donut">
              <a:avLst>
                <a:gd fmla="val 1019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4" name="Google Shape;654;p39"/>
          <p:cNvSpPr txBox="1"/>
          <p:nvPr>
            <p:ph idx="4294967295" type="subTitle"/>
          </p:nvPr>
        </p:nvSpPr>
        <p:spPr>
          <a:xfrm>
            <a:off x="610438" y="1489956"/>
            <a:ext cx="1881300" cy="6447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400"/>
              <a:t>Data collection and integration</a:t>
            </a:r>
            <a:endParaRPr sz="1400"/>
          </a:p>
        </p:txBody>
      </p:sp>
      <p:sp>
        <p:nvSpPr>
          <p:cNvPr id="655" name="Google Shape;655;p39"/>
          <p:cNvSpPr txBox="1"/>
          <p:nvPr>
            <p:ph idx="4294967295" type="subTitle"/>
          </p:nvPr>
        </p:nvSpPr>
        <p:spPr>
          <a:xfrm>
            <a:off x="6720378" y="3660586"/>
            <a:ext cx="1881300" cy="644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400"/>
              <a:t>Integration of real-time data for continuous monitoring and risk prediction</a:t>
            </a:r>
            <a:endParaRPr sz="1400"/>
          </a:p>
        </p:txBody>
      </p:sp>
      <p:sp>
        <p:nvSpPr>
          <p:cNvPr id="656" name="Google Shape;656;p39"/>
          <p:cNvSpPr txBox="1"/>
          <p:nvPr>
            <p:ph idx="4294967295" type="subTitle"/>
          </p:nvPr>
        </p:nvSpPr>
        <p:spPr>
          <a:xfrm>
            <a:off x="2532864" y="3660598"/>
            <a:ext cx="2109900" cy="644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400"/>
              <a:t>Feature engineering, and Model Building</a:t>
            </a:r>
            <a:endParaRPr sz="1400"/>
          </a:p>
        </p:txBody>
      </p:sp>
      <p:sp>
        <p:nvSpPr>
          <p:cNvPr id="657" name="Google Shape;657;p39"/>
          <p:cNvSpPr txBox="1"/>
          <p:nvPr>
            <p:ph idx="4294967295" type="subTitle"/>
          </p:nvPr>
        </p:nvSpPr>
        <p:spPr>
          <a:xfrm>
            <a:off x="4569650" y="1489967"/>
            <a:ext cx="2109900" cy="6447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400"/>
              <a:t>Evaluation and testing of models using historical data</a:t>
            </a:r>
            <a:endParaRPr sz="1400"/>
          </a:p>
        </p:txBody>
      </p:sp>
      <p:sp>
        <p:nvSpPr>
          <p:cNvPr id="658" name="Google Shape;658;p39"/>
          <p:cNvSpPr txBox="1"/>
          <p:nvPr>
            <p:ph idx="4294967295" type="ctrTitle"/>
          </p:nvPr>
        </p:nvSpPr>
        <p:spPr>
          <a:xfrm>
            <a:off x="907900" y="3282474"/>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2"/>
                </a:solidFill>
              </a:rPr>
              <a:t>Week 1-2</a:t>
            </a:r>
            <a:endParaRPr sz="2400">
              <a:solidFill>
                <a:schemeClr val="accent2"/>
              </a:solidFill>
            </a:endParaRPr>
          </a:p>
        </p:txBody>
      </p:sp>
      <p:sp>
        <p:nvSpPr>
          <p:cNvPr id="659" name="Google Shape;659;p39"/>
          <p:cNvSpPr txBox="1"/>
          <p:nvPr>
            <p:ph idx="4294967295" type="ctrTitle"/>
          </p:nvPr>
        </p:nvSpPr>
        <p:spPr>
          <a:xfrm>
            <a:off x="2944650" y="2113408"/>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1"/>
                </a:solidFill>
              </a:rPr>
              <a:t>Week 3-6</a:t>
            </a:r>
            <a:endParaRPr sz="2400">
              <a:solidFill>
                <a:schemeClr val="accent1"/>
              </a:solidFill>
            </a:endParaRPr>
          </a:p>
        </p:txBody>
      </p:sp>
      <p:sp>
        <p:nvSpPr>
          <p:cNvPr id="660" name="Google Shape;660;p39"/>
          <p:cNvSpPr txBox="1"/>
          <p:nvPr>
            <p:ph idx="4294967295" type="ctrTitle"/>
          </p:nvPr>
        </p:nvSpPr>
        <p:spPr>
          <a:xfrm>
            <a:off x="4981400" y="3282474"/>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3"/>
                </a:solidFill>
              </a:rPr>
              <a:t>Week 7-8</a:t>
            </a:r>
            <a:endParaRPr sz="2400">
              <a:solidFill>
                <a:schemeClr val="accent3"/>
              </a:solidFill>
            </a:endParaRPr>
          </a:p>
        </p:txBody>
      </p:sp>
      <p:sp>
        <p:nvSpPr>
          <p:cNvPr id="661" name="Google Shape;661;p39"/>
          <p:cNvSpPr txBox="1"/>
          <p:nvPr>
            <p:ph idx="4294967295" type="ctrTitle"/>
          </p:nvPr>
        </p:nvSpPr>
        <p:spPr>
          <a:xfrm>
            <a:off x="7018150" y="2113408"/>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4"/>
                </a:solidFill>
              </a:rPr>
              <a:t>Week 9 - 10</a:t>
            </a:r>
            <a:endParaRPr sz="2400">
              <a:solidFill>
                <a:schemeClr val="accent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4"/>
          <p:cNvSpPr txBox="1"/>
          <p:nvPr>
            <p:ph idx="1" type="body"/>
          </p:nvPr>
        </p:nvSpPr>
        <p:spPr>
          <a:xfrm>
            <a:off x="618825" y="1313275"/>
            <a:ext cx="3534300" cy="2090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This project focuses on developing a comprehensive wildfire risk prediction and monitoring system by integrating diverse data sources and utilizing advanced machine learning techniques. By collecting fire data from NASA FIRMS, weather data from Meteostat, satellite imagery from USGS, and human activity data from OpenStreetMap, the system establishes a unified data lake for robust feature engineering. </a:t>
            </a:r>
            <a:endParaRPr sz="1400"/>
          </a:p>
          <a:p>
            <a:pPr indent="0" lvl="0" marL="0" rtl="0" algn="l">
              <a:spcBef>
                <a:spcPts val="0"/>
              </a:spcBef>
              <a:spcAft>
                <a:spcPts val="0"/>
              </a:spcAft>
              <a:buNone/>
            </a:pPr>
            <a:r>
              <a:t/>
            </a:r>
            <a:endParaRPr sz="1100"/>
          </a:p>
        </p:txBody>
      </p:sp>
      <p:sp>
        <p:nvSpPr>
          <p:cNvPr id="462" name="Google Shape;462;p2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grpSp>
        <p:nvGrpSpPr>
          <p:cNvPr id="463" name="Google Shape;463;p24"/>
          <p:cNvGrpSpPr/>
          <p:nvPr/>
        </p:nvGrpSpPr>
        <p:grpSpPr>
          <a:xfrm>
            <a:off x="4834661" y="989482"/>
            <a:ext cx="2851442" cy="3213988"/>
            <a:chOff x="2501950" y="1507050"/>
            <a:chExt cx="2392350" cy="2696525"/>
          </a:xfrm>
        </p:grpSpPr>
        <p:sp>
          <p:nvSpPr>
            <p:cNvPr id="464" name="Google Shape;464;p24"/>
            <p:cNvSpPr/>
            <p:nvPr/>
          </p:nvSpPr>
          <p:spPr>
            <a:xfrm>
              <a:off x="4032450" y="3778325"/>
              <a:ext cx="0" cy="25"/>
            </a:xfrm>
            <a:custGeom>
              <a:rect b="b" l="l" r="r" t="t"/>
              <a:pathLst>
                <a:path extrusionOk="0" h="1" w="0">
                  <a:moveTo>
                    <a:pt x="0" y="0"/>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4"/>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4"/>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4"/>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4"/>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4"/>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4"/>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4"/>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4"/>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4"/>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4"/>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4"/>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4"/>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24"/>
          <p:cNvGrpSpPr/>
          <p:nvPr/>
        </p:nvGrpSpPr>
        <p:grpSpPr>
          <a:xfrm>
            <a:off x="7686104" y="-476250"/>
            <a:ext cx="2291257" cy="2922300"/>
            <a:chOff x="4882900" y="-64350"/>
            <a:chExt cx="2493750" cy="2922300"/>
          </a:xfrm>
        </p:grpSpPr>
        <p:sp>
          <p:nvSpPr>
            <p:cNvPr id="484" name="Google Shape;484;p24"/>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4"/>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4"/>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4"/>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4"/>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 name="Google Shape;489;p24"/>
          <p:cNvGrpSpPr/>
          <p:nvPr/>
        </p:nvGrpSpPr>
        <p:grpSpPr>
          <a:xfrm>
            <a:off x="5599242" y="1368971"/>
            <a:ext cx="1541751" cy="2455003"/>
            <a:chOff x="2160750" y="237575"/>
            <a:chExt cx="3253325" cy="5180425"/>
          </a:xfrm>
        </p:grpSpPr>
        <p:sp>
          <p:nvSpPr>
            <p:cNvPr id="490" name="Google Shape;490;p24"/>
            <p:cNvSpPr/>
            <p:nvPr/>
          </p:nvSpPr>
          <p:spPr>
            <a:xfrm>
              <a:off x="3341025" y="1584075"/>
              <a:ext cx="870850" cy="1801975"/>
            </a:xfrm>
            <a:custGeom>
              <a:rect b="b" l="l" r="r" t="t"/>
              <a:pathLst>
                <a:path extrusionOk="0" h="72079" w="34834">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4"/>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4"/>
            <p:cNvSpPr/>
            <p:nvPr/>
          </p:nvSpPr>
          <p:spPr>
            <a:xfrm>
              <a:off x="3760000" y="2060575"/>
              <a:ext cx="47950" cy="948925"/>
            </a:xfrm>
            <a:custGeom>
              <a:rect b="b" l="l" r="r" t="t"/>
              <a:pathLst>
                <a:path extrusionOk="0" h="37957" w="1918">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4"/>
            <p:cNvSpPr/>
            <p:nvPr/>
          </p:nvSpPr>
          <p:spPr>
            <a:xfrm>
              <a:off x="3150700" y="1358150"/>
              <a:ext cx="1273425" cy="2019675"/>
            </a:xfrm>
            <a:custGeom>
              <a:rect b="b" l="l" r="r" t="t"/>
              <a:pathLst>
                <a:path extrusionOk="0" h="80787" w="50937">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a:off x="2352425" y="1196575"/>
              <a:ext cx="2282550" cy="3382075"/>
            </a:xfrm>
            <a:custGeom>
              <a:rect b="b" l="l" r="r" t="t"/>
              <a:pathLst>
                <a:path extrusionOk="0" h="135283" w="91302">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4"/>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4"/>
            <p:cNvSpPr/>
            <p:nvPr/>
          </p:nvSpPr>
          <p:spPr>
            <a:xfrm>
              <a:off x="4775975" y="2232425"/>
              <a:ext cx="43850" cy="1304225"/>
            </a:xfrm>
            <a:custGeom>
              <a:rect b="b" l="l" r="r" t="t"/>
              <a:pathLst>
                <a:path extrusionOk="0" h="52169" w="1754">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4"/>
            <p:cNvSpPr/>
            <p:nvPr/>
          </p:nvSpPr>
          <p:spPr>
            <a:xfrm>
              <a:off x="3123775" y="942025"/>
              <a:ext cx="1615275" cy="648925"/>
            </a:xfrm>
            <a:custGeom>
              <a:rect b="b" l="l" r="r" t="t"/>
              <a:pathLst>
                <a:path extrusionOk="0" h="25957" w="64611">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4"/>
            <p:cNvSpPr/>
            <p:nvPr/>
          </p:nvSpPr>
          <p:spPr>
            <a:xfrm>
              <a:off x="2753625" y="1951050"/>
              <a:ext cx="46575" cy="1088575"/>
            </a:xfrm>
            <a:custGeom>
              <a:rect b="b" l="l" r="r" t="t"/>
              <a:pathLst>
                <a:path extrusionOk="0" h="43543" w="1863">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4"/>
            <p:cNvSpPr/>
            <p:nvPr/>
          </p:nvSpPr>
          <p:spPr>
            <a:xfrm>
              <a:off x="2688525" y="477325"/>
              <a:ext cx="2531125" cy="3715200"/>
            </a:xfrm>
            <a:custGeom>
              <a:rect b="b" l="l" r="r" t="t"/>
              <a:pathLst>
                <a:path extrusionOk="0" h="148608" w="101245">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4"/>
            <p:cNvSpPr/>
            <p:nvPr/>
          </p:nvSpPr>
          <p:spPr>
            <a:xfrm>
              <a:off x="2355175" y="1889425"/>
              <a:ext cx="45200" cy="2303100"/>
            </a:xfrm>
            <a:custGeom>
              <a:rect b="b" l="l" r="r" t="t"/>
              <a:pathLst>
                <a:path extrusionOk="0" h="92124" w="1808">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4"/>
            <p:cNvSpPr/>
            <p:nvPr/>
          </p:nvSpPr>
          <p:spPr>
            <a:xfrm>
              <a:off x="2160750" y="1843225"/>
              <a:ext cx="45200" cy="1942650"/>
            </a:xfrm>
            <a:custGeom>
              <a:rect b="b" l="l" r="r" t="t"/>
              <a:pathLst>
                <a:path extrusionOk="0" h="77706" w="1808">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4"/>
            <p:cNvSpPr/>
            <p:nvPr/>
          </p:nvSpPr>
          <p:spPr>
            <a:xfrm>
              <a:off x="2531800" y="237575"/>
              <a:ext cx="2238125" cy="619475"/>
            </a:xfrm>
            <a:custGeom>
              <a:rect b="b" l="l" r="r" t="t"/>
              <a:pathLst>
                <a:path extrusionOk="0" h="24779" w="89525">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4"/>
            <p:cNvSpPr/>
            <p:nvPr/>
          </p:nvSpPr>
          <p:spPr>
            <a:xfrm>
              <a:off x="4704025" y="549550"/>
              <a:ext cx="241775" cy="203425"/>
            </a:xfrm>
            <a:custGeom>
              <a:rect b="b" l="l" r="r" t="t"/>
              <a:pathLst>
                <a:path extrusionOk="0" h="8137" w="9671">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4"/>
            <p:cNvSpPr/>
            <p:nvPr/>
          </p:nvSpPr>
          <p:spPr>
            <a:xfrm>
              <a:off x="5171700" y="1077775"/>
              <a:ext cx="242375" cy="1574350"/>
            </a:xfrm>
            <a:custGeom>
              <a:rect b="b" l="l" r="r" t="t"/>
              <a:pathLst>
                <a:path extrusionOk="0" h="62974" w="9695">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4"/>
            <p:cNvSpPr/>
            <p:nvPr/>
          </p:nvSpPr>
          <p:spPr>
            <a:xfrm>
              <a:off x="5168950" y="3860950"/>
              <a:ext cx="244500" cy="719075"/>
            </a:xfrm>
            <a:custGeom>
              <a:rect b="b" l="l" r="r" t="t"/>
              <a:pathLst>
                <a:path extrusionOk="0" h="28763" w="978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4"/>
            <p:cNvSpPr/>
            <p:nvPr/>
          </p:nvSpPr>
          <p:spPr>
            <a:xfrm>
              <a:off x="3215550" y="5085250"/>
              <a:ext cx="1519175" cy="332750"/>
            </a:xfrm>
            <a:custGeom>
              <a:rect b="b" l="l" r="r" t="t"/>
              <a:pathLst>
                <a:path extrusionOk="0" h="13310" w="60767">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4"/>
            <p:cNvSpPr/>
            <p:nvPr/>
          </p:nvSpPr>
          <p:spPr>
            <a:xfrm>
              <a:off x="2160750" y="3119350"/>
              <a:ext cx="71225" cy="966375"/>
            </a:xfrm>
            <a:custGeom>
              <a:rect b="b" l="l" r="r" t="t"/>
              <a:pathLst>
                <a:path extrusionOk="0" h="38655" w="2849">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4"/>
            <p:cNvSpPr/>
            <p:nvPr/>
          </p:nvSpPr>
          <p:spPr>
            <a:xfrm>
              <a:off x="3034325" y="3862850"/>
              <a:ext cx="776375" cy="1384000"/>
            </a:xfrm>
            <a:custGeom>
              <a:rect b="b" l="l" r="r" t="t"/>
              <a:pathLst>
                <a:path extrusionOk="0" h="55360" w="31055">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4"/>
            <p:cNvSpPr/>
            <p:nvPr/>
          </p:nvSpPr>
          <p:spPr>
            <a:xfrm>
              <a:off x="3034325" y="3212475"/>
              <a:ext cx="776375" cy="2034375"/>
            </a:xfrm>
            <a:custGeom>
              <a:rect b="b" l="l" r="r" t="t"/>
              <a:pathLst>
                <a:path extrusionOk="0" h="81375" w="31055">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4"/>
            <p:cNvSpPr/>
            <p:nvPr/>
          </p:nvSpPr>
          <p:spPr>
            <a:xfrm>
              <a:off x="3220525" y="3945025"/>
              <a:ext cx="780500" cy="1389450"/>
            </a:xfrm>
            <a:custGeom>
              <a:rect b="b" l="l" r="r" t="t"/>
              <a:pathLst>
                <a:path extrusionOk="0" h="55578" w="3122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4"/>
            <p:cNvSpPr/>
            <p:nvPr/>
          </p:nvSpPr>
          <p:spPr>
            <a:xfrm>
              <a:off x="3918850" y="3310700"/>
              <a:ext cx="293025" cy="1655450"/>
            </a:xfrm>
            <a:custGeom>
              <a:rect b="b" l="l" r="r" t="t"/>
              <a:pathLst>
                <a:path extrusionOk="0" h="66218" w="11721">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4"/>
            <p:cNvSpPr/>
            <p:nvPr/>
          </p:nvSpPr>
          <p:spPr>
            <a:xfrm>
              <a:off x="3816150" y="3513350"/>
              <a:ext cx="603850" cy="1903300"/>
            </a:xfrm>
            <a:custGeom>
              <a:rect b="b" l="l" r="r" t="t"/>
              <a:pathLst>
                <a:path extrusionOk="0" h="76132" w="24154">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4"/>
            <p:cNvSpPr/>
            <p:nvPr/>
          </p:nvSpPr>
          <p:spPr>
            <a:xfrm>
              <a:off x="4233775" y="3651650"/>
              <a:ext cx="399825" cy="1695150"/>
            </a:xfrm>
            <a:custGeom>
              <a:rect b="b" l="l" r="r" t="t"/>
              <a:pathLst>
                <a:path extrusionOk="0" h="67806" w="15993">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4"/>
            <p:cNvSpPr/>
            <p:nvPr/>
          </p:nvSpPr>
          <p:spPr>
            <a:xfrm>
              <a:off x="4686975" y="3624275"/>
              <a:ext cx="134225" cy="1506200"/>
            </a:xfrm>
            <a:custGeom>
              <a:rect b="b" l="l" r="r" t="t"/>
              <a:pathLst>
                <a:path extrusionOk="0" h="60248" w="5369">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4"/>
            <p:cNvSpPr/>
            <p:nvPr/>
          </p:nvSpPr>
          <p:spPr>
            <a:xfrm>
              <a:off x="2574250" y="706400"/>
              <a:ext cx="2427675" cy="4213200"/>
            </a:xfrm>
            <a:custGeom>
              <a:rect b="b" l="l" r="r" t="t"/>
              <a:pathLst>
                <a:path extrusionOk="0" h="168528" w="97107">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4"/>
            <p:cNvSpPr/>
            <p:nvPr/>
          </p:nvSpPr>
          <p:spPr>
            <a:xfrm>
              <a:off x="2812500" y="4858700"/>
              <a:ext cx="317500" cy="252600"/>
            </a:xfrm>
            <a:custGeom>
              <a:rect b="b" l="l" r="r" t="t"/>
              <a:pathLst>
                <a:path extrusionOk="0" h="10104" w="1270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4"/>
            <p:cNvSpPr/>
            <p:nvPr/>
          </p:nvSpPr>
          <p:spPr>
            <a:xfrm>
              <a:off x="3534075" y="3075550"/>
              <a:ext cx="57550" cy="886950"/>
            </a:xfrm>
            <a:custGeom>
              <a:rect b="b" l="l" r="r" t="t"/>
              <a:pathLst>
                <a:path extrusionOk="0" h="35478" w="2302">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4"/>
            <p:cNvSpPr/>
            <p:nvPr/>
          </p:nvSpPr>
          <p:spPr>
            <a:xfrm>
              <a:off x="2639975" y="2951975"/>
              <a:ext cx="746250" cy="2014175"/>
            </a:xfrm>
            <a:custGeom>
              <a:rect b="b" l="l" r="r" t="t"/>
              <a:pathLst>
                <a:path extrusionOk="0" h="80567" w="2985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4"/>
            <p:cNvSpPr/>
            <p:nvPr/>
          </p:nvSpPr>
          <p:spPr>
            <a:xfrm>
              <a:off x="2479775" y="3406550"/>
              <a:ext cx="722975" cy="1377500"/>
            </a:xfrm>
            <a:custGeom>
              <a:rect b="b" l="l" r="r" t="t"/>
              <a:pathLst>
                <a:path extrusionOk="0" h="55100" w="28919">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5"/>
          <p:cNvSpPr/>
          <p:nvPr/>
        </p:nvSpPr>
        <p:spPr>
          <a:xfrm>
            <a:off x="810000" y="794100"/>
            <a:ext cx="7524000" cy="41478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943650" y="888050"/>
            <a:ext cx="7256700" cy="39765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txBox="1"/>
          <p:nvPr>
            <p:ph type="ctrTitle"/>
          </p:nvPr>
        </p:nvSpPr>
        <p:spPr>
          <a:xfrm>
            <a:off x="618825" y="216300"/>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Related work</a:t>
            </a:r>
            <a:endParaRPr/>
          </a:p>
        </p:txBody>
      </p:sp>
      <p:graphicFrame>
        <p:nvGraphicFramePr>
          <p:cNvPr id="529" name="Google Shape;529;p25"/>
          <p:cNvGraphicFramePr/>
          <p:nvPr/>
        </p:nvGraphicFramePr>
        <p:xfrm>
          <a:off x="952503" y="888057"/>
          <a:ext cx="3000000" cy="3000000"/>
        </p:xfrm>
        <a:graphic>
          <a:graphicData uri="http://schemas.openxmlformats.org/drawingml/2006/table">
            <a:tbl>
              <a:tblPr>
                <a:noFill/>
                <a:tableStyleId>{0EEC8064-3EB3-4BD9-B6F1-E75835C58CCA}</a:tableStyleId>
              </a:tblPr>
              <a:tblGrid>
                <a:gridCol w="907050"/>
                <a:gridCol w="1645100"/>
                <a:gridCol w="1561075"/>
                <a:gridCol w="1791325"/>
                <a:gridCol w="1334450"/>
              </a:tblGrid>
              <a:tr h="360475">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lt1"/>
                          </a:solidFill>
                          <a:latin typeface="Maven Pro"/>
                          <a:ea typeface="Maven Pro"/>
                          <a:cs typeface="Maven Pro"/>
                          <a:sym typeface="Maven Pro"/>
                        </a:rPr>
                        <a:t>Title</a:t>
                      </a:r>
                      <a:endParaRPr sz="1600">
                        <a:solidFill>
                          <a:schemeClr val="lt1"/>
                        </a:solidFill>
                        <a:latin typeface="Maven Pro"/>
                        <a:ea typeface="Maven Pro"/>
                        <a:cs typeface="Maven Pro"/>
                        <a:sym typeface="Maven Pro"/>
                      </a:endParaRPr>
                    </a:p>
                  </a:txBody>
                  <a:tcPr marT="91425" marB="91425" marR="91425" marL="91425">
                    <a:lnL cap="flat" cmpd="sng" w="9525">
                      <a:solidFill>
                        <a:schemeClr val="accent2">
                          <a:alpha val="0"/>
                        </a:scheme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chemeClr val="accent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lt1"/>
                          </a:solidFill>
                          <a:latin typeface="Maven Pro"/>
                          <a:ea typeface="Maven Pro"/>
                          <a:cs typeface="Maven Pro"/>
                          <a:sym typeface="Maven Pro"/>
                        </a:rPr>
                        <a:t>Authors</a:t>
                      </a:r>
                      <a:endParaRPr sz="1600">
                        <a:solidFill>
                          <a:schemeClr val="lt1"/>
                        </a:solidFill>
                        <a:latin typeface="Maven Pro"/>
                        <a:ea typeface="Maven Pro"/>
                        <a:cs typeface="Maven Pro"/>
                        <a:sym typeface="Maven Pro"/>
                      </a:endParaRPr>
                    </a:p>
                  </a:txBody>
                  <a:tcPr marT="91425" marB="91425" marR="91425" marL="91425">
                    <a:lnL cap="flat" cmpd="sng" w="9525">
                      <a:solidFill>
                        <a:schemeClr val="accent2">
                          <a:alpha val="0"/>
                        </a:scheme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chemeClr val="accent2">
                          <a:alpha val="0"/>
                        </a:schemeClr>
                      </a:solidFill>
                      <a:prstDash val="solid"/>
                      <a:round/>
                      <a:headEnd len="sm" w="sm" type="none"/>
                      <a:tailEnd len="sm" w="sm" type="none"/>
                    </a:lnB>
                  </a:tcPr>
                </a:tc>
                <a:tc gridSpan="2">
                  <a:txBody>
                    <a:bodyPr/>
                    <a:lstStyle/>
                    <a:p>
                      <a:pPr indent="0" lvl="0" marL="0" rtl="0" algn="l">
                        <a:spcBef>
                          <a:spcPts val="0"/>
                        </a:spcBef>
                        <a:spcAft>
                          <a:spcPts val="0"/>
                        </a:spcAft>
                        <a:buNone/>
                      </a:pPr>
                      <a:r>
                        <a:rPr lang="en" sz="1600">
                          <a:solidFill>
                            <a:schemeClr val="lt1"/>
                          </a:solidFill>
                          <a:latin typeface="Maven Pro"/>
                          <a:ea typeface="Maven Pro"/>
                          <a:cs typeface="Maven Pro"/>
                          <a:sym typeface="Maven Pro"/>
                        </a:rPr>
                        <a:t>Description</a:t>
                      </a:r>
                      <a:endParaRPr sz="1600">
                        <a:solidFill>
                          <a:schemeClr val="lt1"/>
                        </a:solidFill>
                        <a:latin typeface="Maven Pro"/>
                        <a:ea typeface="Maven Pro"/>
                        <a:cs typeface="Maven Pro"/>
                        <a:sym typeface="Maven Pro"/>
                      </a:endParaRPr>
                    </a:p>
                  </a:txBody>
                  <a:tcPr marT="91425" marB="91425" marR="91425" marL="91425">
                    <a:lnL cap="flat" cmpd="sng" w="9525">
                      <a:solidFill>
                        <a:schemeClr val="accent2">
                          <a:alpha val="0"/>
                        </a:scheme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chemeClr val="accent2">
                          <a:alpha val="0"/>
                        </a:schemeClr>
                      </a:solidFill>
                      <a:prstDash val="solid"/>
                      <a:round/>
                      <a:headEnd len="sm" w="sm" type="none"/>
                      <a:tailEnd len="sm" w="sm" type="none"/>
                    </a:lnB>
                  </a:tcPr>
                </a:tc>
                <a:tc hMerge="1"/>
              </a:tr>
              <a:tr h="1365400">
                <a:tc>
                  <a:txBody>
                    <a:bodyPr/>
                    <a:lstStyle/>
                    <a:p>
                      <a:pPr indent="0" lvl="0" marL="0" rtl="0" algn="ctr">
                        <a:spcBef>
                          <a:spcPts val="0"/>
                        </a:spcBef>
                        <a:spcAft>
                          <a:spcPts val="0"/>
                        </a:spcAft>
                        <a:buNone/>
                      </a:pPr>
                      <a:r>
                        <a:rPr lang="en" sz="2000">
                          <a:solidFill>
                            <a:schemeClr val="accent2"/>
                          </a:solidFill>
                          <a:latin typeface="Share Tech"/>
                          <a:ea typeface="Share Tech"/>
                          <a:cs typeface="Share Tech"/>
                          <a:sym typeface="Share Tech"/>
                        </a:rPr>
                        <a:t>1.</a:t>
                      </a:r>
                      <a:endParaRPr sz="2000">
                        <a:solidFill>
                          <a:schemeClr val="accent2"/>
                        </a:solidFill>
                        <a:latin typeface="Share Tech"/>
                        <a:ea typeface="Share Tech"/>
                        <a:cs typeface="Share Tech"/>
                        <a:sym typeface="Share Tech"/>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alpha val="0"/>
                        </a:scheme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Global Wildfire Danger Predictions Based on Deep Learning Taking into Account Static and Dynamic Variables</a:t>
                      </a:r>
                      <a:endParaRPr sz="1200">
                        <a:solidFill>
                          <a:schemeClr val="lt1"/>
                        </a:solidFill>
                        <a:latin typeface="Maven Pro"/>
                        <a:ea typeface="Maven Pro"/>
                        <a:cs typeface="Maven Pro"/>
                        <a:sym typeface="Maven Pro"/>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Yuheng Ji, Dan Wang, Taihui Liu, Yu Bai</a:t>
                      </a:r>
                      <a:endParaRPr sz="1200">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just">
                        <a:spcBef>
                          <a:spcPts val="0"/>
                        </a:spcBef>
                        <a:spcAft>
                          <a:spcPts val="0"/>
                        </a:spcAft>
                        <a:buNone/>
                      </a:pPr>
                      <a:r>
                        <a:rPr lang="en" sz="1200">
                          <a:solidFill>
                            <a:schemeClr val="lt1"/>
                          </a:solidFill>
                          <a:latin typeface="Maven Pro"/>
                          <a:ea typeface="Maven Pro"/>
                          <a:cs typeface="Maven Pro"/>
                          <a:sym typeface="Maven Pro"/>
                        </a:rPr>
                        <a:t>This paper emphasizes on the impact of climate change on wildfires. They combine data from static and dynamic positional variables. They propose a static location-aware ConvLSTM model to discern the influence of dynamic variables across various geographical locations on predictive outcomes.</a:t>
                      </a:r>
                      <a:endParaRPr sz="1200">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1668475">
                <a:tc>
                  <a:txBody>
                    <a:bodyPr/>
                    <a:lstStyle/>
                    <a:p>
                      <a:pPr indent="0" lvl="0" marL="0" rtl="0" algn="ctr">
                        <a:spcBef>
                          <a:spcPts val="0"/>
                        </a:spcBef>
                        <a:spcAft>
                          <a:spcPts val="0"/>
                        </a:spcAft>
                        <a:buNone/>
                      </a:pPr>
                      <a:r>
                        <a:rPr lang="en" sz="2000">
                          <a:solidFill>
                            <a:schemeClr val="accent1"/>
                          </a:solidFill>
                          <a:latin typeface="Share Tech"/>
                          <a:ea typeface="Share Tech"/>
                          <a:cs typeface="Share Tech"/>
                          <a:sym typeface="Share Tech"/>
                        </a:rPr>
                        <a:t>2.</a:t>
                      </a:r>
                      <a:endParaRPr sz="2000">
                        <a:solidFill>
                          <a:schemeClr val="accent1"/>
                        </a:solidFill>
                        <a:latin typeface="Share Tech"/>
                        <a:ea typeface="Share Tech"/>
                        <a:cs typeface="Share Tech"/>
                        <a:sym typeface="Share Tech"/>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alpha val="0"/>
                        </a:scheme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sz="1200" u="sng">
                          <a:solidFill>
                            <a:schemeClr val="lt1"/>
                          </a:solidFill>
                          <a:latin typeface="Maven Pro"/>
                          <a:ea typeface="Maven Pro"/>
                          <a:cs typeface="Maven Pro"/>
                          <a:sym typeface="Maven Pro"/>
                          <a:hlinkClick r:id="rId3">
                            <a:extLst>
                              <a:ext uri="{A12FA001-AC4F-418D-AE19-62706E023703}">
                                <ahyp:hlinkClr val="tx"/>
                              </a:ext>
                            </a:extLst>
                          </a:hlinkClick>
                        </a:rPr>
                        <a:t>FireCast: Leveraging Deep Learning to Predict Wildfire Spread</a:t>
                      </a:r>
                      <a:endParaRPr sz="1200">
                        <a:solidFill>
                          <a:schemeClr val="lt1"/>
                        </a:solidFill>
                        <a:latin typeface="Maven Pro"/>
                        <a:ea typeface="Maven Pro"/>
                        <a:cs typeface="Maven Pro"/>
                        <a:sym typeface="Maven Pro"/>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David Radke, Anna Hessler, Dan Ellsworth</a:t>
                      </a:r>
                      <a:endParaRPr sz="1200">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just">
                        <a:spcBef>
                          <a:spcPts val="0"/>
                        </a:spcBef>
                        <a:spcAft>
                          <a:spcPts val="0"/>
                        </a:spcAft>
                        <a:buNone/>
                      </a:pPr>
                      <a:r>
                        <a:rPr lang="en" sz="1200">
                          <a:solidFill>
                            <a:schemeClr val="lt1"/>
                          </a:solidFill>
                          <a:latin typeface="Maven Pro"/>
                          <a:ea typeface="Maven Pro"/>
                          <a:cs typeface="Maven Pro"/>
                          <a:sym typeface="Maven Pro"/>
                        </a:rPr>
                        <a:t>This paper aims to reduce the computational costs associated with mathematical and physics-based prediction approaches by proposing a novel system that combines AI and data collection strategies from geographical information systems. It predicts which areas surrounding a burning wildfire have high-risk of near-future wildfire spread, based on historical fire data.</a:t>
                      </a:r>
                      <a:endParaRPr sz="1200">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26"/>
          <p:cNvSpPr/>
          <p:nvPr/>
        </p:nvSpPr>
        <p:spPr>
          <a:xfrm>
            <a:off x="810000" y="794100"/>
            <a:ext cx="7524000" cy="41478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6"/>
          <p:cNvSpPr/>
          <p:nvPr/>
        </p:nvSpPr>
        <p:spPr>
          <a:xfrm>
            <a:off x="943650" y="888050"/>
            <a:ext cx="7256700" cy="39765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6"/>
          <p:cNvSpPr txBox="1"/>
          <p:nvPr>
            <p:ph type="ctrTitle"/>
          </p:nvPr>
        </p:nvSpPr>
        <p:spPr>
          <a:xfrm>
            <a:off x="618825" y="216300"/>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Related work</a:t>
            </a:r>
            <a:endParaRPr/>
          </a:p>
        </p:txBody>
      </p:sp>
      <p:graphicFrame>
        <p:nvGraphicFramePr>
          <p:cNvPr id="537" name="Google Shape;537;p26"/>
          <p:cNvGraphicFramePr/>
          <p:nvPr/>
        </p:nvGraphicFramePr>
        <p:xfrm>
          <a:off x="952503" y="888057"/>
          <a:ext cx="3000000" cy="3000000"/>
        </p:xfrm>
        <a:graphic>
          <a:graphicData uri="http://schemas.openxmlformats.org/drawingml/2006/table">
            <a:tbl>
              <a:tblPr>
                <a:noFill/>
                <a:tableStyleId>{0EEC8064-3EB3-4BD9-B6F1-E75835C58CCA}</a:tableStyleId>
              </a:tblPr>
              <a:tblGrid>
                <a:gridCol w="524450"/>
                <a:gridCol w="1864875"/>
                <a:gridCol w="1723900"/>
                <a:gridCol w="1791325"/>
                <a:gridCol w="1334450"/>
              </a:tblGrid>
              <a:tr h="360475">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lt1"/>
                          </a:solidFill>
                          <a:latin typeface="Maven Pro"/>
                          <a:ea typeface="Maven Pro"/>
                          <a:cs typeface="Maven Pro"/>
                          <a:sym typeface="Maven Pro"/>
                        </a:rPr>
                        <a:t>Title</a:t>
                      </a:r>
                      <a:endParaRPr sz="1600">
                        <a:solidFill>
                          <a:schemeClr val="lt1"/>
                        </a:solidFill>
                        <a:latin typeface="Maven Pro"/>
                        <a:ea typeface="Maven Pro"/>
                        <a:cs typeface="Maven Pro"/>
                        <a:sym typeface="Maven Pro"/>
                      </a:endParaRPr>
                    </a:p>
                  </a:txBody>
                  <a:tcPr marT="91425" marB="91425" marR="91425" marL="91425">
                    <a:lnL cap="flat" cmpd="sng" w="9525">
                      <a:solidFill>
                        <a:schemeClr val="accent2">
                          <a:alpha val="0"/>
                        </a:scheme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chemeClr val="accent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lt1"/>
                          </a:solidFill>
                          <a:latin typeface="Maven Pro"/>
                          <a:ea typeface="Maven Pro"/>
                          <a:cs typeface="Maven Pro"/>
                          <a:sym typeface="Maven Pro"/>
                        </a:rPr>
                        <a:t>Authors</a:t>
                      </a:r>
                      <a:endParaRPr sz="1600">
                        <a:solidFill>
                          <a:schemeClr val="lt1"/>
                        </a:solidFill>
                        <a:latin typeface="Maven Pro"/>
                        <a:ea typeface="Maven Pro"/>
                        <a:cs typeface="Maven Pro"/>
                        <a:sym typeface="Maven Pro"/>
                      </a:endParaRPr>
                    </a:p>
                  </a:txBody>
                  <a:tcPr marT="91425" marB="91425" marR="91425" marL="91425">
                    <a:lnL cap="flat" cmpd="sng" w="9525">
                      <a:solidFill>
                        <a:schemeClr val="accent2">
                          <a:alpha val="0"/>
                        </a:scheme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chemeClr val="accent2">
                          <a:alpha val="0"/>
                        </a:schemeClr>
                      </a:solidFill>
                      <a:prstDash val="solid"/>
                      <a:round/>
                      <a:headEnd len="sm" w="sm" type="none"/>
                      <a:tailEnd len="sm" w="sm" type="none"/>
                    </a:lnB>
                  </a:tcPr>
                </a:tc>
                <a:tc gridSpan="2">
                  <a:txBody>
                    <a:bodyPr/>
                    <a:lstStyle/>
                    <a:p>
                      <a:pPr indent="0" lvl="0" marL="0" rtl="0" algn="l">
                        <a:spcBef>
                          <a:spcPts val="0"/>
                        </a:spcBef>
                        <a:spcAft>
                          <a:spcPts val="0"/>
                        </a:spcAft>
                        <a:buNone/>
                      </a:pPr>
                      <a:r>
                        <a:rPr lang="en" sz="1600">
                          <a:solidFill>
                            <a:schemeClr val="lt1"/>
                          </a:solidFill>
                          <a:latin typeface="Maven Pro"/>
                          <a:ea typeface="Maven Pro"/>
                          <a:cs typeface="Maven Pro"/>
                          <a:sym typeface="Maven Pro"/>
                        </a:rPr>
                        <a:t>Description</a:t>
                      </a:r>
                      <a:endParaRPr sz="1600">
                        <a:solidFill>
                          <a:schemeClr val="lt1"/>
                        </a:solidFill>
                        <a:latin typeface="Maven Pro"/>
                        <a:ea typeface="Maven Pro"/>
                        <a:cs typeface="Maven Pro"/>
                        <a:sym typeface="Maven Pro"/>
                      </a:endParaRPr>
                    </a:p>
                  </a:txBody>
                  <a:tcPr marT="91425" marB="91425" marR="91425" marL="91425">
                    <a:lnL cap="flat" cmpd="sng" w="9525">
                      <a:solidFill>
                        <a:schemeClr val="accent2">
                          <a:alpha val="0"/>
                        </a:scheme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chemeClr val="accent2">
                          <a:alpha val="0"/>
                        </a:schemeClr>
                      </a:solidFill>
                      <a:prstDash val="solid"/>
                      <a:round/>
                      <a:headEnd len="sm" w="sm" type="none"/>
                      <a:tailEnd len="sm" w="sm" type="none"/>
                    </a:lnB>
                  </a:tcPr>
                </a:tc>
                <a:tc hMerge="1"/>
              </a:tr>
              <a:tr h="1365400">
                <a:tc>
                  <a:txBody>
                    <a:bodyPr/>
                    <a:lstStyle/>
                    <a:p>
                      <a:pPr indent="0" lvl="0" marL="0" rtl="0" algn="ctr">
                        <a:spcBef>
                          <a:spcPts val="0"/>
                        </a:spcBef>
                        <a:spcAft>
                          <a:spcPts val="0"/>
                        </a:spcAft>
                        <a:buNone/>
                      </a:pPr>
                      <a:r>
                        <a:rPr lang="en" sz="2000">
                          <a:solidFill>
                            <a:schemeClr val="accent2"/>
                          </a:solidFill>
                          <a:latin typeface="Share Tech"/>
                          <a:ea typeface="Share Tech"/>
                          <a:cs typeface="Share Tech"/>
                          <a:sym typeface="Share Tech"/>
                        </a:rPr>
                        <a:t>3.</a:t>
                      </a:r>
                      <a:endParaRPr sz="2000">
                        <a:solidFill>
                          <a:schemeClr val="accent2"/>
                        </a:solidFill>
                        <a:latin typeface="Share Tech"/>
                        <a:ea typeface="Share Tech"/>
                        <a:cs typeface="Share Tech"/>
                        <a:sym typeface="Share Tech"/>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alpha val="0"/>
                        </a:scheme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sz="1200" u="sng">
                          <a:solidFill>
                            <a:schemeClr val="lt1"/>
                          </a:solidFill>
                          <a:hlinkClick r:id="rId3">
                            <a:extLst>
                              <a:ext uri="{A12FA001-AC4F-418D-AE19-62706E023703}">
                                <ahyp:hlinkClr val="tx"/>
                              </a:ext>
                            </a:extLst>
                          </a:hlinkClick>
                        </a:rPr>
                        <a:t>Generative Algorithms for Fusion of Physics-Based Wildfire Spread Models with Satellite Data for Initializing Wildfire Forecasts</a:t>
                      </a:r>
                      <a:endParaRPr sz="1200">
                        <a:solidFill>
                          <a:schemeClr val="lt1"/>
                        </a:solidFill>
                        <a:latin typeface="Maven Pro"/>
                        <a:ea typeface="Maven Pro"/>
                        <a:cs typeface="Maven Pro"/>
                        <a:sym typeface="Maven Pro"/>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Bryan Shaddy, Deep Ray, Angel Farguell, Valentina Calaza, Jan Mandel, James Haley, Kyle Hilburn, Derek V. Mallia, Adam Kochanski, and Assad Oberai</a:t>
                      </a:r>
                      <a:endParaRPr sz="1200">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just">
                        <a:spcBef>
                          <a:spcPts val="0"/>
                        </a:spcBef>
                        <a:spcAft>
                          <a:spcPts val="0"/>
                        </a:spcAft>
                        <a:buNone/>
                      </a:pPr>
                      <a:r>
                        <a:rPr lang="en" sz="1200">
                          <a:solidFill>
                            <a:schemeClr val="lt1"/>
                          </a:solidFill>
                          <a:latin typeface="Maven Pro"/>
                          <a:ea typeface="Maven Pro"/>
                          <a:cs typeface="Maven Pro"/>
                          <a:sym typeface="Maven Pro"/>
                        </a:rPr>
                        <a:t>This paper is aimed at finding the fire arrival time at a particular location using atmosphere and wildfire models by data assimilation. They try to generate a list of possible arrival times using cWGAN network and then take the mean value of it which is fed into atmosphere-wildfire model.</a:t>
                      </a:r>
                      <a:endParaRPr sz="1200">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1668475">
                <a:tc>
                  <a:txBody>
                    <a:bodyPr/>
                    <a:lstStyle/>
                    <a:p>
                      <a:pPr indent="0" lvl="0" marL="0" rtl="0" algn="ctr">
                        <a:spcBef>
                          <a:spcPts val="0"/>
                        </a:spcBef>
                        <a:spcAft>
                          <a:spcPts val="0"/>
                        </a:spcAft>
                        <a:buNone/>
                      </a:pPr>
                      <a:r>
                        <a:rPr lang="en" sz="2000">
                          <a:solidFill>
                            <a:schemeClr val="accent1"/>
                          </a:solidFill>
                          <a:latin typeface="Share Tech"/>
                          <a:ea typeface="Share Tech"/>
                          <a:cs typeface="Share Tech"/>
                          <a:sym typeface="Share Tech"/>
                        </a:rPr>
                        <a:t>4.</a:t>
                      </a:r>
                      <a:endParaRPr sz="2000">
                        <a:solidFill>
                          <a:schemeClr val="accent1"/>
                        </a:solidFill>
                        <a:latin typeface="Share Tech"/>
                        <a:ea typeface="Share Tech"/>
                        <a:cs typeface="Share Tech"/>
                        <a:sym typeface="Share Tech"/>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alpha val="0"/>
                        </a:scheme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sz="1200" u="sng">
                          <a:solidFill>
                            <a:schemeClr val="lt1"/>
                          </a:solidFill>
                          <a:hlinkClick r:id="rId4">
                            <a:extLst>
                              <a:ext uri="{A12FA001-AC4F-418D-AE19-62706E023703}">
                                <ahyp:hlinkClr val="tx"/>
                              </a:ext>
                            </a:extLst>
                          </a:hlinkClick>
                        </a:rPr>
                        <a:t>Forest Fire prediction using Machine Learning Methods</a:t>
                      </a:r>
                      <a:endParaRPr sz="1200">
                        <a:solidFill>
                          <a:schemeClr val="lt1"/>
                        </a:solidFill>
                        <a:latin typeface="Maven Pro"/>
                        <a:ea typeface="Maven Pro"/>
                        <a:cs typeface="Maven Pro"/>
                        <a:sym typeface="Maven Pro"/>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Ferdaous Abdessemed, Souheila Bouam, Chafik Arar</a:t>
                      </a:r>
                      <a:endParaRPr sz="1200">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just">
                        <a:spcBef>
                          <a:spcPts val="0"/>
                        </a:spcBef>
                        <a:spcAft>
                          <a:spcPts val="0"/>
                        </a:spcAft>
                        <a:buNone/>
                      </a:pPr>
                      <a:r>
                        <a:rPr lang="en" sz="1200">
                          <a:solidFill>
                            <a:schemeClr val="lt1"/>
                          </a:solidFill>
                          <a:latin typeface="Maven Pro"/>
                          <a:ea typeface="Maven Pro"/>
                          <a:cs typeface="Maven Pro"/>
                          <a:sym typeface="Maven Pro"/>
                        </a:rPr>
                        <a:t>The paper is a comparison study between machine learning models such as KNN, Decision tree, Random Forest and SVM for forest fire prediction. They claim to have an accuracy of 97.95% for Decision tree model with three attributes such as relative Humidity, wind speed and temperature.</a:t>
                      </a:r>
                      <a:endParaRPr sz="1200">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27"/>
          <p:cNvSpPr/>
          <p:nvPr/>
        </p:nvSpPr>
        <p:spPr>
          <a:xfrm>
            <a:off x="810000" y="794100"/>
            <a:ext cx="7524000" cy="41478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7"/>
          <p:cNvSpPr/>
          <p:nvPr/>
        </p:nvSpPr>
        <p:spPr>
          <a:xfrm>
            <a:off x="943650" y="888050"/>
            <a:ext cx="7256700" cy="39765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7"/>
          <p:cNvSpPr txBox="1"/>
          <p:nvPr>
            <p:ph type="ctrTitle"/>
          </p:nvPr>
        </p:nvSpPr>
        <p:spPr>
          <a:xfrm>
            <a:off x="618825" y="216300"/>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Related work</a:t>
            </a:r>
            <a:endParaRPr/>
          </a:p>
        </p:txBody>
      </p:sp>
      <p:graphicFrame>
        <p:nvGraphicFramePr>
          <p:cNvPr id="545" name="Google Shape;545;p27"/>
          <p:cNvGraphicFramePr/>
          <p:nvPr/>
        </p:nvGraphicFramePr>
        <p:xfrm>
          <a:off x="952503" y="888057"/>
          <a:ext cx="3000000" cy="3000000"/>
        </p:xfrm>
        <a:graphic>
          <a:graphicData uri="http://schemas.openxmlformats.org/drawingml/2006/table">
            <a:tbl>
              <a:tblPr>
                <a:noFill/>
                <a:tableStyleId>{0EEC8064-3EB3-4BD9-B6F1-E75835C58CCA}</a:tableStyleId>
              </a:tblPr>
              <a:tblGrid>
                <a:gridCol w="524450"/>
                <a:gridCol w="1864875"/>
                <a:gridCol w="1723900"/>
                <a:gridCol w="1791325"/>
                <a:gridCol w="1334450"/>
              </a:tblGrid>
              <a:tr h="360475">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lt1"/>
                          </a:solidFill>
                          <a:latin typeface="Maven Pro"/>
                          <a:ea typeface="Maven Pro"/>
                          <a:cs typeface="Maven Pro"/>
                          <a:sym typeface="Maven Pro"/>
                        </a:rPr>
                        <a:t>Title</a:t>
                      </a:r>
                      <a:endParaRPr sz="1600">
                        <a:solidFill>
                          <a:schemeClr val="lt1"/>
                        </a:solidFill>
                        <a:latin typeface="Maven Pro"/>
                        <a:ea typeface="Maven Pro"/>
                        <a:cs typeface="Maven Pro"/>
                        <a:sym typeface="Maven Pro"/>
                      </a:endParaRPr>
                    </a:p>
                  </a:txBody>
                  <a:tcPr marT="91425" marB="91425" marR="91425" marL="91425">
                    <a:lnL cap="flat" cmpd="sng" w="9525">
                      <a:solidFill>
                        <a:schemeClr val="accent2">
                          <a:alpha val="0"/>
                        </a:scheme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chemeClr val="accent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lt1"/>
                          </a:solidFill>
                          <a:latin typeface="Maven Pro"/>
                          <a:ea typeface="Maven Pro"/>
                          <a:cs typeface="Maven Pro"/>
                          <a:sym typeface="Maven Pro"/>
                        </a:rPr>
                        <a:t>Authors</a:t>
                      </a:r>
                      <a:endParaRPr sz="1600">
                        <a:solidFill>
                          <a:schemeClr val="lt1"/>
                        </a:solidFill>
                        <a:latin typeface="Maven Pro"/>
                        <a:ea typeface="Maven Pro"/>
                        <a:cs typeface="Maven Pro"/>
                        <a:sym typeface="Maven Pro"/>
                      </a:endParaRPr>
                    </a:p>
                  </a:txBody>
                  <a:tcPr marT="91425" marB="91425" marR="91425" marL="91425">
                    <a:lnL cap="flat" cmpd="sng" w="9525">
                      <a:solidFill>
                        <a:schemeClr val="accent2">
                          <a:alpha val="0"/>
                        </a:scheme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chemeClr val="accent2">
                          <a:alpha val="0"/>
                        </a:schemeClr>
                      </a:solidFill>
                      <a:prstDash val="solid"/>
                      <a:round/>
                      <a:headEnd len="sm" w="sm" type="none"/>
                      <a:tailEnd len="sm" w="sm" type="none"/>
                    </a:lnB>
                  </a:tcPr>
                </a:tc>
                <a:tc gridSpan="2">
                  <a:txBody>
                    <a:bodyPr/>
                    <a:lstStyle/>
                    <a:p>
                      <a:pPr indent="0" lvl="0" marL="0" rtl="0" algn="l">
                        <a:spcBef>
                          <a:spcPts val="0"/>
                        </a:spcBef>
                        <a:spcAft>
                          <a:spcPts val="0"/>
                        </a:spcAft>
                        <a:buNone/>
                      </a:pPr>
                      <a:r>
                        <a:rPr lang="en" sz="1600">
                          <a:solidFill>
                            <a:schemeClr val="lt1"/>
                          </a:solidFill>
                          <a:latin typeface="Maven Pro"/>
                          <a:ea typeface="Maven Pro"/>
                          <a:cs typeface="Maven Pro"/>
                          <a:sym typeface="Maven Pro"/>
                        </a:rPr>
                        <a:t>Description</a:t>
                      </a:r>
                      <a:endParaRPr sz="1600">
                        <a:solidFill>
                          <a:schemeClr val="lt1"/>
                        </a:solidFill>
                        <a:latin typeface="Maven Pro"/>
                        <a:ea typeface="Maven Pro"/>
                        <a:cs typeface="Maven Pro"/>
                        <a:sym typeface="Maven Pro"/>
                      </a:endParaRPr>
                    </a:p>
                  </a:txBody>
                  <a:tcPr marT="91425" marB="91425" marR="91425" marL="91425">
                    <a:lnL cap="flat" cmpd="sng" w="9525">
                      <a:solidFill>
                        <a:schemeClr val="accent2">
                          <a:alpha val="0"/>
                        </a:scheme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chemeClr val="accent2">
                          <a:alpha val="0"/>
                        </a:schemeClr>
                      </a:solidFill>
                      <a:prstDash val="solid"/>
                      <a:round/>
                      <a:headEnd len="sm" w="sm" type="none"/>
                      <a:tailEnd len="sm" w="sm" type="none"/>
                    </a:lnB>
                  </a:tcPr>
                </a:tc>
                <a:tc hMerge="1"/>
              </a:tr>
              <a:tr h="1365400">
                <a:tc>
                  <a:txBody>
                    <a:bodyPr/>
                    <a:lstStyle/>
                    <a:p>
                      <a:pPr indent="0" lvl="0" marL="0" rtl="0" algn="ctr">
                        <a:spcBef>
                          <a:spcPts val="0"/>
                        </a:spcBef>
                        <a:spcAft>
                          <a:spcPts val="0"/>
                        </a:spcAft>
                        <a:buNone/>
                      </a:pPr>
                      <a:r>
                        <a:rPr lang="en" sz="2000">
                          <a:solidFill>
                            <a:schemeClr val="accent2"/>
                          </a:solidFill>
                          <a:latin typeface="Share Tech"/>
                          <a:ea typeface="Share Tech"/>
                          <a:cs typeface="Share Tech"/>
                          <a:sym typeface="Share Tech"/>
                        </a:rPr>
                        <a:t>5.</a:t>
                      </a:r>
                      <a:endParaRPr sz="2000">
                        <a:solidFill>
                          <a:schemeClr val="accent2"/>
                        </a:solidFill>
                        <a:latin typeface="Share Tech"/>
                        <a:ea typeface="Share Tech"/>
                        <a:cs typeface="Share Tech"/>
                        <a:sym typeface="Share Tech"/>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alpha val="0"/>
                        </a:scheme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sz="1200" u="sng">
                          <a:solidFill>
                            <a:schemeClr val="lt1"/>
                          </a:solidFill>
                          <a:hlinkClick r:id="rId3">
                            <a:extLst>
                              <a:ext uri="{A12FA001-AC4F-418D-AE19-62706E023703}">
                                <ahyp:hlinkClr val="tx"/>
                              </a:ext>
                            </a:extLst>
                          </a:hlinkClick>
                        </a:rPr>
                        <a:t>A Novel Approach for Predicting Large Wildfires Using Machine Learning</a:t>
                      </a:r>
                      <a:endParaRPr sz="1200">
                        <a:solidFill>
                          <a:schemeClr val="lt1"/>
                        </a:solidFill>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Nikita Agrawal  Peder V. Nelson and Russanne D. Low</a:t>
                      </a:r>
                      <a:endParaRPr sz="1200">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just">
                        <a:spcBef>
                          <a:spcPts val="0"/>
                        </a:spcBef>
                        <a:spcAft>
                          <a:spcPts val="0"/>
                        </a:spcAft>
                        <a:buNone/>
                      </a:pPr>
                      <a:r>
                        <a:rPr lang="en" sz="1200">
                          <a:solidFill>
                            <a:schemeClr val="lt1"/>
                          </a:solidFill>
                          <a:latin typeface="Maven Pro"/>
                          <a:ea typeface="Maven Pro"/>
                          <a:cs typeface="Maven Pro"/>
                          <a:sym typeface="Maven Pro"/>
                        </a:rPr>
                        <a:t>This paper presents a machine learning model to predict large wildfires across the United States using satellite data (such as NDVI, EVI, and LST) and atmospheric reanalysis data. The study applies six machine learning models, with XGBoost achieving the highest accuracy (90.44%) for predicting wildfire occurrence.</a:t>
                      </a:r>
                      <a:endParaRPr sz="1200">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1668475">
                <a:tc>
                  <a:txBody>
                    <a:bodyPr/>
                    <a:lstStyle/>
                    <a:p>
                      <a:pPr indent="0" lvl="0" marL="0" rtl="0" algn="ctr">
                        <a:spcBef>
                          <a:spcPts val="0"/>
                        </a:spcBef>
                        <a:spcAft>
                          <a:spcPts val="0"/>
                        </a:spcAft>
                        <a:buNone/>
                      </a:pPr>
                      <a:r>
                        <a:rPr lang="en" sz="2000">
                          <a:solidFill>
                            <a:schemeClr val="accent1"/>
                          </a:solidFill>
                          <a:latin typeface="Share Tech"/>
                          <a:ea typeface="Share Tech"/>
                          <a:cs typeface="Share Tech"/>
                          <a:sym typeface="Share Tech"/>
                        </a:rPr>
                        <a:t>6.</a:t>
                      </a:r>
                      <a:endParaRPr sz="2000">
                        <a:solidFill>
                          <a:schemeClr val="accent1"/>
                        </a:solidFill>
                        <a:latin typeface="Share Tech"/>
                        <a:ea typeface="Share Tech"/>
                        <a:cs typeface="Share Tech"/>
                        <a:sym typeface="Share Tech"/>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alpha val="0"/>
                        </a:scheme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sz="1200" u="sng">
                          <a:solidFill>
                            <a:schemeClr val="lt1"/>
                          </a:solidFill>
                          <a:hlinkClick r:id="rId4">
                            <a:extLst>
                              <a:ext uri="{A12FA001-AC4F-418D-AE19-62706E023703}">
                                <ahyp:hlinkClr val="tx"/>
                              </a:ext>
                            </a:extLst>
                          </a:hlinkClick>
                        </a:rPr>
                        <a:t>Deep Learning Models for Predicting Wildfires from Historical Remote-Sensing Data</a:t>
                      </a:r>
                      <a:endParaRPr sz="1200">
                        <a:solidFill>
                          <a:schemeClr val="lt1"/>
                        </a:solidFill>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Fantine Huot, R. Lily Hu, Matthias Ihme, Qing Wang, John Burge, Tianjian Lu, Jason Hickey, Yi-Fan Chen, John Anderson</a:t>
                      </a:r>
                      <a:endParaRPr sz="1200">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just">
                        <a:spcBef>
                          <a:spcPts val="0"/>
                        </a:spcBef>
                        <a:spcAft>
                          <a:spcPts val="0"/>
                        </a:spcAft>
                        <a:buNone/>
                      </a:pPr>
                      <a:r>
                        <a:rPr lang="en" sz="1200">
                          <a:solidFill>
                            <a:schemeClr val="lt1"/>
                          </a:solidFill>
                          <a:latin typeface="Maven Pro"/>
                          <a:ea typeface="Maven Pro"/>
                          <a:cs typeface="Maven Pro"/>
                          <a:sym typeface="Maven Pro"/>
                        </a:rPr>
                        <a:t>This paper explores the use of deep learning techniques, specifically convolutional autoencoders and U-Nets with LSTM, to predict wildfire occurrences from historical satellite data. The research focuses on image segmentation to differentiate between fire and non-fire areas.</a:t>
                      </a:r>
                      <a:endParaRPr sz="1200">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28"/>
          <p:cNvSpPr/>
          <p:nvPr/>
        </p:nvSpPr>
        <p:spPr>
          <a:xfrm>
            <a:off x="810000" y="794100"/>
            <a:ext cx="7524000" cy="41478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8"/>
          <p:cNvSpPr/>
          <p:nvPr/>
        </p:nvSpPr>
        <p:spPr>
          <a:xfrm>
            <a:off x="943650" y="888050"/>
            <a:ext cx="7256700" cy="39765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txBox="1"/>
          <p:nvPr>
            <p:ph type="ctrTitle"/>
          </p:nvPr>
        </p:nvSpPr>
        <p:spPr>
          <a:xfrm>
            <a:off x="618825" y="216300"/>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Related work</a:t>
            </a:r>
            <a:endParaRPr/>
          </a:p>
        </p:txBody>
      </p:sp>
      <p:graphicFrame>
        <p:nvGraphicFramePr>
          <p:cNvPr id="553" name="Google Shape;553;p28"/>
          <p:cNvGraphicFramePr/>
          <p:nvPr/>
        </p:nvGraphicFramePr>
        <p:xfrm>
          <a:off x="952503" y="888057"/>
          <a:ext cx="3000000" cy="3000000"/>
        </p:xfrm>
        <a:graphic>
          <a:graphicData uri="http://schemas.openxmlformats.org/drawingml/2006/table">
            <a:tbl>
              <a:tblPr>
                <a:noFill/>
                <a:tableStyleId>{0EEC8064-3EB3-4BD9-B6F1-E75835C58CCA}</a:tableStyleId>
              </a:tblPr>
              <a:tblGrid>
                <a:gridCol w="524450"/>
                <a:gridCol w="1864875"/>
                <a:gridCol w="1723900"/>
                <a:gridCol w="1791325"/>
                <a:gridCol w="1334450"/>
              </a:tblGrid>
              <a:tr h="360475">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lt1"/>
                          </a:solidFill>
                          <a:latin typeface="Maven Pro"/>
                          <a:ea typeface="Maven Pro"/>
                          <a:cs typeface="Maven Pro"/>
                          <a:sym typeface="Maven Pro"/>
                        </a:rPr>
                        <a:t>Title</a:t>
                      </a:r>
                      <a:endParaRPr sz="1600">
                        <a:solidFill>
                          <a:schemeClr val="lt1"/>
                        </a:solidFill>
                        <a:latin typeface="Maven Pro"/>
                        <a:ea typeface="Maven Pro"/>
                        <a:cs typeface="Maven Pro"/>
                        <a:sym typeface="Maven Pro"/>
                      </a:endParaRPr>
                    </a:p>
                  </a:txBody>
                  <a:tcPr marT="91425" marB="91425" marR="91425" marL="91425">
                    <a:lnL cap="flat" cmpd="sng" w="9525">
                      <a:solidFill>
                        <a:schemeClr val="accent2">
                          <a:alpha val="0"/>
                        </a:scheme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chemeClr val="accent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lt1"/>
                          </a:solidFill>
                          <a:latin typeface="Maven Pro"/>
                          <a:ea typeface="Maven Pro"/>
                          <a:cs typeface="Maven Pro"/>
                          <a:sym typeface="Maven Pro"/>
                        </a:rPr>
                        <a:t>Authors</a:t>
                      </a:r>
                      <a:endParaRPr sz="1600">
                        <a:solidFill>
                          <a:schemeClr val="lt1"/>
                        </a:solidFill>
                        <a:latin typeface="Maven Pro"/>
                        <a:ea typeface="Maven Pro"/>
                        <a:cs typeface="Maven Pro"/>
                        <a:sym typeface="Maven Pro"/>
                      </a:endParaRPr>
                    </a:p>
                  </a:txBody>
                  <a:tcPr marT="91425" marB="91425" marR="91425" marL="91425">
                    <a:lnL cap="flat" cmpd="sng" w="9525">
                      <a:solidFill>
                        <a:schemeClr val="accent2">
                          <a:alpha val="0"/>
                        </a:scheme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chemeClr val="accent2">
                          <a:alpha val="0"/>
                        </a:schemeClr>
                      </a:solidFill>
                      <a:prstDash val="solid"/>
                      <a:round/>
                      <a:headEnd len="sm" w="sm" type="none"/>
                      <a:tailEnd len="sm" w="sm" type="none"/>
                    </a:lnB>
                  </a:tcPr>
                </a:tc>
                <a:tc gridSpan="2">
                  <a:txBody>
                    <a:bodyPr/>
                    <a:lstStyle/>
                    <a:p>
                      <a:pPr indent="0" lvl="0" marL="0" rtl="0" algn="l">
                        <a:spcBef>
                          <a:spcPts val="0"/>
                        </a:spcBef>
                        <a:spcAft>
                          <a:spcPts val="0"/>
                        </a:spcAft>
                        <a:buNone/>
                      </a:pPr>
                      <a:r>
                        <a:rPr lang="en" sz="1600">
                          <a:solidFill>
                            <a:schemeClr val="lt1"/>
                          </a:solidFill>
                          <a:latin typeface="Maven Pro"/>
                          <a:ea typeface="Maven Pro"/>
                          <a:cs typeface="Maven Pro"/>
                          <a:sym typeface="Maven Pro"/>
                        </a:rPr>
                        <a:t>Description</a:t>
                      </a:r>
                      <a:endParaRPr sz="1600">
                        <a:solidFill>
                          <a:schemeClr val="lt1"/>
                        </a:solidFill>
                        <a:latin typeface="Maven Pro"/>
                        <a:ea typeface="Maven Pro"/>
                        <a:cs typeface="Maven Pro"/>
                        <a:sym typeface="Maven Pro"/>
                      </a:endParaRPr>
                    </a:p>
                  </a:txBody>
                  <a:tcPr marT="91425" marB="91425" marR="91425" marL="91425">
                    <a:lnL cap="flat" cmpd="sng" w="9525">
                      <a:solidFill>
                        <a:schemeClr val="accent2">
                          <a:alpha val="0"/>
                        </a:scheme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chemeClr val="accent2">
                          <a:alpha val="0"/>
                        </a:schemeClr>
                      </a:solidFill>
                      <a:prstDash val="solid"/>
                      <a:round/>
                      <a:headEnd len="sm" w="sm" type="none"/>
                      <a:tailEnd len="sm" w="sm" type="none"/>
                    </a:lnB>
                  </a:tcPr>
                </a:tc>
                <a:tc hMerge="1"/>
              </a:tr>
              <a:tr h="1365400">
                <a:tc>
                  <a:txBody>
                    <a:bodyPr/>
                    <a:lstStyle/>
                    <a:p>
                      <a:pPr indent="0" lvl="0" marL="0" rtl="0" algn="ctr">
                        <a:spcBef>
                          <a:spcPts val="0"/>
                        </a:spcBef>
                        <a:spcAft>
                          <a:spcPts val="0"/>
                        </a:spcAft>
                        <a:buNone/>
                      </a:pPr>
                      <a:r>
                        <a:rPr lang="en" sz="2000">
                          <a:solidFill>
                            <a:schemeClr val="accent2"/>
                          </a:solidFill>
                          <a:latin typeface="Share Tech"/>
                          <a:ea typeface="Share Tech"/>
                          <a:cs typeface="Share Tech"/>
                          <a:sym typeface="Share Tech"/>
                        </a:rPr>
                        <a:t>7.</a:t>
                      </a:r>
                      <a:endParaRPr sz="2000">
                        <a:solidFill>
                          <a:schemeClr val="accent2"/>
                        </a:solidFill>
                        <a:latin typeface="Share Tech"/>
                        <a:ea typeface="Share Tech"/>
                        <a:cs typeface="Share Tech"/>
                        <a:sym typeface="Share Tech"/>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alpha val="0"/>
                        </a:scheme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sz="1200" u="sng">
                          <a:solidFill>
                            <a:schemeClr val="lt1"/>
                          </a:solidFill>
                          <a:hlinkClick r:id="rId3">
                            <a:extLst>
                              <a:ext uri="{A12FA001-AC4F-418D-AE19-62706E023703}">
                                <ahyp:hlinkClr val="tx"/>
                              </a:ext>
                            </a:extLst>
                          </a:hlinkClick>
                        </a:rPr>
                        <a:t>A multi-modal wildfire prediction and early-warning system based on a novel machine learning framework</a:t>
                      </a:r>
                      <a:endParaRPr sz="1200">
                        <a:solidFill>
                          <a:schemeClr val="lt1"/>
                        </a:solidFill>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Rohan T. Bhowmik, </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rPr lang="en" sz="1200">
                          <a:solidFill>
                            <a:schemeClr val="lt1"/>
                          </a:solidFill>
                          <a:latin typeface="Maven Pro"/>
                          <a:ea typeface="Maven Pro"/>
                          <a:cs typeface="Maven Pro"/>
                          <a:sym typeface="Maven Pro"/>
                        </a:rPr>
                        <a:t>Youn Soo Jung,</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rPr lang="en" sz="1200">
                          <a:solidFill>
                            <a:schemeClr val="lt1"/>
                          </a:solidFill>
                          <a:latin typeface="Maven Pro"/>
                          <a:ea typeface="Maven Pro"/>
                          <a:cs typeface="Maven Pro"/>
                          <a:sym typeface="Maven Pro"/>
                        </a:rPr>
                        <a:t>Juan A. Aguilera,</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rPr lang="en" sz="1200">
                          <a:solidFill>
                            <a:schemeClr val="lt1"/>
                          </a:solidFill>
                          <a:latin typeface="Maven Pro"/>
                          <a:ea typeface="Maven Pro"/>
                          <a:cs typeface="Maven Pro"/>
                          <a:sym typeface="Maven Pro"/>
                        </a:rPr>
                        <a:t>Mary Prunicki,</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rPr lang="en" sz="1200">
                          <a:solidFill>
                            <a:schemeClr val="lt1"/>
                          </a:solidFill>
                          <a:latin typeface="Maven Pro"/>
                          <a:ea typeface="Maven Pro"/>
                          <a:cs typeface="Maven Pro"/>
                          <a:sym typeface="Maven Pro"/>
                        </a:rPr>
                        <a:t>Kari Nadeau </a:t>
                      </a:r>
                      <a:endParaRPr sz="1200">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just">
                        <a:spcBef>
                          <a:spcPts val="0"/>
                        </a:spcBef>
                        <a:spcAft>
                          <a:spcPts val="0"/>
                        </a:spcAft>
                        <a:buNone/>
                      </a:pPr>
                      <a:r>
                        <a:rPr lang="en" sz="1200">
                          <a:solidFill>
                            <a:schemeClr val="lt1"/>
                          </a:solidFill>
                          <a:latin typeface="Maven Pro"/>
                          <a:ea typeface="Maven Pro"/>
                          <a:cs typeface="Maven Pro"/>
                          <a:sym typeface="Maven Pro"/>
                        </a:rPr>
                        <a:t>In this paper,a spatio-temporal ML architecture has been used to construct a multi-modal wildfire prediction and early warning system.Geological,historical wildfire data were used to form a database containing over 37 million data points</a:t>
                      </a:r>
                      <a:endParaRPr sz="1200">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1668475">
                <a:tc>
                  <a:txBody>
                    <a:bodyPr/>
                    <a:lstStyle/>
                    <a:p>
                      <a:pPr indent="0" lvl="0" marL="0" rtl="0" algn="ctr">
                        <a:spcBef>
                          <a:spcPts val="0"/>
                        </a:spcBef>
                        <a:spcAft>
                          <a:spcPts val="0"/>
                        </a:spcAft>
                        <a:buNone/>
                      </a:pPr>
                      <a:r>
                        <a:rPr lang="en" sz="2000">
                          <a:solidFill>
                            <a:schemeClr val="accent1"/>
                          </a:solidFill>
                          <a:latin typeface="Share Tech"/>
                          <a:ea typeface="Share Tech"/>
                          <a:cs typeface="Share Tech"/>
                          <a:sym typeface="Share Tech"/>
                        </a:rPr>
                        <a:t>8.</a:t>
                      </a:r>
                      <a:endParaRPr sz="2000">
                        <a:solidFill>
                          <a:schemeClr val="accent1"/>
                        </a:solidFill>
                        <a:latin typeface="Share Tech"/>
                        <a:ea typeface="Share Tech"/>
                        <a:cs typeface="Share Tech"/>
                        <a:sym typeface="Share Tech"/>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alpha val="0"/>
                        </a:scheme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sz="1200" u="sng">
                          <a:solidFill>
                            <a:schemeClr val="lt1"/>
                          </a:solidFill>
                          <a:hlinkClick r:id="rId4">
                            <a:extLst>
                              <a:ext uri="{A12FA001-AC4F-418D-AE19-62706E023703}">
                                <ahyp:hlinkClr val="tx"/>
                              </a:ext>
                            </a:extLst>
                          </a:hlinkClick>
                        </a:rPr>
                        <a:t>Predictive modeling of wildfires: A new dataset and machine learning approach</a:t>
                      </a:r>
                      <a:endParaRPr sz="1200">
                        <a:solidFill>
                          <a:schemeClr val="lt1"/>
                        </a:solidFill>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Younes Oulad Sayad,</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rPr lang="en" sz="1200">
                          <a:solidFill>
                            <a:schemeClr val="lt1"/>
                          </a:solidFill>
                          <a:latin typeface="Maven Pro"/>
                          <a:ea typeface="Maven Pro"/>
                          <a:cs typeface="Maven Pro"/>
                          <a:sym typeface="Maven Pro"/>
                        </a:rPr>
                        <a:t>Hajar Mousannif,</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rPr lang="en" sz="1200">
                          <a:solidFill>
                            <a:schemeClr val="lt1"/>
                          </a:solidFill>
                          <a:latin typeface="Maven Pro"/>
                          <a:ea typeface="Maven Pro"/>
                          <a:cs typeface="Maven Pro"/>
                          <a:sym typeface="Maven Pro"/>
                        </a:rPr>
                        <a:t>Hassan Al Moatassime </a:t>
                      </a:r>
                      <a:endParaRPr sz="1200">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just">
                        <a:spcBef>
                          <a:spcPts val="0"/>
                        </a:spcBef>
                        <a:spcAft>
                          <a:spcPts val="0"/>
                        </a:spcAft>
                        <a:buNone/>
                      </a:pPr>
                      <a:r>
                        <a:rPr lang="en" sz="1200">
                          <a:solidFill>
                            <a:schemeClr val="lt1"/>
                          </a:solidFill>
                          <a:latin typeface="Maven Pro"/>
                          <a:ea typeface="Maven Pro"/>
                          <a:cs typeface="Maven Pro"/>
                          <a:sym typeface="Maven Pro"/>
                        </a:rPr>
                        <a:t>The method used in this paper combines Big Data, Remote Sensing and Data Mining algorithms (Artificial Neural Network and SVM) to process data collected from satellite images over large areas and extract insights from them to predict the occurrence of wildfires and avoid such disasters.</a:t>
                      </a:r>
                      <a:endParaRPr sz="1200">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29"/>
          <p:cNvSpPr txBox="1"/>
          <p:nvPr>
            <p:ph idx="1" type="body"/>
          </p:nvPr>
        </p:nvSpPr>
        <p:spPr>
          <a:xfrm>
            <a:off x="618825" y="1318849"/>
            <a:ext cx="3908700" cy="111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Provides global fire detection data within 3 hours of satellite observation, with real-time data for the US and Canada.</a:t>
            </a:r>
            <a:endParaRPr sz="1400"/>
          </a:p>
        </p:txBody>
      </p:sp>
      <p:sp>
        <p:nvSpPr>
          <p:cNvPr id="559" name="Google Shape;559;p29"/>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 - FIRMS</a:t>
            </a:r>
            <a:endParaRPr/>
          </a:p>
        </p:txBody>
      </p:sp>
      <p:sp>
        <p:nvSpPr>
          <p:cNvPr id="560" name="Google Shape;560;p29"/>
          <p:cNvSpPr txBox="1"/>
          <p:nvPr>
            <p:ph idx="1" type="body"/>
          </p:nvPr>
        </p:nvSpPr>
        <p:spPr>
          <a:xfrm>
            <a:off x="4841725" y="1318850"/>
            <a:ext cx="3908700" cy="30609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800">
                <a:solidFill>
                  <a:srgbClr val="FFFFFF"/>
                </a:solidFill>
                <a:latin typeface="Share Tech"/>
                <a:ea typeface="Share Tech"/>
                <a:cs typeface="Share Tech"/>
                <a:sym typeface="Share Tech"/>
              </a:rPr>
              <a:t>ATTRIBUTES</a:t>
            </a:r>
            <a:endParaRPr sz="1800">
              <a:solidFill>
                <a:srgbClr val="FFFFFF"/>
              </a:solidFill>
              <a:latin typeface="Share Tech"/>
              <a:ea typeface="Share Tech"/>
              <a:cs typeface="Share Tech"/>
              <a:sym typeface="Share Tech"/>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317500" lvl="0" marL="342900" rtl="0" algn="l">
              <a:lnSpc>
                <a:spcPct val="115000"/>
              </a:lnSpc>
              <a:spcBef>
                <a:spcPts val="0"/>
              </a:spcBef>
              <a:spcAft>
                <a:spcPts val="0"/>
              </a:spcAft>
              <a:buClr>
                <a:srgbClr val="00CFCC"/>
              </a:buClr>
              <a:buSzPts val="1400"/>
              <a:buFont typeface="Maven Pro"/>
              <a:buChar char="●"/>
            </a:pPr>
            <a:r>
              <a:rPr lang="en" sz="1400">
                <a:solidFill>
                  <a:srgbClr val="FFFFFF"/>
                </a:solidFill>
              </a:rPr>
              <a:t>Latitude/Longitude - Numerical</a:t>
            </a:r>
            <a:endParaRPr sz="1400">
              <a:solidFill>
                <a:srgbClr val="FFFFFF"/>
              </a:solidFill>
            </a:endParaRPr>
          </a:p>
          <a:p>
            <a:pPr indent="-317500" lvl="0" marL="342900" rtl="0" algn="l">
              <a:lnSpc>
                <a:spcPct val="115000"/>
              </a:lnSpc>
              <a:spcBef>
                <a:spcPts val="0"/>
              </a:spcBef>
              <a:spcAft>
                <a:spcPts val="0"/>
              </a:spcAft>
              <a:buClr>
                <a:srgbClr val="00CFCC"/>
              </a:buClr>
              <a:buSzPts val="1400"/>
              <a:buFont typeface="Maven Pro"/>
              <a:buChar char="●"/>
            </a:pPr>
            <a:r>
              <a:rPr lang="en" sz="1400">
                <a:solidFill>
                  <a:srgbClr val="FFFFFF"/>
                </a:solidFill>
              </a:rPr>
              <a:t>Country/Region - Textual</a:t>
            </a:r>
            <a:endParaRPr sz="1400">
              <a:solidFill>
                <a:srgbClr val="FFFFFF"/>
              </a:solidFill>
            </a:endParaRPr>
          </a:p>
          <a:p>
            <a:pPr indent="-317500" lvl="0" marL="342900" rtl="0" algn="l">
              <a:lnSpc>
                <a:spcPct val="115000"/>
              </a:lnSpc>
              <a:spcBef>
                <a:spcPts val="0"/>
              </a:spcBef>
              <a:spcAft>
                <a:spcPts val="0"/>
              </a:spcAft>
              <a:buClr>
                <a:srgbClr val="00CFCC"/>
              </a:buClr>
              <a:buSzPts val="1400"/>
              <a:buFont typeface="Maven Pro"/>
              <a:buChar char="●"/>
            </a:pPr>
            <a:r>
              <a:rPr lang="en" sz="1400">
                <a:solidFill>
                  <a:srgbClr val="FFFFFF"/>
                </a:solidFill>
              </a:rPr>
              <a:t>Detection Time/Date - Date/Time</a:t>
            </a:r>
            <a:endParaRPr sz="1400">
              <a:solidFill>
                <a:srgbClr val="FFFFFF"/>
              </a:solidFill>
            </a:endParaRPr>
          </a:p>
          <a:p>
            <a:pPr indent="-317500" lvl="0" marL="342900" rtl="0" algn="l">
              <a:lnSpc>
                <a:spcPct val="115000"/>
              </a:lnSpc>
              <a:spcBef>
                <a:spcPts val="0"/>
              </a:spcBef>
              <a:spcAft>
                <a:spcPts val="0"/>
              </a:spcAft>
              <a:buClr>
                <a:srgbClr val="00CFCC"/>
              </a:buClr>
              <a:buSzPts val="1400"/>
              <a:buFont typeface="Maven Pro"/>
              <a:buChar char="●"/>
            </a:pPr>
            <a:r>
              <a:rPr lang="en" sz="1400">
                <a:solidFill>
                  <a:srgbClr val="FFFFFF"/>
                </a:solidFill>
              </a:rPr>
              <a:t>Fire Radiative Power - Numerical</a:t>
            </a:r>
            <a:endParaRPr sz="1400">
              <a:solidFill>
                <a:srgbClr val="FFFFFF"/>
              </a:solidFill>
            </a:endParaRPr>
          </a:p>
          <a:p>
            <a:pPr indent="-317500" lvl="0" marL="342900" rtl="0" algn="l">
              <a:lnSpc>
                <a:spcPct val="115000"/>
              </a:lnSpc>
              <a:spcBef>
                <a:spcPts val="0"/>
              </a:spcBef>
              <a:spcAft>
                <a:spcPts val="0"/>
              </a:spcAft>
              <a:buClr>
                <a:srgbClr val="00CFCC"/>
              </a:buClr>
              <a:buSzPts val="1400"/>
              <a:buFont typeface="Maven Pro"/>
              <a:buChar char="●"/>
            </a:pPr>
            <a:r>
              <a:rPr lang="en" sz="1400">
                <a:solidFill>
                  <a:srgbClr val="FFFFFF"/>
                </a:solidFill>
              </a:rPr>
              <a:t>Confidence level - Numerical</a:t>
            </a:r>
            <a:endParaRPr sz="1400">
              <a:solidFill>
                <a:srgbClr val="FFFFFF"/>
              </a:solidFill>
            </a:endParaRPr>
          </a:p>
          <a:p>
            <a:pPr indent="-317500" lvl="0" marL="342900" rtl="0" algn="l">
              <a:lnSpc>
                <a:spcPct val="115000"/>
              </a:lnSpc>
              <a:spcBef>
                <a:spcPts val="0"/>
              </a:spcBef>
              <a:spcAft>
                <a:spcPts val="0"/>
              </a:spcAft>
              <a:buClr>
                <a:srgbClr val="00CFCC"/>
              </a:buClr>
              <a:buSzPts val="1400"/>
              <a:buFont typeface="Maven Pro"/>
              <a:buChar char="●"/>
            </a:pPr>
            <a:r>
              <a:rPr lang="en" sz="1400">
                <a:solidFill>
                  <a:srgbClr val="FFFFFF"/>
                </a:solidFill>
              </a:rPr>
              <a:t>Detecting Instrument - Categorical</a:t>
            </a:r>
            <a:endParaRPr sz="1400">
              <a:solidFill>
                <a:srgbClr val="FFFFFF"/>
              </a:solidFill>
            </a:endParaRPr>
          </a:p>
          <a:p>
            <a:pPr indent="-317500" lvl="0" marL="342900" rtl="0" algn="l">
              <a:lnSpc>
                <a:spcPct val="115000"/>
              </a:lnSpc>
              <a:spcBef>
                <a:spcPts val="0"/>
              </a:spcBef>
              <a:spcAft>
                <a:spcPts val="0"/>
              </a:spcAft>
              <a:buClr>
                <a:srgbClr val="00CFCC"/>
              </a:buClr>
              <a:buSzPts val="1400"/>
              <a:buFont typeface="Maven Pro"/>
              <a:buChar char="●"/>
            </a:pPr>
            <a:r>
              <a:rPr lang="en" sz="1400">
                <a:solidFill>
                  <a:srgbClr val="FFFFFF"/>
                </a:solidFill>
              </a:rPr>
              <a:t>Satellite name - Categorical</a:t>
            </a:r>
            <a:endParaRPr sz="1400">
              <a:solidFill>
                <a:srgbClr val="FFFFFF"/>
              </a:solidFill>
            </a:endParaRPr>
          </a:p>
          <a:p>
            <a:pPr indent="-317500" lvl="0" marL="342900" rtl="0" algn="l">
              <a:lnSpc>
                <a:spcPct val="115000"/>
              </a:lnSpc>
              <a:spcBef>
                <a:spcPts val="0"/>
              </a:spcBef>
              <a:spcAft>
                <a:spcPts val="0"/>
              </a:spcAft>
              <a:buClr>
                <a:srgbClr val="00CFCC"/>
              </a:buClr>
              <a:buSzPts val="1400"/>
              <a:buFont typeface="Maven Pro"/>
              <a:buChar char="●"/>
            </a:pPr>
            <a:r>
              <a:rPr lang="en" sz="1400">
                <a:solidFill>
                  <a:srgbClr val="FFFFFF"/>
                </a:solidFill>
              </a:rPr>
              <a:t>Land Cover Type - Categorical</a:t>
            </a:r>
            <a:endParaRPr sz="1400">
              <a:solidFill>
                <a:srgbClr val="FFFFFF"/>
              </a:solidFill>
            </a:endParaRPr>
          </a:p>
          <a:p>
            <a:pPr indent="-317500" lvl="0" marL="342900" rtl="0" algn="l">
              <a:lnSpc>
                <a:spcPct val="115000"/>
              </a:lnSpc>
              <a:spcBef>
                <a:spcPts val="0"/>
              </a:spcBef>
              <a:spcAft>
                <a:spcPts val="0"/>
              </a:spcAft>
              <a:buClr>
                <a:srgbClr val="00CFCC"/>
              </a:buClr>
              <a:buSzPts val="1400"/>
              <a:buFont typeface="Maven Pro"/>
              <a:buChar char="●"/>
            </a:pPr>
            <a:r>
              <a:rPr lang="en" sz="1400">
                <a:solidFill>
                  <a:srgbClr val="FFFFFF"/>
                </a:solidFill>
              </a:rPr>
              <a:t>Elevation - Numerical</a:t>
            </a:r>
            <a:endParaRPr sz="1400">
              <a:solidFill>
                <a:srgbClr val="FFFFFF"/>
              </a:solidFill>
            </a:endParaRPr>
          </a:p>
          <a:p>
            <a:pPr indent="0" lvl="0" marL="0" rtl="0" algn="l">
              <a:spcBef>
                <a:spcPts val="0"/>
              </a:spcBef>
              <a:spcAft>
                <a:spcPts val="16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30"/>
          <p:cNvSpPr txBox="1"/>
          <p:nvPr>
            <p:ph idx="1" type="body"/>
          </p:nvPr>
        </p:nvSpPr>
        <p:spPr>
          <a:xfrm>
            <a:off x="618825" y="1318849"/>
            <a:ext cx="3908700" cy="11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Meteostat is one of the largest vendors of open weather and climate data.</a:t>
            </a:r>
            <a:endParaRPr sz="1400"/>
          </a:p>
          <a:p>
            <a:pPr indent="0" lvl="0" marL="0" rtl="0" algn="l">
              <a:spcBef>
                <a:spcPts val="1600"/>
              </a:spcBef>
              <a:spcAft>
                <a:spcPts val="0"/>
              </a:spcAft>
              <a:buNone/>
            </a:pPr>
            <a:r>
              <a:rPr lang="en" sz="1400"/>
              <a:t>They provide long term data dumps of all weather stations situated across the globe.</a:t>
            </a:r>
            <a:endParaRPr sz="1400"/>
          </a:p>
          <a:p>
            <a:pPr indent="0" lvl="0" marL="0" rtl="0" algn="l">
              <a:spcBef>
                <a:spcPts val="1600"/>
              </a:spcBef>
              <a:spcAft>
                <a:spcPts val="0"/>
              </a:spcAft>
              <a:buNone/>
            </a:pPr>
            <a:r>
              <a:rPr lang="en" sz="1400"/>
              <a:t>They also provide easy integration and usage through their APIs. We can get JSON data, use meteostate Python library to analyze the data, or you can download bulk data for historical analysis.</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566" name="Google Shape;566;p3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 - Meteostat</a:t>
            </a:r>
            <a:endParaRPr/>
          </a:p>
        </p:txBody>
      </p:sp>
      <p:sp>
        <p:nvSpPr>
          <p:cNvPr id="567" name="Google Shape;567;p30"/>
          <p:cNvSpPr txBox="1"/>
          <p:nvPr>
            <p:ph idx="1" type="body"/>
          </p:nvPr>
        </p:nvSpPr>
        <p:spPr>
          <a:xfrm>
            <a:off x="4841725" y="1318850"/>
            <a:ext cx="3908700" cy="30609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800">
                <a:solidFill>
                  <a:srgbClr val="FFFFFF"/>
                </a:solidFill>
                <a:latin typeface="Share Tech"/>
                <a:ea typeface="Share Tech"/>
                <a:cs typeface="Share Tech"/>
                <a:sym typeface="Share Tech"/>
              </a:rPr>
              <a:t>ATTRIBUTES</a:t>
            </a:r>
            <a:endParaRPr sz="1800">
              <a:solidFill>
                <a:srgbClr val="FFFFFF"/>
              </a:solidFill>
              <a:latin typeface="Share Tech"/>
              <a:ea typeface="Share Tech"/>
              <a:cs typeface="Share Tech"/>
              <a:sym typeface="Share Tech"/>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CFCC"/>
              </a:buClr>
              <a:buSzPts val="1400"/>
              <a:buFont typeface="Maven Pro"/>
              <a:buChar char="●"/>
            </a:pPr>
            <a:r>
              <a:rPr lang="en" sz="1400">
                <a:solidFill>
                  <a:srgbClr val="FFFFFF"/>
                </a:solidFill>
              </a:rPr>
              <a:t>Date/Time - Temporal</a:t>
            </a:r>
            <a:endParaRPr sz="1400">
              <a:solidFill>
                <a:srgbClr val="FFFFFF"/>
              </a:solidFill>
            </a:endParaRPr>
          </a:p>
          <a:p>
            <a:pPr indent="-317500" lvl="0" marL="457200" rtl="0" algn="l">
              <a:lnSpc>
                <a:spcPct val="115000"/>
              </a:lnSpc>
              <a:spcBef>
                <a:spcPts val="0"/>
              </a:spcBef>
              <a:spcAft>
                <a:spcPts val="0"/>
              </a:spcAft>
              <a:buClr>
                <a:srgbClr val="00CFCC"/>
              </a:buClr>
              <a:buSzPts val="1400"/>
              <a:buFont typeface="Maven Pro"/>
              <a:buChar char="●"/>
            </a:pPr>
            <a:r>
              <a:rPr lang="en" sz="1400">
                <a:solidFill>
                  <a:srgbClr val="FFFFFF"/>
                </a:solidFill>
              </a:rPr>
              <a:t>Latitude/Longitude - Numeric</a:t>
            </a:r>
            <a:endParaRPr sz="1400">
              <a:solidFill>
                <a:srgbClr val="FFFFFF"/>
              </a:solidFill>
            </a:endParaRPr>
          </a:p>
          <a:p>
            <a:pPr indent="-317500" lvl="0" marL="457200" rtl="0" algn="l">
              <a:lnSpc>
                <a:spcPct val="115000"/>
              </a:lnSpc>
              <a:spcBef>
                <a:spcPts val="0"/>
              </a:spcBef>
              <a:spcAft>
                <a:spcPts val="0"/>
              </a:spcAft>
              <a:buClr>
                <a:srgbClr val="00CFCC"/>
              </a:buClr>
              <a:buSzPts val="1400"/>
              <a:buFont typeface="Maven Pro"/>
              <a:buChar char="●"/>
            </a:pPr>
            <a:r>
              <a:rPr lang="en" sz="1400">
                <a:solidFill>
                  <a:srgbClr val="FFFFFF"/>
                </a:solidFill>
              </a:rPr>
              <a:t>Temperature -  Numerical - Interval Scaled</a:t>
            </a:r>
            <a:endParaRPr sz="1400">
              <a:solidFill>
                <a:srgbClr val="FFFFFF"/>
              </a:solidFill>
            </a:endParaRPr>
          </a:p>
          <a:p>
            <a:pPr indent="-317500" lvl="0" marL="457200" rtl="0" algn="l">
              <a:lnSpc>
                <a:spcPct val="115000"/>
              </a:lnSpc>
              <a:spcBef>
                <a:spcPts val="0"/>
              </a:spcBef>
              <a:spcAft>
                <a:spcPts val="0"/>
              </a:spcAft>
              <a:buClr>
                <a:srgbClr val="00CFCC"/>
              </a:buClr>
              <a:buSzPts val="1400"/>
              <a:buFont typeface="Maven Pro"/>
              <a:buChar char="●"/>
            </a:pPr>
            <a:r>
              <a:rPr lang="en" sz="1400">
                <a:solidFill>
                  <a:srgbClr val="FFFFFF"/>
                </a:solidFill>
              </a:rPr>
              <a:t>Dew Point( Moisture Content) - Numeric</a:t>
            </a:r>
            <a:endParaRPr sz="1400">
              <a:solidFill>
                <a:srgbClr val="FFFFFF"/>
              </a:solidFill>
            </a:endParaRPr>
          </a:p>
          <a:p>
            <a:pPr indent="-317500" lvl="0" marL="457200" rtl="0" algn="l">
              <a:lnSpc>
                <a:spcPct val="115000"/>
              </a:lnSpc>
              <a:spcBef>
                <a:spcPts val="0"/>
              </a:spcBef>
              <a:spcAft>
                <a:spcPts val="0"/>
              </a:spcAft>
              <a:buClr>
                <a:srgbClr val="00CFCC"/>
              </a:buClr>
              <a:buSzPts val="1400"/>
              <a:buFont typeface="Maven Pro"/>
              <a:buChar char="●"/>
            </a:pPr>
            <a:r>
              <a:rPr lang="en" sz="1400">
                <a:solidFill>
                  <a:srgbClr val="FFFFFF"/>
                </a:solidFill>
              </a:rPr>
              <a:t>Wind Direction - Numeric - Ratio Scaled</a:t>
            </a:r>
            <a:endParaRPr sz="1400">
              <a:solidFill>
                <a:srgbClr val="FFFFFF"/>
              </a:solidFill>
            </a:endParaRPr>
          </a:p>
          <a:p>
            <a:pPr indent="-317500" lvl="0" marL="457200" rtl="0" algn="l">
              <a:lnSpc>
                <a:spcPct val="115000"/>
              </a:lnSpc>
              <a:spcBef>
                <a:spcPts val="0"/>
              </a:spcBef>
              <a:spcAft>
                <a:spcPts val="0"/>
              </a:spcAft>
              <a:buClr>
                <a:srgbClr val="00CFCC"/>
              </a:buClr>
              <a:buSzPts val="1400"/>
              <a:buFont typeface="Maven Pro"/>
              <a:buChar char="●"/>
            </a:pPr>
            <a:r>
              <a:rPr lang="en" sz="1400">
                <a:solidFill>
                  <a:srgbClr val="FFFFFF"/>
                </a:solidFill>
              </a:rPr>
              <a:t>Wind Speed - Numeric - Ratio Scaled</a:t>
            </a:r>
            <a:endParaRPr sz="1400">
              <a:solidFill>
                <a:srgbClr val="FFFFFF"/>
              </a:solidFill>
            </a:endParaRPr>
          </a:p>
          <a:p>
            <a:pPr indent="-317500" lvl="0" marL="457200" rtl="0" algn="l">
              <a:lnSpc>
                <a:spcPct val="115000"/>
              </a:lnSpc>
              <a:spcBef>
                <a:spcPts val="0"/>
              </a:spcBef>
              <a:spcAft>
                <a:spcPts val="0"/>
              </a:spcAft>
              <a:buClr>
                <a:srgbClr val="00CFCC"/>
              </a:buClr>
              <a:buSzPts val="1400"/>
              <a:buFont typeface="Maven Pro"/>
              <a:buChar char="●"/>
            </a:pPr>
            <a:r>
              <a:rPr lang="en" sz="1400">
                <a:solidFill>
                  <a:srgbClr val="FFFFFF"/>
                </a:solidFill>
              </a:rPr>
              <a:t>Pressure - Numeric</a:t>
            </a:r>
            <a:endParaRPr sz="1400">
              <a:solidFill>
                <a:srgbClr val="FFFFFF"/>
              </a:solidFill>
            </a:endParaRPr>
          </a:p>
          <a:p>
            <a:pPr indent="-317500" lvl="0" marL="457200" rtl="0" algn="l">
              <a:lnSpc>
                <a:spcPct val="115000"/>
              </a:lnSpc>
              <a:spcBef>
                <a:spcPts val="0"/>
              </a:spcBef>
              <a:spcAft>
                <a:spcPts val="0"/>
              </a:spcAft>
              <a:buClr>
                <a:srgbClr val="00CFCC"/>
              </a:buClr>
              <a:buSzPts val="1400"/>
              <a:buFont typeface="Maven Pro"/>
              <a:buChar char="●"/>
            </a:pPr>
            <a:r>
              <a:rPr lang="en" sz="1400">
                <a:solidFill>
                  <a:srgbClr val="FFFFFF"/>
                </a:solidFill>
              </a:rPr>
              <a:t>Air Quality - Numeric</a:t>
            </a:r>
            <a:endParaRPr sz="1400">
              <a:solidFill>
                <a:srgbClr val="FFFFFF"/>
              </a:solidFill>
            </a:endParaRPr>
          </a:p>
          <a:p>
            <a:pPr indent="0" lvl="0" marL="0" rtl="0" algn="l">
              <a:spcBef>
                <a:spcPts val="0"/>
              </a:spcBef>
              <a:spcAft>
                <a:spcPts val="16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31"/>
          <p:cNvSpPr txBox="1"/>
          <p:nvPr>
            <p:ph idx="1" type="body"/>
          </p:nvPr>
        </p:nvSpPr>
        <p:spPr>
          <a:xfrm>
            <a:off x="618825" y="1318852"/>
            <a:ext cx="3908700" cy="314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USGS Earth Explorer is an online tool by the USGS for searching, downloading, and analyzing geospatial data. Key datasets for wildfire prediction include:</a:t>
            </a:r>
            <a:endParaRPr sz="1400"/>
          </a:p>
          <a:p>
            <a:pPr indent="-317500" lvl="0" marL="457200" rtl="0" algn="l">
              <a:spcBef>
                <a:spcPts val="1600"/>
              </a:spcBef>
              <a:spcAft>
                <a:spcPts val="0"/>
              </a:spcAft>
              <a:buClr>
                <a:schemeClr val="accent3"/>
              </a:buClr>
              <a:buSzPts val="1400"/>
              <a:buChar char="●"/>
            </a:pPr>
            <a:r>
              <a:rPr lang="en" sz="1400"/>
              <a:t>Landsat: Provides multispectral imagery for monitoring vegetation health and land use.</a:t>
            </a:r>
            <a:endParaRPr sz="1400"/>
          </a:p>
          <a:p>
            <a:pPr indent="-317500" lvl="0" marL="457200" rtl="0" algn="l">
              <a:spcBef>
                <a:spcPts val="0"/>
              </a:spcBef>
              <a:spcAft>
                <a:spcPts val="0"/>
              </a:spcAft>
              <a:buClr>
                <a:schemeClr val="accent3"/>
              </a:buClr>
              <a:buSzPts val="1400"/>
              <a:buChar char="●"/>
            </a:pPr>
            <a:r>
              <a:rPr lang="en" sz="1400"/>
              <a:t>Digital Elevation Model (DEM): Helps assess how terrain affects fire spread.</a:t>
            </a:r>
            <a:endParaRPr sz="1400"/>
          </a:p>
          <a:p>
            <a:pPr indent="-317500" lvl="0" marL="457200" rtl="0" algn="l">
              <a:spcBef>
                <a:spcPts val="0"/>
              </a:spcBef>
              <a:spcAft>
                <a:spcPts val="0"/>
              </a:spcAft>
              <a:buClr>
                <a:schemeClr val="accent3"/>
              </a:buClr>
              <a:buSzPts val="1400"/>
              <a:buChar char="●"/>
            </a:pPr>
            <a:r>
              <a:rPr lang="en" sz="1400"/>
              <a:t>MODIS (Fire Data): Offers near real-time data for fire detection and monitoring.</a:t>
            </a:r>
            <a:endParaRPr sz="1400"/>
          </a:p>
        </p:txBody>
      </p:sp>
      <p:sp>
        <p:nvSpPr>
          <p:cNvPr id="573" name="Google Shape;573;p31"/>
          <p:cNvSpPr txBox="1"/>
          <p:nvPr>
            <p:ph type="ctrTitle"/>
          </p:nvPr>
        </p:nvSpPr>
        <p:spPr>
          <a:xfrm>
            <a:off x="618825" y="411675"/>
            <a:ext cx="6390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 - USGS Earth Explorer</a:t>
            </a:r>
            <a:endParaRPr/>
          </a:p>
        </p:txBody>
      </p:sp>
      <p:sp>
        <p:nvSpPr>
          <p:cNvPr id="574" name="Google Shape;574;p31"/>
          <p:cNvSpPr txBox="1"/>
          <p:nvPr>
            <p:ph idx="1" type="body"/>
          </p:nvPr>
        </p:nvSpPr>
        <p:spPr>
          <a:xfrm>
            <a:off x="4841725" y="1318850"/>
            <a:ext cx="3908700" cy="30609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800">
                <a:solidFill>
                  <a:srgbClr val="FFFFFF"/>
                </a:solidFill>
                <a:latin typeface="Share Tech"/>
                <a:ea typeface="Share Tech"/>
                <a:cs typeface="Share Tech"/>
                <a:sym typeface="Share Tech"/>
              </a:rPr>
              <a:t>ATTRIBUTES</a:t>
            </a:r>
            <a:endParaRPr sz="1800">
              <a:solidFill>
                <a:srgbClr val="FFFFFF"/>
              </a:solidFill>
              <a:latin typeface="Share Tech"/>
              <a:ea typeface="Share Tech"/>
              <a:cs typeface="Share Tech"/>
              <a:sym typeface="Share Tech"/>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chemeClr val="accent2"/>
              </a:buClr>
              <a:buSzPts val="1400"/>
              <a:buFont typeface="Maven Pro"/>
              <a:buChar char="●"/>
            </a:pPr>
            <a:r>
              <a:rPr lang="en" sz="1400">
                <a:solidFill>
                  <a:srgbClr val="FFFFFF"/>
                </a:solidFill>
              </a:rPr>
              <a:t>Surface reflectance - Numeric</a:t>
            </a:r>
            <a:endParaRPr sz="1400">
              <a:solidFill>
                <a:srgbClr val="FFFFFF"/>
              </a:solidFill>
            </a:endParaRPr>
          </a:p>
          <a:p>
            <a:pPr indent="-317500" lvl="0" marL="457200" rtl="0" algn="l">
              <a:lnSpc>
                <a:spcPct val="115000"/>
              </a:lnSpc>
              <a:spcBef>
                <a:spcPts val="0"/>
              </a:spcBef>
              <a:spcAft>
                <a:spcPts val="0"/>
              </a:spcAft>
              <a:buClr>
                <a:schemeClr val="accent2"/>
              </a:buClr>
              <a:buSzPts val="1400"/>
              <a:buFont typeface="Arial"/>
              <a:buChar char="●"/>
            </a:pPr>
            <a:r>
              <a:rPr lang="en" sz="1400">
                <a:solidFill>
                  <a:srgbClr val="FFFFFF"/>
                </a:solidFill>
              </a:rPr>
              <a:t>Thermal data - Numeric</a:t>
            </a:r>
            <a:endParaRPr sz="1400">
              <a:solidFill>
                <a:srgbClr val="FFFFFF"/>
              </a:solidFill>
            </a:endParaRPr>
          </a:p>
          <a:p>
            <a:pPr indent="-317500" lvl="0" marL="457200" rtl="0" algn="l">
              <a:lnSpc>
                <a:spcPct val="115000"/>
              </a:lnSpc>
              <a:spcBef>
                <a:spcPts val="0"/>
              </a:spcBef>
              <a:spcAft>
                <a:spcPts val="0"/>
              </a:spcAft>
              <a:buClr>
                <a:schemeClr val="accent2"/>
              </a:buClr>
              <a:buSzPts val="1400"/>
              <a:buFont typeface="Maven Pro"/>
              <a:buChar char="●"/>
            </a:pPr>
            <a:r>
              <a:rPr lang="en" sz="1400">
                <a:solidFill>
                  <a:srgbClr val="FFFFFF"/>
                </a:solidFill>
              </a:rPr>
              <a:t>Vegetation Indices-  Numeric</a:t>
            </a:r>
            <a:endParaRPr sz="1400">
              <a:solidFill>
                <a:srgbClr val="FFFFFF"/>
              </a:solidFill>
            </a:endParaRPr>
          </a:p>
          <a:p>
            <a:pPr indent="-317500" lvl="0" marL="457200" rtl="0" algn="l">
              <a:lnSpc>
                <a:spcPct val="115000"/>
              </a:lnSpc>
              <a:spcBef>
                <a:spcPts val="0"/>
              </a:spcBef>
              <a:spcAft>
                <a:spcPts val="0"/>
              </a:spcAft>
              <a:buClr>
                <a:schemeClr val="accent2"/>
              </a:buClr>
              <a:buSzPts val="1400"/>
              <a:buFont typeface="Maven Pro"/>
              <a:buChar char="●"/>
            </a:pPr>
            <a:r>
              <a:rPr lang="en" sz="1400">
                <a:solidFill>
                  <a:srgbClr val="FFFFFF"/>
                </a:solidFill>
              </a:rPr>
              <a:t>Elevation - Numeric</a:t>
            </a:r>
            <a:endParaRPr sz="1400">
              <a:solidFill>
                <a:srgbClr val="FFFFFF"/>
              </a:solidFill>
            </a:endParaRPr>
          </a:p>
          <a:p>
            <a:pPr indent="-317500" lvl="0" marL="457200" rtl="0" algn="l">
              <a:lnSpc>
                <a:spcPct val="115000"/>
              </a:lnSpc>
              <a:spcBef>
                <a:spcPts val="0"/>
              </a:spcBef>
              <a:spcAft>
                <a:spcPts val="0"/>
              </a:spcAft>
              <a:buClr>
                <a:schemeClr val="accent2"/>
              </a:buClr>
              <a:buSzPts val="1400"/>
              <a:buFont typeface="Maven Pro"/>
              <a:buChar char="●"/>
            </a:pPr>
            <a:r>
              <a:rPr lang="en" sz="1400">
                <a:solidFill>
                  <a:srgbClr val="FFFFFF"/>
                </a:solidFill>
              </a:rPr>
              <a:t>Slope - Numeric</a:t>
            </a:r>
            <a:endParaRPr sz="1400">
              <a:solidFill>
                <a:srgbClr val="FFFFFF"/>
              </a:solidFill>
            </a:endParaRPr>
          </a:p>
          <a:p>
            <a:pPr indent="-317500" lvl="0" marL="457200" rtl="0" algn="l">
              <a:lnSpc>
                <a:spcPct val="115000"/>
              </a:lnSpc>
              <a:spcBef>
                <a:spcPts val="0"/>
              </a:spcBef>
              <a:spcAft>
                <a:spcPts val="0"/>
              </a:spcAft>
              <a:buClr>
                <a:schemeClr val="accent2"/>
              </a:buClr>
              <a:buSzPts val="1400"/>
              <a:buFont typeface="Maven Pro"/>
              <a:buChar char="●"/>
            </a:pPr>
            <a:r>
              <a:rPr lang="en" sz="1400">
                <a:solidFill>
                  <a:srgbClr val="FFFFFF"/>
                </a:solidFill>
              </a:rPr>
              <a:t>Aspect - Textual</a:t>
            </a:r>
            <a:endParaRPr sz="1400">
              <a:solidFill>
                <a:srgbClr val="FFFFFF"/>
              </a:solidFill>
            </a:endParaRPr>
          </a:p>
          <a:p>
            <a:pPr indent="-317500" lvl="0" marL="457200" rtl="0" algn="l">
              <a:lnSpc>
                <a:spcPct val="115000"/>
              </a:lnSpc>
              <a:spcBef>
                <a:spcPts val="0"/>
              </a:spcBef>
              <a:spcAft>
                <a:spcPts val="0"/>
              </a:spcAft>
              <a:buClr>
                <a:schemeClr val="accent2"/>
              </a:buClr>
              <a:buSzPts val="1400"/>
              <a:buFont typeface="Maven Pro"/>
              <a:buChar char="●"/>
            </a:pPr>
            <a:r>
              <a:rPr lang="en" sz="1400">
                <a:solidFill>
                  <a:srgbClr val="FFFFFF"/>
                </a:solidFill>
              </a:rPr>
              <a:t>Vegetation Cover - Numeric</a:t>
            </a:r>
            <a:endParaRPr sz="1400">
              <a:solidFill>
                <a:srgbClr val="FFFFFF"/>
              </a:solidFill>
            </a:endParaRPr>
          </a:p>
          <a:p>
            <a:pPr indent="0" lvl="0" marL="0" rtl="0" algn="l">
              <a:spcBef>
                <a:spcPts val="0"/>
              </a:spcBef>
              <a:spcAft>
                <a:spcPts val="16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