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60" r:id="rId4"/>
    <p:sldId id="259"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D79F76-FB68-4ED3-9098-C9C4162AB260}"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8F7727EE-C139-42F6-85C7-7E1ABA4E9BB2}">
      <dgm:prSet custT="1"/>
      <dgm:spPr/>
      <dgm:t>
        <a:bodyPr/>
        <a:lstStyle/>
        <a:p>
          <a:r>
            <a:rPr lang="en-US" sz="1800" dirty="0">
              <a:latin typeface="Aptos Black" panose="020B0004020202020204" pitchFamily="34" charset="0"/>
            </a:rPr>
            <a:t>Every second counts in healthcare and elderly care and fall detection can mean the difference between life and death. It's the silent guardian that ensures our loved ones are never truly alone, offering a lifeline when they need it most.</a:t>
          </a:r>
        </a:p>
      </dgm:t>
    </dgm:pt>
    <dgm:pt modelId="{4BFF8286-4961-4D0A-B544-27B3465640FE}" type="parTrans" cxnId="{594FEE91-6A24-4E0F-A84D-06DC6C8A2F7C}">
      <dgm:prSet/>
      <dgm:spPr/>
      <dgm:t>
        <a:bodyPr/>
        <a:lstStyle/>
        <a:p>
          <a:endParaRPr lang="en-US"/>
        </a:p>
      </dgm:t>
    </dgm:pt>
    <dgm:pt modelId="{D315370D-DEDE-45FE-8636-F163EF793233}" type="sibTrans" cxnId="{594FEE91-6A24-4E0F-A84D-06DC6C8A2F7C}">
      <dgm:prSet/>
      <dgm:spPr/>
      <dgm:t>
        <a:bodyPr/>
        <a:lstStyle/>
        <a:p>
          <a:endParaRPr lang="en-US"/>
        </a:p>
      </dgm:t>
    </dgm:pt>
    <dgm:pt modelId="{DFAA42DE-1849-49A3-8583-9C4A2E9166DE}">
      <dgm:prSet custT="1"/>
      <dgm:spPr/>
      <dgm:t>
        <a:bodyPr/>
        <a:lstStyle/>
        <a:p>
          <a:r>
            <a:rPr lang="en-US" sz="1800" dirty="0">
              <a:latin typeface="Aptos Black" panose="020B0004020202020204" pitchFamily="34" charset="0"/>
            </a:rPr>
            <a:t>Fall detection in healthcare is a critical component of patient safety and well-being. This feature has gained increasing importance in recent years, as it addresses a significant concern for both healthcare providers and patients. </a:t>
          </a:r>
        </a:p>
      </dgm:t>
    </dgm:pt>
    <dgm:pt modelId="{70786B4E-D21A-4422-A312-27DCC8393D93}" type="parTrans" cxnId="{26ECBEE9-736C-4E99-AB6E-D5D0C341D472}">
      <dgm:prSet/>
      <dgm:spPr/>
      <dgm:t>
        <a:bodyPr/>
        <a:lstStyle/>
        <a:p>
          <a:endParaRPr lang="en-US"/>
        </a:p>
      </dgm:t>
    </dgm:pt>
    <dgm:pt modelId="{628B585B-0866-41A5-B9C2-6AFFB5FDAA5F}" type="sibTrans" cxnId="{26ECBEE9-736C-4E99-AB6E-D5D0C341D472}">
      <dgm:prSet/>
      <dgm:spPr/>
      <dgm:t>
        <a:bodyPr/>
        <a:lstStyle/>
        <a:p>
          <a:endParaRPr lang="en-US"/>
        </a:p>
      </dgm:t>
    </dgm:pt>
    <dgm:pt modelId="{729DC631-BF3E-4CD8-9247-AFE172E5D7B2}">
      <dgm:prSet custT="1"/>
      <dgm:spPr/>
      <dgm:t>
        <a:bodyPr/>
        <a:lstStyle/>
        <a:p>
          <a:r>
            <a:rPr lang="en-US" sz="1800" dirty="0">
              <a:latin typeface="Aptos Black" panose="020B0004020202020204" pitchFamily="34" charset="0"/>
            </a:rPr>
            <a:t>In this presentation, we will explore the key reasons why fall detection plays a pivotal role in healthcare and how it can make a positive impact on patient outcomes and healthcare institutions.</a:t>
          </a:r>
        </a:p>
      </dgm:t>
    </dgm:pt>
    <dgm:pt modelId="{AA415FE2-FD56-4E2A-9880-C271E3649A51}" type="parTrans" cxnId="{9B65B293-B386-40EC-A9F0-849B523C3999}">
      <dgm:prSet/>
      <dgm:spPr/>
      <dgm:t>
        <a:bodyPr/>
        <a:lstStyle/>
        <a:p>
          <a:endParaRPr lang="en-US"/>
        </a:p>
      </dgm:t>
    </dgm:pt>
    <dgm:pt modelId="{C41B96B6-ADDD-4B77-B927-8606E3D0AC2E}" type="sibTrans" cxnId="{9B65B293-B386-40EC-A9F0-849B523C3999}">
      <dgm:prSet/>
      <dgm:spPr/>
      <dgm:t>
        <a:bodyPr/>
        <a:lstStyle/>
        <a:p>
          <a:endParaRPr lang="en-US"/>
        </a:p>
      </dgm:t>
    </dgm:pt>
    <dgm:pt modelId="{9381861F-06C6-485D-AE77-0091F077CEF3}" type="pres">
      <dgm:prSet presAssocID="{A9D79F76-FB68-4ED3-9098-C9C4162AB260}" presName="Name0" presStyleCnt="0">
        <dgm:presLayoutVars>
          <dgm:dir/>
          <dgm:animLvl val="lvl"/>
          <dgm:resizeHandles val="exact"/>
        </dgm:presLayoutVars>
      </dgm:prSet>
      <dgm:spPr/>
    </dgm:pt>
    <dgm:pt modelId="{50B4BE9F-68CA-499C-A537-A40708D36B58}" type="pres">
      <dgm:prSet presAssocID="{729DC631-BF3E-4CD8-9247-AFE172E5D7B2}" presName="boxAndChildren" presStyleCnt="0"/>
      <dgm:spPr/>
    </dgm:pt>
    <dgm:pt modelId="{1B0060E0-5595-4408-96A3-B7FEDA181F49}" type="pres">
      <dgm:prSet presAssocID="{729DC631-BF3E-4CD8-9247-AFE172E5D7B2}" presName="parentTextBox" presStyleLbl="node1" presStyleIdx="0" presStyleCnt="3"/>
      <dgm:spPr/>
    </dgm:pt>
    <dgm:pt modelId="{7CE6D368-3E00-49C5-B796-DE7A2A49688E}" type="pres">
      <dgm:prSet presAssocID="{628B585B-0866-41A5-B9C2-6AFFB5FDAA5F}" presName="sp" presStyleCnt="0"/>
      <dgm:spPr/>
    </dgm:pt>
    <dgm:pt modelId="{320D9CEB-8631-4A44-B07C-CFDC053410E5}" type="pres">
      <dgm:prSet presAssocID="{DFAA42DE-1849-49A3-8583-9C4A2E9166DE}" presName="arrowAndChildren" presStyleCnt="0"/>
      <dgm:spPr/>
    </dgm:pt>
    <dgm:pt modelId="{F26A97DB-4B4A-4BF8-96AD-8DD35C470CAB}" type="pres">
      <dgm:prSet presAssocID="{DFAA42DE-1849-49A3-8583-9C4A2E9166DE}" presName="parentTextArrow" presStyleLbl="node1" presStyleIdx="1" presStyleCnt="3" custScaleY="87373" custLinFactNeighborX="311" custLinFactNeighborY="-688"/>
      <dgm:spPr/>
    </dgm:pt>
    <dgm:pt modelId="{E12D7EBE-4C90-4B1B-B9A9-60F362F1834B}" type="pres">
      <dgm:prSet presAssocID="{D315370D-DEDE-45FE-8636-F163EF793233}" presName="sp" presStyleCnt="0"/>
      <dgm:spPr/>
    </dgm:pt>
    <dgm:pt modelId="{CE3B01B1-0A17-49D6-87E4-E1BDF7C13A73}" type="pres">
      <dgm:prSet presAssocID="{8F7727EE-C139-42F6-85C7-7E1ABA4E9BB2}" presName="arrowAndChildren" presStyleCnt="0"/>
      <dgm:spPr/>
    </dgm:pt>
    <dgm:pt modelId="{5CDCDB85-37EE-412F-8133-A46D478B9279}" type="pres">
      <dgm:prSet presAssocID="{8F7727EE-C139-42F6-85C7-7E1ABA4E9BB2}" presName="parentTextArrow" presStyleLbl="node1" presStyleIdx="2" presStyleCnt="3" custScaleY="83513"/>
      <dgm:spPr/>
    </dgm:pt>
  </dgm:ptLst>
  <dgm:cxnLst>
    <dgm:cxn modelId="{C753EF13-03C3-4C4A-8723-75598A904BB8}" type="presOf" srcId="{8F7727EE-C139-42F6-85C7-7E1ABA4E9BB2}" destId="{5CDCDB85-37EE-412F-8133-A46D478B9279}" srcOrd="0" destOrd="0" presId="urn:microsoft.com/office/officeart/2005/8/layout/process4"/>
    <dgm:cxn modelId="{8AAE4416-8275-4724-87EF-EA3223B818E9}" type="presOf" srcId="{A9D79F76-FB68-4ED3-9098-C9C4162AB260}" destId="{9381861F-06C6-485D-AE77-0091F077CEF3}" srcOrd="0" destOrd="0" presId="urn:microsoft.com/office/officeart/2005/8/layout/process4"/>
    <dgm:cxn modelId="{90864C34-E298-4FA0-8D4B-96586FFC97A4}" type="presOf" srcId="{729DC631-BF3E-4CD8-9247-AFE172E5D7B2}" destId="{1B0060E0-5595-4408-96A3-B7FEDA181F49}" srcOrd="0" destOrd="0" presId="urn:microsoft.com/office/officeart/2005/8/layout/process4"/>
    <dgm:cxn modelId="{594FEE91-6A24-4E0F-A84D-06DC6C8A2F7C}" srcId="{A9D79F76-FB68-4ED3-9098-C9C4162AB260}" destId="{8F7727EE-C139-42F6-85C7-7E1ABA4E9BB2}" srcOrd="0" destOrd="0" parTransId="{4BFF8286-4961-4D0A-B544-27B3465640FE}" sibTransId="{D315370D-DEDE-45FE-8636-F163EF793233}"/>
    <dgm:cxn modelId="{4E185D93-9CFA-4F4A-97E2-A6FFA785CCD7}" type="presOf" srcId="{DFAA42DE-1849-49A3-8583-9C4A2E9166DE}" destId="{F26A97DB-4B4A-4BF8-96AD-8DD35C470CAB}" srcOrd="0" destOrd="0" presId="urn:microsoft.com/office/officeart/2005/8/layout/process4"/>
    <dgm:cxn modelId="{9B65B293-B386-40EC-A9F0-849B523C3999}" srcId="{A9D79F76-FB68-4ED3-9098-C9C4162AB260}" destId="{729DC631-BF3E-4CD8-9247-AFE172E5D7B2}" srcOrd="2" destOrd="0" parTransId="{AA415FE2-FD56-4E2A-9880-C271E3649A51}" sibTransId="{C41B96B6-ADDD-4B77-B927-8606E3D0AC2E}"/>
    <dgm:cxn modelId="{26ECBEE9-736C-4E99-AB6E-D5D0C341D472}" srcId="{A9D79F76-FB68-4ED3-9098-C9C4162AB260}" destId="{DFAA42DE-1849-49A3-8583-9C4A2E9166DE}" srcOrd="1" destOrd="0" parTransId="{70786B4E-D21A-4422-A312-27DCC8393D93}" sibTransId="{628B585B-0866-41A5-B9C2-6AFFB5FDAA5F}"/>
    <dgm:cxn modelId="{8BFCAA03-5E4C-441C-A054-31B6ECB95698}" type="presParOf" srcId="{9381861F-06C6-485D-AE77-0091F077CEF3}" destId="{50B4BE9F-68CA-499C-A537-A40708D36B58}" srcOrd="0" destOrd="0" presId="urn:microsoft.com/office/officeart/2005/8/layout/process4"/>
    <dgm:cxn modelId="{4247A40C-B85C-4CE6-B5D0-B6452B31F6C7}" type="presParOf" srcId="{50B4BE9F-68CA-499C-A537-A40708D36B58}" destId="{1B0060E0-5595-4408-96A3-B7FEDA181F49}" srcOrd="0" destOrd="0" presId="urn:microsoft.com/office/officeart/2005/8/layout/process4"/>
    <dgm:cxn modelId="{56C8CF19-C8CE-4433-8A2C-41708C2BEA1B}" type="presParOf" srcId="{9381861F-06C6-485D-AE77-0091F077CEF3}" destId="{7CE6D368-3E00-49C5-B796-DE7A2A49688E}" srcOrd="1" destOrd="0" presId="urn:microsoft.com/office/officeart/2005/8/layout/process4"/>
    <dgm:cxn modelId="{86E616AF-519A-4856-B0D9-4EC9DF1F881B}" type="presParOf" srcId="{9381861F-06C6-485D-AE77-0091F077CEF3}" destId="{320D9CEB-8631-4A44-B07C-CFDC053410E5}" srcOrd="2" destOrd="0" presId="urn:microsoft.com/office/officeart/2005/8/layout/process4"/>
    <dgm:cxn modelId="{94E722BC-7F8D-4167-981A-E7FD13FD092C}" type="presParOf" srcId="{320D9CEB-8631-4A44-B07C-CFDC053410E5}" destId="{F26A97DB-4B4A-4BF8-96AD-8DD35C470CAB}" srcOrd="0" destOrd="0" presId="urn:microsoft.com/office/officeart/2005/8/layout/process4"/>
    <dgm:cxn modelId="{5CD7AD0C-E0D4-4AF7-96BA-E11936C65FB2}" type="presParOf" srcId="{9381861F-06C6-485D-AE77-0091F077CEF3}" destId="{E12D7EBE-4C90-4B1B-B9A9-60F362F1834B}" srcOrd="3" destOrd="0" presId="urn:microsoft.com/office/officeart/2005/8/layout/process4"/>
    <dgm:cxn modelId="{611B5BED-0021-4BA1-9BB2-02BAA5F1A1A7}" type="presParOf" srcId="{9381861F-06C6-485D-AE77-0091F077CEF3}" destId="{CE3B01B1-0A17-49D6-87E4-E1BDF7C13A73}" srcOrd="4" destOrd="0" presId="urn:microsoft.com/office/officeart/2005/8/layout/process4"/>
    <dgm:cxn modelId="{27A87F38-881F-4C62-A3F8-2F6943D9965F}" type="presParOf" srcId="{CE3B01B1-0A17-49D6-87E4-E1BDF7C13A73}" destId="{5CDCDB85-37EE-412F-8133-A46D478B927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4150D-4A8C-4681-8245-78F1301F7A17}"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6598EEB-B903-4CE0-B832-FFE8550EA634}">
      <dgm:prSet custT="1"/>
      <dgm:spPr/>
      <dgm:t>
        <a:bodyPr/>
        <a:lstStyle/>
        <a:p>
          <a:pPr algn="l">
            <a:lnSpc>
              <a:spcPct val="100000"/>
            </a:lnSpc>
          </a:pPr>
          <a:r>
            <a:rPr lang="en-US" sz="1400" b="1" dirty="0"/>
            <a:t>In conclusion, the IoT-based fall detection system using Node MCU ESP8266 and the MPU-6050 sensor represents a significant advancement in healthcare and assisted living technology. </a:t>
          </a:r>
        </a:p>
        <a:p>
          <a:pPr algn="l">
            <a:lnSpc>
              <a:spcPct val="100000"/>
            </a:lnSpc>
          </a:pPr>
          <a:endParaRPr lang="en-US" sz="1400" b="1" dirty="0"/>
        </a:p>
        <a:p>
          <a:pPr algn="l">
            <a:lnSpc>
              <a:spcPct val="100000"/>
            </a:lnSpc>
          </a:pPr>
          <a:r>
            <a:rPr lang="en-US" sz="1400" b="1" dirty="0"/>
            <a:t>This system addresses a critical need for rapid response to fall incidents, enhancing the safety and well-being of individuals, particularly in healthcare settings and among the elderly.</a:t>
          </a:r>
          <a:endParaRPr lang="en-US" sz="1400" dirty="0"/>
        </a:p>
      </dgm:t>
    </dgm:pt>
    <dgm:pt modelId="{915A9A7B-CAAA-4572-9085-CF7AF39020FC}" type="parTrans" cxnId="{87B31AA9-5AC7-4D09-B46E-73BBBE2DA843}">
      <dgm:prSet/>
      <dgm:spPr/>
      <dgm:t>
        <a:bodyPr/>
        <a:lstStyle/>
        <a:p>
          <a:endParaRPr lang="en-US"/>
        </a:p>
      </dgm:t>
    </dgm:pt>
    <dgm:pt modelId="{DEFAC932-9B3E-4D35-B756-262ABD0F1BD4}" type="sibTrans" cxnId="{87B31AA9-5AC7-4D09-B46E-73BBBE2DA843}">
      <dgm:prSet/>
      <dgm:spPr/>
      <dgm:t>
        <a:bodyPr/>
        <a:lstStyle/>
        <a:p>
          <a:endParaRPr lang="en-US"/>
        </a:p>
      </dgm:t>
    </dgm:pt>
    <dgm:pt modelId="{194D8AEB-9251-4E88-ABE7-C628546A93C9}">
      <dgm:prSet custT="1"/>
      <dgm:spPr/>
      <dgm:t>
        <a:bodyPr/>
        <a:lstStyle/>
        <a:p>
          <a:pPr algn="l">
            <a:lnSpc>
              <a:spcPct val="100000"/>
            </a:lnSpc>
          </a:pPr>
          <a:r>
            <a:rPr lang="en-US" sz="1400" b="1" i="0" dirty="0"/>
            <a:t>As technology continues to advance, the IoT-based fall detection system serves as a testament to innovation's potential in enhancing healthcare, ensuring the safety of vulnerable populations, and contributing to a more connected and caring world.</a:t>
          </a:r>
        </a:p>
        <a:p>
          <a:pPr algn="l">
            <a:lnSpc>
              <a:spcPct val="100000"/>
            </a:lnSpc>
          </a:pPr>
          <a:endParaRPr lang="en-US" sz="1400" b="1" i="0" dirty="0"/>
        </a:p>
        <a:p>
          <a:pPr algn="l">
            <a:lnSpc>
              <a:spcPct val="100000"/>
            </a:lnSpc>
          </a:pPr>
          <a:r>
            <a:rPr lang="en-US" sz="1400" b="1" i="0" dirty="0"/>
            <a:t>This project not only represents the present state of technology but also paves the way for future advancements in healthcare and IoT applications, making a positive impact on people's lives.</a:t>
          </a:r>
          <a:endParaRPr lang="en-US" sz="1400" b="1" dirty="0"/>
        </a:p>
      </dgm:t>
    </dgm:pt>
    <dgm:pt modelId="{38B002A1-A6F6-4276-982F-699E33770133}" type="parTrans" cxnId="{BA56B027-A9FB-497F-8816-BC8F4BA0391C}">
      <dgm:prSet/>
      <dgm:spPr/>
      <dgm:t>
        <a:bodyPr/>
        <a:lstStyle/>
        <a:p>
          <a:endParaRPr lang="en-US"/>
        </a:p>
      </dgm:t>
    </dgm:pt>
    <dgm:pt modelId="{AC7B9B2D-C1A3-47C6-A367-F46BFC9E332B}" type="sibTrans" cxnId="{BA56B027-A9FB-497F-8816-BC8F4BA0391C}">
      <dgm:prSet/>
      <dgm:spPr/>
      <dgm:t>
        <a:bodyPr/>
        <a:lstStyle/>
        <a:p>
          <a:endParaRPr lang="en-US"/>
        </a:p>
      </dgm:t>
    </dgm:pt>
    <dgm:pt modelId="{32E70DCC-8DA9-420E-BB7E-CAD19D02F5E5}">
      <dgm:prSet/>
      <dgm:spPr/>
      <dgm:t>
        <a:bodyPr/>
        <a:lstStyle/>
        <a:p>
          <a:pPr>
            <a:lnSpc>
              <a:spcPct val="100000"/>
            </a:lnSpc>
          </a:pPr>
          <a:endParaRPr lang="en-US" dirty="0"/>
        </a:p>
      </dgm:t>
    </dgm:pt>
    <dgm:pt modelId="{4F4C74A9-3894-45EF-8498-A23E2B453AF5}" type="parTrans" cxnId="{2FD5ED02-9B99-4EAC-971E-1A40C9FE6121}">
      <dgm:prSet/>
      <dgm:spPr/>
      <dgm:t>
        <a:bodyPr/>
        <a:lstStyle/>
        <a:p>
          <a:endParaRPr lang="en-US"/>
        </a:p>
      </dgm:t>
    </dgm:pt>
    <dgm:pt modelId="{A586B681-0228-4EAD-94E9-FB8876DEABB5}" type="sibTrans" cxnId="{2FD5ED02-9B99-4EAC-971E-1A40C9FE6121}">
      <dgm:prSet/>
      <dgm:spPr/>
      <dgm:t>
        <a:bodyPr/>
        <a:lstStyle/>
        <a:p>
          <a:endParaRPr lang="en-US"/>
        </a:p>
      </dgm:t>
    </dgm:pt>
    <dgm:pt modelId="{7D1CC343-22EB-4242-9022-68B666905FA5}" type="pres">
      <dgm:prSet presAssocID="{3584150D-4A8C-4681-8245-78F1301F7A17}" presName="root" presStyleCnt="0">
        <dgm:presLayoutVars>
          <dgm:dir/>
          <dgm:resizeHandles val="exact"/>
        </dgm:presLayoutVars>
      </dgm:prSet>
      <dgm:spPr/>
    </dgm:pt>
    <dgm:pt modelId="{5E2EF84A-1DA4-4876-8578-456E7665ABC0}" type="pres">
      <dgm:prSet presAssocID="{26598EEB-B903-4CE0-B832-FFE8550EA634}" presName="compNode" presStyleCnt="0"/>
      <dgm:spPr/>
    </dgm:pt>
    <dgm:pt modelId="{EE559C74-8586-46DD-819E-CE0B65654887}" type="pres">
      <dgm:prSet presAssocID="{26598EEB-B903-4CE0-B832-FFE8550EA634}" presName="iconRect" presStyleLbl="node1" presStyleIdx="0" presStyleCnt="3" custScaleX="149624" custScaleY="122423" custLinFactNeighborX="-72293" custLinFactNeighborY="-9222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a:ext>
      </dgm:extLst>
    </dgm:pt>
    <dgm:pt modelId="{A5D2BFA3-37EF-4CB2-ABE3-77D793BB3350}" type="pres">
      <dgm:prSet presAssocID="{26598EEB-B903-4CE0-B832-FFE8550EA634}" presName="spaceRect" presStyleCnt="0"/>
      <dgm:spPr/>
    </dgm:pt>
    <dgm:pt modelId="{21BE0C0A-A340-4CD1-ABC8-45A19059857C}" type="pres">
      <dgm:prSet presAssocID="{26598EEB-B903-4CE0-B832-FFE8550EA634}" presName="textRect" presStyleLbl="revTx" presStyleIdx="0" presStyleCnt="3" custScaleX="164384" custScaleY="146285" custLinFactNeighborX="-10316" custLinFactNeighborY="-50456">
        <dgm:presLayoutVars>
          <dgm:chMax val="1"/>
          <dgm:chPref val="1"/>
        </dgm:presLayoutVars>
      </dgm:prSet>
      <dgm:spPr/>
    </dgm:pt>
    <dgm:pt modelId="{9CB85FD5-18CE-4DBF-8A3C-47AE7A42D4D8}" type="pres">
      <dgm:prSet presAssocID="{DEFAC932-9B3E-4D35-B756-262ABD0F1BD4}" presName="sibTrans" presStyleCnt="0"/>
      <dgm:spPr/>
    </dgm:pt>
    <dgm:pt modelId="{48AF365D-277E-4208-BB4E-646808993637}" type="pres">
      <dgm:prSet presAssocID="{194D8AEB-9251-4E88-ABE7-C628546A93C9}" presName="compNode" presStyleCnt="0"/>
      <dgm:spPr/>
    </dgm:pt>
    <dgm:pt modelId="{C10A72F1-A6D6-4704-BA34-61D1C644400B}" type="pres">
      <dgm:prSet presAssocID="{194D8AEB-9251-4E88-ABE7-C628546A93C9}" presName="iconRect" presStyleLbl="node1" presStyleIdx="1" presStyleCnt="3" custScaleX="108718" custScaleY="112421" custLinFactY="-4335" custLinFactNeighborX="-4881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am"/>
        </a:ext>
      </dgm:extLst>
    </dgm:pt>
    <dgm:pt modelId="{43415C31-EA9F-423A-9E4D-7659DB0F7CEA}" type="pres">
      <dgm:prSet presAssocID="{194D8AEB-9251-4E88-ABE7-C628546A93C9}" presName="spaceRect" presStyleCnt="0"/>
      <dgm:spPr/>
    </dgm:pt>
    <dgm:pt modelId="{A87DE405-5FE9-4537-84C2-7AD70DEE0D63}" type="pres">
      <dgm:prSet presAssocID="{194D8AEB-9251-4E88-ABE7-C628546A93C9}" presName="textRect" presStyleLbl="revTx" presStyleIdx="1" presStyleCnt="3" custScaleX="161652" custLinFactNeighborX="-10623" custLinFactNeighborY="-86418">
        <dgm:presLayoutVars>
          <dgm:chMax val="1"/>
          <dgm:chPref val="1"/>
        </dgm:presLayoutVars>
      </dgm:prSet>
      <dgm:spPr/>
    </dgm:pt>
    <dgm:pt modelId="{CAD83537-B8E0-4456-9474-B41C288781D1}" type="pres">
      <dgm:prSet presAssocID="{AC7B9B2D-C1A3-47C6-A367-F46BFC9E332B}" presName="sibTrans" presStyleCnt="0"/>
      <dgm:spPr/>
    </dgm:pt>
    <dgm:pt modelId="{B943DBC3-61B5-44B9-B948-3855D01AD196}" type="pres">
      <dgm:prSet presAssocID="{32E70DCC-8DA9-420E-BB7E-CAD19D02F5E5}" presName="compNode" presStyleCnt="0"/>
      <dgm:spPr/>
    </dgm:pt>
    <dgm:pt modelId="{3CD60D33-21B7-4265-A7CB-03408BCFE4AC}" type="pres">
      <dgm:prSet presAssocID="{32E70DCC-8DA9-420E-BB7E-CAD19D02F5E5}" presName="iconRect" presStyleLbl="node1" presStyleIdx="2" presStyleCnt="3" custLinFactY="-17595" custLinFactNeighborX="9441"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26CDCEEC-D087-4DCE-B546-4360A3C989F9}" type="pres">
      <dgm:prSet presAssocID="{32E70DCC-8DA9-420E-BB7E-CAD19D02F5E5}" presName="spaceRect" presStyleCnt="0"/>
      <dgm:spPr/>
    </dgm:pt>
    <dgm:pt modelId="{45FC9208-9756-4138-ABF6-A8460FD574F6}" type="pres">
      <dgm:prSet presAssocID="{32E70DCC-8DA9-420E-BB7E-CAD19D02F5E5}" presName="textRect" presStyleLbl="revTx" presStyleIdx="2" presStyleCnt="3">
        <dgm:presLayoutVars>
          <dgm:chMax val="1"/>
          <dgm:chPref val="1"/>
        </dgm:presLayoutVars>
      </dgm:prSet>
      <dgm:spPr/>
    </dgm:pt>
  </dgm:ptLst>
  <dgm:cxnLst>
    <dgm:cxn modelId="{2FD5ED02-9B99-4EAC-971E-1A40C9FE6121}" srcId="{3584150D-4A8C-4681-8245-78F1301F7A17}" destId="{32E70DCC-8DA9-420E-BB7E-CAD19D02F5E5}" srcOrd="2" destOrd="0" parTransId="{4F4C74A9-3894-45EF-8498-A23E2B453AF5}" sibTransId="{A586B681-0228-4EAD-94E9-FB8876DEABB5}"/>
    <dgm:cxn modelId="{F12C7104-43F2-4420-BD8C-2A3D57886286}" type="presOf" srcId="{32E70DCC-8DA9-420E-BB7E-CAD19D02F5E5}" destId="{45FC9208-9756-4138-ABF6-A8460FD574F6}" srcOrd="0" destOrd="0" presId="urn:microsoft.com/office/officeart/2018/2/layout/IconLabelList"/>
    <dgm:cxn modelId="{2FD73308-6981-471A-88D7-5C5F01523C07}" type="presOf" srcId="{26598EEB-B903-4CE0-B832-FFE8550EA634}" destId="{21BE0C0A-A340-4CD1-ABC8-45A19059857C}" srcOrd="0" destOrd="0" presId="urn:microsoft.com/office/officeart/2018/2/layout/IconLabelList"/>
    <dgm:cxn modelId="{BA56B027-A9FB-497F-8816-BC8F4BA0391C}" srcId="{3584150D-4A8C-4681-8245-78F1301F7A17}" destId="{194D8AEB-9251-4E88-ABE7-C628546A93C9}" srcOrd="1" destOrd="0" parTransId="{38B002A1-A6F6-4276-982F-699E33770133}" sibTransId="{AC7B9B2D-C1A3-47C6-A367-F46BFC9E332B}"/>
    <dgm:cxn modelId="{815EA58F-EA24-4BBC-81EA-E2BAFF8C4576}" type="presOf" srcId="{3584150D-4A8C-4681-8245-78F1301F7A17}" destId="{7D1CC343-22EB-4242-9022-68B666905FA5}" srcOrd="0" destOrd="0" presId="urn:microsoft.com/office/officeart/2018/2/layout/IconLabelList"/>
    <dgm:cxn modelId="{87B31AA9-5AC7-4D09-B46E-73BBBE2DA843}" srcId="{3584150D-4A8C-4681-8245-78F1301F7A17}" destId="{26598EEB-B903-4CE0-B832-FFE8550EA634}" srcOrd="0" destOrd="0" parTransId="{915A9A7B-CAAA-4572-9085-CF7AF39020FC}" sibTransId="{DEFAC932-9B3E-4D35-B756-262ABD0F1BD4}"/>
    <dgm:cxn modelId="{79927EAD-CB20-49BC-87E8-7B1BDD018BE1}" type="presOf" srcId="{194D8AEB-9251-4E88-ABE7-C628546A93C9}" destId="{A87DE405-5FE9-4537-84C2-7AD70DEE0D63}" srcOrd="0" destOrd="0" presId="urn:microsoft.com/office/officeart/2018/2/layout/IconLabelList"/>
    <dgm:cxn modelId="{492EF0BB-FDAF-4F72-A5DD-1E6A818C923F}" type="presParOf" srcId="{7D1CC343-22EB-4242-9022-68B666905FA5}" destId="{5E2EF84A-1DA4-4876-8578-456E7665ABC0}" srcOrd="0" destOrd="0" presId="urn:microsoft.com/office/officeart/2018/2/layout/IconLabelList"/>
    <dgm:cxn modelId="{74013392-C19B-4861-9991-7FE3F0E83E48}" type="presParOf" srcId="{5E2EF84A-1DA4-4876-8578-456E7665ABC0}" destId="{EE559C74-8586-46DD-819E-CE0B65654887}" srcOrd="0" destOrd="0" presId="urn:microsoft.com/office/officeart/2018/2/layout/IconLabelList"/>
    <dgm:cxn modelId="{19999137-A5A4-4A16-A7F5-17D45130FB29}" type="presParOf" srcId="{5E2EF84A-1DA4-4876-8578-456E7665ABC0}" destId="{A5D2BFA3-37EF-4CB2-ABE3-77D793BB3350}" srcOrd="1" destOrd="0" presId="urn:microsoft.com/office/officeart/2018/2/layout/IconLabelList"/>
    <dgm:cxn modelId="{5D2508F7-6393-486B-8C02-3C623588F319}" type="presParOf" srcId="{5E2EF84A-1DA4-4876-8578-456E7665ABC0}" destId="{21BE0C0A-A340-4CD1-ABC8-45A19059857C}" srcOrd="2" destOrd="0" presId="urn:microsoft.com/office/officeart/2018/2/layout/IconLabelList"/>
    <dgm:cxn modelId="{BCF3DF89-655D-4CF8-9D9C-C333E39E73BE}" type="presParOf" srcId="{7D1CC343-22EB-4242-9022-68B666905FA5}" destId="{9CB85FD5-18CE-4DBF-8A3C-47AE7A42D4D8}" srcOrd="1" destOrd="0" presId="urn:microsoft.com/office/officeart/2018/2/layout/IconLabelList"/>
    <dgm:cxn modelId="{DE5E6949-C60B-46D1-8B8A-AA8B2C037F1D}" type="presParOf" srcId="{7D1CC343-22EB-4242-9022-68B666905FA5}" destId="{48AF365D-277E-4208-BB4E-646808993637}" srcOrd="2" destOrd="0" presId="urn:microsoft.com/office/officeart/2018/2/layout/IconLabelList"/>
    <dgm:cxn modelId="{1A31C57E-1C15-43BD-93C2-C695AF127306}" type="presParOf" srcId="{48AF365D-277E-4208-BB4E-646808993637}" destId="{C10A72F1-A6D6-4704-BA34-61D1C644400B}" srcOrd="0" destOrd="0" presId="urn:microsoft.com/office/officeart/2018/2/layout/IconLabelList"/>
    <dgm:cxn modelId="{58FAD2B7-797E-4EB8-AB10-719218641466}" type="presParOf" srcId="{48AF365D-277E-4208-BB4E-646808993637}" destId="{43415C31-EA9F-423A-9E4D-7659DB0F7CEA}" srcOrd="1" destOrd="0" presId="urn:microsoft.com/office/officeart/2018/2/layout/IconLabelList"/>
    <dgm:cxn modelId="{54E1582F-F9E0-4332-8BB5-72EB452D50D1}" type="presParOf" srcId="{48AF365D-277E-4208-BB4E-646808993637}" destId="{A87DE405-5FE9-4537-84C2-7AD70DEE0D63}" srcOrd="2" destOrd="0" presId="urn:microsoft.com/office/officeart/2018/2/layout/IconLabelList"/>
    <dgm:cxn modelId="{E108301A-ACEB-4771-B008-106B8CF55A7E}" type="presParOf" srcId="{7D1CC343-22EB-4242-9022-68B666905FA5}" destId="{CAD83537-B8E0-4456-9474-B41C288781D1}" srcOrd="3" destOrd="0" presId="urn:microsoft.com/office/officeart/2018/2/layout/IconLabelList"/>
    <dgm:cxn modelId="{F3A9385E-EDF4-4AD1-91EF-8B7ED189C8C0}" type="presParOf" srcId="{7D1CC343-22EB-4242-9022-68B666905FA5}" destId="{B943DBC3-61B5-44B9-B948-3855D01AD196}" srcOrd="4" destOrd="0" presId="urn:microsoft.com/office/officeart/2018/2/layout/IconLabelList"/>
    <dgm:cxn modelId="{46298486-BDBC-49FE-B763-9B1C187259A3}" type="presParOf" srcId="{B943DBC3-61B5-44B9-B948-3855D01AD196}" destId="{3CD60D33-21B7-4265-A7CB-03408BCFE4AC}" srcOrd="0" destOrd="0" presId="urn:microsoft.com/office/officeart/2018/2/layout/IconLabelList"/>
    <dgm:cxn modelId="{415813F4-D081-4436-AEB8-E761E99B989D}" type="presParOf" srcId="{B943DBC3-61B5-44B9-B948-3855D01AD196}" destId="{26CDCEEC-D087-4DCE-B546-4360A3C989F9}" srcOrd="1" destOrd="0" presId="urn:microsoft.com/office/officeart/2018/2/layout/IconLabelList"/>
    <dgm:cxn modelId="{E20C7880-B8C4-4706-AF2C-945FC170551F}" type="presParOf" srcId="{B943DBC3-61B5-44B9-B948-3855D01AD196}" destId="{45FC9208-9756-4138-ABF6-A8460FD574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060E0-5595-4408-96A3-B7FEDA181F49}">
      <dsp:nvSpPr>
        <dsp:cNvPr id="0" name=""/>
        <dsp:cNvSpPr/>
      </dsp:nvSpPr>
      <dsp:spPr>
        <a:xfrm>
          <a:off x="0" y="4872215"/>
          <a:ext cx="6364224" cy="18748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ptos Black" panose="020B0004020202020204" pitchFamily="34" charset="0"/>
            </a:rPr>
            <a:t>In this presentation, we will explore the key reasons why fall detection plays a pivotal role in healthcare and how it can make a positive impact on patient outcomes and healthcare institutions.</a:t>
          </a:r>
        </a:p>
      </dsp:txBody>
      <dsp:txXfrm>
        <a:off x="0" y="4872215"/>
        <a:ext cx="6364224" cy="1874821"/>
      </dsp:txXfrm>
    </dsp:sp>
    <dsp:sp modelId="{F26A97DB-4B4A-4BF8-96AD-8DD35C470CAB}">
      <dsp:nvSpPr>
        <dsp:cNvPr id="0" name=""/>
        <dsp:cNvSpPr/>
      </dsp:nvSpPr>
      <dsp:spPr>
        <a:xfrm rot="10800000">
          <a:off x="0" y="2361120"/>
          <a:ext cx="6364224" cy="2519379"/>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ptos Black" panose="020B0004020202020204" pitchFamily="34" charset="0"/>
            </a:rPr>
            <a:t>Fall detection in healthcare is a critical component of patient safety and well-being. This feature has gained increasing importance in recent years, as it addresses a significant concern for both healthcare providers and patients. </a:t>
          </a:r>
        </a:p>
      </dsp:txBody>
      <dsp:txXfrm rot="10800000">
        <a:off x="0" y="2361120"/>
        <a:ext cx="6364224" cy="1637017"/>
      </dsp:txXfrm>
    </dsp:sp>
    <dsp:sp modelId="{5CDCDB85-37EE-412F-8133-A46D478B9279}">
      <dsp:nvSpPr>
        <dsp:cNvPr id="0" name=""/>
        <dsp:cNvSpPr/>
      </dsp:nvSpPr>
      <dsp:spPr>
        <a:xfrm rot="10800000">
          <a:off x="0" y="1003"/>
          <a:ext cx="6364224" cy="2408077"/>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ptos Black" panose="020B0004020202020204" pitchFamily="34" charset="0"/>
            </a:rPr>
            <a:t>Every second counts in healthcare and elderly care and fall detection can mean the difference between life and death. It's the silent guardian that ensures our loved ones are never truly alone, offering a lifeline when they need it most.</a:t>
          </a:r>
        </a:p>
      </dsp:txBody>
      <dsp:txXfrm rot="10800000">
        <a:off x="0" y="1003"/>
        <a:ext cx="6364224" cy="15646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59C74-8586-46DD-819E-CE0B65654887}">
      <dsp:nvSpPr>
        <dsp:cNvPr id="0" name=""/>
        <dsp:cNvSpPr/>
      </dsp:nvSpPr>
      <dsp:spPr>
        <a:xfrm>
          <a:off x="841252" y="151662"/>
          <a:ext cx="1649267" cy="13494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E0C0A-A340-4CD1-ABC8-45A19059857C}">
      <dsp:nvSpPr>
        <dsp:cNvPr id="0" name=""/>
        <dsp:cNvSpPr/>
      </dsp:nvSpPr>
      <dsp:spPr>
        <a:xfrm>
          <a:off x="196771" y="1957647"/>
          <a:ext cx="4026586" cy="1649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dirty="0"/>
            <a:t>In conclusion, the IoT-based fall detection system using Node MCU ESP8266 and the MPU-6050 sensor represents a significant advancement in healthcare and assisted living technology. </a:t>
          </a:r>
        </a:p>
        <a:p>
          <a:pPr marL="0" lvl="0" indent="0" algn="l" defTabSz="622300">
            <a:lnSpc>
              <a:spcPct val="100000"/>
            </a:lnSpc>
            <a:spcBef>
              <a:spcPct val="0"/>
            </a:spcBef>
            <a:spcAft>
              <a:spcPct val="35000"/>
            </a:spcAft>
            <a:buNone/>
          </a:pPr>
          <a:endParaRPr lang="en-US" sz="1400" b="1" kern="1200" dirty="0"/>
        </a:p>
        <a:p>
          <a:pPr marL="0" lvl="0" indent="0" algn="l" defTabSz="622300">
            <a:lnSpc>
              <a:spcPct val="100000"/>
            </a:lnSpc>
            <a:spcBef>
              <a:spcPct val="0"/>
            </a:spcBef>
            <a:spcAft>
              <a:spcPct val="35000"/>
            </a:spcAft>
            <a:buNone/>
          </a:pPr>
          <a:r>
            <a:rPr lang="en-US" sz="1400" b="1" kern="1200" dirty="0"/>
            <a:t>This system addresses a critical need for rapid response to fall incidents, enhancing the safety and well-being of individuals, particularly in healthcare settings and among the elderly.</a:t>
          </a:r>
          <a:endParaRPr lang="en-US" sz="1400" kern="1200" dirty="0"/>
        </a:p>
      </dsp:txBody>
      <dsp:txXfrm>
        <a:off x="196771" y="1957647"/>
        <a:ext cx="4026586" cy="1649992"/>
      </dsp:txXfrm>
    </dsp:sp>
    <dsp:sp modelId="{C10A72F1-A6D6-4704-BA34-61D1C644400B}">
      <dsp:nvSpPr>
        <dsp:cNvPr id="0" name=""/>
        <dsp:cNvSpPr/>
      </dsp:nvSpPr>
      <dsp:spPr>
        <a:xfrm>
          <a:off x="5747237" y="176277"/>
          <a:ext cx="1198371" cy="1239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DE405-5FE9-4537-84C2-7AD70DEE0D63}">
      <dsp:nvSpPr>
        <dsp:cNvPr id="0" name=""/>
        <dsp:cNvSpPr/>
      </dsp:nvSpPr>
      <dsp:spPr>
        <a:xfrm>
          <a:off x="4644499" y="1916005"/>
          <a:ext cx="3959665" cy="1127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i="0" kern="1200" dirty="0"/>
            <a:t>As technology continues to advance, the IoT-based fall detection system serves as a testament to innovation's potential in enhancing healthcare, ensuring the safety of vulnerable populations, and contributing to a more connected and caring world.</a:t>
          </a:r>
        </a:p>
        <a:p>
          <a:pPr marL="0" lvl="0" indent="0" algn="l" defTabSz="622300">
            <a:lnSpc>
              <a:spcPct val="100000"/>
            </a:lnSpc>
            <a:spcBef>
              <a:spcPct val="0"/>
            </a:spcBef>
            <a:spcAft>
              <a:spcPct val="35000"/>
            </a:spcAft>
            <a:buNone/>
          </a:pPr>
          <a:endParaRPr lang="en-US" sz="1400" b="1" i="0" kern="1200" dirty="0"/>
        </a:p>
        <a:p>
          <a:pPr marL="0" lvl="0" indent="0" algn="l" defTabSz="622300">
            <a:lnSpc>
              <a:spcPct val="100000"/>
            </a:lnSpc>
            <a:spcBef>
              <a:spcPct val="0"/>
            </a:spcBef>
            <a:spcAft>
              <a:spcPct val="35000"/>
            </a:spcAft>
            <a:buNone/>
          </a:pPr>
          <a:r>
            <a:rPr lang="en-US" sz="1400" b="1" i="0" kern="1200" dirty="0"/>
            <a:t>This project not only represents the present state of technology but also paves the way for future advancements in healthcare and IoT applications, making a positive impact on people's lives.</a:t>
          </a:r>
          <a:endParaRPr lang="en-US" sz="1400" b="1" kern="1200" dirty="0"/>
        </a:p>
      </dsp:txBody>
      <dsp:txXfrm>
        <a:off x="4644499" y="1916005"/>
        <a:ext cx="3959665" cy="1127929"/>
      </dsp:txXfrm>
    </dsp:sp>
    <dsp:sp modelId="{3CD60D33-21B7-4265-A7CB-03408BCFE4AC}">
      <dsp:nvSpPr>
        <dsp:cNvPr id="0" name=""/>
        <dsp:cNvSpPr/>
      </dsp:nvSpPr>
      <dsp:spPr>
        <a:xfrm>
          <a:off x="10070716" y="64344"/>
          <a:ext cx="1102275" cy="11022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FC9208-9756-4138-ABF6-A8460FD574F6}">
      <dsp:nvSpPr>
        <dsp:cNvPr id="0" name=""/>
        <dsp:cNvSpPr/>
      </dsp:nvSpPr>
      <dsp:spPr>
        <a:xfrm>
          <a:off x="9293038" y="2856511"/>
          <a:ext cx="2449500" cy="1127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endParaRPr lang="en-US" sz="3600" kern="1200" dirty="0"/>
        </a:p>
      </dsp:txBody>
      <dsp:txXfrm>
        <a:off x="9293038" y="2856511"/>
        <a:ext cx="2449500" cy="11279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10/31/2023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4395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10/31/2023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78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10/31/2023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259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852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10/31/2023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228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71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727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10/31/2023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435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10/31/2023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445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10/31/2023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428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10/31/2023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632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10/31/2023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3064911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ircuit board with wires&#10;&#10;Description automatically generated">
            <a:extLst>
              <a:ext uri="{FF2B5EF4-FFF2-40B4-BE49-F238E27FC236}">
                <a16:creationId xmlns:a16="http://schemas.microsoft.com/office/drawing/2014/main" id="{521A9F72-03AC-8423-52BE-9E527F57EC4B}"/>
              </a:ext>
            </a:extLst>
          </p:cNvPr>
          <p:cNvPicPr>
            <a:picLocks noChangeAspect="1"/>
          </p:cNvPicPr>
          <p:nvPr/>
        </p:nvPicPr>
        <p:blipFill rotWithShape="1">
          <a:blip r:embed="rId2">
            <a:extLst>
              <a:ext uri="{28A0092B-C50C-407E-A947-70E740481C1C}">
                <a14:useLocalDpi xmlns:a14="http://schemas.microsoft.com/office/drawing/2010/main" val="0"/>
              </a:ext>
            </a:extLst>
          </a:blip>
          <a:srcRect l="14487" r="14413"/>
          <a:stretch/>
        </p:blipFill>
        <p:spPr>
          <a:xfrm>
            <a:off x="3542538" y="-38090"/>
            <a:ext cx="8668512" cy="6857990"/>
          </a:xfrm>
          <a:prstGeom prst="rect">
            <a:avLst/>
          </a:prstGeom>
        </p:spPr>
      </p:pic>
      <p:sp>
        <p:nvSpPr>
          <p:cNvPr id="38" name="Rectangle 3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93BE81-822E-92BE-E49B-74458F0B83CE}"/>
              </a:ext>
            </a:extLst>
          </p:cNvPr>
          <p:cNvSpPr>
            <a:spLocks noGrp="1"/>
          </p:cNvSpPr>
          <p:nvPr>
            <p:ph type="ctrTitle"/>
          </p:nvPr>
        </p:nvSpPr>
        <p:spPr>
          <a:xfrm>
            <a:off x="352149" y="208080"/>
            <a:ext cx="4247844" cy="3764183"/>
          </a:xfrm>
        </p:spPr>
        <p:txBody>
          <a:bodyPr anchor="b">
            <a:normAutofit/>
          </a:bodyPr>
          <a:lstStyle/>
          <a:p>
            <a:r>
              <a:rPr lang="en-US" sz="3700" dirty="0">
                <a:solidFill>
                  <a:schemeClr val="bg1"/>
                </a:solidFill>
                <a:latin typeface="Aptos Black" panose="020B0004020202020204" pitchFamily="34" charset="0"/>
                <a:ea typeface="ADLaM Display" panose="02010000000000000000" pitchFamily="2" charset="0"/>
                <a:cs typeface="Aldhabi" panose="020F0502020204030204" pitchFamily="2" charset="-78"/>
              </a:rPr>
              <a:t>IoT BASED-FALL DETECTION SYSTEM USING NODE MCU ESP 8266 &amp; MPU 6050</a:t>
            </a:r>
          </a:p>
        </p:txBody>
      </p:sp>
      <p:sp>
        <p:nvSpPr>
          <p:cNvPr id="3" name="Subtitle 2">
            <a:extLst>
              <a:ext uri="{FF2B5EF4-FFF2-40B4-BE49-F238E27FC236}">
                <a16:creationId xmlns:a16="http://schemas.microsoft.com/office/drawing/2014/main" id="{464D937A-6382-B7A4-C050-FE520F6A686E}"/>
              </a:ext>
            </a:extLst>
          </p:cNvPr>
          <p:cNvSpPr>
            <a:spLocks noGrp="1"/>
          </p:cNvSpPr>
          <p:nvPr>
            <p:ph type="subTitle" idx="1"/>
          </p:nvPr>
        </p:nvSpPr>
        <p:spPr>
          <a:xfrm>
            <a:off x="352149" y="4702942"/>
            <a:ext cx="4023359" cy="1946978"/>
          </a:xfrm>
        </p:spPr>
        <p:txBody>
          <a:bodyPr>
            <a:normAutofit/>
          </a:bodyPr>
          <a:lstStyle/>
          <a:p>
            <a:r>
              <a:rPr lang="en-US" sz="1600" dirty="0">
                <a:solidFill>
                  <a:schemeClr val="bg1"/>
                </a:solidFill>
              </a:rPr>
              <a:t>Presented by :</a:t>
            </a:r>
          </a:p>
          <a:p>
            <a:pPr marL="342900" indent="-342900">
              <a:buAutoNum type="arabicPeriod"/>
            </a:pPr>
            <a:r>
              <a:rPr lang="en-US" sz="1600" dirty="0">
                <a:solidFill>
                  <a:schemeClr val="bg1"/>
                </a:solidFill>
              </a:rPr>
              <a:t>Achyuth Mukund – 22011102005</a:t>
            </a:r>
          </a:p>
          <a:p>
            <a:pPr marL="342900" indent="-342900">
              <a:buAutoNum type="arabicPeriod" startAt="2"/>
            </a:pPr>
            <a:r>
              <a:rPr lang="en-US" sz="1600" dirty="0">
                <a:solidFill>
                  <a:schemeClr val="bg1"/>
                </a:solidFill>
              </a:rPr>
              <a:t>Darshan. S – 22011102014</a:t>
            </a:r>
          </a:p>
          <a:p>
            <a:r>
              <a:rPr lang="en-US" sz="1600" dirty="0">
                <a:solidFill>
                  <a:schemeClr val="bg1"/>
                </a:solidFill>
              </a:rPr>
              <a:t>3.   Kavin. V - 22011102041</a:t>
            </a:r>
          </a:p>
          <a:p>
            <a:endParaRPr lang="en-US" sz="2000" dirty="0">
              <a:solidFill>
                <a:schemeClr val="bg1"/>
              </a:solidFill>
            </a:endParaRP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6E8D6FC-435B-C15A-DB32-1D7301C51EF5}"/>
              </a:ext>
            </a:extLst>
          </p:cNvPr>
          <p:cNvSpPr txBox="1"/>
          <p:nvPr/>
        </p:nvSpPr>
        <p:spPr>
          <a:xfrm>
            <a:off x="8635090" y="6323052"/>
            <a:ext cx="3765628" cy="369332"/>
          </a:xfrm>
          <a:prstGeom prst="rect">
            <a:avLst/>
          </a:prstGeom>
          <a:noFill/>
        </p:spPr>
        <p:txBody>
          <a:bodyPr wrap="square" rtlCol="0">
            <a:spAutoFit/>
          </a:bodyPr>
          <a:lstStyle/>
          <a:p>
            <a:r>
              <a:rPr lang="en-US" dirty="0"/>
              <a:t>Project Guide – Dr. S. Vidhusha</a:t>
            </a:r>
          </a:p>
        </p:txBody>
      </p:sp>
    </p:spTree>
    <p:extLst>
      <p:ext uri="{BB962C8B-B14F-4D97-AF65-F5344CB8AC3E}">
        <p14:creationId xmlns:p14="http://schemas.microsoft.com/office/powerpoint/2010/main" val="42941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3" name="Freeform: Shape 104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5" name="Freeform: Shape 104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6B5F6E-6C6C-A159-55FF-97226B27DDE1}"/>
              </a:ext>
            </a:extLst>
          </p:cNvPr>
          <p:cNvSpPr>
            <a:spLocks noGrp="1"/>
          </p:cNvSpPr>
          <p:nvPr>
            <p:ph type="title"/>
          </p:nvPr>
        </p:nvSpPr>
        <p:spPr>
          <a:xfrm>
            <a:off x="253139" y="347240"/>
            <a:ext cx="3602736" cy="1246246"/>
          </a:xfrm>
        </p:spPr>
        <p:txBody>
          <a:bodyPr>
            <a:normAutofit/>
          </a:bodyPr>
          <a:lstStyle/>
          <a:p>
            <a:r>
              <a:rPr lang="en-US" dirty="0"/>
              <a:t> Introduction</a:t>
            </a:r>
          </a:p>
        </p:txBody>
      </p:sp>
      <p:sp>
        <p:nvSpPr>
          <p:cNvPr id="1053" name="Rectangle 105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37" name="Content Placeholder 2">
            <a:extLst>
              <a:ext uri="{FF2B5EF4-FFF2-40B4-BE49-F238E27FC236}">
                <a16:creationId xmlns:a16="http://schemas.microsoft.com/office/drawing/2014/main" id="{48B88964-EDE3-132B-223B-7474532A890E}"/>
              </a:ext>
            </a:extLst>
          </p:cNvPr>
          <p:cNvGraphicFramePr>
            <a:graphicFrameLocks noGrp="1"/>
          </p:cNvGraphicFramePr>
          <p:nvPr>
            <p:ph idx="1"/>
            <p:extLst>
              <p:ext uri="{D42A27DB-BD31-4B8C-83A1-F6EECF244321}">
                <p14:modId xmlns:p14="http://schemas.microsoft.com/office/powerpoint/2010/main" val="1276943719"/>
              </p:ext>
            </p:extLst>
          </p:nvPr>
        </p:nvGraphicFramePr>
        <p:xfrm>
          <a:off x="5323332" y="0"/>
          <a:ext cx="6364224" cy="6748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IoT based Fall Detection using NodeMCU ESP8266 and Accelerometer MPU6050">
            <a:extLst>
              <a:ext uri="{FF2B5EF4-FFF2-40B4-BE49-F238E27FC236}">
                <a16:creationId xmlns:a16="http://schemas.microsoft.com/office/drawing/2014/main" id="{92040E50-4C0E-C94D-8F84-EFC9036BEF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139" y="1488818"/>
            <a:ext cx="3727858" cy="388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58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 IoT based device-type invariant fall detection system - ScienceDirect">
            <a:extLst>
              <a:ext uri="{FF2B5EF4-FFF2-40B4-BE49-F238E27FC236}">
                <a16:creationId xmlns:a16="http://schemas.microsoft.com/office/drawing/2014/main" id="{E27A613D-80CA-5308-A270-C76DA3445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693" y="252141"/>
            <a:ext cx="9852613" cy="6353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0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755814-DDE4-84F5-0A4D-153D1060913B}"/>
              </a:ext>
            </a:extLst>
          </p:cNvPr>
          <p:cNvSpPr/>
          <p:nvPr/>
        </p:nvSpPr>
        <p:spPr>
          <a:xfrm>
            <a:off x="104172" y="154687"/>
            <a:ext cx="3426106" cy="584775"/>
          </a:xfrm>
          <a:prstGeom prst="rect">
            <a:avLst/>
          </a:prstGeom>
          <a:noFill/>
        </p:spPr>
        <p:txBody>
          <a:bodyPr wrap="square" lIns="91440" tIns="45720" rIns="91440" bIns="45720">
            <a:spAutoFit/>
          </a:bodyPr>
          <a:lstStyle/>
          <a:p>
            <a:pPr algn="ctr"/>
            <a:r>
              <a:rPr lang="en-US" sz="3200" b="0" cap="none" spc="0">
                <a:ln w="0"/>
                <a:solidFill>
                  <a:schemeClr val="tx1"/>
                </a:solidFill>
                <a:effectLst>
                  <a:outerShdw blurRad="38100" dist="19050" dir="2700000" algn="tl" rotWithShape="0">
                    <a:schemeClr val="dk1">
                      <a:alpha val="40000"/>
                    </a:schemeClr>
                  </a:outerShdw>
                </a:effectLst>
              </a:rPr>
              <a:t>Circuit Diagram :</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descr="A blue circuit board with wires&#10;&#10;Description automatically generated">
            <a:extLst>
              <a:ext uri="{FF2B5EF4-FFF2-40B4-BE49-F238E27FC236}">
                <a16:creationId xmlns:a16="http://schemas.microsoft.com/office/drawing/2014/main" id="{86008D1E-0FD9-60EE-1E51-9B84B926F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053" y="339882"/>
            <a:ext cx="7759673" cy="3274313"/>
          </a:xfrm>
          <a:prstGeom prst="rect">
            <a:avLst/>
          </a:prstGeom>
        </p:spPr>
      </p:pic>
      <p:sp>
        <p:nvSpPr>
          <p:cNvPr id="6" name="TextBox 5">
            <a:extLst>
              <a:ext uri="{FF2B5EF4-FFF2-40B4-BE49-F238E27FC236}">
                <a16:creationId xmlns:a16="http://schemas.microsoft.com/office/drawing/2014/main" id="{3DB4444E-F8E5-C4BB-D88A-97477DDC1343}"/>
              </a:ext>
            </a:extLst>
          </p:cNvPr>
          <p:cNvSpPr txBox="1"/>
          <p:nvPr/>
        </p:nvSpPr>
        <p:spPr>
          <a:xfrm>
            <a:off x="763010" y="3929605"/>
            <a:ext cx="11528385" cy="1938992"/>
          </a:xfrm>
          <a:prstGeom prst="rect">
            <a:avLst/>
          </a:prstGeom>
          <a:noFill/>
        </p:spPr>
        <p:txBody>
          <a:bodyPr wrap="square" rtlCol="0">
            <a:spAutoFit/>
          </a:bodyPr>
          <a:lstStyle/>
          <a:p>
            <a:r>
              <a:rPr lang="en-US" sz="2000" b="0" i="0" dirty="0">
                <a:effectLst/>
              </a:rPr>
              <a:t>   </a:t>
            </a:r>
          </a:p>
          <a:p>
            <a:r>
              <a:rPr lang="en-US" sz="2000" b="0" i="0" dirty="0">
                <a:effectLst/>
              </a:rPr>
              <a:t>This circuit diagram illustrates the connections between a Node MCU ESP8266 development board and an MPU-6050 sensor module. </a:t>
            </a:r>
          </a:p>
          <a:p>
            <a:pPr marL="285750" indent="-285750">
              <a:buFont typeface="Arial" panose="020B0604020202020204" pitchFamily="34" charset="0"/>
              <a:buChar char="•"/>
            </a:pPr>
            <a:endParaRPr lang="en-US" sz="2000" b="0" i="0" dirty="0">
              <a:effectLst/>
            </a:endParaRPr>
          </a:p>
          <a:p>
            <a:r>
              <a:rPr lang="en-US" sz="2000" b="0" i="0" dirty="0">
                <a:effectLst/>
              </a:rPr>
              <a:t>The Node MCU ESP8266 is used for data processing and communication, while the MPU-6050 sensor measures motion and orientation. </a:t>
            </a:r>
            <a:endParaRPr lang="en-US" sz="2000" dirty="0"/>
          </a:p>
        </p:txBody>
      </p:sp>
      <p:sp>
        <p:nvSpPr>
          <p:cNvPr id="7" name="Rectangle 6" descr="Network">
            <a:extLst>
              <a:ext uri="{FF2B5EF4-FFF2-40B4-BE49-F238E27FC236}">
                <a16:creationId xmlns:a16="http://schemas.microsoft.com/office/drawing/2014/main" id="{35147F6F-9E6A-DB51-256E-0F042021EA60}"/>
              </a:ext>
            </a:extLst>
          </p:cNvPr>
          <p:cNvSpPr/>
          <p:nvPr/>
        </p:nvSpPr>
        <p:spPr>
          <a:xfrm>
            <a:off x="104172" y="4129073"/>
            <a:ext cx="639775" cy="70467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0" name="Rectangle 9" descr="Atom">
            <a:extLst>
              <a:ext uri="{FF2B5EF4-FFF2-40B4-BE49-F238E27FC236}">
                <a16:creationId xmlns:a16="http://schemas.microsoft.com/office/drawing/2014/main" id="{ED75A910-E663-081C-A190-2F353D641B4F}"/>
              </a:ext>
            </a:extLst>
          </p:cNvPr>
          <p:cNvSpPr/>
          <p:nvPr/>
        </p:nvSpPr>
        <p:spPr>
          <a:xfrm>
            <a:off x="85110" y="5092470"/>
            <a:ext cx="677900" cy="6779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79056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system&#10;&#10;Description automatically generated">
            <a:extLst>
              <a:ext uri="{FF2B5EF4-FFF2-40B4-BE49-F238E27FC236}">
                <a16:creationId xmlns:a16="http://schemas.microsoft.com/office/drawing/2014/main" id="{D9994CE3-F56C-4C72-14BB-65CFB972E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110" y="194442"/>
            <a:ext cx="7135974" cy="3479439"/>
          </a:xfrm>
          <a:prstGeom prst="rect">
            <a:avLst/>
          </a:prstGeom>
        </p:spPr>
      </p:pic>
      <p:sp>
        <p:nvSpPr>
          <p:cNvPr id="4" name="TextBox 3">
            <a:extLst>
              <a:ext uri="{FF2B5EF4-FFF2-40B4-BE49-F238E27FC236}">
                <a16:creationId xmlns:a16="http://schemas.microsoft.com/office/drawing/2014/main" id="{5274A3BF-DDDD-6621-0B34-91977B2B31CA}"/>
              </a:ext>
            </a:extLst>
          </p:cNvPr>
          <p:cNvSpPr txBox="1"/>
          <p:nvPr/>
        </p:nvSpPr>
        <p:spPr>
          <a:xfrm>
            <a:off x="196770" y="194442"/>
            <a:ext cx="4363655" cy="5232202"/>
          </a:xfrm>
          <a:prstGeom prst="rect">
            <a:avLst/>
          </a:prstGeom>
          <a:noFill/>
        </p:spPr>
        <p:txBody>
          <a:bodyPr wrap="square" rtlCol="0">
            <a:spAutoFit/>
          </a:bodyPr>
          <a:lstStyle/>
          <a:p>
            <a:r>
              <a:rPr lang="en-US" sz="2400" b="1" dirty="0"/>
              <a:t>How the system works :</a:t>
            </a:r>
          </a:p>
          <a:p>
            <a:pPr>
              <a:lnSpc>
                <a:spcPct val="200000"/>
              </a:lnSpc>
            </a:pPr>
            <a:r>
              <a:rPr lang="en-US" sz="2000" i="0" dirty="0">
                <a:effectLst/>
                <a:latin typeface="Söhne"/>
              </a:rPr>
              <a:t>1. Sensor Data Acquisition</a:t>
            </a:r>
          </a:p>
          <a:p>
            <a:pPr>
              <a:lnSpc>
                <a:spcPct val="150000"/>
              </a:lnSpc>
            </a:pPr>
            <a:r>
              <a:rPr lang="en-US" sz="2000" dirty="0">
                <a:latin typeface="Söhne"/>
              </a:rPr>
              <a:t>2. </a:t>
            </a:r>
            <a:r>
              <a:rPr lang="en-US" sz="2000" i="0" dirty="0">
                <a:effectLst/>
                <a:latin typeface="Söhne"/>
              </a:rPr>
              <a:t>Data Processing</a:t>
            </a:r>
          </a:p>
          <a:p>
            <a:pPr>
              <a:lnSpc>
                <a:spcPct val="150000"/>
              </a:lnSpc>
            </a:pPr>
            <a:r>
              <a:rPr lang="en-US" sz="2000" dirty="0">
                <a:latin typeface="Söhne"/>
              </a:rPr>
              <a:t>3. </a:t>
            </a:r>
            <a:r>
              <a:rPr lang="en-US" sz="2000" i="0" dirty="0">
                <a:effectLst/>
                <a:latin typeface="Söhne"/>
              </a:rPr>
              <a:t>Fall Detection Algorithm</a:t>
            </a:r>
          </a:p>
          <a:p>
            <a:pPr>
              <a:lnSpc>
                <a:spcPct val="150000"/>
              </a:lnSpc>
            </a:pPr>
            <a:r>
              <a:rPr lang="en-US" sz="2000" dirty="0">
                <a:latin typeface="Söhne"/>
              </a:rPr>
              <a:t>4. </a:t>
            </a:r>
            <a:r>
              <a:rPr lang="en-US" sz="2000" i="0" dirty="0">
                <a:effectLst/>
                <a:latin typeface="Söhne"/>
              </a:rPr>
              <a:t>Alert Generation</a:t>
            </a:r>
          </a:p>
          <a:p>
            <a:pPr>
              <a:lnSpc>
                <a:spcPct val="150000"/>
              </a:lnSpc>
            </a:pPr>
            <a:r>
              <a:rPr lang="en-US" sz="2000" dirty="0">
                <a:latin typeface="Söhne"/>
              </a:rPr>
              <a:t>5. </a:t>
            </a:r>
            <a:r>
              <a:rPr lang="en-US" sz="2000" i="0" dirty="0">
                <a:effectLst/>
                <a:latin typeface="Söhne"/>
              </a:rPr>
              <a:t>Emergency Response</a:t>
            </a:r>
          </a:p>
          <a:p>
            <a:pPr>
              <a:lnSpc>
                <a:spcPct val="150000"/>
              </a:lnSpc>
            </a:pPr>
            <a:r>
              <a:rPr lang="en-US" sz="2000" dirty="0">
                <a:latin typeface="Söhne"/>
              </a:rPr>
              <a:t>6. </a:t>
            </a:r>
            <a:r>
              <a:rPr lang="en-US" sz="2000" i="0" dirty="0">
                <a:effectLst/>
                <a:latin typeface="Söhne"/>
              </a:rPr>
              <a:t>Data Logging and Analysis</a:t>
            </a:r>
          </a:p>
          <a:p>
            <a:pPr>
              <a:lnSpc>
                <a:spcPct val="200000"/>
              </a:lnSpc>
            </a:pPr>
            <a:endParaRPr lang="en-US" sz="2000" i="0" dirty="0">
              <a:effectLst/>
              <a:latin typeface="Söhne"/>
            </a:endParaRPr>
          </a:p>
          <a:p>
            <a:pPr>
              <a:lnSpc>
                <a:spcPct val="200000"/>
              </a:lnSpc>
            </a:pPr>
            <a:endParaRPr lang="en-US" sz="2000" i="0" dirty="0">
              <a:effectLst/>
              <a:latin typeface="Söhne"/>
            </a:endParaRPr>
          </a:p>
          <a:p>
            <a:endParaRPr lang="en-US" sz="2000" i="0" dirty="0">
              <a:effectLst/>
              <a:latin typeface="Söhne"/>
            </a:endParaRPr>
          </a:p>
          <a:p>
            <a:pPr marL="457200" indent="-457200">
              <a:buAutoNum type="arabicPeriod"/>
            </a:pPr>
            <a:endParaRPr lang="en-US" sz="2000" dirty="0"/>
          </a:p>
        </p:txBody>
      </p:sp>
      <p:sp>
        <p:nvSpPr>
          <p:cNvPr id="5" name="TextBox 4">
            <a:extLst>
              <a:ext uri="{FF2B5EF4-FFF2-40B4-BE49-F238E27FC236}">
                <a16:creationId xmlns:a16="http://schemas.microsoft.com/office/drawing/2014/main" id="{379F86AE-72EF-4002-0EC0-3DFE77356B1F}"/>
              </a:ext>
            </a:extLst>
          </p:cNvPr>
          <p:cNvSpPr txBox="1"/>
          <p:nvPr/>
        </p:nvSpPr>
        <p:spPr>
          <a:xfrm>
            <a:off x="81023" y="3796497"/>
            <a:ext cx="12257590"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effectLst/>
                <a:latin typeface="Söhne"/>
              </a:rPr>
              <a:t>The MPU-6050 sensor constantly collects data on acceleration and angular velocity in all three axes (X, Y, Z).</a:t>
            </a:r>
          </a:p>
          <a:p>
            <a:pPr marL="342900" indent="-342900">
              <a:buFont typeface="Arial" panose="020B0604020202020204" pitchFamily="34" charset="0"/>
              <a:buChar char="•"/>
            </a:pPr>
            <a:r>
              <a:rPr lang="en-US" sz="2000" b="0" i="0" dirty="0">
                <a:effectLst/>
                <a:latin typeface="Söhne"/>
              </a:rPr>
              <a:t>Node MCU ESP8266 processes the incoming sensor data in real-time, using programmed algorithms to detect significant changes in motion and orientation that may indicate a fall.</a:t>
            </a:r>
            <a:endParaRPr lang="en-US" sz="2000" dirty="0">
              <a:latin typeface="Söhne"/>
            </a:endParaRPr>
          </a:p>
          <a:p>
            <a:pPr marL="342900" indent="-342900">
              <a:buFont typeface="Arial" panose="020B0604020202020204" pitchFamily="34" charset="0"/>
              <a:buChar char="•"/>
            </a:pPr>
            <a:r>
              <a:rPr lang="en-US" sz="2000" b="0" i="0" dirty="0">
                <a:effectLst/>
                <a:latin typeface="Söhne"/>
              </a:rPr>
              <a:t>The system employs a fall detection algorithm that takes into account the rate of change of acceleration and the orientation of the device. Sudden, abnormal changes trigger a fall alert.</a:t>
            </a:r>
          </a:p>
          <a:p>
            <a:pPr marL="342900" indent="-342900">
              <a:buFont typeface="Arial" panose="020B0604020202020204" pitchFamily="34" charset="0"/>
              <a:buChar char="•"/>
            </a:pPr>
            <a:r>
              <a:rPr lang="en-US" sz="2000" b="0" i="0" dirty="0">
                <a:effectLst/>
                <a:latin typeface="Söhne"/>
              </a:rPr>
              <a:t>When a potential fall is detected, Node MCU triggers an alert. It can send alerts in various ways, such as through Wi-Fi, SMS, email, or integration with other IoT devices or healthcare systems.</a:t>
            </a:r>
          </a:p>
          <a:p>
            <a:pPr marL="342900" indent="-342900">
              <a:buFont typeface="Arial" panose="020B0604020202020204" pitchFamily="34" charset="0"/>
              <a:buChar char="•"/>
            </a:pPr>
            <a:r>
              <a:rPr lang="en-US" sz="2000" b="0" i="0" dirty="0">
                <a:effectLst/>
                <a:latin typeface="Söhne"/>
              </a:rPr>
              <a:t>Depending on the setup, the system can be configured to send alerts to caregivers, family members, or healthcare professionals. It ensures a prompt response to the fall event.</a:t>
            </a:r>
            <a:endParaRPr lang="en-US" sz="2000" dirty="0">
              <a:latin typeface="Söhne"/>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98127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76F44-3A6C-4B8A-215D-0F8195D6FE96}"/>
              </a:ext>
            </a:extLst>
          </p:cNvPr>
          <p:cNvPicPr>
            <a:picLocks noChangeAspect="1"/>
          </p:cNvPicPr>
          <p:nvPr/>
        </p:nvPicPr>
        <p:blipFill>
          <a:blip r:embed="rId2"/>
          <a:stretch>
            <a:fillRect/>
          </a:stretch>
        </p:blipFill>
        <p:spPr>
          <a:xfrm>
            <a:off x="-33657" y="3905316"/>
            <a:ext cx="7715811" cy="2287140"/>
          </a:xfrm>
          <a:prstGeom prst="rect">
            <a:avLst/>
          </a:prstGeom>
        </p:spPr>
      </p:pic>
      <p:pic>
        <p:nvPicPr>
          <p:cNvPr id="5" name="Picture 4">
            <a:extLst>
              <a:ext uri="{FF2B5EF4-FFF2-40B4-BE49-F238E27FC236}">
                <a16:creationId xmlns:a16="http://schemas.microsoft.com/office/drawing/2014/main" id="{10901D8F-2480-AD8A-36E2-000178C07B4A}"/>
              </a:ext>
            </a:extLst>
          </p:cNvPr>
          <p:cNvPicPr>
            <a:picLocks noChangeAspect="1"/>
          </p:cNvPicPr>
          <p:nvPr/>
        </p:nvPicPr>
        <p:blipFill>
          <a:blip r:embed="rId3"/>
          <a:stretch>
            <a:fillRect/>
          </a:stretch>
        </p:blipFill>
        <p:spPr>
          <a:xfrm>
            <a:off x="93770" y="163341"/>
            <a:ext cx="7776555" cy="3265659"/>
          </a:xfrm>
          <a:prstGeom prst="rect">
            <a:avLst/>
          </a:prstGeom>
        </p:spPr>
      </p:pic>
      <p:pic>
        <p:nvPicPr>
          <p:cNvPr id="14" name="Picture 13">
            <a:extLst>
              <a:ext uri="{FF2B5EF4-FFF2-40B4-BE49-F238E27FC236}">
                <a16:creationId xmlns:a16="http://schemas.microsoft.com/office/drawing/2014/main" id="{DF582D62-6BAE-54BC-07FD-100E3180CAEA}"/>
              </a:ext>
            </a:extLst>
          </p:cNvPr>
          <p:cNvPicPr>
            <a:picLocks noChangeAspect="1"/>
          </p:cNvPicPr>
          <p:nvPr/>
        </p:nvPicPr>
        <p:blipFill>
          <a:blip r:embed="rId4"/>
          <a:stretch>
            <a:fillRect/>
          </a:stretch>
        </p:blipFill>
        <p:spPr>
          <a:xfrm>
            <a:off x="7682154" y="0"/>
            <a:ext cx="4096593" cy="6858000"/>
          </a:xfrm>
          <a:prstGeom prst="rect">
            <a:avLst/>
          </a:prstGeom>
        </p:spPr>
      </p:pic>
    </p:spTree>
    <p:extLst>
      <p:ext uri="{BB962C8B-B14F-4D97-AF65-F5344CB8AC3E}">
        <p14:creationId xmlns:p14="http://schemas.microsoft.com/office/powerpoint/2010/main" val="21557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TextBox 1">
            <a:extLst>
              <a:ext uri="{FF2B5EF4-FFF2-40B4-BE49-F238E27FC236}">
                <a16:creationId xmlns:a16="http://schemas.microsoft.com/office/drawing/2014/main" id="{AAD56B8F-F4BF-08C5-8B77-06687AD96C2D}"/>
              </a:ext>
            </a:extLst>
          </p:cNvPr>
          <p:cNvGraphicFramePr/>
          <p:nvPr>
            <p:extLst>
              <p:ext uri="{D42A27DB-BD31-4B8C-83A1-F6EECF244321}">
                <p14:modId xmlns:p14="http://schemas.microsoft.com/office/powerpoint/2010/main" val="3964884960"/>
              </p:ext>
            </p:extLst>
          </p:nvPr>
        </p:nvGraphicFramePr>
        <p:xfrm>
          <a:off x="0" y="1512995"/>
          <a:ext cx="12192000" cy="5345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3FFA05C-12CF-0400-672A-6236C33FAB6D}"/>
              </a:ext>
            </a:extLst>
          </p:cNvPr>
          <p:cNvSpPr txBox="1"/>
          <p:nvPr/>
        </p:nvSpPr>
        <p:spPr>
          <a:xfrm>
            <a:off x="686225" y="832525"/>
            <a:ext cx="8858337" cy="584775"/>
          </a:xfrm>
          <a:prstGeom prst="rect">
            <a:avLst/>
          </a:prstGeom>
          <a:noFill/>
        </p:spPr>
        <p:txBody>
          <a:bodyPr wrap="square" rtlCol="0">
            <a:spAutoFit/>
          </a:bodyPr>
          <a:lstStyle/>
          <a:p>
            <a:r>
              <a:rPr lang="en-US" sz="3200" b="1" dirty="0"/>
              <a:t>CONCLUSION &amp; FUTURE SCOPE</a:t>
            </a:r>
          </a:p>
        </p:txBody>
      </p:sp>
      <p:sp>
        <p:nvSpPr>
          <p:cNvPr id="6" name="TextBox 5">
            <a:extLst>
              <a:ext uri="{FF2B5EF4-FFF2-40B4-BE49-F238E27FC236}">
                <a16:creationId xmlns:a16="http://schemas.microsoft.com/office/drawing/2014/main" id="{86E1513B-6934-12E3-9F15-D986FF452AD3}"/>
              </a:ext>
            </a:extLst>
          </p:cNvPr>
          <p:cNvSpPr txBox="1"/>
          <p:nvPr/>
        </p:nvSpPr>
        <p:spPr>
          <a:xfrm>
            <a:off x="8947230" y="2602155"/>
            <a:ext cx="3067291" cy="4255845"/>
          </a:xfrm>
          <a:prstGeom prst="rect">
            <a:avLst/>
          </a:prstGeom>
          <a:noFill/>
        </p:spPr>
        <p:txBody>
          <a:bodyPr wrap="square" rtlCol="0">
            <a:spAutoFit/>
          </a:bodyPr>
          <a:lstStyle/>
          <a:p>
            <a:pPr marL="342900" indent="-342900">
              <a:lnSpc>
                <a:spcPct val="150000"/>
              </a:lnSpc>
              <a:buAutoNum type="arabicPeriod"/>
            </a:pPr>
            <a:r>
              <a:rPr lang="en-US" sz="1400" b="1" dirty="0"/>
              <a:t>Integration with Healthcare Systems </a:t>
            </a:r>
          </a:p>
          <a:p>
            <a:pPr marL="342900" indent="-342900">
              <a:lnSpc>
                <a:spcPct val="150000"/>
              </a:lnSpc>
              <a:buAutoNum type="arabicPeriod"/>
            </a:pPr>
            <a:r>
              <a:rPr lang="en-US" sz="1400" b="1" dirty="0"/>
              <a:t>Machine Learning and AI</a:t>
            </a:r>
          </a:p>
          <a:p>
            <a:pPr marL="342900" indent="-342900">
              <a:lnSpc>
                <a:spcPct val="150000"/>
              </a:lnSpc>
              <a:buAutoNum type="arabicPeriod"/>
            </a:pPr>
            <a:r>
              <a:rPr lang="en-US" sz="1400" b="1" dirty="0"/>
              <a:t>Real-Time Location Tracking </a:t>
            </a:r>
          </a:p>
          <a:p>
            <a:pPr marL="342900" indent="-342900">
              <a:buAutoNum type="arabicPeriod"/>
            </a:pPr>
            <a:r>
              <a:rPr lang="en-US" sz="1400" b="1" dirty="0"/>
              <a:t>Environmental Sensors</a:t>
            </a:r>
          </a:p>
          <a:p>
            <a:pPr marL="342900" indent="-342900">
              <a:lnSpc>
                <a:spcPct val="150000"/>
              </a:lnSpc>
              <a:buAutoNum type="arabicPeriod"/>
            </a:pPr>
            <a:r>
              <a:rPr lang="en-US" sz="1400" b="1" dirty="0"/>
              <a:t>Advanced Analytics </a:t>
            </a:r>
          </a:p>
          <a:p>
            <a:pPr marL="342900" indent="-342900">
              <a:lnSpc>
                <a:spcPct val="150000"/>
              </a:lnSpc>
              <a:buAutoNum type="arabicPeriod"/>
            </a:pPr>
            <a:r>
              <a:rPr lang="en-US" sz="1400" b="1" dirty="0"/>
              <a:t>Voice Recognition and Assistance </a:t>
            </a:r>
          </a:p>
          <a:p>
            <a:pPr marL="342900" indent="-342900">
              <a:lnSpc>
                <a:spcPct val="150000"/>
              </a:lnSpc>
              <a:buAutoNum type="arabicPeriod"/>
            </a:pPr>
            <a:r>
              <a:rPr lang="en-US" sz="1400" b="1" dirty="0"/>
              <a:t>Emergency Services Integration </a:t>
            </a:r>
          </a:p>
          <a:p>
            <a:pPr marL="342900" indent="-342900">
              <a:lnSpc>
                <a:spcPct val="150000"/>
              </a:lnSpc>
              <a:buAutoNum type="arabicPeriod"/>
            </a:pPr>
            <a:r>
              <a:rPr lang="en-US" sz="1400" b="1" dirty="0"/>
              <a:t>Wearable Devices </a:t>
            </a:r>
          </a:p>
          <a:p>
            <a:pPr marL="342900" indent="-342900">
              <a:lnSpc>
                <a:spcPct val="150000"/>
              </a:lnSpc>
              <a:buAutoNum type="arabicPeriod"/>
            </a:pPr>
            <a:r>
              <a:rPr lang="en-US" sz="1400" b="1" dirty="0"/>
              <a:t>Remote Monitoring </a:t>
            </a:r>
          </a:p>
          <a:p>
            <a:pPr marL="342900" indent="-342900">
              <a:lnSpc>
                <a:spcPct val="150000"/>
              </a:lnSpc>
              <a:buAutoNum type="arabicPeriod"/>
            </a:pPr>
            <a:r>
              <a:rPr lang="en-US" sz="1400" b="1" dirty="0"/>
              <a:t>Smart Home Integration</a:t>
            </a:r>
          </a:p>
        </p:txBody>
      </p:sp>
    </p:spTree>
    <p:extLst>
      <p:ext uri="{BB962C8B-B14F-4D97-AF65-F5344CB8AC3E}">
        <p14:creationId xmlns:p14="http://schemas.microsoft.com/office/powerpoint/2010/main" val="74316894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144</TotalTime>
  <Words>549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 Black</vt:lpstr>
      <vt:lpstr>Arial</vt:lpstr>
      <vt:lpstr>Calibri</vt:lpstr>
      <vt:lpstr>Neue Haas Grotesk Text Pro</vt:lpstr>
      <vt:lpstr>Söhne</vt:lpstr>
      <vt:lpstr>AccentBoxVTI</vt:lpstr>
      <vt:lpstr>IoT BASED-FALL DETECTION SYSTEM USING NODE MCU ESP 8266 &amp; MPU 6050</vt:lpstr>
      <vt:lpstr> Introduction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BASED-FALL DETECTION SYSTEM USING NODE MCU ESP 8266 &amp; MPU 6050</dc:title>
  <dc:creator>Achyuth Mukund</dc:creator>
  <cp:lastModifiedBy>Achyuth Mukund</cp:lastModifiedBy>
  <cp:revision>1</cp:revision>
  <dcterms:created xsi:type="dcterms:W3CDTF">2023-10-31T17:57:00Z</dcterms:created>
  <dcterms:modified xsi:type="dcterms:W3CDTF">2023-10-31T20:21:48Z</dcterms:modified>
</cp:coreProperties>
</file>